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3" r:id="rId4"/>
    <p:sldId id="284" r:id="rId5"/>
    <p:sldId id="285" r:id="rId6"/>
    <p:sldId id="258" r:id="rId7"/>
    <p:sldId id="260" r:id="rId8"/>
    <p:sldId id="276" r:id="rId9"/>
    <p:sldId id="263" r:id="rId10"/>
    <p:sldId id="277" r:id="rId11"/>
    <p:sldId id="286" r:id="rId12"/>
    <p:sldId id="270" r:id="rId13"/>
    <p:sldId id="274" r:id="rId14"/>
    <p:sldId id="273" r:id="rId15"/>
    <p:sldId id="281" r:id="rId16"/>
    <p:sldId id="282" r:id="rId17"/>
    <p:sldId id="261" r:id="rId18"/>
    <p:sldId id="262" r:id="rId19"/>
    <p:sldId id="271" r:id="rId20"/>
    <p:sldId id="272" r:id="rId21"/>
    <p:sldId id="288" r:id="rId22"/>
    <p:sldId id="265" r:id="rId23"/>
    <p:sldId id="266" r:id="rId24"/>
    <p:sldId id="267" r:id="rId25"/>
    <p:sldId id="259" r:id="rId26"/>
    <p:sldId id="264" r:id="rId27"/>
    <p:sldId id="269" r:id="rId28"/>
    <p:sldId id="289" r:id="rId29"/>
    <p:sldId id="290" r:id="rId30"/>
    <p:sldId id="287" r:id="rId3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4602" autoAdjust="0"/>
  </p:normalViewPr>
  <p:slideViewPr>
    <p:cSldViewPr snapToGrid="0">
      <p:cViewPr varScale="1">
        <p:scale>
          <a:sx n="109" d="100"/>
          <a:sy n="109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EB2FA-3048-4915-8F4E-CC12C0434B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7F8FD-AAC8-4B1B-B895-6C12B63C4F93}">
      <dgm:prSet phldrT="[Text]"/>
      <dgm:spPr/>
      <dgm:t>
        <a:bodyPr/>
        <a:lstStyle/>
        <a:p>
          <a:pPr algn="l"/>
          <a:r>
            <a:rPr lang="en-US" dirty="0" smtClean="0"/>
            <a:t>Hazing Builds Unity.</a:t>
          </a:r>
          <a:endParaRPr lang="en-US" dirty="0"/>
        </a:p>
      </dgm:t>
    </dgm:pt>
    <dgm:pt modelId="{5EF7BAFC-326B-4C98-8A7B-B655F65EEC9B}" type="parTrans" cxnId="{0B8458FD-869D-4458-BB32-17C18EDF5BB6}">
      <dgm:prSet/>
      <dgm:spPr/>
      <dgm:t>
        <a:bodyPr/>
        <a:lstStyle/>
        <a:p>
          <a:endParaRPr lang="en-US"/>
        </a:p>
      </dgm:t>
    </dgm:pt>
    <dgm:pt modelId="{81D95EA7-2346-4A1A-9270-B0E9A700F408}" type="sibTrans" cxnId="{0B8458FD-869D-4458-BB32-17C18EDF5BB6}">
      <dgm:prSet/>
      <dgm:spPr/>
      <dgm:t>
        <a:bodyPr/>
        <a:lstStyle/>
        <a:p>
          <a:endParaRPr lang="en-US"/>
        </a:p>
      </dgm:t>
    </dgm:pt>
    <dgm:pt modelId="{E1039CEE-D352-44AB-8C57-EE3CA83BD885}">
      <dgm:prSet phldrT="[Text]"/>
      <dgm:spPr/>
      <dgm:t>
        <a:bodyPr/>
        <a:lstStyle/>
        <a:p>
          <a:r>
            <a:rPr lang="en-US" dirty="0" smtClean="0"/>
            <a:t>I went through it, so they should too!</a:t>
          </a:r>
          <a:endParaRPr lang="en-US" dirty="0"/>
        </a:p>
      </dgm:t>
    </dgm:pt>
    <dgm:pt modelId="{5533E4CE-A599-4B52-AA76-480646F69F26}" type="parTrans" cxnId="{BF7E6E13-FD3E-482D-9173-26FA41EE6565}">
      <dgm:prSet/>
      <dgm:spPr/>
      <dgm:t>
        <a:bodyPr/>
        <a:lstStyle/>
        <a:p>
          <a:endParaRPr lang="en-US"/>
        </a:p>
      </dgm:t>
    </dgm:pt>
    <dgm:pt modelId="{9489D70E-BE3A-40E8-A917-A3EB75A3613D}" type="sibTrans" cxnId="{BF7E6E13-FD3E-482D-9173-26FA41EE6565}">
      <dgm:prSet/>
      <dgm:spPr/>
      <dgm:t>
        <a:bodyPr/>
        <a:lstStyle/>
        <a:p>
          <a:endParaRPr lang="en-US"/>
        </a:p>
      </dgm:t>
    </dgm:pt>
    <dgm:pt modelId="{E590ACF8-DAB0-41CB-9632-BF9A1198B3CB}">
      <dgm:prSet phldrT="[Text]"/>
      <dgm:spPr/>
      <dgm:t>
        <a:bodyPr/>
        <a:lstStyle/>
        <a:p>
          <a:r>
            <a:rPr lang="en-US" dirty="0" smtClean="0"/>
            <a:t>If they agree, then we're not hazing.</a:t>
          </a:r>
          <a:endParaRPr lang="en-US" dirty="0"/>
        </a:p>
      </dgm:t>
    </dgm:pt>
    <dgm:pt modelId="{E77D5A1E-62B3-4589-B6BE-005A66698F1D}" type="parTrans" cxnId="{D2E86D3F-0BAB-4AB7-A080-B52A66DC9278}">
      <dgm:prSet/>
      <dgm:spPr/>
      <dgm:t>
        <a:bodyPr/>
        <a:lstStyle/>
        <a:p>
          <a:endParaRPr lang="en-US"/>
        </a:p>
      </dgm:t>
    </dgm:pt>
    <dgm:pt modelId="{ADC75FE9-A431-4593-8C61-D8260E8BB3B1}" type="sibTrans" cxnId="{D2E86D3F-0BAB-4AB7-A080-B52A66DC9278}">
      <dgm:prSet/>
      <dgm:spPr/>
      <dgm:t>
        <a:bodyPr/>
        <a:lstStyle/>
        <a:p>
          <a:endParaRPr lang="en-US"/>
        </a:p>
      </dgm:t>
    </dgm:pt>
    <dgm:pt modelId="{9EE509F8-C7F4-47E3-905F-249710ACD137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WRONG! Hazing builds animosity between people and does nothing to foster trust, unity or respect.  It simply makes better hazers.</a:t>
          </a:r>
          <a:endParaRPr lang="en-US" dirty="0"/>
        </a:p>
      </dgm:t>
    </dgm:pt>
    <dgm:pt modelId="{60FA15BA-272C-42AA-949A-D36D302C76F5}" type="parTrans" cxnId="{6BB6B6BB-D467-420D-928B-C0786A1F3F84}">
      <dgm:prSet/>
      <dgm:spPr/>
      <dgm:t>
        <a:bodyPr/>
        <a:lstStyle/>
        <a:p>
          <a:endParaRPr lang="en-US"/>
        </a:p>
      </dgm:t>
    </dgm:pt>
    <dgm:pt modelId="{D4CF28BF-E0F1-4441-971C-7C1C04F1523E}" type="sibTrans" cxnId="{6BB6B6BB-D467-420D-928B-C0786A1F3F84}">
      <dgm:prSet/>
      <dgm:spPr/>
      <dgm:t>
        <a:bodyPr/>
        <a:lstStyle/>
        <a:p>
          <a:endParaRPr lang="en-US"/>
        </a:p>
      </dgm:t>
    </dgm:pt>
    <dgm:pt modelId="{ED0E0B3B-1ED1-4162-8795-DFDF41875486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WRONG! One class can break the "tradition" of hazing - it just take some courage and integrity to do what is right.</a:t>
          </a:r>
          <a:endParaRPr lang="en-US" dirty="0"/>
        </a:p>
      </dgm:t>
    </dgm:pt>
    <dgm:pt modelId="{81C8E6C6-DC29-40E6-B4D2-0363A32FC502}" type="parTrans" cxnId="{D7226BBC-D237-4A82-BE57-C7BECB3F5DE0}">
      <dgm:prSet/>
      <dgm:spPr/>
      <dgm:t>
        <a:bodyPr/>
        <a:lstStyle/>
        <a:p>
          <a:endParaRPr lang="en-US"/>
        </a:p>
      </dgm:t>
    </dgm:pt>
    <dgm:pt modelId="{94041F8F-3AE4-4EFE-A462-72490DAD555A}" type="sibTrans" cxnId="{D7226BBC-D237-4A82-BE57-C7BECB3F5DE0}">
      <dgm:prSet/>
      <dgm:spPr/>
      <dgm:t>
        <a:bodyPr/>
        <a:lstStyle/>
        <a:p>
          <a:endParaRPr lang="en-US"/>
        </a:p>
      </dgm:t>
    </dgm:pt>
    <dgm:pt modelId="{74408B8E-40EF-492D-A183-865F45DD0A8B}">
      <dgm:prSet phldrT="[Text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WRONG!  Since peer pressure leads students to consent, the focus is on what you do, not whether they said you could.</a:t>
          </a:r>
          <a:endParaRPr lang="en-US" dirty="0"/>
        </a:p>
      </dgm:t>
    </dgm:pt>
    <dgm:pt modelId="{6CADC4B7-F86F-4251-9670-C5E3B9C540F2}" type="parTrans" cxnId="{90C56FBC-2D49-40C3-83D2-DAC28FFF12E2}">
      <dgm:prSet/>
      <dgm:spPr/>
      <dgm:t>
        <a:bodyPr/>
        <a:lstStyle/>
        <a:p>
          <a:endParaRPr lang="en-US"/>
        </a:p>
      </dgm:t>
    </dgm:pt>
    <dgm:pt modelId="{6C2F35C0-CE30-4F6C-B16B-DC6721CBC06E}" type="sibTrans" cxnId="{90C56FBC-2D49-40C3-83D2-DAC28FFF12E2}">
      <dgm:prSet/>
      <dgm:spPr/>
      <dgm:t>
        <a:bodyPr/>
        <a:lstStyle/>
        <a:p>
          <a:endParaRPr lang="en-US"/>
        </a:p>
      </dgm:t>
    </dgm:pt>
    <dgm:pt modelId="{C935EEEF-5B94-43EE-8D87-CC04303AF7AA}" type="pres">
      <dgm:prSet presAssocID="{81BEB2FA-3048-4915-8F4E-CC12C0434B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22C0D-D621-44B1-BB24-ACF6C2BB1DD3}" type="pres">
      <dgm:prSet presAssocID="{ED17F8FD-AAC8-4B1B-B895-6C12B63C4F93}" presName="parentLin" presStyleCnt="0"/>
      <dgm:spPr/>
    </dgm:pt>
    <dgm:pt modelId="{D92179DC-3C67-492E-900A-FB1CA68221A0}" type="pres">
      <dgm:prSet presAssocID="{ED17F8FD-AAC8-4B1B-B895-6C12B63C4F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A1682D7-A16E-444D-9BA9-10F8FE22C01B}" type="pres">
      <dgm:prSet presAssocID="{ED17F8FD-AAC8-4B1B-B895-6C12B63C4F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179C5-6A29-443C-BFA1-A161C53FAB7B}" type="pres">
      <dgm:prSet presAssocID="{ED17F8FD-AAC8-4B1B-B895-6C12B63C4F93}" presName="negativeSpace" presStyleCnt="0"/>
      <dgm:spPr/>
    </dgm:pt>
    <dgm:pt modelId="{64706DF2-3636-45BB-80FA-1850A42E32F1}" type="pres">
      <dgm:prSet presAssocID="{ED17F8FD-AAC8-4B1B-B895-6C12B63C4F9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5CC33-3970-47F2-8D78-660207C40C86}" type="pres">
      <dgm:prSet presAssocID="{81D95EA7-2346-4A1A-9270-B0E9A700F408}" presName="spaceBetweenRectangles" presStyleCnt="0"/>
      <dgm:spPr/>
    </dgm:pt>
    <dgm:pt modelId="{CF926920-8358-4B19-B7D0-C279E5AE4424}" type="pres">
      <dgm:prSet presAssocID="{E1039CEE-D352-44AB-8C57-EE3CA83BD885}" presName="parentLin" presStyleCnt="0"/>
      <dgm:spPr/>
    </dgm:pt>
    <dgm:pt modelId="{2692E890-1DE6-4AF4-95C3-0B6CA4FC852B}" type="pres">
      <dgm:prSet presAssocID="{E1039CEE-D352-44AB-8C57-EE3CA83BD88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91A7E65-1FE8-44B5-8DF2-C10074F23D0D}" type="pres">
      <dgm:prSet presAssocID="{E1039CEE-D352-44AB-8C57-EE3CA83BD8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AAD03-7359-482B-ACA6-55FD0B7826A9}" type="pres">
      <dgm:prSet presAssocID="{E1039CEE-D352-44AB-8C57-EE3CA83BD885}" presName="negativeSpace" presStyleCnt="0"/>
      <dgm:spPr/>
    </dgm:pt>
    <dgm:pt modelId="{40DB85DB-D1D5-4888-92D4-046412C397DF}" type="pres">
      <dgm:prSet presAssocID="{E1039CEE-D352-44AB-8C57-EE3CA83BD88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F067C-988F-4A46-96FE-DD4F732D5A03}" type="pres">
      <dgm:prSet presAssocID="{9489D70E-BE3A-40E8-A917-A3EB75A3613D}" presName="spaceBetweenRectangles" presStyleCnt="0"/>
      <dgm:spPr/>
    </dgm:pt>
    <dgm:pt modelId="{ACDFB2D5-FD56-4D3F-91EE-2926E8E20BA7}" type="pres">
      <dgm:prSet presAssocID="{E590ACF8-DAB0-41CB-9632-BF9A1198B3CB}" presName="parentLin" presStyleCnt="0"/>
      <dgm:spPr/>
    </dgm:pt>
    <dgm:pt modelId="{9B958629-C0B9-4FD8-B060-087E6E01BFEA}" type="pres">
      <dgm:prSet presAssocID="{E590ACF8-DAB0-41CB-9632-BF9A1198B3C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509B3DA-14DA-44F6-AAB5-E4578818B7C0}" type="pres">
      <dgm:prSet presAssocID="{E590ACF8-DAB0-41CB-9632-BF9A1198B3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7BEE6-0DA4-4F59-9F57-B5FCCFB00F6B}" type="pres">
      <dgm:prSet presAssocID="{E590ACF8-DAB0-41CB-9632-BF9A1198B3CB}" presName="negativeSpace" presStyleCnt="0"/>
      <dgm:spPr/>
    </dgm:pt>
    <dgm:pt modelId="{24496701-3C11-43CC-9DAC-52F7046BFE11}" type="pres">
      <dgm:prSet presAssocID="{E590ACF8-DAB0-41CB-9632-BF9A1198B3C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458FD-869D-4458-BB32-17C18EDF5BB6}" srcId="{81BEB2FA-3048-4915-8F4E-CC12C0434B2F}" destId="{ED17F8FD-AAC8-4B1B-B895-6C12B63C4F93}" srcOrd="0" destOrd="0" parTransId="{5EF7BAFC-326B-4C98-8A7B-B655F65EEC9B}" sibTransId="{81D95EA7-2346-4A1A-9270-B0E9A700F408}"/>
    <dgm:cxn modelId="{33BA4A7F-9910-4777-A839-7195FAAE19F4}" type="presOf" srcId="{E1039CEE-D352-44AB-8C57-EE3CA83BD885}" destId="{2692E890-1DE6-4AF4-95C3-0B6CA4FC852B}" srcOrd="0" destOrd="0" presId="urn:microsoft.com/office/officeart/2005/8/layout/list1"/>
    <dgm:cxn modelId="{7E1BABE1-D61E-4866-B4EE-A528F58C2DF5}" type="presOf" srcId="{ED17F8FD-AAC8-4B1B-B895-6C12B63C4F93}" destId="{3A1682D7-A16E-444D-9BA9-10F8FE22C01B}" srcOrd="1" destOrd="0" presId="urn:microsoft.com/office/officeart/2005/8/layout/list1"/>
    <dgm:cxn modelId="{679A4718-A77E-4CC7-ADA7-E6E48E3031FA}" type="presOf" srcId="{ED17F8FD-AAC8-4B1B-B895-6C12B63C4F93}" destId="{D92179DC-3C67-492E-900A-FB1CA68221A0}" srcOrd="0" destOrd="0" presId="urn:microsoft.com/office/officeart/2005/8/layout/list1"/>
    <dgm:cxn modelId="{5AEEFE50-D0EF-4785-8EEC-A74E58E66BAE}" type="presOf" srcId="{E1039CEE-D352-44AB-8C57-EE3CA83BD885}" destId="{791A7E65-1FE8-44B5-8DF2-C10074F23D0D}" srcOrd="1" destOrd="0" presId="urn:microsoft.com/office/officeart/2005/8/layout/list1"/>
    <dgm:cxn modelId="{CDC77E28-E541-4542-9487-A5605835AFDB}" type="presOf" srcId="{74408B8E-40EF-492D-A183-865F45DD0A8B}" destId="{24496701-3C11-43CC-9DAC-52F7046BFE11}" srcOrd="0" destOrd="0" presId="urn:microsoft.com/office/officeart/2005/8/layout/list1"/>
    <dgm:cxn modelId="{98B9A407-4258-4941-BE83-87831E458263}" type="presOf" srcId="{81BEB2FA-3048-4915-8F4E-CC12C0434B2F}" destId="{C935EEEF-5B94-43EE-8D87-CC04303AF7AA}" srcOrd="0" destOrd="0" presId="urn:microsoft.com/office/officeart/2005/8/layout/list1"/>
    <dgm:cxn modelId="{BF7E6E13-FD3E-482D-9173-26FA41EE6565}" srcId="{81BEB2FA-3048-4915-8F4E-CC12C0434B2F}" destId="{E1039CEE-D352-44AB-8C57-EE3CA83BD885}" srcOrd="1" destOrd="0" parTransId="{5533E4CE-A599-4B52-AA76-480646F69F26}" sibTransId="{9489D70E-BE3A-40E8-A917-A3EB75A3613D}"/>
    <dgm:cxn modelId="{895DDE9F-EB09-45C4-8744-0BCA0C349911}" type="presOf" srcId="{9EE509F8-C7F4-47E3-905F-249710ACD137}" destId="{64706DF2-3636-45BB-80FA-1850A42E32F1}" srcOrd="0" destOrd="0" presId="urn:microsoft.com/office/officeart/2005/8/layout/list1"/>
    <dgm:cxn modelId="{D7226BBC-D237-4A82-BE57-C7BECB3F5DE0}" srcId="{E1039CEE-D352-44AB-8C57-EE3CA83BD885}" destId="{ED0E0B3B-1ED1-4162-8795-DFDF41875486}" srcOrd="0" destOrd="0" parTransId="{81C8E6C6-DC29-40E6-B4D2-0363A32FC502}" sibTransId="{94041F8F-3AE4-4EFE-A462-72490DAD555A}"/>
    <dgm:cxn modelId="{E0C4EBAD-8700-43B2-A36B-41AF6B2C9196}" type="presOf" srcId="{E590ACF8-DAB0-41CB-9632-BF9A1198B3CB}" destId="{9B958629-C0B9-4FD8-B060-087E6E01BFEA}" srcOrd="0" destOrd="0" presId="urn:microsoft.com/office/officeart/2005/8/layout/list1"/>
    <dgm:cxn modelId="{90C56FBC-2D49-40C3-83D2-DAC28FFF12E2}" srcId="{E590ACF8-DAB0-41CB-9632-BF9A1198B3CB}" destId="{74408B8E-40EF-492D-A183-865F45DD0A8B}" srcOrd="0" destOrd="0" parTransId="{6CADC4B7-F86F-4251-9670-C5E3B9C540F2}" sibTransId="{6C2F35C0-CE30-4F6C-B16B-DC6721CBC06E}"/>
    <dgm:cxn modelId="{06C6AC13-E37B-4B21-925C-043696424111}" type="presOf" srcId="{ED0E0B3B-1ED1-4162-8795-DFDF41875486}" destId="{40DB85DB-D1D5-4888-92D4-046412C397DF}" srcOrd="0" destOrd="0" presId="urn:microsoft.com/office/officeart/2005/8/layout/list1"/>
    <dgm:cxn modelId="{D2E86D3F-0BAB-4AB7-A080-B52A66DC9278}" srcId="{81BEB2FA-3048-4915-8F4E-CC12C0434B2F}" destId="{E590ACF8-DAB0-41CB-9632-BF9A1198B3CB}" srcOrd="2" destOrd="0" parTransId="{E77D5A1E-62B3-4589-B6BE-005A66698F1D}" sibTransId="{ADC75FE9-A431-4593-8C61-D8260E8BB3B1}"/>
    <dgm:cxn modelId="{6BB6B6BB-D467-420D-928B-C0786A1F3F84}" srcId="{ED17F8FD-AAC8-4B1B-B895-6C12B63C4F93}" destId="{9EE509F8-C7F4-47E3-905F-249710ACD137}" srcOrd="0" destOrd="0" parTransId="{60FA15BA-272C-42AA-949A-D36D302C76F5}" sibTransId="{D4CF28BF-E0F1-4441-971C-7C1C04F1523E}"/>
    <dgm:cxn modelId="{AFAD6A65-7356-4E5B-B219-E95F2AAC677D}" type="presOf" srcId="{E590ACF8-DAB0-41CB-9632-BF9A1198B3CB}" destId="{7509B3DA-14DA-44F6-AAB5-E4578818B7C0}" srcOrd="1" destOrd="0" presId="urn:microsoft.com/office/officeart/2005/8/layout/list1"/>
    <dgm:cxn modelId="{F94870D6-D06E-425E-9AE9-53541820CA9A}" type="presParOf" srcId="{C935EEEF-5B94-43EE-8D87-CC04303AF7AA}" destId="{9E922C0D-D621-44B1-BB24-ACF6C2BB1DD3}" srcOrd="0" destOrd="0" presId="urn:microsoft.com/office/officeart/2005/8/layout/list1"/>
    <dgm:cxn modelId="{D73681B4-7D5B-4A83-9353-A89181966DAB}" type="presParOf" srcId="{9E922C0D-D621-44B1-BB24-ACF6C2BB1DD3}" destId="{D92179DC-3C67-492E-900A-FB1CA68221A0}" srcOrd="0" destOrd="0" presId="urn:microsoft.com/office/officeart/2005/8/layout/list1"/>
    <dgm:cxn modelId="{7DCB8DF3-AC2F-4AEF-A673-E4A828A72FD7}" type="presParOf" srcId="{9E922C0D-D621-44B1-BB24-ACF6C2BB1DD3}" destId="{3A1682D7-A16E-444D-9BA9-10F8FE22C01B}" srcOrd="1" destOrd="0" presId="urn:microsoft.com/office/officeart/2005/8/layout/list1"/>
    <dgm:cxn modelId="{9C3984EC-1325-49AE-AF11-27B310E76764}" type="presParOf" srcId="{C935EEEF-5B94-43EE-8D87-CC04303AF7AA}" destId="{5AF179C5-6A29-443C-BFA1-A161C53FAB7B}" srcOrd="1" destOrd="0" presId="urn:microsoft.com/office/officeart/2005/8/layout/list1"/>
    <dgm:cxn modelId="{4B745436-81FE-4B57-ACE9-C57F74C0719A}" type="presParOf" srcId="{C935EEEF-5B94-43EE-8D87-CC04303AF7AA}" destId="{64706DF2-3636-45BB-80FA-1850A42E32F1}" srcOrd="2" destOrd="0" presId="urn:microsoft.com/office/officeart/2005/8/layout/list1"/>
    <dgm:cxn modelId="{CF4F9E79-C822-4D2D-9E74-59F93426DFC9}" type="presParOf" srcId="{C935EEEF-5B94-43EE-8D87-CC04303AF7AA}" destId="{33E5CC33-3970-47F2-8D78-660207C40C86}" srcOrd="3" destOrd="0" presId="urn:microsoft.com/office/officeart/2005/8/layout/list1"/>
    <dgm:cxn modelId="{C0C09EF0-C313-4AA4-B6CB-11289C45B134}" type="presParOf" srcId="{C935EEEF-5B94-43EE-8D87-CC04303AF7AA}" destId="{CF926920-8358-4B19-B7D0-C279E5AE4424}" srcOrd="4" destOrd="0" presId="urn:microsoft.com/office/officeart/2005/8/layout/list1"/>
    <dgm:cxn modelId="{0F19D4AB-2609-4806-9BD9-B04A351DDD7B}" type="presParOf" srcId="{CF926920-8358-4B19-B7D0-C279E5AE4424}" destId="{2692E890-1DE6-4AF4-95C3-0B6CA4FC852B}" srcOrd="0" destOrd="0" presId="urn:microsoft.com/office/officeart/2005/8/layout/list1"/>
    <dgm:cxn modelId="{2178A8E1-B2A8-482C-B79E-73583178561E}" type="presParOf" srcId="{CF926920-8358-4B19-B7D0-C279E5AE4424}" destId="{791A7E65-1FE8-44B5-8DF2-C10074F23D0D}" srcOrd="1" destOrd="0" presId="urn:microsoft.com/office/officeart/2005/8/layout/list1"/>
    <dgm:cxn modelId="{522BB82E-2479-4076-9D1E-4C203C5CB43E}" type="presParOf" srcId="{C935EEEF-5B94-43EE-8D87-CC04303AF7AA}" destId="{B25AAD03-7359-482B-ACA6-55FD0B7826A9}" srcOrd="5" destOrd="0" presId="urn:microsoft.com/office/officeart/2005/8/layout/list1"/>
    <dgm:cxn modelId="{7E8442AC-705F-4ADE-A8E5-1AFC335C5C3B}" type="presParOf" srcId="{C935EEEF-5B94-43EE-8D87-CC04303AF7AA}" destId="{40DB85DB-D1D5-4888-92D4-046412C397DF}" srcOrd="6" destOrd="0" presId="urn:microsoft.com/office/officeart/2005/8/layout/list1"/>
    <dgm:cxn modelId="{6D83C6ED-1FCA-4641-984D-C23A2C1D9071}" type="presParOf" srcId="{C935EEEF-5B94-43EE-8D87-CC04303AF7AA}" destId="{354F067C-988F-4A46-96FE-DD4F732D5A03}" srcOrd="7" destOrd="0" presId="urn:microsoft.com/office/officeart/2005/8/layout/list1"/>
    <dgm:cxn modelId="{09C9F440-83CF-4FF5-8FBA-5EC1579AA3B8}" type="presParOf" srcId="{C935EEEF-5B94-43EE-8D87-CC04303AF7AA}" destId="{ACDFB2D5-FD56-4D3F-91EE-2926E8E20BA7}" srcOrd="8" destOrd="0" presId="urn:microsoft.com/office/officeart/2005/8/layout/list1"/>
    <dgm:cxn modelId="{2A2D37B5-8A59-4BC9-BC02-37F0961E3809}" type="presParOf" srcId="{ACDFB2D5-FD56-4D3F-91EE-2926E8E20BA7}" destId="{9B958629-C0B9-4FD8-B060-087E6E01BFEA}" srcOrd="0" destOrd="0" presId="urn:microsoft.com/office/officeart/2005/8/layout/list1"/>
    <dgm:cxn modelId="{78B23DD5-5FD3-4D18-990A-633C24280684}" type="presParOf" srcId="{ACDFB2D5-FD56-4D3F-91EE-2926E8E20BA7}" destId="{7509B3DA-14DA-44F6-AAB5-E4578818B7C0}" srcOrd="1" destOrd="0" presId="urn:microsoft.com/office/officeart/2005/8/layout/list1"/>
    <dgm:cxn modelId="{64B4EFD7-6995-479E-A091-4D561E15085E}" type="presParOf" srcId="{C935EEEF-5B94-43EE-8D87-CC04303AF7AA}" destId="{EE37BEE6-0DA4-4F59-9F57-B5FCCFB00F6B}" srcOrd="9" destOrd="0" presId="urn:microsoft.com/office/officeart/2005/8/layout/list1"/>
    <dgm:cxn modelId="{3FE6F03A-55F6-42E7-AD6A-8B7392E67B63}" type="presParOf" srcId="{C935EEEF-5B94-43EE-8D87-CC04303AF7AA}" destId="{24496701-3C11-43CC-9DAC-52F7046BFE11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6DF2-3636-45BB-80FA-1850A42E32F1}">
      <dsp:nvSpPr>
        <dsp:cNvPr id="0" name=""/>
        <dsp:cNvSpPr/>
      </dsp:nvSpPr>
      <dsp:spPr>
        <a:xfrm>
          <a:off x="0" y="363402"/>
          <a:ext cx="9497961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47" tIns="416560" rIns="73714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WRONG! Hazing builds animosity between people and does nothing to foster trust, unity or respect.  It simply makes better hazers.</a:t>
          </a:r>
          <a:endParaRPr lang="en-US" sz="2000" kern="1200" dirty="0"/>
        </a:p>
      </dsp:txBody>
      <dsp:txXfrm>
        <a:off x="0" y="363402"/>
        <a:ext cx="9497961" cy="1102500"/>
      </dsp:txXfrm>
    </dsp:sp>
    <dsp:sp modelId="{3A1682D7-A16E-444D-9BA9-10F8FE22C01B}">
      <dsp:nvSpPr>
        <dsp:cNvPr id="0" name=""/>
        <dsp:cNvSpPr/>
      </dsp:nvSpPr>
      <dsp:spPr>
        <a:xfrm>
          <a:off x="474898" y="68202"/>
          <a:ext cx="66485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300" tIns="0" rIns="2513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Hazing Builds Unity.</a:t>
          </a:r>
          <a:endParaRPr lang="en-US" sz="2000" kern="1200" dirty="0"/>
        </a:p>
      </dsp:txBody>
      <dsp:txXfrm>
        <a:off x="503719" y="97023"/>
        <a:ext cx="6590930" cy="532758"/>
      </dsp:txXfrm>
    </dsp:sp>
    <dsp:sp modelId="{40DB85DB-D1D5-4888-92D4-046412C397DF}">
      <dsp:nvSpPr>
        <dsp:cNvPr id="0" name=""/>
        <dsp:cNvSpPr/>
      </dsp:nvSpPr>
      <dsp:spPr>
        <a:xfrm>
          <a:off x="0" y="1869103"/>
          <a:ext cx="9497961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47" tIns="416560" rIns="73714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WRONG! One class can break the "tradition" of hazing - it just take some courage and integrity to do what is right.</a:t>
          </a:r>
          <a:endParaRPr lang="en-US" sz="2000" kern="1200" dirty="0"/>
        </a:p>
      </dsp:txBody>
      <dsp:txXfrm>
        <a:off x="0" y="1869103"/>
        <a:ext cx="9497961" cy="1102500"/>
      </dsp:txXfrm>
    </dsp:sp>
    <dsp:sp modelId="{791A7E65-1FE8-44B5-8DF2-C10074F23D0D}">
      <dsp:nvSpPr>
        <dsp:cNvPr id="0" name=""/>
        <dsp:cNvSpPr/>
      </dsp:nvSpPr>
      <dsp:spPr>
        <a:xfrm>
          <a:off x="474898" y="1573903"/>
          <a:ext cx="66485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300" tIns="0" rIns="2513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 went through it, so they should too!</a:t>
          </a:r>
          <a:endParaRPr lang="en-US" sz="2000" kern="1200" dirty="0"/>
        </a:p>
      </dsp:txBody>
      <dsp:txXfrm>
        <a:off x="503719" y="1602724"/>
        <a:ext cx="6590930" cy="532758"/>
      </dsp:txXfrm>
    </dsp:sp>
    <dsp:sp modelId="{24496701-3C11-43CC-9DAC-52F7046BFE11}">
      <dsp:nvSpPr>
        <dsp:cNvPr id="0" name=""/>
        <dsp:cNvSpPr/>
      </dsp:nvSpPr>
      <dsp:spPr>
        <a:xfrm>
          <a:off x="0" y="3374803"/>
          <a:ext cx="9497961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147" tIns="416560" rIns="73714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WRONG!  Since peer pressure leads students to consent, the focus is on what you do, not whether they said you could.</a:t>
          </a:r>
          <a:endParaRPr lang="en-US" sz="2000" kern="1200" dirty="0"/>
        </a:p>
      </dsp:txBody>
      <dsp:txXfrm>
        <a:off x="0" y="3374803"/>
        <a:ext cx="9497961" cy="1102500"/>
      </dsp:txXfrm>
    </dsp:sp>
    <dsp:sp modelId="{7509B3DA-14DA-44F6-AAB5-E4578818B7C0}">
      <dsp:nvSpPr>
        <dsp:cNvPr id="0" name=""/>
        <dsp:cNvSpPr/>
      </dsp:nvSpPr>
      <dsp:spPr>
        <a:xfrm>
          <a:off x="474898" y="3079603"/>
          <a:ext cx="66485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300" tIns="0" rIns="2513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If they agree, then we're not hazing.</a:t>
          </a:r>
          <a:endParaRPr lang="en-US" sz="2000" kern="1200" dirty="0"/>
        </a:p>
      </dsp:txBody>
      <dsp:txXfrm>
        <a:off x="503719" y="3108424"/>
        <a:ext cx="659093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A8253A-6400-42E9-9162-F9388CFA4CD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610719-2384-4E4A-84EF-260BDFA9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9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E8B251-34E8-4AAC-BAC7-6C4954F92EA7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ED2336-8B17-41AD-AF25-CB2B3F94F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2336-8B17-41AD-AF25-CB2B3F94F7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0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D2336-8B17-41AD-AF25-CB2B3F94F7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1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7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86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2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4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4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0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foster@ilm.edu" TargetMode="External"/><Relationship Id="rId2" Type="http://schemas.openxmlformats.org/officeDocument/2006/relationships/hyperlink" Target="mailto:pjackson@ulm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rotwell@ulm.edu" TargetMode="External"/><Relationship Id="rId4" Type="http://schemas.openxmlformats.org/officeDocument/2006/relationships/hyperlink" Target="mailto:essex@ulm.edu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bsju.edu/hazing/signs-of-hazing-and-what-to-do" TargetMode="External"/><Relationship Id="rId3" Type="http://schemas.openxmlformats.org/officeDocument/2006/relationships/hyperlink" Target="http://www.babson.edu/student-life/community-standards/hazing/Pages/hazing-facts-and-myths.aspx" TargetMode="External"/><Relationship Id="rId7" Type="http://schemas.openxmlformats.org/officeDocument/2006/relationships/hyperlink" Target="https://hazingprevention.org/home/hazing/hazing-and-its-consequences/" TargetMode="External"/><Relationship Id="rId2" Type="http://schemas.openxmlformats.org/officeDocument/2006/relationships/hyperlink" Target="https://deanofstudents.umich.edu/article/what-haz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mericanaddictioncenters.org/alcoholism-treatment/overdose/" TargetMode="External"/><Relationship Id="rId5" Type="http://schemas.openxmlformats.org/officeDocument/2006/relationships/hyperlink" Target="https://www.usatoday.com/story/news/nation-now/2017/10/12/10-charged-lsu-students-hazing-death/757063001/" TargetMode="External"/><Relationship Id="rId10" Type="http://schemas.openxmlformats.org/officeDocument/2006/relationships/hyperlink" Target="https://cm.maxient.com/reportingform.php?UnivofLouisianaMonroe&amp;layout_id=50" TargetMode="External"/><Relationship Id="rId4" Type="http://schemas.openxmlformats.org/officeDocument/2006/relationships/hyperlink" Target="https://en.wikipedia.org/wiki/Death_of_Tim_Piazza" TargetMode="External"/><Relationship Id="rId9" Type="http://schemas.openxmlformats.org/officeDocument/2006/relationships/hyperlink" Target="https://www.rochester.edu/college/fsa/hazing/stop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777144"/>
            <a:ext cx="8991600" cy="1645920"/>
          </a:xfrm>
        </p:spPr>
        <p:txBody>
          <a:bodyPr/>
          <a:lstStyle/>
          <a:p>
            <a:r>
              <a:rPr lang="en-US" dirty="0" smtClean="0"/>
              <a:t>Hazing Awareness Training</a:t>
            </a:r>
            <a:br>
              <a:rPr lang="en-US" dirty="0" smtClean="0"/>
            </a:br>
            <a:r>
              <a:rPr lang="en-US" sz="2000" dirty="0" err="1" smtClean="0"/>
              <a:t>training</a:t>
            </a:r>
            <a:r>
              <a:rPr lang="en-US" sz="2000" dirty="0" smtClean="0"/>
              <a:t> the trainers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38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WITH LAWS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8900" y="2298700"/>
            <a:ext cx="9347200" cy="45593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900" dirty="0"/>
              <a:t>Each institution’s policy must comply with applicable laws and regulations, and must </a:t>
            </a:r>
            <a:r>
              <a:rPr lang="en-US" sz="1900" dirty="0" smtClean="0"/>
              <a:t>be amended </a:t>
            </a:r>
            <a:r>
              <a:rPr lang="en-US" sz="1900" dirty="0"/>
              <a:t>to reflect any changes to such laws and regulations, including but not limited </a:t>
            </a:r>
            <a:r>
              <a:rPr lang="en-US" sz="1900" dirty="0" smtClean="0"/>
              <a:t>to the following:</a:t>
            </a:r>
            <a:endParaRPr lang="en-US" sz="1800" dirty="0" smtClean="0"/>
          </a:p>
          <a:p>
            <a:pPr marL="571500" lvl="1" indent="-342900">
              <a:buFont typeface="+mj-lt"/>
              <a:buAutoNum type="arabicPeriod"/>
            </a:pPr>
            <a:r>
              <a:rPr lang="en-US" sz="1800" dirty="0" smtClean="0"/>
              <a:t>Act </a:t>
            </a:r>
            <a:r>
              <a:rPr lang="en-US" sz="1800" dirty="0"/>
              <a:t>635 of the 2018 Regular Session of the Louisiana Legislature, which </a:t>
            </a:r>
            <a:r>
              <a:rPr lang="en-US" sz="1800" dirty="0" smtClean="0"/>
              <a:t>creates the </a:t>
            </a:r>
            <a:r>
              <a:rPr lang="en-US" sz="1800" dirty="0"/>
              <a:t>crime of criminal hazing, provides definitions and exceptions, and </a:t>
            </a:r>
            <a:r>
              <a:rPr lang="en-US" sz="1800" dirty="0" smtClean="0"/>
              <a:t>establishes exceptions </a:t>
            </a:r>
            <a:r>
              <a:rPr lang="en-US" sz="1800" dirty="0"/>
              <a:t>and penalties</a:t>
            </a:r>
            <a:r>
              <a:rPr lang="en-US" sz="1800" dirty="0" smtClean="0"/>
              <a:t>;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800" dirty="0"/>
              <a:t>Act 637 of the 2018 Regular Session of the Louisiana Legislature, which </a:t>
            </a:r>
            <a:r>
              <a:rPr lang="en-US" sz="1800" dirty="0" smtClean="0"/>
              <a:t>creates an </a:t>
            </a:r>
            <a:r>
              <a:rPr lang="en-US" sz="1800" dirty="0"/>
              <a:t>obligation to offer reasonable assistance, including seeking </a:t>
            </a:r>
            <a:r>
              <a:rPr lang="en-US" sz="1800" dirty="0" smtClean="0"/>
              <a:t>medical assistance</a:t>
            </a:r>
            <a:r>
              <a:rPr lang="en-US" sz="1800" dirty="0"/>
              <a:t>, to someone who has suffered serious bodily injury caused by </a:t>
            </a:r>
            <a:r>
              <a:rPr lang="en-US" sz="1800" dirty="0" smtClean="0"/>
              <a:t>reckless behavior</a:t>
            </a:r>
            <a:r>
              <a:rPr lang="en-US" sz="1800" dirty="0"/>
              <a:t>, including hazing; </a:t>
            </a:r>
            <a:r>
              <a:rPr lang="en-US" sz="1800" dirty="0" smtClean="0"/>
              <a:t>and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800" dirty="0"/>
              <a:t>Act 640 of the 2018 Regular Session of the Louisiana Legislature, which </a:t>
            </a:r>
            <a:r>
              <a:rPr lang="en-US" sz="1800" dirty="0" smtClean="0"/>
              <a:t>prohibits hazing </a:t>
            </a:r>
            <a:r>
              <a:rPr lang="en-US" sz="1800" dirty="0"/>
              <a:t>at Louisiana’s public postsecondary institutions, requires BOR to adopt </a:t>
            </a:r>
            <a:r>
              <a:rPr lang="en-US" sz="1800" dirty="0" smtClean="0"/>
              <a:t>a uniform </a:t>
            </a:r>
            <a:r>
              <a:rPr lang="en-US" sz="1800" dirty="0"/>
              <a:t>policy on hazing prevention, requires public postsecondary institutions </a:t>
            </a:r>
            <a:r>
              <a:rPr lang="en-US" sz="1800" dirty="0" smtClean="0"/>
              <a:t>to adopt </a:t>
            </a:r>
            <a:r>
              <a:rPr lang="en-US" sz="1800" dirty="0"/>
              <a:t>and expand on BOR’s uniform policy in a manner consistent with the </a:t>
            </a:r>
            <a:r>
              <a:rPr lang="en-US" sz="1800" dirty="0" smtClean="0"/>
              <a:t>laws and </a:t>
            </a:r>
            <a:r>
              <a:rPr lang="en-US" sz="1800" dirty="0"/>
              <a:t>BOR policy</a:t>
            </a:r>
          </a:p>
        </p:txBody>
      </p:sp>
    </p:spTree>
    <p:extLst>
      <p:ext uri="{BB962C8B-B14F-4D97-AF65-F5344CB8AC3E}">
        <p14:creationId xmlns:p14="http://schemas.microsoft.com/office/powerpoint/2010/main" val="15227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 comply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Failure </a:t>
            </a:r>
            <a:r>
              <a:rPr lang="en-US" sz="2000" dirty="0"/>
              <a:t>to comply with any applicable laws and regulations, including those listed </a:t>
            </a:r>
            <a:r>
              <a:rPr lang="en-US" sz="2000" dirty="0" smtClean="0"/>
              <a:t>in the previous slide, shall </a:t>
            </a:r>
            <a:r>
              <a:rPr lang="en-US" sz="2000" dirty="0"/>
              <a:t>constitute a failure to comply with this Policy. Each management board, as </a:t>
            </a:r>
            <a:r>
              <a:rPr lang="en-US" sz="2000" dirty="0" smtClean="0"/>
              <a:t>the entity </a:t>
            </a:r>
            <a:r>
              <a:rPr lang="en-US" sz="2000" dirty="0"/>
              <a:t>with the authority over the day-to-day operations of its member institutions, </a:t>
            </a:r>
            <a:r>
              <a:rPr lang="en-US" sz="2000" dirty="0" smtClean="0"/>
              <a:t>shall make </a:t>
            </a:r>
            <a:r>
              <a:rPr lang="en-US" sz="2000" dirty="0"/>
              <a:t>all due diligence efforts to monitor its member institutions’ compliance </a:t>
            </a:r>
            <a:r>
              <a:rPr lang="en-US" sz="2000" dirty="0" smtClean="0"/>
              <a:t>with applicable </a:t>
            </a:r>
            <a:r>
              <a:rPr lang="en-US" sz="2000" dirty="0"/>
              <a:t>laws and </a:t>
            </a:r>
            <a:r>
              <a:rPr lang="en-US" sz="2000" dirty="0" smtClean="0"/>
              <a:t>regulations.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72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458">
            <a:off x="236849" y="141887"/>
            <a:ext cx="3826851" cy="283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415">
            <a:off x="7715229" y="410295"/>
            <a:ext cx="4343435" cy="255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217">
            <a:off x="8248452" y="4672196"/>
            <a:ext cx="3569462" cy="201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59" y="15872"/>
            <a:ext cx="3109601" cy="303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31" y="4656224"/>
            <a:ext cx="4028571" cy="226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719">
            <a:off x="171534" y="4889199"/>
            <a:ext cx="3349878" cy="177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6583" y="3010304"/>
            <a:ext cx="8991600" cy="1645920"/>
          </a:xfrm>
        </p:spPr>
        <p:txBody>
          <a:bodyPr/>
          <a:lstStyle/>
          <a:p>
            <a:r>
              <a:rPr lang="en-US" dirty="0" smtClean="0"/>
              <a:t>Hazing in the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9620" y="529328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en-US" dirty="0"/>
              <a:t>Timothy </a:t>
            </a:r>
            <a:r>
              <a:rPr lang="en-US" dirty="0" smtClean="0"/>
              <a:t>Piazza</a:t>
            </a:r>
            <a:br>
              <a:rPr lang="en-US" dirty="0" smtClean="0"/>
            </a:br>
            <a:r>
              <a:rPr lang="en-US" dirty="0" smtClean="0"/>
              <a:t>Penn State – Beta theta pi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5" y="1942426"/>
            <a:ext cx="3657600" cy="4448434"/>
          </a:xfrm>
        </p:spPr>
      </p:pic>
      <p:sp>
        <p:nvSpPr>
          <p:cNvPr id="9" name="TextBox 8"/>
          <p:cNvSpPr txBox="1"/>
          <p:nvPr/>
        </p:nvSpPr>
        <p:spPr>
          <a:xfrm>
            <a:off x="6330461" y="70339"/>
            <a:ext cx="567103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Timothy Piazza, arrived </a:t>
            </a:r>
            <a:r>
              <a:rPr lang="en-US" dirty="0"/>
              <a:t>at Hershey Medical </a:t>
            </a:r>
            <a:r>
              <a:rPr lang="en-US" dirty="0" smtClean="0"/>
              <a:t>Center on February 3</a:t>
            </a:r>
            <a:r>
              <a:rPr lang="en-US" baseline="30000" dirty="0" smtClean="0"/>
              <a:t>rd</a:t>
            </a:r>
            <a:r>
              <a:rPr lang="en-US" dirty="0" smtClean="0"/>
              <a:t> 2018 with a </a:t>
            </a:r>
            <a:r>
              <a:rPr lang="en-US" dirty="0"/>
              <a:t>lacerated spleen, an abdomen full of blood, and multiple traumatic brain injuries. He had fallen down a flight of stairs during a hazing event at his fraternity, Beta Theta Pi, but the members had waited nearly 12 hours before calling </a:t>
            </a:r>
            <a:r>
              <a:rPr lang="en-US" dirty="0" smtClean="0"/>
              <a:t>911. Tim </a:t>
            </a:r>
            <a:r>
              <a:rPr lang="en-US" dirty="0"/>
              <a:t>underwent surgery shortly after arriving at Hershey, but it was too late. He died early the next morning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Piazza case resulted in one of the largest hazing prosecutions in US history</a:t>
            </a:r>
            <a:r>
              <a:rPr lang="en-US" dirty="0" smtClean="0"/>
              <a:t>. On </a:t>
            </a:r>
            <a:r>
              <a:rPr lang="en-US" dirty="0"/>
              <a:t>May 5, 2017, </a:t>
            </a:r>
            <a:r>
              <a:rPr lang="en-US" dirty="0" smtClean="0"/>
              <a:t>eighteen </a:t>
            </a:r>
            <a:r>
              <a:rPr lang="en-US" dirty="0"/>
              <a:t>members of the fraternity were charged in connection with Piazza's death: eight were charged with involuntary manslaughter and the rest with other offenses, including hazing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Beta </a:t>
            </a:r>
            <a:r>
              <a:rPr lang="en-US" dirty="0"/>
              <a:t>Theta Pi fraternity itself was also charged. Its Penn State fraternity branch was closed after its president ordered it banned from campus indefinitely.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00" y="2473409"/>
            <a:ext cx="3705959" cy="1516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8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9620" y="458990"/>
            <a:ext cx="4486656" cy="1141497"/>
          </a:xfrm>
        </p:spPr>
        <p:txBody>
          <a:bodyPr/>
          <a:lstStyle/>
          <a:p>
            <a:r>
              <a:rPr lang="en-US" dirty="0" smtClean="0"/>
              <a:t>Maxwell Gruver</a:t>
            </a:r>
            <a:br>
              <a:rPr lang="en-US" dirty="0" smtClean="0"/>
            </a:br>
            <a:r>
              <a:rPr lang="en-US" dirty="0" smtClean="0"/>
              <a:t>LSU – phi delta theta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70" y="1969764"/>
            <a:ext cx="3409156" cy="4131359"/>
          </a:xfrm>
        </p:spPr>
      </p:pic>
      <p:sp>
        <p:nvSpPr>
          <p:cNvPr id="8" name="TextBox 7"/>
          <p:cNvSpPr txBox="1"/>
          <p:nvPr/>
        </p:nvSpPr>
        <p:spPr>
          <a:xfrm>
            <a:off x="6488723" y="351692"/>
            <a:ext cx="5486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Maxwell </a:t>
            </a:r>
            <a:r>
              <a:rPr lang="en-US" dirty="0"/>
              <a:t>Gruver was instructed by more senior members of LSU's Phi Delta Theta to repeatedly chug 190-proof Diesel liquor during a Sept 13 hazing ritual called Bible Study, during which pledges are quizzed on fraternity facts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incident caused Gruver, a freshman from Roswell, Georgia, to inhale his own vomit and other fluids into his lungs. Gruver's blood-alcohol level was .496, more than six times the state's legal driving limit, when he died on Sept. 14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10 men arrested range in age from 18 to 21 and all face misdemeanor hazing charges. </a:t>
            </a:r>
            <a:r>
              <a:rPr lang="en-US" dirty="0" smtClean="0"/>
              <a:t> Another </a:t>
            </a:r>
            <a:r>
              <a:rPr lang="en-US" dirty="0"/>
              <a:t>man, 19-year-old Matthew Alexander Naquin, </a:t>
            </a:r>
            <a:r>
              <a:rPr lang="en-US" dirty="0" smtClean="0"/>
              <a:t>faces </a:t>
            </a:r>
            <a:r>
              <a:rPr lang="en-US" dirty="0"/>
              <a:t>an additional felony charge of negligent homicide.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2" y="3332285"/>
            <a:ext cx="4651130" cy="21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-429" r="-321" b="-573"/>
          <a:stretch/>
        </p:blipFill>
        <p:spPr>
          <a:xfrm>
            <a:off x="-9728" y="0"/>
            <a:ext cx="12188758" cy="6867727"/>
          </a:xfrm>
        </p:spPr>
      </p:pic>
    </p:spTree>
    <p:extLst>
      <p:ext uri="{BB962C8B-B14F-4D97-AF65-F5344CB8AC3E}">
        <p14:creationId xmlns:p14="http://schemas.microsoft.com/office/powerpoint/2010/main" val="212568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29670"/>
            <a:ext cx="7729728" cy="1188720"/>
          </a:xfrm>
        </p:spPr>
        <p:txBody>
          <a:bodyPr/>
          <a:lstStyle/>
          <a:p>
            <a:r>
              <a:rPr lang="en-US" dirty="0" smtClean="0"/>
              <a:t>What should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16" y="1927925"/>
            <a:ext cx="7729728" cy="4443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After calling 911 for emergency medical help</a:t>
            </a:r>
            <a:r>
              <a:rPr lang="en-US" dirty="0"/>
              <a:t>, there are other steps to take to help a person who is experiencing alcohol poisoning. These include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Keep </a:t>
            </a:r>
            <a:r>
              <a:rPr lang="en-US" dirty="0"/>
              <a:t>the person awake if possible.</a:t>
            </a:r>
          </a:p>
          <a:p>
            <a:r>
              <a:rPr lang="en-US" dirty="0"/>
              <a:t>Keep the person informed. Let the person know if you are going to touch them or perform any action on them, as some individuals may become aggressive.</a:t>
            </a:r>
          </a:p>
          <a:p>
            <a:r>
              <a:rPr lang="en-US" dirty="0"/>
              <a:t>Keep the person sitting.</a:t>
            </a:r>
          </a:p>
          <a:p>
            <a:r>
              <a:rPr lang="en-US" dirty="0"/>
              <a:t>If the person is conscious and able to swallow, try to get them to slowly drink water.</a:t>
            </a:r>
          </a:p>
          <a:p>
            <a:r>
              <a:rPr lang="en-US" dirty="0"/>
              <a:t>If the person is unconscious and lying down, carefully roll them onto their side with their arms over their head so they will not choke on their own vomit.</a:t>
            </a:r>
          </a:p>
          <a:p>
            <a:r>
              <a:rPr lang="en-US" dirty="0"/>
              <a:t>Get a warm blanket for the person, as alcohol poisoning will likely make them feel cold.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75" y="2640362"/>
            <a:ext cx="3018817" cy="3018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6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65123"/>
            <a:ext cx="8991600" cy="4630993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Hazing is okay as long as it is not physically dangerous.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7" y="1680873"/>
            <a:ext cx="7580670" cy="16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Hazing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453040"/>
          </a:xfrm>
        </p:spPr>
        <p:txBody>
          <a:bodyPr>
            <a:normAutofit/>
          </a:bodyPr>
          <a:lstStyle/>
          <a:p>
            <a:r>
              <a:rPr lang="en-US" sz="2000" dirty="0"/>
              <a:t>Required to carry certain </a:t>
            </a:r>
            <a:r>
              <a:rPr lang="en-US" sz="2000" dirty="0" smtClean="0"/>
              <a:t>items.</a:t>
            </a:r>
            <a:endParaRPr lang="en-US" sz="2000" dirty="0"/>
          </a:p>
          <a:p>
            <a:r>
              <a:rPr lang="en-US" sz="2000" dirty="0"/>
              <a:t>Cutting, branding, labeling, or shaving of parts of the </a:t>
            </a:r>
            <a:r>
              <a:rPr lang="en-US" sz="2000" dirty="0" smtClean="0"/>
              <a:t>body.</a:t>
            </a:r>
            <a:endParaRPr lang="en-US" sz="2000" dirty="0"/>
          </a:p>
          <a:p>
            <a:r>
              <a:rPr lang="en-US" sz="2000" dirty="0"/>
              <a:t>Required "greeting" of members in a specific manner when seen on </a:t>
            </a:r>
            <a:r>
              <a:rPr lang="en-US" sz="2000" dirty="0" smtClean="0"/>
              <a:t>campus.</a:t>
            </a:r>
            <a:endParaRPr lang="en-US" sz="2000" dirty="0"/>
          </a:p>
          <a:p>
            <a:r>
              <a:rPr lang="en-US" sz="2000" dirty="0"/>
              <a:t>Required walking in groups to class, food service, etc.</a:t>
            </a:r>
          </a:p>
          <a:p>
            <a:r>
              <a:rPr lang="en-US" sz="2000" dirty="0"/>
              <a:t>Performing of special tasks for the members or </a:t>
            </a:r>
            <a:r>
              <a:rPr lang="en-US" sz="2000" dirty="0" smtClean="0"/>
              <a:t>others.</a:t>
            </a:r>
            <a:endParaRPr lang="en-US" sz="2000" dirty="0"/>
          </a:p>
          <a:p>
            <a:r>
              <a:rPr lang="en-US" sz="2000" dirty="0"/>
              <a:t>Appearance of sadness or expressions of </a:t>
            </a:r>
            <a:r>
              <a:rPr lang="en-US" sz="2000" dirty="0" smtClean="0"/>
              <a:t>inferiority.</a:t>
            </a:r>
            <a:endParaRPr lang="en-US" sz="2000" dirty="0"/>
          </a:p>
          <a:p>
            <a:r>
              <a:rPr lang="en-US" sz="2000" dirty="0"/>
              <a:t>Withdrawal from normal activities or </a:t>
            </a:r>
            <a:r>
              <a:rPr lang="en-US" sz="2000" dirty="0" smtClean="0"/>
              <a:t>friends.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96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ON PERSON BEING HAZED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37147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Physical, emotional, and/or mental instability</a:t>
            </a:r>
          </a:p>
          <a:p>
            <a:r>
              <a:rPr lang="en-US" dirty="0"/>
              <a:t>Sleep deprivation</a:t>
            </a:r>
          </a:p>
          <a:p>
            <a:r>
              <a:rPr lang="en-US" dirty="0"/>
              <a:t>Loss of sense of control and empowerment</a:t>
            </a:r>
          </a:p>
          <a:p>
            <a:r>
              <a:rPr lang="en-US" dirty="0"/>
              <a:t>Decline in grades and coursework</a:t>
            </a:r>
          </a:p>
          <a:p>
            <a:r>
              <a:rPr lang="en-US" dirty="0"/>
              <a:t>Relationships with friends, significant others, and family suffer</a:t>
            </a:r>
          </a:p>
          <a:p>
            <a:r>
              <a:rPr lang="en-US" dirty="0"/>
              <a:t>Post-traumatic stress syndrome</a:t>
            </a:r>
          </a:p>
          <a:p>
            <a:r>
              <a:rPr lang="en-US" dirty="0"/>
              <a:t>Loss of respect for and interest in being part of the organization</a:t>
            </a:r>
          </a:p>
          <a:p>
            <a:r>
              <a:rPr lang="en-US" dirty="0"/>
              <a:t>Erosion of trust within the group members</a:t>
            </a:r>
          </a:p>
          <a:p>
            <a:r>
              <a:rPr lang="en-US" dirty="0"/>
              <a:t>Illness or hospitalization with additional effects on family and friends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3714750"/>
          </a:xfrm>
        </p:spPr>
        <p:txBody>
          <a:bodyPr>
            <a:normAutofit/>
          </a:bodyPr>
          <a:lstStyle/>
          <a:p>
            <a:r>
              <a:rPr lang="en-US" dirty="0"/>
              <a:t>Decline in grades and coursework</a:t>
            </a:r>
          </a:p>
          <a:p>
            <a:r>
              <a:rPr lang="en-US" dirty="0"/>
              <a:t>Relationships with friends, significant others, and family suffer</a:t>
            </a:r>
          </a:p>
          <a:p>
            <a:r>
              <a:rPr lang="en-US" dirty="0"/>
              <a:t>Loss of connection to alums through the organization</a:t>
            </a:r>
          </a:p>
          <a:p>
            <a:r>
              <a:rPr lang="en-US" dirty="0"/>
              <a:t>Media scrutiny</a:t>
            </a:r>
          </a:p>
          <a:p>
            <a:r>
              <a:rPr lang="en-US" dirty="0"/>
              <a:t>Damage to one’s personal reputation</a:t>
            </a:r>
          </a:p>
          <a:p>
            <a:r>
              <a:rPr lang="en-US" dirty="0"/>
              <a:t>Warped sense of leadership</a:t>
            </a:r>
          </a:p>
          <a:p>
            <a:r>
              <a:rPr lang="en-US" dirty="0"/>
              <a:t>Feelings of shame and guilt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38316" y="2439163"/>
            <a:ext cx="4270248" cy="704087"/>
          </a:xfrm>
        </p:spPr>
        <p:txBody>
          <a:bodyPr/>
          <a:lstStyle/>
          <a:p>
            <a:r>
              <a:rPr lang="en-US" dirty="0"/>
              <a:t>IMPACT ON THOSE WHO HAZE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HAZING AND ITS CONSEQUENCES</a:t>
            </a:r>
          </a:p>
        </p:txBody>
      </p:sp>
    </p:spTree>
    <p:extLst>
      <p:ext uri="{BB962C8B-B14F-4D97-AF65-F5344CB8AC3E}">
        <p14:creationId xmlns:p14="http://schemas.microsoft.com/office/powerpoint/2010/main" val="4554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Hazing?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2286000"/>
            <a:ext cx="9182100" cy="44576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Definition: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Hazing means any intentional, knowing, or reckless act by a person acting alone or </a:t>
            </a:r>
            <a:r>
              <a:rPr lang="en-US" sz="2600" dirty="0" smtClean="0"/>
              <a:t>acting with others that is directed against another when both of the following apply:</a:t>
            </a:r>
          </a:p>
          <a:p>
            <a:pPr lvl="2"/>
            <a:r>
              <a:rPr lang="en-US" sz="2600" dirty="0"/>
              <a:t>The person knew or should have known that such an act endangers </a:t>
            </a:r>
            <a:r>
              <a:rPr lang="en-US" sz="2600" dirty="0" smtClean="0"/>
              <a:t>the physical </a:t>
            </a:r>
            <a:r>
              <a:rPr lang="en-US" sz="2600" dirty="0"/>
              <a:t>health or safety of the other person or causes severe </a:t>
            </a:r>
            <a:r>
              <a:rPr lang="en-US" sz="2600" dirty="0" smtClean="0"/>
              <a:t>emotional distress.</a:t>
            </a:r>
          </a:p>
          <a:p>
            <a:pPr lvl="2"/>
            <a:r>
              <a:rPr lang="en-US" sz="2600" dirty="0"/>
              <a:t>The act was associated with pledging, being initiated into, affiliating </a:t>
            </a:r>
            <a:r>
              <a:rPr lang="en-US" sz="2600" dirty="0" smtClean="0"/>
              <a:t>with, participating </a:t>
            </a:r>
            <a:r>
              <a:rPr lang="en-US" sz="2600" dirty="0"/>
              <a:t>in, holding office in, or maintaining membership in </a:t>
            </a:r>
            <a:r>
              <a:rPr lang="en-US" sz="2600" dirty="0" smtClean="0"/>
              <a:t>any organization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5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60876" y="1944243"/>
            <a:ext cx="4270248" cy="704087"/>
          </a:xfrm>
        </p:spPr>
        <p:txBody>
          <a:bodyPr/>
          <a:lstStyle/>
          <a:p>
            <a:r>
              <a:rPr lang="en-US" dirty="0"/>
              <a:t>IMPACT ON THE ORGANIZATION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0876" y="2815463"/>
            <a:ext cx="4270248" cy="3714750"/>
          </a:xfrm>
        </p:spPr>
        <p:txBody>
          <a:bodyPr>
            <a:normAutofit/>
          </a:bodyPr>
          <a:lstStyle/>
          <a:p>
            <a:r>
              <a:rPr lang="en-US" dirty="0"/>
              <a:t>Loss of reputation within the campus community, local area and nationally</a:t>
            </a:r>
          </a:p>
          <a:p>
            <a:r>
              <a:rPr lang="en-US" dirty="0"/>
              <a:t>Loss of recognition for the organization, team or club and/or other privileges revoked</a:t>
            </a:r>
          </a:p>
          <a:p>
            <a:r>
              <a:rPr lang="en-US" dirty="0"/>
              <a:t>Civil damages may be levied against the organization</a:t>
            </a:r>
          </a:p>
          <a:p>
            <a:r>
              <a:rPr lang="en-US" dirty="0"/>
              <a:t>Organization’s officers may be held responsible</a:t>
            </a:r>
          </a:p>
          <a:p>
            <a:r>
              <a:rPr lang="en-US" dirty="0"/>
              <a:t>A gradual erosion of the true meaning and values of the organization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HAZING AND ITS CONSEQUENCES</a:t>
            </a:r>
          </a:p>
        </p:txBody>
      </p:sp>
    </p:spTree>
    <p:extLst>
      <p:ext uri="{BB962C8B-B14F-4D97-AF65-F5344CB8AC3E}">
        <p14:creationId xmlns:p14="http://schemas.microsoft.com/office/powerpoint/2010/main" val="32838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“Consent is not defense. It is not a defense to prosecution of an offense that the person against whom the hazing was directed consented to or acquiesced in the hazing activity.”</a:t>
            </a:r>
          </a:p>
          <a:p>
            <a:pPr marL="0" indent="0" algn="ctr">
              <a:buNone/>
            </a:pPr>
            <a:r>
              <a:rPr lang="en-US" sz="2400" dirty="0" smtClean="0"/>
              <a:t>- University of Louisiana System Hazing Policy </a:t>
            </a:r>
          </a:p>
          <a:p>
            <a:pPr marL="0" indent="0" algn="ctr">
              <a:buNone/>
            </a:pPr>
            <a:r>
              <a:rPr lang="en-US" sz="2400" dirty="0" smtClean="0"/>
              <a:t>August 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45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99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report hazing?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815" y="2153412"/>
            <a:ext cx="10410093" cy="470458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You can submit a report through ULM Police as a “Silent Witness” or through the ULM “Incident Reporting Form.”</a:t>
            </a:r>
          </a:p>
          <a:p>
            <a:r>
              <a:rPr lang="en-US" dirty="0" smtClean="0"/>
              <a:t>ULM’s ability </a:t>
            </a:r>
            <a:r>
              <a:rPr lang="en-US" dirty="0"/>
              <a:t>to investigate reported incidents, enforce the university’s expectations, and protect future students depends on the accuracy and specificity of the information provided. </a:t>
            </a:r>
          </a:p>
          <a:p>
            <a:r>
              <a:rPr lang="en-US" dirty="0"/>
              <a:t>You are encouraged to provide as much specific detail as possible so that appropriate action can be taken to address the reported behavior. You have the option to submit a report anonymously, though campus officials may find it difficult to complete their investigation without knowing the source of the report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800" b="1" u="sng" dirty="0"/>
              <a:t>https://cm.maxient.com/reportingform.php?UnivofLouisianaMonroe&amp;layout_id=50</a:t>
            </a:r>
            <a:endParaRPr lang="en-US" sz="2800" b="1" u="sng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report hazing</a:t>
            </a:r>
            <a:r>
              <a:rPr lang="en-US" dirty="0" smtClean="0"/>
              <a:t>?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153412"/>
            <a:ext cx="7729728" cy="4191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need </a:t>
            </a:r>
            <a:r>
              <a:rPr lang="en-US" u="sng" dirty="0"/>
              <a:t>IMMEDIATE ASSISTANCE</a:t>
            </a:r>
            <a:r>
              <a:rPr lang="en-US" dirty="0"/>
              <a:t>, call Campus Police at (318) 342-5350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a non-emergency situation, you can discuss hazing-related concerns with any member of the faculty or staff. If you’re unsure who to speak with, you may contact:</a:t>
            </a:r>
          </a:p>
          <a:p>
            <a:pPr lvl="1"/>
            <a:r>
              <a:rPr lang="en-US" dirty="0"/>
              <a:t>Pamela Jackson, Dean of Students: 318-342-5230 or </a:t>
            </a:r>
            <a:r>
              <a:rPr lang="en-US" dirty="0" smtClean="0">
                <a:hlinkClick r:id="rId2"/>
              </a:rPr>
              <a:t>pjackson@ulm.edu</a:t>
            </a:r>
            <a:endParaRPr lang="en-US" dirty="0" smtClean="0"/>
          </a:p>
          <a:p>
            <a:pPr lvl="1"/>
            <a:r>
              <a:rPr lang="en-US" dirty="0" smtClean="0"/>
              <a:t>Karen Foster, Director of the Counseling Center: 318-342-5220 or </a:t>
            </a:r>
            <a:r>
              <a:rPr lang="en-US" dirty="0" smtClean="0">
                <a:hlinkClick r:id="rId3"/>
              </a:rPr>
              <a:t>kfoster@ulm.edu</a:t>
            </a:r>
            <a:endParaRPr lang="en-US" dirty="0"/>
          </a:p>
          <a:p>
            <a:pPr lvl="1"/>
            <a:r>
              <a:rPr lang="en-US" dirty="0"/>
              <a:t>Emily Essex, Director of Student Life and Leadership: 318-342-5286 or </a:t>
            </a:r>
            <a:r>
              <a:rPr lang="en-US" dirty="0" smtClean="0">
                <a:hlinkClick r:id="rId4"/>
              </a:rPr>
              <a:t>essex@ulm.edu</a:t>
            </a:r>
            <a:endParaRPr lang="en-US" dirty="0"/>
          </a:p>
          <a:p>
            <a:pPr lvl="1"/>
            <a:r>
              <a:rPr lang="en-US" dirty="0"/>
              <a:t>Allison </a:t>
            </a:r>
            <a:r>
              <a:rPr lang="en-US" dirty="0" err="1"/>
              <a:t>Crotwell</a:t>
            </a:r>
            <a:r>
              <a:rPr lang="en-US" dirty="0"/>
              <a:t>, Coordinator of Student Development: 318-342-5289 or </a:t>
            </a:r>
            <a:r>
              <a:rPr lang="en-US" dirty="0" smtClean="0">
                <a:hlinkClick r:id="rId5"/>
              </a:rPr>
              <a:t>crotwell@ulm.edu</a:t>
            </a:r>
            <a:endParaRPr lang="en-US" dirty="0"/>
          </a:p>
          <a:p>
            <a:pPr lvl="1"/>
            <a:r>
              <a:rPr lang="en-US" dirty="0"/>
              <a:t>Other University Faculty/Staff That You Trust.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645920"/>
          </a:xfrm>
        </p:spPr>
        <p:txBody>
          <a:bodyPr/>
          <a:lstStyle/>
          <a:p>
            <a:r>
              <a:rPr lang="en-US" dirty="0"/>
              <a:t>LEGAL AND DISCIPLINARY CONSEQUENCES OF HAZING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646" y="2497846"/>
            <a:ext cx="9684756" cy="479097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Such </a:t>
            </a:r>
            <a:r>
              <a:rPr lang="en-US" sz="3000" dirty="0"/>
              <a:t>action may include, but is not limited to the following</a:t>
            </a:r>
            <a:r>
              <a:rPr lang="en-US" sz="30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Legal </a:t>
            </a:r>
            <a:r>
              <a:rPr lang="en-US" sz="3000" dirty="0"/>
              <a:t>actions up to and including jail time and </a:t>
            </a:r>
            <a:r>
              <a:rPr lang="en-US" sz="3000" dirty="0" smtClean="0"/>
              <a:t>fines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/>
              <a:t>College </a:t>
            </a:r>
            <a:r>
              <a:rPr lang="fr-FR" sz="3000" dirty="0"/>
              <a:t>discipline (suspension or expulsion</a:t>
            </a:r>
            <a:r>
              <a:rPr lang="fr-FR" sz="3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Membership and organizational sanctions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12" y="3276600"/>
            <a:ext cx="455728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you should ask yourself to determine if you or someone you know might be getting </a:t>
            </a:r>
            <a:r>
              <a:rPr lang="en-US" dirty="0" smtClean="0"/>
              <a:t>hazed.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89240"/>
            <a:ext cx="7729728" cy="4144296"/>
          </a:xfrm>
        </p:spPr>
        <p:txBody>
          <a:bodyPr>
            <a:normAutofit/>
          </a:bodyPr>
          <a:lstStyle/>
          <a:p>
            <a:r>
              <a:rPr lang="en-US" sz="2000" dirty="0"/>
              <a:t>Is there secrecy around the activity?</a:t>
            </a:r>
          </a:p>
          <a:p>
            <a:r>
              <a:rPr lang="en-US" sz="2000" dirty="0"/>
              <a:t>Is there pressure to participate?</a:t>
            </a:r>
          </a:p>
          <a:p>
            <a:r>
              <a:rPr lang="en-US" sz="2000" dirty="0"/>
              <a:t>Is a specific group or individual singled out?</a:t>
            </a:r>
          </a:p>
          <a:p>
            <a:r>
              <a:rPr lang="en-US" sz="2000" dirty="0"/>
              <a:t>Do members justify it as being a "tradition?"</a:t>
            </a:r>
          </a:p>
          <a:p>
            <a:r>
              <a:rPr lang="en-US" sz="2000" dirty="0"/>
              <a:t>Take the perspective of your parents - would they be proud?  Your Coach?  Athletic or Recreation Director?  The college President?</a:t>
            </a:r>
          </a:p>
          <a:p>
            <a:r>
              <a:rPr lang="en-US" sz="2000" dirty="0"/>
              <a:t>Would you be willing to defend the merit of this activity in the court of law?</a:t>
            </a:r>
          </a:p>
          <a:p>
            <a:r>
              <a:rPr lang="en-US" sz="2000" dirty="0"/>
              <a:t>Does this activity meet the spirit of it's intent, the ideals and values of the team and the college?</a:t>
            </a:r>
          </a:p>
        </p:txBody>
      </p:sp>
    </p:spTree>
    <p:extLst>
      <p:ext uri="{BB962C8B-B14F-4D97-AF65-F5344CB8AC3E}">
        <p14:creationId xmlns:p14="http://schemas.microsoft.com/office/powerpoint/2010/main" val="21745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" y="1481828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we can take towards preventing hazing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0" y="152400"/>
            <a:ext cx="5702300" cy="6591300"/>
          </a:xfrm>
        </p:spPr>
        <p:txBody>
          <a:bodyPr>
            <a:normAutofit/>
          </a:bodyPr>
          <a:lstStyle/>
          <a:p>
            <a:r>
              <a:rPr lang="en-US" dirty="0"/>
              <a:t>Reduce the Power Differential Between Members and </a:t>
            </a:r>
            <a:r>
              <a:rPr lang="en-US" dirty="0" smtClean="0"/>
              <a:t>Initiates</a:t>
            </a:r>
          </a:p>
          <a:p>
            <a:endParaRPr lang="en-US" dirty="0" smtClean="0"/>
          </a:p>
          <a:p>
            <a:r>
              <a:rPr lang="en-US" dirty="0" smtClean="0"/>
              <a:t>Give </a:t>
            </a:r>
            <a:r>
              <a:rPr lang="en-US" dirty="0"/>
              <a:t>Members Time to Reflect Their </a:t>
            </a:r>
            <a:r>
              <a:rPr lang="en-US" dirty="0" smtClean="0"/>
              <a:t>Actions</a:t>
            </a:r>
          </a:p>
          <a:p>
            <a:endParaRPr lang="en-US" dirty="0" smtClean="0"/>
          </a:p>
          <a:p>
            <a:r>
              <a:rPr lang="en-US" dirty="0" smtClean="0"/>
              <a:t>Encourage </a:t>
            </a:r>
            <a:r>
              <a:rPr lang="en-US" dirty="0"/>
              <a:t>Members to Voice Concern With the New Member Education </a:t>
            </a:r>
            <a:r>
              <a:rPr lang="en-US" dirty="0" smtClean="0"/>
              <a:t>Program</a:t>
            </a:r>
          </a:p>
          <a:p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Willing to Amend </a:t>
            </a:r>
            <a:r>
              <a:rPr lang="en-US" dirty="0" smtClean="0"/>
              <a:t>Traditions</a:t>
            </a:r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a Chapter Anti-Hazing </a:t>
            </a:r>
            <a:r>
              <a:rPr lang="en-US" dirty="0" smtClean="0"/>
              <a:t>Policy</a:t>
            </a:r>
          </a:p>
          <a:p>
            <a:endParaRPr lang="en-US" dirty="0" smtClean="0"/>
          </a:p>
          <a:p>
            <a:r>
              <a:rPr lang="en-US" dirty="0" smtClean="0"/>
              <a:t>Share </a:t>
            </a:r>
            <a:r>
              <a:rPr lang="en-US" dirty="0"/>
              <a:t>Ideas With Other </a:t>
            </a:r>
            <a:r>
              <a:rPr lang="en-US" dirty="0" smtClean="0"/>
              <a:t>Organizations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Advantage of Campus Resources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51" y="3002782"/>
            <a:ext cx="3083788" cy="28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In-House Training for your Organization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76146"/>
            <a:ext cx="7729728" cy="3604846"/>
          </a:xfrm>
        </p:spPr>
        <p:txBody>
          <a:bodyPr>
            <a:normAutofit/>
          </a:bodyPr>
          <a:lstStyle/>
          <a:p>
            <a:r>
              <a:rPr lang="en-US" dirty="0" smtClean="0"/>
              <a:t>YOU are responsible as organization leaders who attended our training session for training ALL organization members in-house.</a:t>
            </a:r>
          </a:p>
          <a:p>
            <a:r>
              <a:rPr lang="en-US" dirty="0" smtClean="0"/>
              <a:t>An in-house training packet will be distributed to you with detailed instructions on presenting this training to your members. </a:t>
            </a:r>
          </a:p>
          <a:p>
            <a:r>
              <a:rPr lang="en-US" dirty="0" smtClean="0"/>
              <a:t>You will be required to submit a report detailing the in-house training you administered to your members. </a:t>
            </a:r>
          </a:p>
          <a:p>
            <a:r>
              <a:rPr lang="en-US" dirty="0" smtClean="0"/>
              <a:t>New members are required to be educated on this training each semester as they are inducted to your organization. </a:t>
            </a:r>
          </a:p>
          <a:p>
            <a:r>
              <a:rPr lang="en-US" dirty="0" smtClean="0"/>
              <a:t>Failure to comply by the completion dates set forth will result in suspension of your organization for one academic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Training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Hazing cont...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153412"/>
            <a:ext cx="10147300" cy="4564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Hazing </a:t>
            </a:r>
            <a:r>
              <a:rPr lang="en-US" dirty="0"/>
              <a:t>includes but is not limited to any of the following acts associated with </a:t>
            </a:r>
            <a:r>
              <a:rPr lang="en-US" dirty="0" smtClean="0"/>
              <a:t>pledging, being </a:t>
            </a:r>
            <a:r>
              <a:rPr lang="en-US" dirty="0"/>
              <a:t>initiated into, affiliating with, participating in, holding office in, or </a:t>
            </a:r>
            <a:r>
              <a:rPr lang="en-US" dirty="0" smtClean="0"/>
              <a:t>maintaining membership </a:t>
            </a:r>
            <a:r>
              <a:rPr lang="en-US" dirty="0"/>
              <a:t>in any organization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Physical brutality, such as whipping, beating, paddling, striking, </a:t>
            </a:r>
            <a:r>
              <a:rPr lang="en-US" sz="1800" dirty="0" smtClean="0"/>
              <a:t>branding, electric </a:t>
            </a:r>
            <a:r>
              <a:rPr lang="en-US" sz="1800" dirty="0"/>
              <a:t>shocking, placing of a harmful substance on the body, or </a:t>
            </a:r>
            <a:r>
              <a:rPr lang="en-US" sz="1800" dirty="0" smtClean="0"/>
              <a:t>similar activity.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Physical activity, such as sleep deprivation, exposure to the </a:t>
            </a:r>
            <a:r>
              <a:rPr lang="en-US" sz="1800" dirty="0" smtClean="0"/>
              <a:t>elements, confinement </a:t>
            </a:r>
            <a:r>
              <a:rPr lang="en-US" sz="1800" dirty="0"/>
              <a:t>in a small space, or calisthenics, that subjects the other </a:t>
            </a:r>
            <a:r>
              <a:rPr lang="en-US" sz="1800" dirty="0" smtClean="0"/>
              <a:t>person to </a:t>
            </a:r>
            <a:r>
              <a:rPr lang="en-US" sz="1800" dirty="0"/>
              <a:t>an unreasonable risk of harm or that adversely affects the physical </a:t>
            </a:r>
            <a:r>
              <a:rPr lang="en-US" sz="1800" dirty="0" smtClean="0"/>
              <a:t>health or </a:t>
            </a:r>
            <a:r>
              <a:rPr lang="en-US" sz="1800" dirty="0"/>
              <a:t>safety of the individual or causes severe emotional distress</a:t>
            </a:r>
            <a:r>
              <a:rPr lang="en-US" sz="18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Activity involving consumption of food, liquid, or any other </a:t>
            </a:r>
            <a:r>
              <a:rPr lang="en-US" sz="1800" dirty="0" smtClean="0"/>
              <a:t>substance, including </a:t>
            </a:r>
            <a:r>
              <a:rPr lang="en-US" sz="1800" dirty="0"/>
              <a:t>but not limited to an alcoholic beverage or drug, that subjects </a:t>
            </a:r>
            <a:r>
              <a:rPr lang="en-US" sz="1800" dirty="0" smtClean="0"/>
              <a:t>the individual </a:t>
            </a:r>
            <a:r>
              <a:rPr lang="en-US" sz="1800" dirty="0"/>
              <a:t>to an unreasonable risk of harm or that adversely affects </a:t>
            </a:r>
            <a:r>
              <a:rPr lang="en-US" sz="1800" dirty="0" smtClean="0"/>
              <a:t>the physical </a:t>
            </a:r>
            <a:r>
              <a:rPr lang="en-US" sz="1800" dirty="0"/>
              <a:t>health or safety of the individual or causes severe </a:t>
            </a:r>
            <a:r>
              <a:rPr lang="en-US" sz="1800" dirty="0" smtClean="0"/>
              <a:t>emotional distress.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Activity that induces, causes, or requires an individual to perform a duty </a:t>
            </a:r>
            <a:r>
              <a:rPr lang="en-US" sz="1800" dirty="0" smtClean="0"/>
              <a:t>or task </a:t>
            </a:r>
            <a:r>
              <a:rPr lang="en-US" sz="1800" dirty="0"/>
              <a:t>that involves the commission of a crime or an act of hazing.</a:t>
            </a:r>
          </a:p>
        </p:txBody>
      </p:sp>
    </p:spTree>
    <p:extLst>
      <p:ext uri="{BB962C8B-B14F-4D97-AF65-F5344CB8AC3E}">
        <p14:creationId xmlns:p14="http://schemas.microsoft.com/office/powerpoint/2010/main" val="17701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4517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deanofstudents.umich.edu/article/what-hazing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www.babson.edu/student-life/community-standards/hazing/Pages/hazing-facts-and-myths.aspx</a:t>
            </a:r>
            <a:endParaRPr lang="en-US" dirty="0" smtClean="0"/>
          </a:p>
          <a:p>
            <a:r>
              <a:rPr lang="en-US" dirty="0"/>
              <a:t>Allan &amp; Madden, 2008, </a:t>
            </a:r>
            <a:r>
              <a:rPr lang="en-US" dirty="0" smtClean="0"/>
              <a:t>hazingstudy.org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en.wikipedia.org/wiki/Death_of_Tim_Piazza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https://www.usatoday.com/story/news/nation-now/2017/10/12/10-charged-lsu-students-hazing-death/757063001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https://americanaddictioncenters.org/alcoholism-treatment/overdose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https://hazingprevention.org/home/hazing/hazing-and-its-consequences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www.csbsju.edu/hazing/signs-of-hazing-and-what-to-do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www.rochester.edu/college/fsa/hazing/stop.html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cm.maxient.com/reportingform.php?UnivofLouisianaMonroe&amp;layout_id=50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405544"/>
            <a:ext cx="8991600" cy="1645920"/>
          </a:xfrm>
        </p:spPr>
        <p:txBody>
          <a:bodyPr/>
          <a:lstStyle/>
          <a:p>
            <a:r>
              <a:rPr lang="en-US" dirty="0" smtClean="0"/>
              <a:t>Definitions you should know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27100" y="2184400"/>
            <a:ext cx="10414000" cy="4279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Organization: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a fraternity, sorority, association, corporation, order, society, corps,</a:t>
            </a:r>
          </a:p>
          <a:p>
            <a:r>
              <a:rPr lang="en-US" dirty="0">
                <a:solidFill>
                  <a:schemeClr val="bg1"/>
                </a:solidFill>
              </a:rPr>
              <a:t>cooperative, club, service group, social group, band, spirit group, athletic team, or similar</a:t>
            </a:r>
          </a:p>
          <a:p>
            <a:r>
              <a:rPr lang="en-US" dirty="0">
                <a:solidFill>
                  <a:schemeClr val="bg1"/>
                </a:solidFill>
              </a:rPr>
              <a:t>group whose members are primarily students at, or former students of, a postsecondary</a:t>
            </a:r>
          </a:p>
          <a:p>
            <a:r>
              <a:rPr lang="en-US" dirty="0">
                <a:solidFill>
                  <a:schemeClr val="bg1"/>
                </a:solidFill>
              </a:rPr>
              <a:t>education institution, including the national or parent organization of which any of the</a:t>
            </a:r>
          </a:p>
          <a:p>
            <a:r>
              <a:rPr lang="en-US" dirty="0">
                <a:solidFill>
                  <a:schemeClr val="bg1"/>
                </a:solidFill>
              </a:rPr>
              <a:t>underlying entities provided for in this definition is a sanctioned or recognized member at</a:t>
            </a:r>
          </a:p>
          <a:p>
            <a:r>
              <a:rPr lang="en-US" dirty="0">
                <a:solidFill>
                  <a:schemeClr val="bg1"/>
                </a:solidFill>
              </a:rPr>
              <a:t>the time of the hazing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Pledging: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any action or activity related to becoming a member of an organization,</a:t>
            </a:r>
          </a:p>
          <a:p>
            <a:r>
              <a:rPr lang="en-US" dirty="0">
                <a:solidFill>
                  <a:schemeClr val="bg1"/>
                </a:solidFill>
              </a:rPr>
              <a:t>including recruitment and rushing.</a:t>
            </a:r>
          </a:p>
        </p:txBody>
      </p:sp>
    </p:spTree>
    <p:extLst>
      <p:ext uri="{BB962C8B-B14F-4D97-AF65-F5344CB8AC3E}">
        <p14:creationId xmlns:p14="http://schemas.microsoft.com/office/powerpoint/2010/main" val="39767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405544"/>
            <a:ext cx="8991600" cy="1645920"/>
          </a:xfrm>
        </p:spPr>
        <p:txBody>
          <a:bodyPr/>
          <a:lstStyle/>
          <a:p>
            <a:r>
              <a:rPr lang="en-US" dirty="0" smtClean="0"/>
              <a:t>Definitions cont...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27100" y="2184400"/>
            <a:ext cx="10414000" cy="452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Appropriate authority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includes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Any </a:t>
            </a:r>
            <a:r>
              <a:rPr lang="en-US" dirty="0">
                <a:solidFill>
                  <a:schemeClr val="bg1"/>
                </a:solidFill>
              </a:rPr>
              <a:t>state or local law enforcement agency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911 Public Safety Answering Point as defined in Title 33 of the </a:t>
            </a:r>
            <a:r>
              <a:rPr lang="en-US" dirty="0" smtClean="0">
                <a:solidFill>
                  <a:schemeClr val="bg1"/>
                </a:solidFill>
              </a:rPr>
              <a:t>Louisiana Revised </a:t>
            </a:r>
            <a:r>
              <a:rPr lang="en-US" dirty="0">
                <a:solidFill>
                  <a:schemeClr val="bg1"/>
                </a:solidFill>
              </a:rPr>
              <a:t>Statutes of 1950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Emergency </a:t>
            </a:r>
            <a:r>
              <a:rPr lang="en-US" dirty="0">
                <a:solidFill>
                  <a:schemeClr val="bg1"/>
                </a:solidFill>
              </a:rPr>
              <a:t>medical personnel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Reckless </a:t>
            </a:r>
            <a:r>
              <a:rPr lang="en-US" b="1" u="sng" dirty="0" smtClean="0">
                <a:solidFill>
                  <a:schemeClr val="bg1"/>
                </a:solidFill>
              </a:rPr>
              <a:t>behavior: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chemeClr val="bg1"/>
                </a:solidFill>
              </a:rPr>
              <a:t>an activity or behavior in which a reasonable person knew or</a:t>
            </a:r>
          </a:p>
          <a:p>
            <a:r>
              <a:rPr lang="en-US" dirty="0">
                <a:solidFill>
                  <a:schemeClr val="bg1"/>
                </a:solidFill>
              </a:rPr>
              <a:t>reasonably should have known that the activity or behavior may result in injury to another,</a:t>
            </a:r>
          </a:p>
          <a:p>
            <a:r>
              <a:rPr lang="en-US" dirty="0">
                <a:solidFill>
                  <a:schemeClr val="bg1"/>
                </a:solidFill>
              </a:rPr>
              <a:t>including but not limited to excessive consumption of alcohol, binge drinking, drag racing,</a:t>
            </a:r>
          </a:p>
          <a:p>
            <a:r>
              <a:rPr lang="en-US" dirty="0">
                <a:solidFill>
                  <a:schemeClr val="bg1"/>
                </a:solidFill>
              </a:rPr>
              <a:t>consumption of any controlled dangerous substance, acts of hazing, or other similar</a:t>
            </a:r>
          </a:p>
          <a:p>
            <a:r>
              <a:rPr lang="en-US" dirty="0">
                <a:solidFill>
                  <a:schemeClr val="bg1"/>
                </a:solidFill>
              </a:rPr>
              <a:t>activity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Serious bodily </a:t>
            </a:r>
            <a:r>
              <a:rPr lang="en-US" b="1" u="sng" dirty="0" smtClean="0">
                <a:solidFill>
                  <a:schemeClr val="bg1"/>
                </a:solidFill>
              </a:rPr>
              <a:t>injury: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bodily injury that involves unconsciousness, extreme physical</a:t>
            </a:r>
          </a:p>
          <a:p>
            <a:r>
              <a:rPr lang="en-US" dirty="0">
                <a:solidFill>
                  <a:schemeClr val="bg1"/>
                </a:solidFill>
              </a:rPr>
              <a:t>pain, or protracted and obvious disfigurement, or protracted loss or impairment of the</a:t>
            </a:r>
          </a:p>
          <a:p>
            <a:r>
              <a:rPr lang="en-US" dirty="0">
                <a:solidFill>
                  <a:schemeClr val="bg1"/>
                </a:solidFill>
              </a:rPr>
              <a:t>function of a bodily member, organ, or mental faculty, death, or a substantial risk of death.</a:t>
            </a:r>
          </a:p>
        </p:txBody>
      </p:sp>
    </p:spTree>
    <p:extLst>
      <p:ext uri="{BB962C8B-B14F-4D97-AF65-F5344CB8AC3E}">
        <p14:creationId xmlns:p14="http://schemas.microsoft.com/office/powerpoint/2010/main" val="129773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33" y="804672"/>
            <a:ext cx="4486656" cy="1141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Hazing </a:t>
            </a:r>
            <a:r>
              <a:rPr lang="en-US" dirty="0"/>
              <a:t>includes, but is not limited to any situation which: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221225"/>
            <a:ext cx="4815840" cy="5855109"/>
          </a:xfrm>
        </p:spPr>
        <p:txBody>
          <a:bodyPr>
            <a:noAutofit/>
          </a:bodyPr>
          <a:lstStyle/>
          <a:p>
            <a:r>
              <a:rPr lang="en-US" sz="2000" u="sng" dirty="0"/>
              <a:t>Creates a risk of injury </a:t>
            </a:r>
            <a:r>
              <a:rPr lang="en-US" sz="2000" dirty="0"/>
              <a:t>to any individual or </a:t>
            </a:r>
            <a:r>
              <a:rPr lang="en-US" sz="2000" dirty="0" smtClean="0"/>
              <a:t>group</a:t>
            </a:r>
            <a:endParaRPr lang="en-US" sz="2000" dirty="0"/>
          </a:p>
          <a:p>
            <a:r>
              <a:rPr lang="en-US" sz="2000" u="sng" dirty="0"/>
              <a:t>Causes discomfort to </a:t>
            </a:r>
            <a:r>
              <a:rPr lang="en-US" sz="2000" dirty="0"/>
              <a:t>any individual or </a:t>
            </a:r>
            <a:r>
              <a:rPr lang="en-US" sz="2000" dirty="0" smtClean="0"/>
              <a:t>group</a:t>
            </a:r>
            <a:endParaRPr lang="en-US" sz="2000" dirty="0"/>
          </a:p>
          <a:p>
            <a:r>
              <a:rPr lang="en-US" sz="2000" u="sng" dirty="0"/>
              <a:t>Causes embarrassment </a:t>
            </a:r>
            <a:r>
              <a:rPr lang="en-US" sz="2000" dirty="0"/>
              <a:t>to any individual or group</a:t>
            </a:r>
          </a:p>
          <a:p>
            <a:r>
              <a:rPr lang="en-US" sz="2000" u="sng" dirty="0"/>
              <a:t>Involves harassment </a:t>
            </a:r>
            <a:r>
              <a:rPr lang="en-US" sz="2000" dirty="0"/>
              <a:t>of any individual or group</a:t>
            </a:r>
          </a:p>
          <a:p>
            <a:r>
              <a:rPr lang="en-US" sz="2000" u="sng" dirty="0"/>
              <a:t>Involves degradation </a:t>
            </a:r>
            <a:r>
              <a:rPr lang="en-US" sz="2000" dirty="0"/>
              <a:t>of any individual or group</a:t>
            </a:r>
          </a:p>
          <a:p>
            <a:r>
              <a:rPr lang="en-US" sz="2000" u="sng" dirty="0"/>
              <a:t>Involves humiliation </a:t>
            </a:r>
            <a:r>
              <a:rPr lang="en-US" sz="2000" dirty="0"/>
              <a:t>of an individual or group</a:t>
            </a:r>
          </a:p>
          <a:p>
            <a:r>
              <a:rPr lang="en-US" sz="2000" u="sng" dirty="0"/>
              <a:t>Involves ridicule </a:t>
            </a:r>
            <a:r>
              <a:rPr lang="en-US" sz="2000" dirty="0"/>
              <a:t>of an individual or group</a:t>
            </a:r>
          </a:p>
          <a:p>
            <a:r>
              <a:rPr lang="en-US" sz="2000" u="sng" dirty="0"/>
              <a:t>Involves or includes the willful destruction or removal of public or private property for the purpose of initiation or admission into, affiliation with, or as a condition for continued membership in an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3" y="2733173"/>
            <a:ext cx="4548993" cy="3593886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4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21" y="1211441"/>
            <a:ext cx="4486656" cy="1141497"/>
          </a:xfrm>
        </p:spPr>
        <p:txBody>
          <a:bodyPr/>
          <a:lstStyle/>
          <a:p>
            <a:r>
              <a:rPr lang="en-US" dirty="0" smtClean="0"/>
              <a:t>What you should know about hazing: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574" y="206477"/>
            <a:ext cx="5707626" cy="643029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/>
              <a:t>More than half of college students involved in clubs, teams, and organizations experience hazing.</a:t>
            </a:r>
          </a:p>
          <a:p>
            <a:endParaRPr lang="en-US" sz="2000" dirty="0" smtClean="0"/>
          </a:p>
          <a:p>
            <a:r>
              <a:rPr lang="en-US" sz="2000" dirty="0"/>
              <a:t>82% of deaths from hazing involve </a:t>
            </a:r>
            <a:r>
              <a:rPr lang="en-US" sz="2000" u="sng" dirty="0" smtClean="0"/>
              <a:t>alcohol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Individuals </a:t>
            </a:r>
            <a:r>
              <a:rPr lang="en-US" sz="2000" dirty="0"/>
              <a:t>cannot consent to being </a:t>
            </a:r>
            <a:r>
              <a:rPr lang="en-US" sz="2000" dirty="0" smtClean="0"/>
              <a:t>hazed.</a:t>
            </a:r>
          </a:p>
          <a:p>
            <a:endParaRPr lang="en-US" sz="2000" dirty="0" smtClean="0"/>
          </a:p>
          <a:p>
            <a:r>
              <a:rPr lang="en-US" sz="2000" dirty="0"/>
              <a:t>Just because a majority of the members of an organization are not involved in a hazing incident does not mean the </a:t>
            </a:r>
            <a:r>
              <a:rPr lang="en-US" sz="2000" u="sng" dirty="0"/>
              <a:t>organization</a:t>
            </a:r>
            <a:r>
              <a:rPr lang="en-US" sz="2000" dirty="0"/>
              <a:t> is not </a:t>
            </a:r>
            <a:r>
              <a:rPr lang="en-US" sz="2000" dirty="0" smtClean="0"/>
              <a:t>responsible.</a:t>
            </a:r>
          </a:p>
          <a:p>
            <a:endParaRPr lang="en-US" sz="2000" dirty="0" smtClean="0"/>
          </a:p>
          <a:p>
            <a:r>
              <a:rPr lang="en-US" sz="2000" dirty="0"/>
              <a:t>Hazing is not just associated with athletes and Greek–letter organizations. It occurs across a wide spectrum of </a:t>
            </a:r>
            <a:r>
              <a:rPr lang="en-US" sz="2000" dirty="0" smtClean="0"/>
              <a:t>organizations.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68" y="3247102"/>
            <a:ext cx="2639961" cy="2298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2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Hazing in Student Groups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757649"/>
              </p:ext>
            </p:extLst>
          </p:nvPr>
        </p:nvGraphicFramePr>
        <p:xfrm>
          <a:off x="6812817" y="509952"/>
          <a:ext cx="4816476" cy="591624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19398">
                  <a:extLst>
                    <a:ext uri="{9D8B030D-6E8A-4147-A177-3AD203B41FA5}">
                      <a16:colId xmlns:a16="http://schemas.microsoft.com/office/drawing/2014/main" val="2117246522"/>
                    </a:ext>
                  </a:extLst>
                </a:gridCol>
                <a:gridCol w="1597078">
                  <a:extLst>
                    <a:ext uri="{9D8B030D-6E8A-4147-A177-3AD203B41FA5}">
                      <a16:colId xmlns:a16="http://schemas.microsoft.com/office/drawing/2014/main" val="3175876459"/>
                    </a:ext>
                  </a:extLst>
                </a:gridCol>
              </a:tblGrid>
              <a:tr h="5267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Student Group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230963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Varsity Athletes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74%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95291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Social Fraternity or Sorority 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73%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124619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Club Sport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64%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415127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Performing Arts</a:t>
                      </a:r>
                      <a:r>
                        <a:rPr lang="en-US" sz="1900" baseline="0" dirty="0" smtClean="0"/>
                        <a:t> Organization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56%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165286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Service Fraternity or Sorority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50%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309247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Intramural Team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49%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365286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Recreation Club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42%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8347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*Other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30%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061017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Academic Club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214804"/>
                  </a:ext>
                </a:extLst>
              </a:tr>
              <a:tr h="538946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Honor Society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072334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3088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Allan &amp; Madden, 2008, </a:t>
            </a:r>
            <a:r>
              <a:rPr lang="en-US" dirty="0" smtClean="0"/>
              <a:t>hazingstudy.org</a:t>
            </a:r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*</a:t>
            </a:r>
            <a:r>
              <a:rPr lang="en-US" i="1" dirty="0"/>
              <a:t>Other includes religiously-affiliated</a:t>
            </a:r>
          </a:p>
          <a:p>
            <a:r>
              <a:rPr lang="en-US" i="1" dirty="0"/>
              <a:t>organizations, culture clubs and</a:t>
            </a:r>
          </a:p>
          <a:p>
            <a:r>
              <a:rPr lang="en-US" i="1" dirty="0"/>
              <a:t>organizations, and student </a:t>
            </a:r>
            <a:r>
              <a:rPr lang="en-US" i="1" dirty="0" smtClean="0"/>
              <a:t>government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4972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31136" y="551737"/>
            <a:ext cx="7729728" cy="1188720"/>
          </a:xfrm>
        </p:spPr>
        <p:txBody>
          <a:bodyPr/>
          <a:lstStyle/>
          <a:p>
            <a:r>
              <a:rPr lang="en-US" dirty="0" smtClean="0"/>
              <a:t>Myths About hazing</a:t>
            </a:r>
            <a:endParaRPr lang="en-US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878418099"/>
              </p:ext>
            </p:extLst>
          </p:nvPr>
        </p:nvGraphicFramePr>
        <p:xfrm>
          <a:off x="1253613" y="1976285"/>
          <a:ext cx="9497961" cy="454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4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2301</TotalTime>
  <Words>2481</Words>
  <Application>Microsoft Office PowerPoint</Application>
  <PresentationFormat>Widescreen</PresentationFormat>
  <Paragraphs>246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Gill Sans MT</vt:lpstr>
      <vt:lpstr>Wingdings</vt:lpstr>
      <vt:lpstr>Parcel</vt:lpstr>
      <vt:lpstr>Hazing Awareness Training training the trainers</vt:lpstr>
      <vt:lpstr>What is Hazing?</vt:lpstr>
      <vt:lpstr>Hazing cont...</vt:lpstr>
      <vt:lpstr>Definitions you should know</vt:lpstr>
      <vt:lpstr>Definitions cont...</vt:lpstr>
      <vt:lpstr>Hazing includes, but is not limited to any situation which:</vt:lpstr>
      <vt:lpstr>What you should know about hazing:</vt:lpstr>
      <vt:lpstr>Hazing in Student Groups</vt:lpstr>
      <vt:lpstr>Myths About hazing</vt:lpstr>
      <vt:lpstr>COMPLIANCE WITH LAWS</vt:lpstr>
      <vt:lpstr>Failure to comply</vt:lpstr>
      <vt:lpstr>Hazing in the news</vt:lpstr>
      <vt:lpstr>Timothy Piazza Penn State – Beta theta pi</vt:lpstr>
      <vt:lpstr>Maxwell Gruver LSU – phi delta theta</vt:lpstr>
      <vt:lpstr>PowerPoint Presentation</vt:lpstr>
      <vt:lpstr>What should you do?</vt:lpstr>
      <vt:lpstr>   Hazing is okay as long as it is not physically dangerous.</vt:lpstr>
      <vt:lpstr>Signs of Hazing</vt:lpstr>
      <vt:lpstr>HAZING AND ITS CONSEQUENCES</vt:lpstr>
      <vt:lpstr>HAZING AND ITS CONSEQUENCES</vt:lpstr>
      <vt:lpstr>Consent</vt:lpstr>
      <vt:lpstr>PowerPoint Presentation</vt:lpstr>
      <vt:lpstr>How to report hazing?</vt:lpstr>
      <vt:lpstr>How to report hazing? Cont.</vt:lpstr>
      <vt:lpstr>LEGAL AND DISCIPLINARY CONSEQUENCES OF HAZING</vt:lpstr>
      <vt:lpstr>Questions you should ask yourself to determine if you or someone you know might be getting hazed.</vt:lpstr>
      <vt:lpstr>Steps we can take towards preventing hazing</vt:lpstr>
      <vt:lpstr>In-House Training for your Organization Members</vt:lpstr>
      <vt:lpstr>Online Training Module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Hazing Prevention Training</dc:title>
  <dc:creator>user</dc:creator>
  <cp:lastModifiedBy>Emily Essex</cp:lastModifiedBy>
  <cp:revision>71</cp:revision>
  <cp:lastPrinted>2018-09-18T14:31:33Z</cp:lastPrinted>
  <dcterms:created xsi:type="dcterms:W3CDTF">2018-06-29T13:47:17Z</dcterms:created>
  <dcterms:modified xsi:type="dcterms:W3CDTF">2020-03-17T20:03:29Z</dcterms:modified>
</cp:coreProperties>
</file>