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heme/themeOverride3.xml" ContentType="application/vnd.openxmlformats-officedocument.themeOverride+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theme/themeOverride4.xml" ContentType="application/vnd.openxmlformats-officedocument.themeOverride+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theme/themeOverride2.xml" ContentType="application/vnd.openxmlformats-officedocument.themeOverride+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56" r:id="rId2"/>
    <p:sldId id="257" r:id="rId3"/>
    <p:sldId id="258" r:id="rId4"/>
    <p:sldId id="259" r:id="rId5"/>
    <p:sldId id="260" r:id="rId6"/>
    <p:sldId id="261" r:id="rId7"/>
    <p:sldId id="262" r:id="rId8"/>
    <p:sldId id="263" r:id="rId9"/>
    <p:sldId id="264" r:id="rId10"/>
    <p:sldId id="267" r:id="rId11"/>
    <p:sldId id="265" r:id="rId12"/>
    <p:sldId id="266"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96" y="-121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D189E786-A6B7-478B-B1B4-A766C8C5E17A}" type="datetimeFigureOut">
              <a:rPr lang="en-US"/>
              <a:pPr>
                <a:defRPr/>
              </a:pPr>
              <a:t>9/1/2010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0F730410-56EE-4F2D-A870-90CA67EE520F}"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p:spPr>
      </p:sp>
      <p:sp>
        <p:nvSpPr>
          <p:cNvPr id="317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379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280741E-C181-4308-A3CB-C41ED716CDA9}" type="slidenum">
              <a:rPr lang="en-US" smtClean="0"/>
              <a:pPr fontAlgn="base">
                <a:spcBef>
                  <a:spcPct val="0"/>
                </a:spcBef>
                <a:spcAft>
                  <a:spcPct val="0"/>
                </a:spcAft>
                <a:defRPr/>
              </a:pPr>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301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D66A437-C76E-471E-9A38-52C1DBAD7343}" type="slidenum">
              <a:rPr lang="en-US" smtClean="0"/>
              <a:pPr fontAlgn="base">
                <a:spcBef>
                  <a:spcPct val="0"/>
                </a:spcBef>
                <a:spcAft>
                  <a:spcPct val="0"/>
                </a:spcAft>
                <a:defRPr/>
              </a:pPr>
              <a:t>10</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p:spPr>
      </p:sp>
      <p:sp>
        <p:nvSpPr>
          <p:cNvPr id="4198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403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F0E62E4-B478-4672-82CA-CB092C3BC5FE}" type="slidenum">
              <a:rPr lang="en-US" smtClean="0"/>
              <a:pPr fontAlgn="base">
                <a:spcBef>
                  <a:spcPct val="0"/>
                </a:spcBef>
                <a:spcAft>
                  <a:spcPct val="0"/>
                </a:spcAft>
                <a:defRPr/>
              </a:pPr>
              <a:t>11</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p:spPr>
      </p:sp>
      <p:sp>
        <p:nvSpPr>
          <p:cNvPr id="4301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506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8F19831-8F2F-4061-A1E7-CAD716E78F00}" type="slidenum">
              <a:rPr lang="en-US" smtClean="0"/>
              <a:pPr fontAlgn="base">
                <a:spcBef>
                  <a:spcPct val="0"/>
                </a:spcBef>
                <a:spcAft>
                  <a:spcPct val="0"/>
                </a:spcAft>
                <a:defRPr/>
              </a:pPr>
              <a:t>12</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p:spPr>
      </p:sp>
      <p:sp>
        <p:nvSpPr>
          <p:cNvPr id="4403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608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5E6C564-E6DE-4543-B03B-2217E1486A4B}" type="slidenum">
              <a:rPr lang="en-US" smtClean="0"/>
              <a:pPr fontAlgn="base">
                <a:spcBef>
                  <a:spcPct val="0"/>
                </a:spcBef>
                <a:spcAft>
                  <a:spcPct val="0"/>
                </a:spcAft>
                <a:defRPr/>
              </a:pPr>
              <a:t>13</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p:spPr>
      </p:sp>
      <p:sp>
        <p:nvSpPr>
          <p:cNvPr id="450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710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96E8078-EC84-441C-9D04-379B8CB88803}" type="slidenum">
              <a:rPr lang="en-US" smtClean="0"/>
              <a:pPr fontAlgn="base">
                <a:spcBef>
                  <a:spcPct val="0"/>
                </a:spcBef>
                <a:spcAft>
                  <a:spcPct val="0"/>
                </a:spcAft>
                <a:defRPr/>
              </a:pPr>
              <a:t>14</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p:spPr>
      </p:sp>
      <p:sp>
        <p:nvSpPr>
          <p:cNvPr id="460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813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9C734AA-9700-42E6-8DB6-1770A119957F}" type="slidenum">
              <a:rPr lang="en-US" smtClean="0"/>
              <a:pPr fontAlgn="base">
                <a:spcBef>
                  <a:spcPct val="0"/>
                </a:spcBef>
                <a:spcAft>
                  <a:spcPct val="0"/>
                </a:spcAft>
                <a:defRPr/>
              </a:pPr>
              <a:t>15</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471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91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35A4F2D-A420-414D-9D00-0FB3B78CFF60}" type="slidenum">
              <a:rPr lang="en-US" smtClean="0"/>
              <a:pPr fontAlgn="base">
                <a:spcBef>
                  <a:spcPct val="0"/>
                </a:spcBef>
                <a:spcAft>
                  <a:spcPct val="0"/>
                </a:spcAft>
                <a:defRPr/>
              </a:pPr>
              <a:t>16</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5018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7EA771D-9B9D-415E-9040-B961DA8BCFA1}" type="slidenum">
              <a:rPr lang="en-US" smtClean="0"/>
              <a:pPr fontAlgn="base">
                <a:spcBef>
                  <a:spcPct val="0"/>
                </a:spcBef>
                <a:spcAft>
                  <a:spcPct val="0"/>
                </a:spcAft>
                <a:defRPr/>
              </a:pPr>
              <a:t>17</a:t>
            </a:fld>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p:spPr>
      </p:sp>
      <p:sp>
        <p:nvSpPr>
          <p:cNvPr id="491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5120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60D3D4C-E787-4F00-B062-EDC98CE3AC21}" type="slidenum">
              <a:rPr lang="en-US" smtClean="0"/>
              <a:pPr fontAlgn="base">
                <a:spcBef>
                  <a:spcPct val="0"/>
                </a:spcBef>
                <a:spcAft>
                  <a:spcPct val="0"/>
                </a:spcAft>
                <a:defRPr/>
              </a:pPr>
              <a:t>18</a:t>
            </a:fld>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p:spPr>
      </p:sp>
      <p:sp>
        <p:nvSpPr>
          <p:cNvPr id="5017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522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30FC3EF-C173-4FF9-9E62-4FF8DF340096}" type="slidenum">
              <a:rPr lang="en-US" smtClean="0"/>
              <a:pPr fontAlgn="base">
                <a:spcBef>
                  <a:spcPct val="0"/>
                </a:spcBef>
                <a:spcAft>
                  <a:spcPct val="0"/>
                </a:spcAft>
                <a:defRPr/>
              </a:pPr>
              <a:t>19</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482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39C7702-B883-49E0-8668-074CB673CAEC}" type="slidenum">
              <a:rPr lang="en-US" smtClean="0"/>
              <a:pPr fontAlgn="base">
                <a:spcBef>
                  <a:spcPct val="0"/>
                </a:spcBef>
                <a:spcAft>
                  <a:spcPct val="0"/>
                </a:spcAft>
                <a:defRPr/>
              </a:pPr>
              <a:t>2</a:t>
            </a:fld>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p:spPr>
      </p:sp>
      <p:sp>
        <p:nvSpPr>
          <p:cNvPr id="512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5325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76961D9-5146-4A0E-AB07-E33CE7643734}" type="slidenum">
              <a:rPr lang="en-US" smtClean="0"/>
              <a:pPr fontAlgn="base">
                <a:spcBef>
                  <a:spcPct val="0"/>
                </a:spcBef>
                <a:spcAft>
                  <a:spcPct val="0"/>
                </a:spcAft>
                <a:defRPr/>
              </a:pPr>
              <a:t>20</a:t>
            </a:fld>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p:spPr>
      </p:sp>
      <p:sp>
        <p:nvSpPr>
          <p:cNvPr id="522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5427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9DDCE1F-A4BD-4226-8AE0-17BB09745C70}" type="slidenum">
              <a:rPr lang="en-US" smtClean="0"/>
              <a:pPr fontAlgn="base">
                <a:spcBef>
                  <a:spcPct val="0"/>
                </a:spcBef>
                <a:spcAft>
                  <a:spcPct val="0"/>
                </a:spcAft>
                <a:defRPr/>
              </a:pPr>
              <a:t>21</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p:spPr>
      </p:sp>
      <p:sp>
        <p:nvSpPr>
          <p:cNvPr id="3379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584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3F837D6-99C9-4087-83DF-DD229737BB99}" type="slidenum">
              <a:rPr lang="en-US" smtClean="0"/>
              <a:pPr fontAlgn="base">
                <a:spcBef>
                  <a:spcPct val="0"/>
                </a:spcBef>
                <a:spcAft>
                  <a:spcPct val="0"/>
                </a:spcAft>
                <a:defRPr/>
              </a:pPr>
              <a:t>3</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p:spPr>
      </p:sp>
      <p:sp>
        <p:nvSpPr>
          <p:cNvPr id="3481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686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5C6FCCB-E7EE-4E5E-A82C-50298537F467}" type="slidenum">
              <a:rPr lang="en-US" smtClean="0"/>
              <a:pPr fontAlgn="base">
                <a:spcBef>
                  <a:spcPct val="0"/>
                </a:spcBef>
                <a:spcAft>
                  <a:spcPct val="0"/>
                </a:spcAft>
                <a:defRPr/>
              </a:pPr>
              <a:t>4</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p:spPr>
      </p:sp>
      <p:sp>
        <p:nvSpPr>
          <p:cNvPr id="3584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789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768BFFF-491F-4F78-ADAD-3EE09C6A6E2C}" type="slidenum">
              <a:rPr lang="en-US" smtClean="0"/>
              <a:pPr fontAlgn="base">
                <a:spcBef>
                  <a:spcPct val="0"/>
                </a:spcBef>
                <a:spcAft>
                  <a:spcPct val="0"/>
                </a:spcAft>
                <a:defRPr/>
              </a:pPr>
              <a:t>5</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p:spPr>
      </p:sp>
      <p:sp>
        <p:nvSpPr>
          <p:cNvPr id="3686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891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C8A72E0-0DEA-4208-AA88-A8940588FACD}" type="slidenum">
              <a:rPr lang="en-US" smtClean="0"/>
              <a:pPr fontAlgn="base">
                <a:spcBef>
                  <a:spcPct val="0"/>
                </a:spcBef>
                <a:spcAft>
                  <a:spcPct val="0"/>
                </a:spcAft>
                <a:defRPr/>
              </a:pPr>
              <a:t>6</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99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8BFBDC6-11FF-4841-A4D7-BF5161F5EA3E}" type="slidenum">
              <a:rPr lang="en-US" smtClean="0"/>
              <a:pPr fontAlgn="base">
                <a:spcBef>
                  <a:spcPct val="0"/>
                </a:spcBef>
                <a:spcAft>
                  <a:spcPct val="0"/>
                </a:spcAft>
                <a:defRPr/>
              </a:pPr>
              <a:t>7</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p:spPr>
      </p:sp>
      <p:sp>
        <p:nvSpPr>
          <p:cNvPr id="3891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096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3231BD2-2C4B-4CBE-BD4F-A6F21C0FBC94}" type="slidenum">
              <a:rPr lang="en-US" smtClean="0"/>
              <a:pPr fontAlgn="base">
                <a:spcBef>
                  <a:spcPct val="0"/>
                </a:spcBef>
                <a:spcAft>
                  <a:spcPct val="0"/>
                </a:spcAft>
                <a:defRPr/>
              </a:pPr>
              <a:t>8</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p:spPr>
      </p:sp>
      <p:sp>
        <p:nvSpPr>
          <p:cNvPr id="3993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198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98FA8BB-8DD8-4935-88DA-982A1A0E5F98}" type="slidenum">
              <a:rPr lang="en-US" smtClean="0"/>
              <a:pPr fontAlgn="base">
                <a:spcBef>
                  <a:spcPct val="0"/>
                </a:spcBef>
                <a:spcAft>
                  <a:spcPct val="0"/>
                </a:spcAft>
                <a:defRPr/>
              </a:pPr>
              <a:t>9</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extLst/>
          </a:lstStyle>
          <a:p>
            <a:pPr>
              <a:defRPr/>
            </a:pPr>
            <a:fld id="{C4FF821D-914E-4CF7-AB59-B6B50738D695}" type="datetimeFigureOut">
              <a:rPr lang="en-US"/>
              <a:pPr>
                <a:defRPr/>
              </a:pPr>
              <a:t>9/1/2010</a:t>
            </a:fld>
            <a:endParaRPr lang="en-US"/>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13" name="Slide Number Placeholder 26"/>
          <p:cNvSpPr>
            <a:spLocks noGrp="1"/>
          </p:cNvSpPr>
          <p:nvPr>
            <p:ph type="sldNum" sz="quarter" idx="12"/>
          </p:nvPr>
        </p:nvSpPr>
        <p:spPr/>
        <p:txBody>
          <a:bodyPr/>
          <a:lstStyle>
            <a:lvl1pPr>
              <a:defRPr>
                <a:solidFill>
                  <a:srgbClr val="FFFFFF"/>
                </a:solidFill>
              </a:defRPr>
            </a:lvl1pPr>
            <a:extLst/>
          </a:lstStyle>
          <a:p>
            <a:pPr>
              <a:defRPr/>
            </a:pPr>
            <a:fld id="{1609D348-2B16-4114-B238-1E1C485B684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F802E579-960E-4D78-A5C6-31143B0F3828}" type="datetimeFigureOut">
              <a:rPr lang="en-US"/>
              <a:pPr>
                <a:defRPr/>
              </a:pPr>
              <a:t>9/1/2010</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F6EEFE05-914E-408D-8403-0E6BF981AB83}"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0972705C-39FC-4614-9464-C6511ABC50C3}" type="datetimeFigureOut">
              <a:rPr lang="en-US"/>
              <a:pPr>
                <a:defRPr/>
              </a:pPr>
              <a:t>9/1/2010</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3ACFBBF7-7BE7-4764-A8A2-C189FE5DDE4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fld id="{F215BFF6-55C0-4022-A667-42580BFABA19}" type="datetimeFigureOut">
              <a:rPr lang="en-US"/>
              <a:pPr>
                <a:defRPr/>
              </a:pPr>
              <a:t>9/1/2010</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4938F290-B993-465D-89E0-53BC4994849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48C73C36-19CF-4975-94BC-7A29BA80314C}" type="datetimeFigureOut">
              <a:rPr lang="en-US"/>
              <a:pPr>
                <a:defRPr/>
              </a:pPr>
              <a:t>9/1/2010</a:t>
            </a:fld>
            <a:endParaRPr lang="en-US"/>
          </a:p>
        </p:txBody>
      </p:sp>
      <p:sp>
        <p:nvSpPr>
          <p:cNvPr id="7" name="Footer Placeholder 4"/>
          <p:cNvSpPr>
            <a:spLocks noGrp="1"/>
          </p:cNvSpPr>
          <p:nvPr>
            <p:ph type="ftr" sz="quarter" idx="11"/>
          </p:nvPr>
        </p:nvSpPr>
        <p:spPr/>
        <p:txBody>
          <a:bodyPr/>
          <a:lstStyle>
            <a:lvl1pPr>
              <a:defRPr/>
            </a:lvl1pPr>
            <a:extLst/>
          </a:lstStyle>
          <a:p>
            <a:pPr>
              <a:defRPr/>
            </a:pPr>
            <a:endParaRPr lang="en-US"/>
          </a:p>
        </p:txBody>
      </p:sp>
      <p:sp>
        <p:nvSpPr>
          <p:cNvPr id="8" name="Slide Number Placeholder 5"/>
          <p:cNvSpPr>
            <a:spLocks noGrp="1"/>
          </p:cNvSpPr>
          <p:nvPr>
            <p:ph type="sldNum" sz="quarter" idx="12"/>
          </p:nvPr>
        </p:nvSpPr>
        <p:spPr/>
        <p:txBody>
          <a:bodyPr/>
          <a:lstStyle>
            <a:lvl1pPr>
              <a:defRPr/>
            </a:lvl1pPr>
            <a:extLst/>
          </a:lstStyle>
          <a:p>
            <a:pPr>
              <a:defRPr/>
            </a:pPr>
            <a:fld id="{7CE9F942-7A78-45F2-AF3D-3FA1C4F586E4}"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fld id="{CFA53503-0896-407A-AFA0-0D4EEFFDEAC4}" type="datetimeFigureOut">
              <a:rPr lang="en-US"/>
              <a:pPr>
                <a:defRPr/>
              </a:pPr>
              <a:t>9/1/2010</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95A561EC-44EC-48FA-B7AF-C032E08C448B}"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4851E993-6713-4824-A4CF-C8992E1BB303}" type="datetimeFigureOut">
              <a:rPr lang="en-US"/>
              <a:pPr>
                <a:defRPr/>
              </a:pPr>
              <a:t>9/1/2010</a:t>
            </a:fld>
            <a:endParaRPr lang="en-US"/>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extLst/>
          </a:lstStyle>
          <a:p>
            <a:pPr>
              <a:defRPr/>
            </a:pPr>
            <a:fld id="{F6768FBB-1808-4339-9A68-7091CCB2EEB6}"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fld id="{7A8CE05A-A68A-4AC4-AF9C-95AC6CC923EE}" type="datetimeFigureOut">
              <a:rPr lang="en-US"/>
              <a:pPr>
                <a:defRPr/>
              </a:pPr>
              <a:t>9/1/2010</a:t>
            </a:fld>
            <a:endParaRPr lang="en-US"/>
          </a:p>
        </p:txBody>
      </p:sp>
      <p:sp>
        <p:nvSpPr>
          <p:cNvPr id="4" name="Footer Placeholder 3"/>
          <p:cNvSpPr>
            <a:spLocks noGrp="1"/>
          </p:cNvSpPr>
          <p:nvPr>
            <p:ph type="ftr" sz="quarter" idx="11"/>
          </p:nvPr>
        </p:nvSpPr>
        <p:spPr/>
        <p:txBody>
          <a:bodyPr/>
          <a:lstStyle>
            <a:lvl1pPr>
              <a:defRPr/>
            </a:lvl1pPr>
            <a:extLst/>
          </a:lstStyle>
          <a:p>
            <a:pPr>
              <a:defRPr/>
            </a:pPr>
            <a:endParaRPr lang="en-US"/>
          </a:p>
        </p:txBody>
      </p:sp>
      <p:sp>
        <p:nvSpPr>
          <p:cNvPr id="5" name="Slide Number Placeholder 4"/>
          <p:cNvSpPr>
            <a:spLocks noGrp="1"/>
          </p:cNvSpPr>
          <p:nvPr>
            <p:ph type="sldNum" sz="quarter" idx="12"/>
          </p:nvPr>
        </p:nvSpPr>
        <p:spPr/>
        <p:txBody>
          <a:bodyPr/>
          <a:lstStyle>
            <a:lvl1pPr>
              <a:defRPr/>
            </a:lvl1pPr>
            <a:extLst/>
          </a:lstStyle>
          <a:p>
            <a:pPr>
              <a:defRPr/>
            </a:pPr>
            <a:fld id="{159FCDED-7D1F-432E-A89F-8A6B7603F094}"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AB518B31-E951-4D62-AB8A-961F4DA7BB1D}" type="datetimeFigureOut">
              <a:rPr lang="en-US"/>
              <a:pPr>
                <a:defRPr/>
              </a:pPr>
              <a:t>9/1/2010</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153E1097-95A7-4483-9C8E-2C82E94547C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6533FE76-5539-46A6-BB96-20C444EE808C}" type="datetimeFigureOut">
              <a:rPr lang="en-US"/>
              <a:pPr>
                <a:defRPr/>
              </a:pPr>
              <a:t>9/1/2010</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6A689B57-648F-4102-A128-EF5A4FA78EC6}"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6" name="Freeform 5"/>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7" name="Right Triangle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fld id="{4C479522-239D-40E6-BE9B-509561F7B4A1}" type="datetimeFigureOut">
              <a:rPr lang="en-US"/>
              <a:pPr>
                <a:defRPr/>
              </a:pPr>
              <a:t>9/1/2010</a:t>
            </a:fld>
            <a:endParaRPr lang="en-US"/>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a:p>
        </p:txBody>
      </p:sp>
      <p:sp>
        <p:nvSpPr>
          <p:cNvPr id="13" name="Slide Number Placeholder 6"/>
          <p:cNvSpPr>
            <a:spLocks noGrp="1"/>
          </p:cNvSpPr>
          <p:nvPr>
            <p:ph type="sldNum" sz="quarter" idx="12"/>
          </p:nvPr>
        </p:nvSpPr>
        <p:spPr/>
        <p:txBody>
          <a:bodyPr/>
          <a:lstStyle>
            <a:lvl1pPr>
              <a:defRPr>
                <a:solidFill>
                  <a:schemeClr val="tx1"/>
                </a:solidFill>
              </a:defRPr>
            </a:lvl1pPr>
            <a:extLst/>
          </a:lstStyle>
          <a:p>
            <a:pPr>
              <a:defRPr/>
            </a:pPr>
            <a:fld id="{BEFAE359-0212-43E2-A1B4-3950CE9B84A7}"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a:solidFill>
                  <a:schemeClr val="tx1"/>
                </a:solidFill>
                <a:latin typeface="+mn-lt"/>
                <a:cs typeface="+mn-cs"/>
              </a:defRPr>
            </a:lvl1pPr>
            <a:extLst/>
          </a:lstStyle>
          <a:p>
            <a:pPr>
              <a:defRPr/>
            </a:pPr>
            <a:fld id="{21A2DE3E-85D9-46AE-B94D-4E8DECBB960B}" type="datetimeFigureOut">
              <a:rPr lang="en-US"/>
              <a:pPr>
                <a:defRPr/>
              </a:pPr>
              <a:t>9/1/2010</a:t>
            </a:fld>
            <a:endParaRPr lang="en-US"/>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extLst/>
          </a:lstStyle>
          <a:p>
            <a:pPr>
              <a:defRPr/>
            </a:pPr>
            <a:endParaRPr lang="en-US"/>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fontAlgn="auto" latinLnBrk="0" hangingPunct="1">
              <a:spcBef>
                <a:spcPts val="0"/>
              </a:spcBef>
              <a:spcAft>
                <a:spcPts val="0"/>
              </a:spcAft>
              <a:defRPr kumimoji="0" sz="1000" b="0">
                <a:solidFill>
                  <a:schemeClr val="tx1"/>
                </a:solidFill>
                <a:latin typeface="+mn-lt"/>
                <a:cs typeface="+mn-cs"/>
              </a:defRPr>
            </a:lvl1pPr>
            <a:extLst/>
          </a:lstStyle>
          <a:p>
            <a:pPr>
              <a:defRPr/>
            </a:pPr>
            <a:fld id="{F6E437FF-E163-4774-805A-AF8CD291484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01" r:id="rId1"/>
    <p:sldLayoutId id="2147483697" r:id="rId2"/>
    <p:sldLayoutId id="2147483702" r:id="rId3"/>
    <p:sldLayoutId id="2147483703" r:id="rId4"/>
    <p:sldLayoutId id="2147483704" r:id="rId5"/>
    <p:sldLayoutId id="2147483705" r:id="rId6"/>
    <p:sldLayoutId id="2147483698" r:id="rId7"/>
    <p:sldLayoutId id="2147483706" r:id="rId8"/>
    <p:sldLayoutId id="2147483707" r:id="rId9"/>
    <p:sldLayoutId id="2147483699" r:id="rId10"/>
    <p:sldLayoutId id="2147483700" r:id="rId11"/>
  </p:sldLayoutIdLst>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projects.coe.uga.edu/epltt/index.php?title=Bloom's_Taxonomy"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676400"/>
            <a:ext cx="7696200" cy="1904999"/>
          </a:xfrm>
        </p:spPr>
        <p:txBody>
          <a:bodyPr>
            <a:normAutofit fontScale="90000"/>
          </a:bodyPr>
          <a:lstStyle/>
          <a:p>
            <a:pPr algn="ctr" eaLnBrk="1" fontAlgn="auto" hangingPunct="1">
              <a:spcAft>
                <a:spcPts val="0"/>
              </a:spcAft>
              <a:defRPr/>
            </a:pPr>
            <a:r>
              <a:rPr lang="en-US" sz="3100" dirty="0" smtClean="0"/>
              <a:t/>
            </a:r>
            <a:br>
              <a:rPr lang="en-US" sz="3100" dirty="0" smtClean="0"/>
            </a:br>
            <a:r>
              <a:rPr lang="en-US" sz="3100" dirty="0"/>
              <a:t/>
            </a:r>
            <a:br>
              <a:rPr lang="en-US" sz="3100" dirty="0"/>
            </a:br>
            <a:r>
              <a:rPr lang="en-US" sz="3100" dirty="0" smtClean="0"/>
              <a:t/>
            </a:r>
            <a:br>
              <a:rPr lang="en-US" sz="3100" dirty="0" smtClean="0"/>
            </a:br>
            <a:r>
              <a:rPr lang="en-US" sz="3100" dirty="0" smtClean="0"/>
              <a:t/>
            </a:r>
            <a:br>
              <a:rPr lang="en-US" sz="3100" dirty="0" smtClean="0"/>
            </a:br>
            <a:r>
              <a:rPr lang="en-US" sz="3100" dirty="0" smtClean="0"/>
              <a:t/>
            </a:r>
            <a:br>
              <a:rPr lang="en-US" sz="3100" dirty="0" smtClean="0"/>
            </a:br>
            <a:r>
              <a:rPr lang="en-US" sz="3100" dirty="0" smtClean="0"/>
              <a:t/>
            </a:r>
            <a:br>
              <a:rPr lang="en-US" sz="3100" dirty="0" smtClean="0"/>
            </a:br>
            <a:r>
              <a:rPr lang="en-US" sz="3100" dirty="0" smtClean="0"/>
              <a:t/>
            </a:r>
            <a:br>
              <a:rPr lang="en-US" sz="3100" dirty="0" smtClean="0"/>
            </a:br>
            <a:r>
              <a:rPr lang="en-US" sz="3100" dirty="0" smtClean="0"/>
              <a:t/>
            </a:r>
            <a:br>
              <a:rPr lang="en-US" sz="3100" dirty="0" smtClean="0"/>
            </a:br>
            <a:r>
              <a:rPr lang="en-US" sz="3100" dirty="0" smtClean="0"/>
              <a:t/>
            </a:r>
            <a:br>
              <a:rPr lang="en-US" sz="3100" dirty="0" smtClean="0"/>
            </a:br>
            <a:r>
              <a:rPr lang="en-US" sz="3100" dirty="0" smtClean="0"/>
              <a:t/>
            </a:r>
            <a:br>
              <a:rPr lang="en-US" sz="3100" dirty="0" smtClean="0"/>
            </a:br>
            <a:r>
              <a:rPr lang="en-US" sz="3100" dirty="0" smtClean="0"/>
              <a:t>Lesson </a:t>
            </a:r>
            <a:r>
              <a:rPr lang="en-US" sz="3100" dirty="0"/>
              <a:t>Planning and Execution: </a:t>
            </a:r>
            <a:br>
              <a:rPr lang="en-US" sz="3100" dirty="0"/>
            </a:br>
            <a:r>
              <a:rPr lang="en-US" dirty="0"/>
              <a:t> </a:t>
            </a:r>
            <a:br>
              <a:rPr lang="en-US" dirty="0"/>
            </a:br>
            <a:endParaRPr lang="en-US" dirty="0"/>
          </a:p>
        </p:txBody>
      </p:sp>
      <p:sp>
        <p:nvSpPr>
          <p:cNvPr id="9219" name="Subtitle 2"/>
          <p:cNvSpPr>
            <a:spLocks noGrp="1"/>
          </p:cNvSpPr>
          <p:nvPr>
            <p:ph type="subTitle" idx="1"/>
          </p:nvPr>
        </p:nvSpPr>
        <p:spPr>
          <a:xfrm>
            <a:off x="685800" y="2286000"/>
            <a:ext cx="7772400" cy="2525713"/>
          </a:xfrm>
        </p:spPr>
        <p:txBody>
          <a:bodyPr/>
          <a:lstStyle/>
          <a:p>
            <a:pPr marR="0" eaLnBrk="1" hangingPunct="1">
              <a:lnSpc>
                <a:spcPct val="80000"/>
              </a:lnSpc>
            </a:pPr>
            <a:endParaRPr lang="en-US" sz="1700" b="1" dirty="0" smtClean="0"/>
          </a:p>
          <a:p>
            <a:pPr marR="0" algn="ctr" eaLnBrk="1" hangingPunct="1">
              <a:lnSpc>
                <a:spcPct val="80000"/>
              </a:lnSpc>
            </a:pPr>
            <a:r>
              <a:rPr lang="en-US" sz="2000" b="1" dirty="0" smtClean="0"/>
              <a:t>Understanding what is “Acceptable” and what is “Target”</a:t>
            </a:r>
          </a:p>
          <a:p>
            <a:pPr marR="0" algn="ctr" eaLnBrk="1" hangingPunct="1">
              <a:lnSpc>
                <a:spcPct val="80000"/>
              </a:lnSpc>
            </a:pPr>
            <a:endParaRPr lang="en-US" sz="1400" b="1" dirty="0" smtClean="0"/>
          </a:p>
          <a:p>
            <a:pPr marR="0" algn="l" eaLnBrk="1" hangingPunct="1">
              <a:lnSpc>
                <a:spcPct val="80000"/>
              </a:lnSpc>
            </a:pPr>
            <a:endParaRPr lang="en-US" sz="1400" b="1" dirty="0" smtClean="0"/>
          </a:p>
          <a:p>
            <a:pPr marR="0" algn="l" eaLnBrk="1" hangingPunct="1">
              <a:lnSpc>
                <a:spcPct val="80000"/>
              </a:lnSpc>
            </a:pPr>
            <a:endParaRPr lang="en-US" sz="1400" b="1" dirty="0" smtClean="0"/>
          </a:p>
          <a:p>
            <a:pPr marR="0" algn="ctr" eaLnBrk="1" hangingPunct="1">
              <a:lnSpc>
                <a:spcPct val="80000"/>
              </a:lnSpc>
            </a:pPr>
            <a:r>
              <a:rPr lang="en-US" sz="1400" b="1" dirty="0" smtClean="0"/>
              <a:t>Presented by Dr. L. J. Clark</a:t>
            </a:r>
          </a:p>
          <a:p>
            <a:pPr marR="0" algn="ctr" eaLnBrk="1" hangingPunct="1">
              <a:lnSpc>
                <a:spcPct val="80000"/>
              </a:lnSpc>
            </a:pPr>
            <a:r>
              <a:rPr lang="en-US" sz="1700" dirty="0" smtClean="0"/>
              <a:t/>
            </a:r>
            <a:br>
              <a:rPr lang="en-US" sz="1700" dirty="0" smtClean="0"/>
            </a:br>
            <a:endParaRPr lang="en-US" sz="1700"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ontent Placeholder 1"/>
          <p:cNvSpPr>
            <a:spLocks noGrp="1"/>
          </p:cNvSpPr>
          <p:nvPr>
            <p:ph idx="1"/>
          </p:nvPr>
        </p:nvSpPr>
        <p:spPr/>
        <p:txBody>
          <a:bodyPr/>
          <a:lstStyle/>
          <a:p>
            <a:pPr eaLnBrk="1" hangingPunct="1"/>
            <a:r>
              <a:rPr lang="en-US" u="sng" smtClean="0"/>
              <a:t>Remediation Discussed:  </a:t>
            </a:r>
            <a:r>
              <a:rPr lang="en-US" i="1" smtClean="0"/>
              <a:t>Students needing remediation should not be given just some extra work to do and left alone, but should be given tasks that are significant, meaningful and relevant. They need to work with someone until they grasp the concept. Break it down into smaller pieces.</a:t>
            </a:r>
            <a:endParaRPr lang="en-US" smtClean="0"/>
          </a:p>
          <a:p>
            <a:pPr eaLnBrk="1" hangingPunct="1"/>
            <a:endParaRPr lang="en-US" smtClean="0"/>
          </a:p>
        </p:txBody>
      </p:sp>
      <p:sp>
        <p:nvSpPr>
          <p:cNvPr id="3" name="Title 2"/>
          <p:cNvSpPr>
            <a:spLocks noGrp="1"/>
          </p:cNvSpPr>
          <p:nvPr>
            <p:ph type="title"/>
          </p:nvPr>
        </p:nvSpPr>
        <p:spPr/>
        <p:txBody>
          <a:bodyPr/>
          <a:lstStyle/>
          <a:p>
            <a:pPr eaLnBrk="1" fontAlgn="auto" hangingPunct="1">
              <a:spcAft>
                <a:spcPts val="0"/>
              </a:spcAft>
              <a:defRPr/>
            </a:pPr>
            <a:r>
              <a:rPr lang="en-US" u="sng" dirty="0" smtClean="0"/>
              <a:t>Remediation</a:t>
            </a:r>
            <a:endParaRPr lang="en-US" u="sng"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pPr marL="365760" indent="-256032" eaLnBrk="1" fontAlgn="auto" hangingPunct="1">
              <a:spcAft>
                <a:spcPts val="0"/>
              </a:spcAft>
              <a:buFont typeface="Wingdings 3"/>
              <a:buChar char=""/>
              <a:defRPr/>
            </a:pPr>
            <a:r>
              <a:rPr lang="en-US" dirty="0" smtClean="0"/>
              <a:t>Allow students to work in groups where he is assigned a partner to work with him.</a:t>
            </a:r>
          </a:p>
          <a:p>
            <a:pPr marL="365760" indent="-256032" eaLnBrk="1" fontAlgn="auto" hangingPunct="1">
              <a:spcAft>
                <a:spcPts val="0"/>
              </a:spcAft>
              <a:buFont typeface="Wingdings 3"/>
              <a:buChar char=""/>
              <a:defRPr/>
            </a:pPr>
            <a:r>
              <a:rPr lang="en-US" dirty="0" smtClean="0"/>
              <a:t>Design alternate forms of an assignment that breaks tasks into smaller pieces.</a:t>
            </a:r>
          </a:p>
          <a:p>
            <a:pPr marL="365760" indent="-256032" eaLnBrk="1" fontAlgn="auto" hangingPunct="1">
              <a:spcAft>
                <a:spcPts val="0"/>
              </a:spcAft>
              <a:buFont typeface="Wingdings 3"/>
              <a:buChar char=""/>
              <a:defRPr/>
            </a:pPr>
            <a:r>
              <a:rPr lang="en-US" dirty="0" smtClean="0"/>
              <a:t>Ask another student in the class to explain a concept to the student.</a:t>
            </a:r>
          </a:p>
          <a:p>
            <a:pPr marL="365760" indent="-256032" eaLnBrk="1" fontAlgn="auto" hangingPunct="1">
              <a:spcAft>
                <a:spcPts val="0"/>
              </a:spcAft>
              <a:buFont typeface="Wingdings 3"/>
              <a:buChar char=""/>
              <a:defRPr/>
            </a:pPr>
            <a:r>
              <a:rPr lang="en-US" dirty="0" smtClean="0"/>
              <a:t>Create a graphic organizer that shows the concept in another way.</a:t>
            </a:r>
          </a:p>
          <a:p>
            <a:pPr marL="365760" indent="-256032" eaLnBrk="1" fontAlgn="auto" hangingPunct="1">
              <a:spcAft>
                <a:spcPts val="0"/>
              </a:spcAft>
              <a:buFont typeface="Wingdings 3"/>
              <a:buChar char=""/>
              <a:defRPr/>
            </a:pPr>
            <a:r>
              <a:rPr lang="en-US" dirty="0" smtClean="0"/>
              <a:t>Use tables, charts, or other graphic organization.</a:t>
            </a:r>
          </a:p>
          <a:p>
            <a:pPr marL="365760" indent="-256032" eaLnBrk="1" fontAlgn="auto" hangingPunct="1">
              <a:spcAft>
                <a:spcPts val="0"/>
              </a:spcAft>
              <a:buFont typeface="Wingdings 3"/>
              <a:buChar char=""/>
              <a:defRPr/>
            </a:pPr>
            <a:r>
              <a:rPr lang="en-US" dirty="0" smtClean="0"/>
              <a:t>Reteach the concept or content using another teaching strategy by breaking it into small bites.</a:t>
            </a:r>
          </a:p>
          <a:p>
            <a:pPr marL="365760" indent="-256032" eaLnBrk="1" fontAlgn="auto" hangingPunct="1">
              <a:spcAft>
                <a:spcPts val="0"/>
              </a:spcAft>
              <a:buFont typeface="Wingdings 3"/>
              <a:buChar char=""/>
              <a:defRPr/>
            </a:pPr>
            <a:r>
              <a:rPr lang="en-US" dirty="0" smtClean="0"/>
              <a:t>Use individualized teaching.</a:t>
            </a:r>
          </a:p>
          <a:p>
            <a:pPr marL="365760" indent="-256032" eaLnBrk="1" fontAlgn="auto" hangingPunct="1">
              <a:spcAft>
                <a:spcPts val="0"/>
              </a:spcAft>
              <a:buFont typeface="Wingdings 3"/>
              <a:buChar char=""/>
              <a:defRPr/>
            </a:pPr>
            <a:r>
              <a:rPr lang="en-US" dirty="0" smtClean="0"/>
              <a:t>Rather than giving a worksheet, tailor the work to fit the needs of the student who needs help.</a:t>
            </a:r>
          </a:p>
          <a:p>
            <a:pPr marL="365760" indent="-256032" eaLnBrk="1" fontAlgn="auto" hangingPunct="1">
              <a:spcAft>
                <a:spcPts val="0"/>
              </a:spcAft>
              <a:buFont typeface="Wingdings 3"/>
              <a:buChar char=""/>
              <a:defRPr/>
            </a:pPr>
            <a:r>
              <a:rPr lang="en-US" dirty="0" smtClean="0"/>
              <a:t>Remediation activities must match the objectives and the lesson (MacIver, 1991).</a:t>
            </a:r>
          </a:p>
          <a:p>
            <a:pPr marL="365760" indent="-256032" eaLnBrk="1" fontAlgn="auto" hangingPunct="1">
              <a:spcAft>
                <a:spcPts val="0"/>
              </a:spcAft>
              <a:buFont typeface="Wingdings 3"/>
              <a:buChar char=""/>
              <a:defRPr/>
            </a:pPr>
            <a:endParaRPr lang="en-US" dirty="0"/>
          </a:p>
        </p:txBody>
      </p:sp>
      <p:sp>
        <p:nvSpPr>
          <p:cNvPr id="3" name="Title 2"/>
          <p:cNvSpPr>
            <a:spLocks noGrp="1"/>
          </p:cNvSpPr>
          <p:nvPr>
            <p:ph type="title"/>
          </p:nvPr>
        </p:nvSpPr>
        <p:spPr/>
        <p:txBody>
          <a:bodyPr/>
          <a:lstStyle/>
          <a:p>
            <a:pPr eaLnBrk="1" fontAlgn="auto" hangingPunct="1">
              <a:spcAft>
                <a:spcPts val="0"/>
              </a:spcAft>
              <a:defRPr/>
            </a:pPr>
            <a:r>
              <a:rPr lang="en-US" u="sng" dirty="0" smtClean="0"/>
              <a:t>Ideas for Remediation</a:t>
            </a:r>
            <a:endParaRPr lang="en-US" u="sng"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Content Placeholder 1"/>
          <p:cNvSpPr>
            <a:spLocks noGrp="1"/>
          </p:cNvSpPr>
          <p:nvPr>
            <p:ph idx="1"/>
          </p:nvPr>
        </p:nvSpPr>
        <p:spPr/>
        <p:txBody>
          <a:bodyPr/>
          <a:lstStyle/>
          <a:p>
            <a:pPr eaLnBrk="1" hangingPunct="1"/>
            <a:r>
              <a:rPr lang="en-US" u="sng" smtClean="0"/>
              <a:t>Early Finishers Discussed: </a:t>
            </a:r>
          </a:p>
          <a:p>
            <a:pPr lvl="1" eaLnBrk="1" hangingPunct="1"/>
            <a:r>
              <a:rPr lang="en-US" i="1" smtClean="0"/>
              <a:t>Early finishers are sometimes students who rush through their work, but often are students who learn fast. </a:t>
            </a:r>
          </a:p>
          <a:p>
            <a:pPr lvl="1" eaLnBrk="1" hangingPunct="1"/>
            <a:r>
              <a:rPr lang="en-US" i="1" smtClean="0"/>
              <a:t>They need other tasks that are significant, meaningful and relevant. </a:t>
            </a:r>
          </a:p>
          <a:p>
            <a:pPr lvl="1" eaLnBrk="1" hangingPunct="1"/>
            <a:r>
              <a:rPr lang="en-US" i="1" smtClean="0"/>
              <a:t>Don’t assume that you will not have early finishers. </a:t>
            </a:r>
          </a:p>
          <a:p>
            <a:pPr lvl="1" eaLnBrk="1" hangingPunct="1"/>
            <a:r>
              <a:rPr lang="en-US" i="1" smtClean="0"/>
              <a:t>Early finishers can finish an activity early in the middle of a lesson or near the end. Plan for it.</a:t>
            </a:r>
            <a:endParaRPr lang="en-US" smtClean="0"/>
          </a:p>
          <a:p>
            <a:pPr eaLnBrk="1" hangingPunct="1"/>
            <a:endParaRPr lang="en-US" smtClean="0"/>
          </a:p>
        </p:txBody>
      </p:sp>
      <p:sp>
        <p:nvSpPr>
          <p:cNvPr id="3" name="Title 2"/>
          <p:cNvSpPr>
            <a:spLocks noGrp="1"/>
          </p:cNvSpPr>
          <p:nvPr>
            <p:ph type="title"/>
          </p:nvPr>
        </p:nvSpPr>
        <p:spPr/>
        <p:txBody>
          <a:bodyPr/>
          <a:lstStyle/>
          <a:p>
            <a:pPr eaLnBrk="1" fontAlgn="auto" hangingPunct="1">
              <a:spcAft>
                <a:spcPts val="0"/>
              </a:spcAft>
              <a:defRPr/>
            </a:pPr>
            <a:r>
              <a:rPr lang="en-US" u="sng" dirty="0" smtClean="0"/>
              <a:t>Early Finishers</a:t>
            </a:r>
            <a:endParaRPr lang="en-US" u="sng"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Content Placeholder 1"/>
          <p:cNvSpPr>
            <a:spLocks noGrp="1"/>
          </p:cNvSpPr>
          <p:nvPr>
            <p:ph idx="1"/>
          </p:nvPr>
        </p:nvSpPr>
        <p:spPr/>
        <p:txBody>
          <a:bodyPr/>
          <a:lstStyle/>
          <a:p>
            <a:pPr eaLnBrk="1" hangingPunct="1"/>
            <a:r>
              <a:rPr lang="en-US" smtClean="0"/>
              <a:t>Allow students to create a graphic organizer of the concepts or content.</a:t>
            </a:r>
          </a:p>
          <a:p>
            <a:pPr eaLnBrk="1" hangingPunct="1"/>
            <a:r>
              <a:rPr lang="en-US" smtClean="0"/>
              <a:t>Give students a crossword puzzle or magazine featuring the content of your lesson to explore.</a:t>
            </a:r>
          </a:p>
          <a:p>
            <a:pPr eaLnBrk="1" hangingPunct="1"/>
            <a:r>
              <a:rPr lang="en-US" smtClean="0"/>
              <a:t>Have them to draft 5 questions that might be used on the test and present them to you.</a:t>
            </a:r>
          </a:p>
          <a:p>
            <a:pPr eaLnBrk="1" hangingPunct="1"/>
            <a:r>
              <a:rPr lang="en-US" smtClean="0"/>
              <a:t>Early finisher activities must match the objectives and the lesson (Cicciarelli, Klawitter, Lewis, Schwartz, &amp;Shiotsu, 2009).</a:t>
            </a:r>
          </a:p>
          <a:p>
            <a:pPr eaLnBrk="1" hangingPunct="1"/>
            <a:endParaRPr lang="en-US" smtClean="0"/>
          </a:p>
        </p:txBody>
      </p:sp>
      <p:sp>
        <p:nvSpPr>
          <p:cNvPr id="3" name="Title 2"/>
          <p:cNvSpPr>
            <a:spLocks noGrp="1"/>
          </p:cNvSpPr>
          <p:nvPr>
            <p:ph type="title"/>
          </p:nvPr>
        </p:nvSpPr>
        <p:spPr/>
        <p:txBody>
          <a:bodyPr/>
          <a:lstStyle/>
          <a:p>
            <a:pPr eaLnBrk="1" fontAlgn="auto" hangingPunct="1">
              <a:spcAft>
                <a:spcPts val="0"/>
              </a:spcAft>
              <a:defRPr/>
            </a:pPr>
            <a:r>
              <a:rPr lang="en-US" u="sng" dirty="0" smtClean="0"/>
              <a:t>Ideas for Early Finishers</a:t>
            </a:r>
            <a:endParaRPr lang="en-US" u="sng"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365760" indent="-256032" eaLnBrk="1" fontAlgn="auto" hangingPunct="1">
              <a:spcAft>
                <a:spcPts val="0"/>
              </a:spcAft>
              <a:buFont typeface="Wingdings 3"/>
              <a:buChar char=""/>
              <a:defRPr/>
            </a:pPr>
            <a:r>
              <a:rPr lang="en-US" i="1" dirty="0" smtClean="0"/>
              <a:t>When thinking of enrichment activities, think high on Bloom’s Taxonomy. </a:t>
            </a:r>
          </a:p>
          <a:p>
            <a:pPr marL="365760" indent="-256032" eaLnBrk="1" fontAlgn="auto" hangingPunct="1">
              <a:spcAft>
                <a:spcPts val="0"/>
              </a:spcAft>
              <a:buFont typeface="Wingdings 3"/>
              <a:buChar char=""/>
              <a:defRPr/>
            </a:pPr>
            <a:r>
              <a:rPr lang="en-US" i="1" dirty="0" smtClean="0"/>
              <a:t>Think “analysis, “synthesis”, and “evaluation.” </a:t>
            </a:r>
          </a:p>
          <a:p>
            <a:pPr marL="365760" indent="-256032" eaLnBrk="1" fontAlgn="auto" hangingPunct="1">
              <a:spcAft>
                <a:spcPts val="0"/>
              </a:spcAft>
              <a:buFont typeface="Wingdings 3"/>
              <a:buChar char=""/>
              <a:defRPr/>
            </a:pPr>
            <a:r>
              <a:rPr lang="en-US" i="1" dirty="0" smtClean="0"/>
              <a:t>These students are your advanced students who are ready to be challenged on another level. </a:t>
            </a:r>
          </a:p>
          <a:p>
            <a:pPr marL="365760" indent="-256032" eaLnBrk="1" fontAlgn="auto" hangingPunct="1">
              <a:spcAft>
                <a:spcPts val="0"/>
              </a:spcAft>
              <a:buFont typeface="Wingdings 3"/>
              <a:buChar char=""/>
              <a:defRPr/>
            </a:pPr>
            <a:r>
              <a:rPr lang="en-US" i="1" dirty="0" smtClean="0"/>
              <a:t>They need other tasks that are significant, meaningful and relevant. </a:t>
            </a:r>
          </a:p>
          <a:p>
            <a:pPr marL="365760" indent="-256032" eaLnBrk="1" fontAlgn="auto" hangingPunct="1">
              <a:spcAft>
                <a:spcPts val="0"/>
              </a:spcAft>
              <a:buFont typeface="Wingdings 3"/>
              <a:buChar char=""/>
              <a:defRPr/>
            </a:pPr>
            <a:r>
              <a:rPr lang="en-US" i="1" dirty="0" smtClean="0"/>
              <a:t>You may also bring in materials that might be used on a grade level higher than their current grade level.</a:t>
            </a:r>
            <a:endParaRPr lang="en-US" dirty="0" smtClean="0"/>
          </a:p>
          <a:p>
            <a:pPr marL="365760" indent="-256032" eaLnBrk="1" fontAlgn="auto" hangingPunct="1">
              <a:spcAft>
                <a:spcPts val="0"/>
              </a:spcAft>
              <a:buFont typeface="Wingdings 3"/>
              <a:buChar char=""/>
              <a:defRPr/>
            </a:pPr>
            <a:endParaRPr lang="en-US" dirty="0"/>
          </a:p>
        </p:txBody>
      </p:sp>
      <p:sp>
        <p:nvSpPr>
          <p:cNvPr id="3" name="Title 2"/>
          <p:cNvSpPr>
            <a:spLocks noGrp="1"/>
          </p:cNvSpPr>
          <p:nvPr>
            <p:ph type="title"/>
          </p:nvPr>
        </p:nvSpPr>
        <p:spPr/>
        <p:txBody>
          <a:bodyPr/>
          <a:lstStyle/>
          <a:p>
            <a:pPr eaLnBrk="1" fontAlgn="auto" hangingPunct="1">
              <a:spcAft>
                <a:spcPts val="0"/>
              </a:spcAft>
              <a:defRPr/>
            </a:pPr>
            <a:r>
              <a:rPr lang="en-US" u="sng" dirty="0" smtClean="0"/>
              <a:t>Enrichment Discussed</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marL="365760" indent="-256032" eaLnBrk="1" fontAlgn="auto" hangingPunct="1">
              <a:spcAft>
                <a:spcPts val="0"/>
              </a:spcAft>
              <a:buFont typeface="Wingdings 3"/>
              <a:buChar char=""/>
              <a:defRPr/>
            </a:pPr>
            <a:r>
              <a:rPr lang="en-US" dirty="0" smtClean="0"/>
              <a:t>Give students an open ended or controversial, debatable question to discuss in their groups. Have them to present the opposite view from their own.</a:t>
            </a:r>
          </a:p>
          <a:p>
            <a:pPr marL="365760" indent="-256032" eaLnBrk="1" fontAlgn="auto" hangingPunct="1">
              <a:spcAft>
                <a:spcPts val="0"/>
              </a:spcAft>
              <a:buFont typeface="Wingdings 3"/>
              <a:buChar char=""/>
              <a:defRPr/>
            </a:pPr>
            <a:r>
              <a:rPr lang="en-US" dirty="0" smtClean="0"/>
              <a:t>Allow these students to draft essay questions to propose for use on the test.</a:t>
            </a:r>
          </a:p>
          <a:p>
            <a:pPr marL="365760" indent="-256032" eaLnBrk="1" fontAlgn="auto" hangingPunct="1">
              <a:spcAft>
                <a:spcPts val="0"/>
              </a:spcAft>
              <a:buFont typeface="Wingdings 3"/>
              <a:buChar char=""/>
              <a:defRPr/>
            </a:pPr>
            <a:r>
              <a:rPr lang="en-US" dirty="0" smtClean="0"/>
              <a:t>Always have some issue in mind that pertains to the content to give to the students to research on the computer or research in the school library. Then have them to report back to the class what they found.</a:t>
            </a:r>
          </a:p>
          <a:p>
            <a:pPr marL="365760" indent="-256032" eaLnBrk="1" fontAlgn="auto" hangingPunct="1">
              <a:spcAft>
                <a:spcPts val="0"/>
              </a:spcAft>
              <a:buFont typeface="Wingdings 3"/>
              <a:buChar char=""/>
              <a:defRPr/>
            </a:pPr>
            <a:r>
              <a:rPr lang="en-US" dirty="0" smtClean="0"/>
              <a:t>When the students express strong interest in an issue, be ready to allow them to explore a concept or idea that pertains to the lesson.</a:t>
            </a:r>
          </a:p>
          <a:p>
            <a:pPr marL="365760" indent="-256032" eaLnBrk="1" fontAlgn="auto" hangingPunct="1">
              <a:spcAft>
                <a:spcPts val="0"/>
              </a:spcAft>
              <a:buFont typeface="Wingdings 3"/>
              <a:buChar char=""/>
              <a:defRPr/>
            </a:pPr>
            <a:endParaRPr lang="en-US" dirty="0"/>
          </a:p>
        </p:txBody>
      </p:sp>
      <p:sp>
        <p:nvSpPr>
          <p:cNvPr id="3" name="Title 2"/>
          <p:cNvSpPr>
            <a:spLocks noGrp="1"/>
          </p:cNvSpPr>
          <p:nvPr>
            <p:ph type="title"/>
          </p:nvPr>
        </p:nvSpPr>
        <p:spPr/>
        <p:txBody>
          <a:bodyPr/>
          <a:lstStyle/>
          <a:p>
            <a:pPr eaLnBrk="1" fontAlgn="auto" hangingPunct="1">
              <a:spcAft>
                <a:spcPts val="0"/>
              </a:spcAft>
              <a:defRPr/>
            </a:pPr>
            <a:r>
              <a:rPr lang="en-US" u="sng" dirty="0" smtClean="0"/>
              <a:t>Enrichment Ideas</a:t>
            </a:r>
            <a:endParaRPr lang="en-US" u="sng"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pPr marL="365760" indent="-256032" eaLnBrk="1" fontAlgn="auto" hangingPunct="1">
              <a:spcAft>
                <a:spcPts val="0"/>
              </a:spcAft>
              <a:buFont typeface="Wingdings 3"/>
              <a:buChar char=""/>
              <a:defRPr/>
            </a:pPr>
            <a:r>
              <a:rPr lang="en-US" dirty="0" smtClean="0"/>
              <a:t>Allow them to change the ending to a story, change an event in history, create, debate, challenge an idea, contrast an event history with today, test a theory, create a dance step, and compose a song. The ideas are limitless.</a:t>
            </a:r>
          </a:p>
          <a:p>
            <a:pPr marL="365760" indent="-256032" eaLnBrk="1" fontAlgn="auto" hangingPunct="1">
              <a:spcAft>
                <a:spcPts val="0"/>
              </a:spcAft>
              <a:buFont typeface="Wingdings 3"/>
              <a:buChar char=""/>
              <a:defRPr/>
            </a:pPr>
            <a:r>
              <a:rPr lang="en-US" dirty="0" smtClean="0"/>
              <a:t>Have students craft a questionnaire to investigate an idea or concept from your content.</a:t>
            </a:r>
          </a:p>
          <a:p>
            <a:pPr marL="365760" indent="-256032" eaLnBrk="1" fontAlgn="auto" hangingPunct="1">
              <a:spcAft>
                <a:spcPts val="0"/>
              </a:spcAft>
              <a:buFont typeface="Wingdings 3"/>
              <a:buChar char=""/>
              <a:defRPr/>
            </a:pPr>
            <a:r>
              <a:rPr lang="en-US" dirty="0" smtClean="0"/>
              <a:t>Enrichment activities must match the objectives and the lesson. </a:t>
            </a:r>
            <a:r>
              <a:rPr lang="en-US" i="1" dirty="0" smtClean="0"/>
              <a:t>These activities must be significant, meaningful, and relevant.</a:t>
            </a:r>
            <a:r>
              <a:rPr lang="en-US" dirty="0" smtClean="0"/>
              <a:t> </a:t>
            </a:r>
          </a:p>
          <a:p>
            <a:pPr marL="365760" indent="-256032" eaLnBrk="1" fontAlgn="auto" hangingPunct="1">
              <a:spcAft>
                <a:spcPts val="0"/>
              </a:spcAft>
              <a:buFont typeface="Wingdings 3"/>
              <a:buNone/>
              <a:defRPr/>
            </a:pPr>
            <a:r>
              <a:rPr lang="en-US" dirty="0" smtClean="0"/>
              <a:t>      (</a:t>
            </a:r>
            <a:r>
              <a:rPr lang="en-US" dirty="0" err="1" smtClean="0"/>
              <a:t>Croome</a:t>
            </a:r>
            <a:r>
              <a:rPr lang="en-US" dirty="0" smtClean="0"/>
              <a:t> &amp; Saunders, 1985).</a:t>
            </a:r>
          </a:p>
          <a:p>
            <a:pPr marL="365760" indent="-256032" eaLnBrk="1" fontAlgn="auto" hangingPunct="1">
              <a:spcAft>
                <a:spcPts val="0"/>
              </a:spcAft>
              <a:buFont typeface="Wingdings 3"/>
              <a:buChar char=""/>
              <a:defRPr/>
            </a:pPr>
            <a:endParaRPr lang="en-US" dirty="0"/>
          </a:p>
        </p:txBody>
      </p:sp>
      <p:sp>
        <p:nvSpPr>
          <p:cNvPr id="3" name="Title 2"/>
          <p:cNvSpPr>
            <a:spLocks noGrp="1"/>
          </p:cNvSpPr>
          <p:nvPr>
            <p:ph type="title"/>
          </p:nvPr>
        </p:nvSpPr>
        <p:spPr/>
        <p:txBody>
          <a:bodyPr/>
          <a:lstStyle/>
          <a:p>
            <a:pPr eaLnBrk="1" fontAlgn="auto" hangingPunct="1">
              <a:spcAft>
                <a:spcPts val="0"/>
              </a:spcAft>
              <a:defRPr/>
            </a:pPr>
            <a:r>
              <a:rPr lang="en-US" u="sng" dirty="0" smtClean="0"/>
              <a:t>Enrichment Ideas:</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1"/>
          <p:cNvSpPr>
            <a:spLocks noGrp="1"/>
          </p:cNvSpPr>
          <p:nvPr>
            <p:ph idx="1"/>
          </p:nvPr>
        </p:nvSpPr>
        <p:spPr/>
        <p:txBody>
          <a:bodyPr/>
          <a:lstStyle/>
          <a:p>
            <a:pPr eaLnBrk="1" hangingPunct="1"/>
            <a:r>
              <a:rPr lang="en-US" i="1" smtClean="0"/>
              <a:t>Closure is the teacher asking students about their learning. </a:t>
            </a:r>
          </a:p>
          <a:p>
            <a:pPr eaLnBrk="1" hangingPunct="1"/>
            <a:r>
              <a:rPr lang="en-US" i="1" smtClean="0"/>
              <a:t>Closure is NOT the teacher telling students what they did today or what they learned today. </a:t>
            </a:r>
          </a:p>
          <a:p>
            <a:pPr eaLnBrk="1" hangingPunct="1"/>
            <a:r>
              <a:rPr lang="en-US" i="1" smtClean="0"/>
              <a:t>Closure informs you of what you may need to reteach or which direction you need to proceed in the next lesson.</a:t>
            </a:r>
          </a:p>
          <a:p>
            <a:pPr eaLnBrk="1" hangingPunct="1"/>
            <a:r>
              <a:rPr lang="en-US" i="1" smtClean="0"/>
              <a:t>Closure references the objectives.</a:t>
            </a:r>
            <a:endParaRPr lang="en-US" smtClean="0"/>
          </a:p>
          <a:p>
            <a:pPr eaLnBrk="1" hangingPunct="1"/>
            <a:endParaRPr lang="en-US" smtClean="0"/>
          </a:p>
        </p:txBody>
      </p:sp>
      <p:sp>
        <p:nvSpPr>
          <p:cNvPr id="3" name="Title 2"/>
          <p:cNvSpPr>
            <a:spLocks noGrp="1"/>
          </p:cNvSpPr>
          <p:nvPr>
            <p:ph type="title"/>
          </p:nvPr>
        </p:nvSpPr>
        <p:spPr/>
        <p:txBody>
          <a:bodyPr/>
          <a:lstStyle/>
          <a:p>
            <a:pPr eaLnBrk="1" fontAlgn="auto" hangingPunct="1">
              <a:spcAft>
                <a:spcPts val="0"/>
              </a:spcAft>
              <a:defRPr/>
            </a:pPr>
            <a:r>
              <a:rPr lang="en-US" u="sng" dirty="0" smtClean="0"/>
              <a:t>Closure discussed </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marL="365760" indent="-256032" eaLnBrk="1" fontAlgn="auto" hangingPunct="1">
              <a:spcAft>
                <a:spcPts val="0"/>
              </a:spcAft>
              <a:buFont typeface="Wingdings 3"/>
              <a:buChar char=""/>
              <a:defRPr/>
            </a:pPr>
            <a:r>
              <a:rPr lang="en-US" dirty="0" smtClean="0"/>
              <a:t>With your objective(s) in mind, compose questions that aligned with your objective and lesson. Within the final five minutes of class, ask these questions of students to determine whether they learned what you taught.</a:t>
            </a:r>
          </a:p>
          <a:p>
            <a:pPr marL="365760" indent="-256032" eaLnBrk="1" fontAlgn="auto" hangingPunct="1">
              <a:spcAft>
                <a:spcPts val="0"/>
              </a:spcAft>
              <a:buFont typeface="Wingdings 3"/>
              <a:buChar char=""/>
              <a:defRPr/>
            </a:pPr>
            <a:r>
              <a:rPr lang="en-US" dirty="0" smtClean="0"/>
              <a:t>Ask them about the activities and how those activities helped them to learn.</a:t>
            </a:r>
          </a:p>
          <a:p>
            <a:pPr marL="365760" indent="-256032" eaLnBrk="1" fontAlgn="auto" hangingPunct="1">
              <a:spcAft>
                <a:spcPts val="0"/>
              </a:spcAft>
              <a:buFont typeface="Wingdings 3"/>
              <a:buChar char=""/>
              <a:defRPr/>
            </a:pPr>
            <a:r>
              <a:rPr lang="en-US" dirty="0" smtClean="0"/>
              <a:t>Use exit tickets: Purchase 5x7 cards and have students to write down what they’ve learned and give it to you before they leave class. Help them understand that they can’t leave until they write something.</a:t>
            </a:r>
          </a:p>
          <a:p>
            <a:pPr marL="365760" indent="-256032" eaLnBrk="1" fontAlgn="auto" hangingPunct="1">
              <a:spcAft>
                <a:spcPts val="0"/>
              </a:spcAft>
              <a:buFont typeface="Wingdings 3"/>
              <a:buChar char=""/>
              <a:defRPr/>
            </a:pPr>
            <a:endParaRPr lang="en-US" dirty="0"/>
          </a:p>
        </p:txBody>
      </p:sp>
      <p:sp>
        <p:nvSpPr>
          <p:cNvPr id="3" name="Title 2"/>
          <p:cNvSpPr>
            <a:spLocks noGrp="1"/>
          </p:cNvSpPr>
          <p:nvPr>
            <p:ph type="title"/>
          </p:nvPr>
        </p:nvSpPr>
        <p:spPr/>
        <p:txBody>
          <a:bodyPr/>
          <a:lstStyle/>
          <a:p>
            <a:pPr eaLnBrk="1" fontAlgn="auto" hangingPunct="1">
              <a:spcAft>
                <a:spcPts val="0"/>
              </a:spcAft>
              <a:defRPr/>
            </a:pPr>
            <a:r>
              <a:rPr lang="en-US" u="sng" dirty="0" smtClean="0"/>
              <a:t>Closure Ideas</a:t>
            </a:r>
            <a:endParaRPr lang="en-US" u="sng"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Content Placeholder 1"/>
          <p:cNvSpPr>
            <a:spLocks noGrp="1"/>
          </p:cNvSpPr>
          <p:nvPr>
            <p:ph idx="1"/>
          </p:nvPr>
        </p:nvSpPr>
        <p:spPr/>
        <p:txBody>
          <a:bodyPr/>
          <a:lstStyle/>
          <a:p>
            <a:pPr eaLnBrk="1" hangingPunct="1"/>
            <a:r>
              <a:rPr lang="en-US" dirty="0" smtClean="0"/>
              <a:t>Exit tickets can also be used to request students to write a question that they would like to be answered next class meeting.</a:t>
            </a:r>
          </a:p>
          <a:p>
            <a:pPr eaLnBrk="1" hangingPunct="1"/>
            <a:r>
              <a:rPr lang="en-US" sz="2400" dirty="0" smtClean="0"/>
              <a:t>Require students to turn to each other to discuss points of the lesson that are important as teacher monitors (contributed by MAT candidate). </a:t>
            </a:r>
            <a:r>
              <a:rPr lang="en-US" sz="2400" b="1" dirty="0" smtClean="0"/>
              <a:t>Discourage asking questions to the whole group</a:t>
            </a:r>
            <a:r>
              <a:rPr lang="en-US" sz="2400" dirty="0" smtClean="0"/>
              <a:t> for group answers because the passive learners will simply wait for others to answer. You want to know which of your students reached the objective(s) for the lesson (Wolf &amp; </a:t>
            </a:r>
            <a:r>
              <a:rPr lang="en-US" sz="2400" dirty="0" err="1" smtClean="0"/>
              <a:t>Supon</a:t>
            </a:r>
            <a:r>
              <a:rPr lang="en-US" sz="2400" dirty="0" smtClean="0"/>
              <a:t>, 1994).</a:t>
            </a:r>
          </a:p>
          <a:p>
            <a:pPr eaLnBrk="1" hangingPunct="1"/>
            <a:endParaRPr lang="en-US" dirty="0" smtClean="0"/>
          </a:p>
        </p:txBody>
      </p:sp>
      <p:sp>
        <p:nvSpPr>
          <p:cNvPr id="3" name="Title 2"/>
          <p:cNvSpPr>
            <a:spLocks noGrp="1"/>
          </p:cNvSpPr>
          <p:nvPr>
            <p:ph type="title"/>
          </p:nvPr>
        </p:nvSpPr>
        <p:spPr/>
        <p:txBody>
          <a:bodyPr/>
          <a:lstStyle/>
          <a:p>
            <a:pPr eaLnBrk="1" fontAlgn="auto" hangingPunct="1">
              <a:spcAft>
                <a:spcPts val="0"/>
              </a:spcAft>
              <a:defRPr/>
            </a:pPr>
            <a:r>
              <a:rPr lang="en-US" dirty="0" smtClean="0"/>
              <a:t>Closure Ideas: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66800"/>
            <a:ext cx="8229600" cy="4940300"/>
          </a:xfrm>
        </p:spPr>
        <p:txBody>
          <a:bodyPr>
            <a:normAutofit fontScale="85000" lnSpcReduction="20000"/>
          </a:bodyPr>
          <a:lstStyle/>
          <a:p>
            <a:pPr marL="365760" indent="-256032" eaLnBrk="1" fontAlgn="auto" hangingPunct="1">
              <a:spcAft>
                <a:spcPts val="0"/>
              </a:spcAft>
              <a:buFont typeface="Wingdings 3"/>
              <a:buChar char=""/>
              <a:defRPr/>
            </a:pPr>
            <a:endParaRPr lang="en-US" dirty="0" smtClean="0"/>
          </a:p>
          <a:p>
            <a:pPr marL="365760" indent="-256032" eaLnBrk="1" fontAlgn="auto" hangingPunct="1">
              <a:spcAft>
                <a:spcPts val="0"/>
              </a:spcAft>
              <a:buFont typeface="Wingdings 3"/>
              <a:buChar char=""/>
              <a:defRPr/>
            </a:pPr>
            <a:r>
              <a:rPr lang="en-US" dirty="0" smtClean="0"/>
              <a:t>Plans should be submitted at least 2 days before the observation.</a:t>
            </a:r>
          </a:p>
          <a:p>
            <a:pPr marL="365760" indent="-256032" eaLnBrk="1" fontAlgn="auto" hangingPunct="1">
              <a:spcAft>
                <a:spcPts val="0"/>
              </a:spcAft>
              <a:buFont typeface="Wingdings 3"/>
              <a:buChar char=""/>
              <a:defRPr/>
            </a:pPr>
            <a:r>
              <a:rPr lang="en-US" dirty="0" smtClean="0"/>
              <a:t>Lesson plans should be for lessons where </a:t>
            </a:r>
            <a:r>
              <a:rPr lang="en-US" b="1" dirty="0" smtClean="0"/>
              <a:t>you will teach new content</a:t>
            </a:r>
            <a:r>
              <a:rPr lang="en-US" dirty="0" smtClean="0"/>
              <a:t> for your supervisor to observe; </a:t>
            </a:r>
            <a:r>
              <a:rPr lang="en-US" b="1" dirty="0" smtClean="0"/>
              <a:t>it should not be a review or test day </a:t>
            </a:r>
            <a:r>
              <a:rPr lang="en-US" dirty="0" smtClean="0"/>
              <a:t>(</a:t>
            </a:r>
            <a:r>
              <a:rPr lang="en-US" dirty="0" err="1" smtClean="0"/>
              <a:t>Skowron</a:t>
            </a:r>
            <a:r>
              <a:rPr lang="en-US" dirty="0" smtClean="0"/>
              <a:t>, 2006).</a:t>
            </a:r>
          </a:p>
          <a:p>
            <a:pPr marL="365760" indent="-256032" eaLnBrk="1" fontAlgn="auto" hangingPunct="1">
              <a:spcAft>
                <a:spcPts val="0"/>
              </a:spcAft>
              <a:buFont typeface="Wingdings 3"/>
              <a:buChar char=""/>
              <a:defRPr/>
            </a:pPr>
            <a:r>
              <a:rPr lang="en-US" dirty="0" smtClean="0"/>
              <a:t>Plans should include all that you are planning for the lesson and include the use of technology for the presentation of the lesson (rating of 2) and student use of technology (a rating of 3 possible) (Hopson, Simms, &amp; </a:t>
            </a:r>
            <a:r>
              <a:rPr lang="en-US" dirty="0" err="1" smtClean="0"/>
              <a:t>Knezek</a:t>
            </a:r>
            <a:r>
              <a:rPr lang="en-US" dirty="0" smtClean="0"/>
              <a:t>, 2001).</a:t>
            </a:r>
          </a:p>
          <a:p>
            <a:pPr marL="365760" indent="-256032" eaLnBrk="1" fontAlgn="auto" hangingPunct="1">
              <a:spcAft>
                <a:spcPts val="0"/>
              </a:spcAft>
              <a:buFont typeface="Wingdings 3"/>
              <a:buChar char=""/>
              <a:defRPr/>
            </a:pPr>
            <a:r>
              <a:rPr lang="en-US" dirty="0" smtClean="0"/>
              <a:t>Lesson plans should include more than 1 activity and more than 1 group size. There should be enough detail in procedures to explain the activities and some detail of what you will say and do, and what the students will be doing and learning (</a:t>
            </a:r>
            <a:r>
              <a:rPr lang="en-US" b="1" dirty="0" smtClean="0"/>
              <a:t>lesson content</a:t>
            </a:r>
            <a:r>
              <a:rPr lang="en-US" dirty="0" smtClean="0"/>
              <a:t>).</a:t>
            </a:r>
          </a:p>
          <a:p>
            <a:pPr marL="365760" indent="-256032" eaLnBrk="1" fontAlgn="auto" hangingPunct="1">
              <a:spcAft>
                <a:spcPts val="0"/>
              </a:spcAft>
              <a:buFont typeface="Wingdings 3"/>
              <a:buChar char=""/>
              <a:defRPr/>
            </a:pPr>
            <a:endParaRPr lang="en-US" dirty="0"/>
          </a:p>
        </p:txBody>
      </p:sp>
      <p:sp>
        <p:nvSpPr>
          <p:cNvPr id="3" name="Title 2"/>
          <p:cNvSpPr>
            <a:spLocks noGrp="1"/>
          </p:cNvSpPr>
          <p:nvPr>
            <p:ph type="title"/>
          </p:nvPr>
        </p:nvSpPr>
        <p:spPr/>
        <p:txBody>
          <a:bodyPr>
            <a:normAutofit fontScale="90000"/>
          </a:bodyPr>
          <a:lstStyle/>
          <a:p>
            <a:pPr eaLnBrk="1" fontAlgn="auto" hangingPunct="1">
              <a:spcAft>
                <a:spcPts val="0"/>
              </a:spcAft>
              <a:defRPr/>
            </a:pPr>
            <a:r>
              <a:rPr lang="en-US" u="sng" dirty="0" smtClean="0"/>
              <a:t>Lesson Planning</a:t>
            </a: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219200"/>
            <a:ext cx="8305800" cy="4787900"/>
          </a:xfrm>
        </p:spPr>
        <p:txBody>
          <a:bodyPr>
            <a:normAutofit fontScale="62500" lnSpcReduction="20000"/>
          </a:bodyPr>
          <a:lstStyle/>
          <a:p>
            <a:pPr marL="365760" indent="-256032" eaLnBrk="1" fontAlgn="auto" hangingPunct="1">
              <a:spcAft>
                <a:spcPts val="0"/>
              </a:spcAft>
              <a:buFont typeface="Wingdings 3"/>
              <a:buNone/>
              <a:defRPr/>
            </a:pPr>
            <a:endParaRPr lang="en-US" dirty="0" smtClean="0"/>
          </a:p>
          <a:p>
            <a:pPr marL="365760" indent="-256032" eaLnBrk="1" fontAlgn="auto" hangingPunct="1">
              <a:spcAft>
                <a:spcPts val="0"/>
              </a:spcAft>
              <a:buFont typeface="Wingdings 3"/>
              <a:buChar char=""/>
              <a:defRPr/>
            </a:pPr>
            <a:r>
              <a:rPr lang="en-US" dirty="0" err="1" smtClean="0"/>
              <a:t>Cicciarelli</a:t>
            </a:r>
            <a:r>
              <a:rPr lang="en-US" dirty="0" smtClean="0"/>
              <a:t>, </a:t>
            </a:r>
            <a:r>
              <a:rPr lang="en-US" dirty="0" err="1" smtClean="0"/>
              <a:t>Klawitter</a:t>
            </a:r>
            <a:r>
              <a:rPr lang="en-US" dirty="0" smtClean="0"/>
              <a:t>, Lewis, Schwartz, </a:t>
            </a:r>
            <a:r>
              <a:rPr lang="en-US" dirty="0" err="1" smtClean="0"/>
              <a:t>Shiotsu</a:t>
            </a:r>
            <a:r>
              <a:rPr lang="en-US" dirty="0" smtClean="0"/>
              <a:t>, (2009). </a:t>
            </a:r>
            <a:r>
              <a:rPr lang="en-US" i="1" dirty="0" smtClean="0"/>
              <a:t>Early </a:t>
            </a:r>
          </a:p>
          <a:p>
            <a:pPr marL="365760" indent="-256032" eaLnBrk="1" fontAlgn="auto" hangingPunct="1">
              <a:spcAft>
                <a:spcPts val="0"/>
              </a:spcAft>
              <a:buFont typeface="Wingdings 3"/>
              <a:buNone/>
              <a:defRPr/>
            </a:pPr>
            <a:r>
              <a:rPr lang="en-US" i="1" dirty="0" smtClean="0"/>
              <a:t>		Finishers-Book G</a:t>
            </a:r>
            <a:r>
              <a:rPr lang="en-US" dirty="0" smtClean="0"/>
              <a:t>. R.I.C. Publications.</a:t>
            </a:r>
          </a:p>
          <a:p>
            <a:pPr marL="365760" indent="-256032" eaLnBrk="1" fontAlgn="auto" hangingPunct="1">
              <a:spcAft>
                <a:spcPts val="0"/>
              </a:spcAft>
              <a:buFont typeface="Wingdings 3"/>
              <a:buChar char=""/>
              <a:defRPr/>
            </a:pPr>
            <a:endParaRPr lang="en-US" dirty="0" smtClean="0"/>
          </a:p>
          <a:p>
            <a:pPr marL="365760" indent="-256032" eaLnBrk="1" fontAlgn="auto" hangingPunct="1">
              <a:spcAft>
                <a:spcPts val="0"/>
              </a:spcAft>
              <a:buFont typeface="Wingdings 3"/>
              <a:buChar char=""/>
              <a:defRPr/>
            </a:pPr>
            <a:r>
              <a:rPr lang="en-US" dirty="0" smtClean="0"/>
              <a:t>Cowan, J.E. (2008). Strategies for Planning Technology-Enhanced</a:t>
            </a:r>
          </a:p>
          <a:p>
            <a:pPr marL="365760" indent="-256032" eaLnBrk="1" fontAlgn="auto" hangingPunct="1">
              <a:spcAft>
                <a:spcPts val="0"/>
              </a:spcAft>
              <a:buFont typeface="Wingdings 3"/>
              <a:buNone/>
              <a:defRPr/>
            </a:pPr>
            <a:r>
              <a:rPr lang="en-US" dirty="0" smtClean="0"/>
              <a:t>		 Learning Experiences. </a:t>
            </a:r>
            <a:r>
              <a:rPr lang="en-US" i="1" dirty="0" smtClean="0"/>
              <a:t>Clearing House</a:t>
            </a:r>
            <a:r>
              <a:rPr lang="en-US" dirty="0" smtClean="0"/>
              <a:t>, 82(2).</a:t>
            </a:r>
          </a:p>
          <a:p>
            <a:pPr marL="365760" indent="-256032" eaLnBrk="1" fontAlgn="auto" hangingPunct="1">
              <a:spcAft>
                <a:spcPts val="0"/>
              </a:spcAft>
              <a:buFont typeface="Wingdings 3"/>
              <a:buChar char=""/>
              <a:defRPr/>
            </a:pPr>
            <a:endParaRPr lang="en-US" dirty="0" smtClean="0"/>
          </a:p>
          <a:p>
            <a:pPr marL="365760" indent="-256032" eaLnBrk="1" fontAlgn="auto" hangingPunct="1">
              <a:spcAft>
                <a:spcPts val="0"/>
              </a:spcAft>
              <a:buFont typeface="Wingdings 3"/>
              <a:buChar char=""/>
              <a:defRPr/>
            </a:pPr>
            <a:r>
              <a:rPr lang="en-US" dirty="0" err="1" smtClean="0"/>
              <a:t>Croome</a:t>
            </a:r>
            <a:r>
              <a:rPr lang="en-US" dirty="0" smtClean="0"/>
              <a:t>, Saunders, (1985). </a:t>
            </a:r>
            <a:r>
              <a:rPr lang="en-US" i="1" dirty="0" smtClean="0"/>
              <a:t>Curriculum Enrichment Handbook</a:t>
            </a:r>
            <a:r>
              <a:rPr lang="en-US" dirty="0" smtClean="0"/>
              <a:t>. </a:t>
            </a:r>
          </a:p>
          <a:p>
            <a:pPr marL="365760" indent="-256032" eaLnBrk="1" fontAlgn="auto" hangingPunct="1">
              <a:spcAft>
                <a:spcPts val="0"/>
              </a:spcAft>
              <a:buFont typeface="Wingdings 3"/>
              <a:buNone/>
              <a:defRPr/>
            </a:pPr>
            <a:r>
              <a:rPr lang="en-US" dirty="0" smtClean="0"/>
              <a:t>		Prince George.</a:t>
            </a:r>
          </a:p>
          <a:p>
            <a:pPr marL="365760" indent="-256032" eaLnBrk="1" fontAlgn="auto" hangingPunct="1">
              <a:spcAft>
                <a:spcPts val="0"/>
              </a:spcAft>
              <a:buFont typeface="Wingdings 3"/>
              <a:buChar char=""/>
              <a:defRPr/>
            </a:pPr>
            <a:endParaRPr lang="en-US" dirty="0" smtClean="0"/>
          </a:p>
          <a:p>
            <a:pPr marL="365760" indent="-256032" eaLnBrk="1" fontAlgn="auto" hangingPunct="1">
              <a:spcAft>
                <a:spcPts val="0"/>
              </a:spcAft>
              <a:buFont typeface="Wingdings 3"/>
              <a:buChar char=""/>
              <a:defRPr/>
            </a:pPr>
            <a:r>
              <a:rPr lang="en-US" dirty="0" smtClean="0"/>
              <a:t>Forehand, M. (2005). </a:t>
            </a:r>
            <a:r>
              <a:rPr lang="en-US" i="1" dirty="0" smtClean="0"/>
              <a:t>Bloom's Taxonomy</a:t>
            </a:r>
            <a:r>
              <a:rPr lang="en-US" dirty="0" smtClean="0"/>
              <a:t>. Retrieved from </a:t>
            </a:r>
          </a:p>
          <a:p>
            <a:pPr marL="365760" indent="-256032" eaLnBrk="1" fontAlgn="auto" hangingPunct="1">
              <a:spcAft>
                <a:spcPts val="0"/>
              </a:spcAft>
              <a:buFont typeface="Wingdings 3"/>
              <a:buNone/>
              <a:defRPr/>
            </a:pPr>
            <a:r>
              <a:rPr lang="en-US" dirty="0" smtClean="0">
                <a:hlinkClick r:id="rId3"/>
              </a:rPr>
              <a:t>	http://projects.coe.uga.edu/epltt/index.php?title=Bloom's_Taxonomy</a:t>
            </a:r>
            <a:r>
              <a:rPr lang="en-US" dirty="0" smtClean="0"/>
              <a:t>.</a:t>
            </a:r>
          </a:p>
          <a:p>
            <a:pPr marL="365760" indent="-256032" eaLnBrk="1" fontAlgn="auto" hangingPunct="1">
              <a:spcAft>
                <a:spcPts val="0"/>
              </a:spcAft>
              <a:buFont typeface="Wingdings 3"/>
              <a:buChar char=""/>
              <a:defRPr/>
            </a:pPr>
            <a:endParaRPr lang="en-US" dirty="0" smtClean="0"/>
          </a:p>
          <a:p>
            <a:pPr marL="365760" indent="-256032" eaLnBrk="1" fontAlgn="auto" hangingPunct="1">
              <a:spcAft>
                <a:spcPts val="0"/>
              </a:spcAft>
              <a:buFont typeface="Wingdings 3"/>
              <a:buChar char=""/>
              <a:defRPr/>
            </a:pPr>
            <a:r>
              <a:rPr lang="en-US" dirty="0" smtClean="0"/>
              <a:t>Hopson, M., Simms, R., &amp; </a:t>
            </a:r>
            <a:r>
              <a:rPr lang="en-US" dirty="0" err="1" smtClean="0"/>
              <a:t>Knezek</a:t>
            </a:r>
            <a:r>
              <a:rPr lang="en-US" dirty="0" smtClean="0"/>
              <a:t>, G. (2001). Using a Technology</a:t>
            </a:r>
          </a:p>
          <a:p>
            <a:pPr marL="365760" indent="-256032" eaLnBrk="1" fontAlgn="auto" hangingPunct="1">
              <a:spcAft>
                <a:spcPts val="0"/>
              </a:spcAft>
              <a:buFont typeface="Wingdings 3"/>
              <a:buNone/>
              <a:defRPr/>
            </a:pPr>
            <a:r>
              <a:rPr lang="en-US" dirty="0" smtClean="0"/>
              <a:t>		-Enhanced Environment to Improve Higher-Order Thinking</a:t>
            </a:r>
          </a:p>
          <a:p>
            <a:pPr marL="365760" indent="-256032" eaLnBrk="1" fontAlgn="auto" hangingPunct="1">
              <a:spcAft>
                <a:spcPts val="0"/>
              </a:spcAft>
              <a:buFont typeface="Wingdings 3"/>
              <a:buNone/>
              <a:defRPr/>
            </a:pPr>
            <a:r>
              <a:rPr lang="en-US" dirty="0" smtClean="0"/>
              <a:t>		 Skills. </a:t>
            </a:r>
            <a:r>
              <a:rPr lang="en-US" i="1" dirty="0" smtClean="0"/>
              <a:t>Journal of Research and Technology</a:t>
            </a:r>
            <a:r>
              <a:rPr lang="en-US" dirty="0" smtClean="0"/>
              <a:t>.</a:t>
            </a:r>
          </a:p>
          <a:p>
            <a:pPr marL="365760" indent="-256032" eaLnBrk="1" fontAlgn="auto" hangingPunct="1">
              <a:spcAft>
                <a:spcPts val="0"/>
              </a:spcAft>
              <a:buFont typeface="Wingdings 3"/>
              <a:buChar char=""/>
              <a:defRPr/>
            </a:pPr>
            <a:endParaRPr lang="en-US" dirty="0"/>
          </a:p>
        </p:txBody>
      </p:sp>
      <p:sp>
        <p:nvSpPr>
          <p:cNvPr id="3" name="Title 2"/>
          <p:cNvSpPr>
            <a:spLocks noGrp="1"/>
          </p:cNvSpPr>
          <p:nvPr>
            <p:ph type="title"/>
          </p:nvPr>
        </p:nvSpPr>
        <p:spPr>
          <a:xfrm>
            <a:off x="533400" y="228600"/>
            <a:ext cx="8229600" cy="1143000"/>
          </a:xfrm>
        </p:spPr>
        <p:txBody>
          <a:bodyPr/>
          <a:lstStyle/>
          <a:p>
            <a:pPr eaLnBrk="1" fontAlgn="auto" hangingPunct="1">
              <a:spcAft>
                <a:spcPts val="0"/>
              </a:spcAft>
              <a:defRPr/>
            </a:pPr>
            <a:r>
              <a:rPr lang="en-US" dirty="0" smtClean="0"/>
              <a:t>Works Cited</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pPr marL="365760" indent="-256032" eaLnBrk="1" fontAlgn="auto" hangingPunct="1">
              <a:spcAft>
                <a:spcPts val="0"/>
              </a:spcAft>
              <a:buFont typeface="Wingdings 3"/>
              <a:buChar char=""/>
              <a:defRPr/>
            </a:pPr>
            <a:r>
              <a:rPr lang="en-US" dirty="0" smtClean="0"/>
              <a:t>Hunter, R. (2004). </a:t>
            </a:r>
            <a:r>
              <a:rPr lang="en-US" i="1" dirty="0" smtClean="0"/>
              <a:t>Madeline Hunter's Mastery  </a:t>
            </a:r>
          </a:p>
          <a:p>
            <a:pPr marL="365760" indent="-256032" eaLnBrk="1" fontAlgn="auto" hangingPunct="1">
              <a:spcAft>
                <a:spcPts val="0"/>
              </a:spcAft>
              <a:buFont typeface="Wingdings 3"/>
              <a:buNone/>
              <a:defRPr/>
            </a:pPr>
            <a:r>
              <a:rPr lang="en-US" i="1" dirty="0" smtClean="0"/>
              <a:t>      	Teaching: Increasing Instructional Effectiveness in</a:t>
            </a:r>
          </a:p>
          <a:p>
            <a:pPr marL="365760" indent="-256032" eaLnBrk="1" fontAlgn="auto" hangingPunct="1">
              <a:spcAft>
                <a:spcPts val="0"/>
              </a:spcAft>
              <a:buFont typeface="Wingdings 3"/>
              <a:buNone/>
              <a:defRPr/>
            </a:pPr>
            <a:r>
              <a:rPr lang="en-US" i="1" dirty="0" smtClean="0"/>
              <a:t>      	Elementary and Secondary Schools</a:t>
            </a:r>
            <a:r>
              <a:rPr lang="en-US" dirty="0" smtClean="0"/>
              <a:t>. Thousand Oaks,</a:t>
            </a:r>
          </a:p>
          <a:p>
            <a:pPr marL="365760" indent="-256032" eaLnBrk="1" fontAlgn="auto" hangingPunct="1">
              <a:spcAft>
                <a:spcPts val="0"/>
              </a:spcAft>
              <a:buFont typeface="Wingdings 3"/>
              <a:buNone/>
              <a:defRPr/>
            </a:pPr>
            <a:r>
              <a:rPr lang="en-US" dirty="0" smtClean="0"/>
              <a:t>     	 CA.: Corwin Press.</a:t>
            </a:r>
          </a:p>
          <a:p>
            <a:pPr marL="365760" indent="-256032" eaLnBrk="1" fontAlgn="auto" hangingPunct="1">
              <a:spcAft>
                <a:spcPts val="0"/>
              </a:spcAft>
              <a:buFont typeface="Wingdings 3"/>
              <a:buNone/>
              <a:defRPr/>
            </a:pPr>
            <a:endParaRPr lang="en-US" dirty="0" smtClean="0"/>
          </a:p>
          <a:p>
            <a:pPr marL="365760" indent="-256032" eaLnBrk="1" fontAlgn="auto" hangingPunct="1">
              <a:spcAft>
                <a:spcPts val="0"/>
              </a:spcAft>
              <a:buFont typeface="Wingdings 3"/>
              <a:buChar char=""/>
              <a:defRPr/>
            </a:pPr>
            <a:r>
              <a:rPr lang="en-US" dirty="0" smtClean="0"/>
              <a:t>MacIver, D.J. (1991). Helping Students Who Fall </a:t>
            </a:r>
          </a:p>
          <a:p>
            <a:pPr marL="365760" indent="-256032" eaLnBrk="1" fontAlgn="auto" hangingPunct="1">
              <a:spcAft>
                <a:spcPts val="0"/>
              </a:spcAft>
              <a:buFont typeface="Wingdings 3"/>
              <a:buNone/>
              <a:defRPr/>
            </a:pPr>
            <a:r>
              <a:rPr lang="en-US" dirty="0" smtClean="0"/>
              <a:t>       	Behind: </a:t>
            </a:r>
            <a:r>
              <a:rPr lang="en-US" dirty="0" err="1" smtClean="0"/>
              <a:t>Rededial</a:t>
            </a:r>
            <a:r>
              <a:rPr lang="en-US" dirty="0" smtClean="0"/>
              <a:t> Activities in the Middle Grades. </a:t>
            </a:r>
            <a:r>
              <a:rPr lang="en-US" i="1" dirty="0" smtClean="0"/>
              <a:t>Center for 	Research on Effective Schooling for Disadvantaged Students</a:t>
            </a:r>
            <a:r>
              <a:rPr lang="en-US" dirty="0" smtClean="0"/>
              <a:t>.</a:t>
            </a:r>
          </a:p>
          <a:p>
            <a:pPr marL="365760" indent="-256032" eaLnBrk="1" fontAlgn="auto" hangingPunct="1">
              <a:spcAft>
                <a:spcPts val="0"/>
              </a:spcAft>
              <a:buFont typeface="Wingdings 3"/>
              <a:buNone/>
              <a:defRPr/>
            </a:pPr>
            <a:endParaRPr lang="en-US" dirty="0" smtClean="0"/>
          </a:p>
          <a:p>
            <a:pPr marL="365760" indent="-256032" eaLnBrk="1" fontAlgn="auto" hangingPunct="1">
              <a:spcAft>
                <a:spcPts val="0"/>
              </a:spcAft>
              <a:buFont typeface="Wingdings 3"/>
              <a:buChar char=""/>
              <a:defRPr/>
            </a:pPr>
            <a:r>
              <a:rPr lang="en-US" dirty="0" smtClean="0"/>
              <a:t>Peter, S., &amp; Ryan, M. (2007). </a:t>
            </a:r>
            <a:r>
              <a:rPr lang="en-US" i="1" dirty="0" smtClean="0"/>
              <a:t>Writing Effective Lesson </a:t>
            </a:r>
          </a:p>
          <a:p>
            <a:pPr marL="365760" indent="-256032" eaLnBrk="1" fontAlgn="auto" hangingPunct="1">
              <a:spcAft>
                <a:spcPts val="0"/>
              </a:spcAft>
              <a:buFont typeface="Wingdings 3"/>
              <a:buNone/>
              <a:defRPr/>
            </a:pPr>
            <a:r>
              <a:rPr lang="en-US" i="1" dirty="0" smtClean="0"/>
              <a:t>       	Plans: The 5 Star Approach</a:t>
            </a:r>
            <a:r>
              <a:rPr lang="en-US" dirty="0" smtClean="0"/>
              <a:t>. </a:t>
            </a:r>
            <a:r>
              <a:rPr lang="en-US" dirty="0" err="1" smtClean="0"/>
              <a:t>Allyn</a:t>
            </a:r>
            <a:r>
              <a:rPr lang="en-US" dirty="0" smtClean="0"/>
              <a:t> &amp; Bacon.</a:t>
            </a:r>
          </a:p>
          <a:p>
            <a:pPr marL="365760" indent="-256032" eaLnBrk="1" fontAlgn="auto" hangingPunct="1">
              <a:spcAft>
                <a:spcPts val="0"/>
              </a:spcAft>
              <a:buFont typeface="Wingdings 3"/>
              <a:buNone/>
              <a:defRPr/>
            </a:pPr>
            <a:endParaRPr lang="en-US" dirty="0" smtClean="0"/>
          </a:p>
          <a:p>
            <a:pPr marL="365760" indent="-256032" eaLnBrk="1" fontAlgn="auto" hangingPunct="1">
              <a:spcAft>
                <a:spcPts val="0"/>
              </a:spcAft>
              <a:buFont typeface="Wingdings 3"/>
              <a:buChar char=""/>
              <a:defRPr/>
            </a:pPr>
            <a:r>
              <a:rPr lang="en-US" dirty="0" err="1" smtClean="0"/>
              <a:t>Pogrow</a:t>
            </a:r>
            <a:r>
              <a:rPr lang="en-US" dirty="0" smtClean="0"/>
              <a:t>, S. (1996, November). </a:t>
            </a:r>
            <a:r>
              <a:rPr lang="en-US" i="1" dirty="0" smtClean="0"/>
              <a:t>HOTS: Helping Low </a:t>
            </a:r>
          </a:p>
          <a:p>
            <a:pPr marL="365760" indent="-256032" eaLnBrk="1" fontAlgn="auto" hangingPunct="1">
              <a:spcAft>
                <a:spcPts val="0"/>
              </a:spcAft>
              <a:buFont typeface="Wingdings 3"/>
              <a:buNone/>
              <a:defRPr/>
            </a:pPr>
            <a:r>
              <a:rPr lang="en-US" i="1" dirty="0" smtClean="0"/>
              <a:t>        	Achievers in Grades 4-8</a:t>
            </a:r>
            <a:r>
              <a:rPr lang="en-US" dirty="0" smtClean="0"/>
              <a:t>. Retrieved from </a:t>
            </a:r>
          </a:p>
          <a:p>
            <a:pPr marL="365760" indent="-256032" eaLnBrk="1" fontAlgn="auto" hangingPunct="1">
              <a:spcAft>
                <a:spcPts val="0"/>
              </a:spcAft>
              <a:buFont typeface="Wingdings 3"/>
              <a:buNone/>
              <a:defRPr/>
            </a:pPr>
            <a:r>
              <a:rPr lang="en-US" dirty="0" smtClean="0"/>
              <a:t>        	http://www.hots.org/article_helping.html.</a:t>
            </a:r>
          </a:p>
          <a:p>
            <a:pPr marL="365760" indent="-256032" eaLnBrk="1" fontAlgn="auto" hangingPunct="1">
              <a:spcAft>
                <a:spcPts val="0"/>
              </a:spcAft>
              <a:buFont typeface="Wingdings 3"/>
              <a:buChar char=""/>
              <a:defRPr/>
            </a:pPr>
            <a:endParaRPr lang="en-US" dirty="0"/>
          </a:p>
        </p:txBody>
      </p:sp>
      <p:sp>
        <p:nvSpPr>
          <p:cNvPr id="3" name="Title 2"/>
          <p:cNvSpPr>
            <a:spLocks noGrp="1"/>
          </p:cNvSpPr>
          <p:nvPr>
            <p:ph type="title"/>
          </p:nvPr>
        </p:nvSpPr>
        <p:spPr/>
        <p:txBody>
          <a:bodyPr/>
          <a:lstStyle/>
          <a:p>
            <a:pPr eaLnBrk="1" fontAlgn="auto" hangingPunct="1">
              <a:spcAft>
                <a:spcPts val="0"/>
              </a:spcAft>
              <a:defRPr/>
            </a:pPr>
            <a:r>
              <a:rPr lang="en-US" u="sng" dirty="0" smtClean="0"/>
              <a:t>Works Cited</a:t>
            </a:r>
            <a:endParaRPr lang="en-US" u="sng"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pPr marL="365760" indent="-256032" eaLnBrk="1" fontAlgn="auto" hangingPunct="1">
              <a:spcAft>
                <a:spcPts val="0"/>
              </a:spcAft>
              <a:buFont typeface="Wingdings 3"/>
              <a:buChar char=""/>
              <a:defRPr/>
            </a:pPr>
            <a:r>
              <a:rPr lang="en-US" dirty="0" smtClean="0"/>
              <a:t>Every lesson should include HOTS questions and not just knowledge and comprehension questions. </a:t>
            </a:r>
            <a:r>
              <a:rPr lang="en-US" u="sng" dirty="0" smtClean="0"/>
              <a:t>Every topic of any lesson presents opportunities for high order thinking</a:t>
            </a:r>
            <a:r>
              <a:rPr lang="en-US" dirty="0" smtClean="0"/>
              <a:t> (</a:t>
            </a:r>
            <a:r>
              <a:rPr lang="en-US" dirty="0" err="1" smtClean="0"/>
              <a:t>Pogrow</a:t>
            </a:r>
            <a:r>
              <a:rPr lang="en-US" dirty="0" smtClean="0"/>
              <a:t>, 1996).</a:t>
            </a:r>
          </a:p>
          <a:p>
            <a:pPr marL="365760" indent="-256032" eaLnBrk="1" fontAlgn="auto" hangingPunct="1">
              <a:spcAft>
                <a:spcPts val="0"/>
              </a:spcAft>
              <a:buFont typeface="Wingdings 3"/>
              <a:buChar char=""/>
              <a:defRPr/>
            </a:pPr>
            <a:r>
              <a:rPr lang="en-US" dirty="0" smtClean="0"/>
              <a:t>Every lesson should include review of previous learning to connect to new learning.</a:t>
            </a:r>
          </a:p>
          <a:p>
            <a:pPr marL="365760" indent="-256032" eaLnBrk="1" fontAlgn="auto" hangingPunct="1">
              <a:spcAft>
                <a:spcPts val="0"/>
              </a:spcAft>
              <a:buFont typeface="Wingdings 3"/>
              <a:buChar char=""/>
              <a:defRPr/>
            </a:pPr>
            <a:r>
              <a:rPr lang="en-US" dirty="0" smtClean="0"/>
              <a:t>Every lesson should have a purpose and importance and must be stated orally to the students. </a:t>
            </a:r>
            <a:r>
              <a:rPr lang="en-US" i="1" dirty="0" smtClean="0"/>
              <a:t>They want to know “why we got to learn this”.</a:t>
            </a:r>
            <a:endParaRPr lang="en-US" dirty="0" smtClean="0"/>
          </a:p>
          <a:p>
            <a:pPr marL="365760" indent="-256032" eaLnBrk="1" fontAlgn="auto" hangingPunct="1">
              <a:spcAft>
                <a:spcPts val="0"/>
              </a:spcAft>
              <a:buFont typeface="Wingdings 3"/>
              <a:buChar char=""/>
              <a:defRPr/>
            </a:pPr>
            <a:r>
              <a:rPr lang="en-US" dirty="0" smtClean="0"/>
              <a:t>The objectives of the lesson must match with your GLEs or standards and benchmarks and include </a:t>
            </a:r>
            <a:r>
              <a:rPr lang="en-US" u="sng" dirty="0" smtClean="0"/>
              <a:t>where the objective falls on Bloom’s Taxonomy</a:t>
            </a:r>
            <a:r>
              <a:rPr lang="en-US" dirty="0" smtClean="0"/>
              <a:t> (Forehand, 2005).</a:t>
            </a:r>
          </a:p>
          <a:p>
            <a:pPr marL="365760" indent="-256032" eaLnBrk="1" fontAlgn="auto" hangingPunct="1">
              <a:spcAft>
                <a:spcPts val="0"/>
              </a:spcAft>
              <a:buFont typeface="Wingdings 3"/>
              <a:buChar char=""/>
              <a:defRPr/>
            </a:pPr>
            <a:r>
              <a:rPr lang="en-US" dirty="0" smtClean="0"/>
              <a:t>Every lesson must have accommodations for diverse learners in the strategies chosen, group size, materials used, and assessment (Tomlinson, 2005).</a:t>
            </a:r>
          </a:p>
        </p:txBody>
      </p:sp>
      <p:sp>
        <p:nvSpPr>
          <p:cNvPr id="3" name="Title 2"/>
          <p:cNvSpPr>
            <a:spLocks noGrp="1"/>
          </p:cNvSpPr>
          <p:nvPr>
            <p:ph type="title"/>
          </p:nvPr>
        </p:nvSpPr>
        <p:spPr/>
        <p:txBody>
          <a:bodyPr/>
          <a:lstStyle/>
          <a:p>
            <a:pPr eaLnBrk="1" fontAlgn="auto" hangingPunct="1">
              <a:spcAft>
                <a:spcPts val="0"/>
              </a:spcAft>
              <a:defRPr/>
            </a:pPr>
            <a:r>
              <a:rPr lang="en-US" u="sng" dirty="0" smtClean="0"/>
              <a:t>Lesson Planning</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219200"/>
            <a:ext cx="8305800" cy="4787900"/>
          </a:xfrm>
        </p:spPr>
        <p:txBody>
          <a:bodyPr>
            <a:normAutofit fontScale="85000" lnSpcReduction="20000"/>
          </a:bodyPr>
          <a:lstStyle/>
          <a:p>
            <a:pPr marL="365760" indent="-256032" eaLnBrk="1" fontAlgn="auto" hangingPunct="1">
              <a:spcAft>
                <a:spcPts val="0"/>
              </a:spcAft>
              <a:buFont typeface="Wingdings 3"/>
              <a:buChar char=""/>
              <a:defRPr/>
            </a:pPr>
            <a:endParaRPr lang="en-US" dirty="0" smtClean="0"/>
          </a:p>
          <a:p>
            <a:pPr marL="365760" indent="-256032" eaLnBrk="1" fontAlgn="auto" hangingPunct="1">
              <a:spcAft>
                <a:spcPts val="0"/>
              </a:spcAft>
              <a:buFont typeface="Wingdings 3"/>
              <a:buChar char=""/>
              <a:defRPr/>
            </a:pPr>
            <a:r>
              <a:rPr lang="en-US" dirty="0" smtClean="0"/>
              <a:t>All lessons should include a plan for remediation, early finishers, and enrichment (see ideas).</a:t>
            </a:r>
          </a:p>
          <a:p>
            <a:pPr marL="365760" indent="-256032" eaLnBrk="1" fontAlgn="auto" hangingPunct="1">
              <a:spcAft>
                <a:spcPts val="0"/>
              </a:spcAft>
              <a:buFont typeface="Wingdings 3"/>
              <a:buChar char=""/>
              <a:defRPr/>
            </a:pPr>
            <a:r>
              <a:rPr lang="en-US" dirty="0" smtClean="0"/>
              <a:t>Students needing remediation should not be given just some extra work to do and left alone. They need to work with someone until they grasp the concept. Break it down into smaller pieces. Give me depth of understanding here.</a:t>
            </a:r>
          </a:p>
          <a:p>
            <a:pPr marL="365760" indent="-256032" eaLnBrk="1" fontAlgn="auto" hangingPunct="1">
              <a:spcAft>
                <a:spcPts val="0"/>
              </a:spcAft>
              <a:buFont typeface="Wingdings 3"/>
              <a:buChar char=""/>
              <a:defRPr/>
            </a:pPr>
            <a:r>
              <a:rPr lang="en-US" dirty="0" smtClean="0"/>
              <a:t>There is a difference between early finisher activities and enrichment activities (see ideas).</a:t>
            </a:r>
          </a:p>
          <a:p>
            <a:pPr marL="365760" indent="-256032" eaLnBrk="1" fontAlgn="auto" hangingPunct="1">
              <a:spcAft>
                <a:spcPts val="0"/>
              </a:spcAft>
              <a:buFont typeface="Wingdings 3"/>
              <a:buChar char=""/>
              <a:defRPr/>
            </a:pPr>
            <a:r>
              <a:rPr lang="en-US" dirty="0" smtClean="0"/>
              <a:t>Early finishers are sometimes students who rush through their work, but often are students who learn fast. </a:t>
            </a:r>
            <a:r>
              <a:rPr lang="en-US" u="sng" dirty="0" smtClean="0"/>
              <a:t>Don’t assume</a:t>
            </a:r>
            <a:r>
              <a:rPr lang="en-US" dirty="0" smtClean="0"/>
              <a:t> that you will not have early finishers. Early finishers can finish an activity early in the middle of a lesson or near the end. Plan for it.</a:t>
            </a:r>
          </a:p>
          <a:p>
            <a:pPr marL="365760" indent="-256032" eaLnBrk="1" fontAlgn="auto" hangingPunct="1">
              <a:spcAft>
                <a:spcPts val="0"/>
              </a:spcAft>
              <a:buFont typeface="Wingdings 3"/>
              <a:buChar char=""/>
              <a:defRPr/>
            </a:pPr>
            <a:endParaRPr lang="en-US" dirty="0"/>
          </a:p>
        </p:txBody>
      </p:sp>
      <p:sp>
        <p:nvSpPr>
          <p:cNvPr id="3" name="Title 2"/>
          <p:cNvSpPr>
            <a:spLocks noGrp="1"/>
          </p:cNvSpPr>
          <p:nvPr>
            <p:ph type="title"/>
          </p:nvPr>
        </p:nvSpPr>
        <p:spPr/>
        <p:txBody>
          <a:bodyPr/>
          <a:lstStyle/>
          <a:p>
            <a:pPr eaLnBrk="1" fontAlgn="auto" hangingPunct="1">
              <a:spcAft>
                <a:spcPts val="0"/>
              </a:spcAft>
              <a:defRPr/>
            </a:pPr>
            <a:r>
              <a:rPr lang="en-US" u="sng" dirty="0" smtClean="0"/>
              <a:t>Lesson Planning</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pPr marL="365760" indent="-256032" eaLnBrk="1" fontAlgn="auto" hangingPunct="1">
              <a:spcAft>
                <a:spcPts val="0"/>
              </a:spcAft>
              <a:buFont typeface="Wingdings 3"/>
              <a:buChar char=""/>
              <a:defRPr/>
            </a:pPr>
            <a:r>
              <a:rPr lang="en-US" dirty="0" smtClean="0"/>
              <a:t>Every lesson should include either informal or formal assessment. The informal assessment should be MORE than just asking questions. Use some sort of check list.</a:t>
            </a:r>
          </a:p>
          <a:p>
            <a:pPr marL="365760" indent="-256032" eaLnBrk="1" fontAlgn="auto" hangingPunct="1">
              <a:spcAft>
                <a:spcPts val="0"/>
              </a:spcAft>
              <a:buFont typeface="Wingdings 3"/>
              <a:buChar char=""/>
              <a:defRPr/>
            </a:pPr>
            <a:r>
              <a:rPr lang="en-US" dirty="0" smtClean="0"/>
              <a:t>Not every lesson needs to include homework, but the lesson your supervisor observes should (see your rubric).</a:t>
            </a:r>
          </a:p>
          <a:p>
            <a:pPr marL="365760" indent="-256032" eaLnBrk="1" fontAlgn="auto" hangingPunct="1">
              <a:spcAft>
                <a:spcPts val="0"/>
              </a:spcAft>
              <a:buFont typeface="Wingdings 3"/>
              <a:buChar char=""/>
              <a:defRPr/>
            </a:pPr>
            <a:r>
              <a:rPr lang="en-US" dirty="0" smtClean="0"/>
              <a:t>Not every activity, but every lesson must end with closure. Closure is the teacher asking students about their learning. Closure is NOT the teacher telling students what they did today or what they learned today or “Here’s your homework” (see closure ideas) Peter &amp; Ryan, 2007).</a:t>
            </a:r>
          </a:p>
          <a:p>
            <a:pPr marL="365760" indent="-256032" eaLnBrk="1" fontAlgn="auto" hangingPunct="1">
              <a:spcAft>
                <a:spcPts val="0"/>
              </a:spcAft>
              <a:buFont typeface="Wingdings 3"/>
              <a:buChar char=""/>
              <a:defRPr/>
            </a:pPr>
            <a:r>
              <a:rPr lang="en-US" dirty="0" smtClean="0"/>
              <a:t>Every lesson should include a reflection of the lesson. Here’s an opportunity to be honest and realistic about your growth as a professional. There are strengths and weaknesses in every lesson.</a:t>
            </a:r>
          </a:p>
          <a:p>
            <a:pPr marL="365760" indent="-256032" eaLnBrk="1" fontAlgn="auto" hangingPunct="1">
              <a:spcAft>
                <a:spcPts val="0"/>
              </a:spcAft>
              <a:buFont typeface="Wingdings 3"/>
              <a:buChar char=""/>
              <a:defRPr/>
            </a:pPr>
            <a:r>
              <a:rPr lang="en-US" dirty="0" smtClean="0"/>
              <a:t>Remember: </a:t>
            </a:r>
            <a:r>
              <a:rPr lang="en-US" b="1" i="1" dirty="0" smtClean="0"/>
              <a:t>When you fail to plan well, …you plan to fail miserably.</a:t>
            </a:r>
            <a:endParaRPr lang="en-US" dirty="0" smtClean="0"/>
          </a:p>
          <a:p>
            <a:pPr marL="365760" indent="-256032" eaLnBrk="1" fontAlgn="auto" hangingPunct="1">
              <a:spcAft>
                <a:spcPts val="0"/>
              </a:spcAft>
              <a:buFont typeface="Wingdings 3"/>
              <a:buChar char=""/>
              <a:defRPr/>
            </a:pPr>
            <a:endParaRPr lang="en-US" dirty="0"/>
          </a:p>
        </p:txBody>
      </p:sp>
      <p:sp>
        <p:nvSpPr>
          <p:cNvPr id="3" name="Title 2"/>
          <p:cNvSpPr>
            <a:spLocks noGrp="1"/>
          </p:cNvSpPr>
          <p:nvPr>
            <p:ph type="title"/>
          </p:nvPr>
        </p:nvSpPr>
        <p:spPr/>
        <p:txBody>
          <a:bodyPr/>
          <a:lstStyle/>
          <a:p>
            <a:pPr eaLnBrk="1" fontAlgn="auto" hangingPunct="1">
              <a:spcAft>
                <a:spcPts val="0"/>
              </a:spcAft>
              <a:defRPr/>
            </a:pPr>
            <a:r>
              <a:rPr lang="en-US" u="sng" dirty="0" smtClean="0"/>
              <a:t>Lesson Planning</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143000"/>
            <a:ext cx="8305800" cy="4864100"/>
          </a:xfrm>
        </p:spPr>
        <p:txBody>
          <a:bodyPr>
            <a:normAutofit fontScale="85000" lnSpcReduction="20000"/>
          </a:bodyPr>
          <a:lstStyle/>
          <a:p>
            <a:pPr marL="365760" indent="-256032" eaLnBrk="1" fontAlgn="auto" hangingPunct="1">
              <a:spcAft>
                <a:spcPts val="0"/>
              </a:spcAft>
              <a:buFont typeface="Wingdings 3"/>
              <a:buChar char=""/>
              <a:defRPr/>
            </a:pPr>
            <a:r>
              <a:rPr lang="en-US" dirty="0" smtClean="0"/>
              <a:t>There should be a daily routine for students when entering the class. It helps to have an agenda on the board so students know what will occur that day, and it keeps you focused.</a:t>
            </a:r>
          </a:p>
          <a:p>
            <a:pPr marL="365760" indent="-256032" eaLnBrk="1" fontAlgn="auto" hangingPunct="1">
              <a:spcAft>
                <a:spcPts val="0"/>
              </a:spcAft>
              <a:buFont typeface="Wingdings 3"/>
              <a:buChar char=""/>
              <a:defRPr/>
            </a:pPr>
            <a:r>
              <a:rPr lang="en-US" dirty="0" smtClean="0"/>
              <a:t>Have something for students to be doing as soon as they enter so that you may silently take roll.</a:t>
            </a:r>
          </a:p>
          <a:p>
            <a:pPr marL="365760" indent="-256032" eaLnBrk="1" fontAlgn="auto" hangingPunct="1">
              <a:spcAft>
                <a:spcPts val="0"/>
              </a:spcAft>
              <a:buFont typeface="Wingdings 3"/>
              <a:buChar char=""/>
              <a:defRPr/>
            </a:pPr>
            <a:r>
              <a:rPr lang="en-US" dirty="0" smtClean="0"/>
              <a:t>Now that you have their attention, state and/or point to the objective for the day’s lesson.</a:t>
            </a:r>
          </a:p>
          <a:p>
            <a:pPr marL="365760" indent="-256032" eaLnBrk="1" fontAlgn="auto" hangingPunct="1">
              <a:spcAft>
                <a:spcPts val="0"/>
              </a:spcAft>
              <a:buFont typeface="Wingdings 3"/>
              <a:buChar char=""/>
              <a:defRPr/>
            </a:pPr>
            <a:r>
              <a:rPr lang="en-US" i="1" dirty="0" smtClean="0"/>
              <a:t>Once you get them on the bus, they will need to know where they’re going, wouldn’t you?</a:t>
            </a:r>
            <a:endParaRPr lang="en-US" dirty="0" smtClean="0"/>
          </a:p>
          <a:p>
            <a:pPr marL="365760" indent="-256032" eaLnBrk="1" fontAlgn="auto" hangingPunct="1">
              <a:spcAft>
                <a:spcPts val="0"/>
              </a:spcAft>
              <a:buFont typeface="Wingdings 3"/>
              <a:buChar char=""/>
              <a:defRPr/>
            </a:pPr>
            <a:r>
              <a:rPr lang="en-US" dirty="0" smtClean="0"/>
              <a:t>Have a physical signal that you use to get students’ attention. </a:t>
            </a:r>
            <a:r>
              <a:rPr lang="en-US" i="1" dirty="0" smtClean="0"/>
              <a:t>Mine is a raised open palm.</a:t>
            </a:r>
            <a:endParaRPr lang="en-US" dirty="0" smtClean="0"/>
          </a:p>
          <a:p>
            <a:pPr marL="365760" indent="-256032" eaLnBrk="1" fontAlgn="auto" hangingPunct="1">
              <a:spcAft>
                <a:spcPts val="0"/>
              </a:spcAft>
              <a:buFont typeface="Wingdings 3"/>
              <a:buChar char=""/>
              <a:defRPr/>
            </a:pPr>
            <a:r>
              <a:rPr lang="en-US" dirty="0" smtClean="0"/>
              <a:t>When you implement activities, tell students what your expectations are for the activity, e.g. cooperative learning groups, games. </a:t>
            </a:r>
          </a:p>
          <a:p>
            <a:pPr marL="365760" indent="-256032" eaLnBrk="1" fontAlgn="auto" hangingPunct="1">
              <a:spcAft>
                <a:spcPts val="0"/>
              </a:spcAft>
              <a:buFont typeface="Wingdings 3"/>
              <a:buChar char=""/>
              <a:defRPr/>
            </a:pPr>
            <a:endParaRPr lang="en-US" dirty="0"/>
          </a:p>
        </p:txBody>
      </p:sp>
      <p:sp>
        <p:nvSpPr>
          <p:cNvPr id="3" name="Title 2"/>
          <p:cNvSpPr>
            <a:spLocks noGrp="1"/>
          </p:cNvSpPr>
          <p:nvPr>
            <p:ph type="title"/>
          </p:nvPr>
        </p:nvSpPr>
        <p:spPr/>
        <p:txBody>
          <a:bodyPr>
            <a:normAutofit fontScale="90000"/>
          </a:bodyPr>
          <a:lstStyle/>
          <a:p>
            <a:pPr eaLnBrk="1" fontAlgn="auto" hangingPunct="1">
              <a:spcAft>
                <a:spcPts val="0"/>
              </a:spcAft>
              <a:defRPr/>
            </a:pPr>
            <a:r>
              <a:rPr lang="en-US" u="sng" dirty="0" smtClean="0"/>
              <a:t>Implementation of the Lesson Plan</a:t>
            </a:r>
            <a:r>
              <a:rPr lang="en-US" dirty="0" smtClean="0"/>
              <a:t/>
            </a:r>
            <a:br>
              <a:rPr lang="en-US" dirty="0" smtClean="0"/>
            </a:b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pPr marL="365760" indent="-256032" eaLnBrk="1" fontAlgn="auto" hangingPunct="1">
              <a:spcAft>
                <a:spcPts val="0"/>
              </a:spcAft>
              <a:buFont typeface="Wingdings 3"/>
              <a:buChar char=""/>
              <a:defRPr/>
            </a:pPr>
            <a:endParaRPr lang="en-US" dirty="0" smtClean="0"/>
          </a:p>
          <a:p>
            <a:pPr marL="365760" indent="-256032" eaLnBrk="1" fontAlgn="auto" hangingPunct="1">
              <a:spcAft>
                <a:spcPts val="0"/>
              </a:spcAft>
              <a:buFont typeface="Wingdings 3"/>
              <a:buChar char=""/>
              <a:defRPr/>
            </a:pPr>
            <a:r>
              <a:rPr lang="en-US" dirty="0" smtClean="0"/>
              <a:t>It is easy to allow a student who is passive or not engaged to disappear in the classroom. Call on that student to do or speak in class in a manner that he or she will not be embarrassed. As a teacher it is your responsibility to bring the student out of the shadows into the marvelous light of learning. </a:t>
            </a:r>
          </a:p>
          <a:p>
            <a:pPr marL="365760" indent="-256032" eaLnBrk="1" fontAlgn="auto" hangingPunct="1">
              <a:spcAft>
                <a:spcPts val="0"/>
              </a:spcAft>
              <a:buFont typeface="Wingdings 3"/>
              <a:buChar char=""/>
              <a:defRPr/>
            </a:pPr>
            <a:r>
              <a:rPr lang="en-US" dirty="0" smtClean="0"/>
              <a:t>Learn students’ names as soon as possible so that you can call their names to answer questions and be engaged.</a:t>
            </a:r>
          </a:p>
          <a:p>
            <a:pPr marL="365760" indent="-256032" eaLnBrk="1" fontAlgn="auto" hangingPunct="1">
              <a:spcAft>
                <a:spcPts val="0"/>
              </a:spcAft>
              <a:buFont typeface="Wingdings 3"/>
              <a:buChar char=""/>
              <a:defRPr/>
            </a:pPr>
            <a:r>
              <a:rPr lang="en-US" dirty="0" smtClean="0"/>
              <a:t>Help less-engaged, shy, passive students, and slow learners to </a:t>
            </a:r>
            <a:r>
              <a:rPr lang="en-US" b="1" dirty="0" smtClean="0"/>
              <a:t>find</a:t>
            </a:r>
            <a:r>
              <a:rPr lang="en-US" dirty="0" smtClean="0"/>
              <a:t> </a:t>
            </a:r>
            <a:r>
              <a:rPr lang="en-US" b="1" dirty="0" smtClean="0"/>
              <a:t>success in your class</a:t>
            </a:r>
            <a:r>
              <a:rPr lang="en-US" dirty="0" smtClean="0"/>
              <a:t> by baiting them with easy questions or tasks until you can eventually give them more challenging questions and tasks. </a:t>
            </a:r>
          </a:p>
          <a:p>
            <a:pPr marL="365760" indent="-256032" eaLnBrk="1" fontAlgn="auto" hangingPunct="1">
              <a:spcAft>
                <a:spcPts val="0"/>
              </a:spcAft>
              <a:buFont typeface="Wingdings 3"/>
              <a:buChar char=""/>
              <a:defRPr/>
            </a:pPr>
            <a:r>
              <a:rPr lang="en-US" b="1" dirty="0" smtClean="0"/>
              <a:t>Plan for and ask</a:t>
            </a:r>
            <a:r>
              <a:rPr lang="en-US" dirty="0" smtClean="0"/>
              <a:t> open ended, thought provoking, critical thinking or high order thinking questions in every lesson. Do a search on critical thinking and cultivate this strategy for yourself.</a:t>
            </a:r>
          </a:p>
          <a:p>
            <a:pPr marL="365760" indent="-256032" eaLnBrk="1" fontAlgn="auto" hangingPunct="1">
              <a:spcAft>
                <a:spcPts val="0"/>
              </a:spcAft>
              <a:buFont typeface="Wingdings 3"/>
              <a:buChar char=""/>
              <a:defRPr/>
            </a:pPr>
            <a:r>
              <a:rPr lang="en-US" dirty="0" smtClean="0"/>
              <a:t>Use wait time (Wong, 1998).</a:t>
            </a:r>
          </a:p>
          <a:p>
            <a:pPr marL="365760" indent="-256032" eaLnBrk="1" fontAlgn="auto" hangingPunct="1">
              <a:spcAft>
                <a:spcPts val="0"/>
              </a:spcAft>
              <a:buFont typeface="Wingdings 3"/>
              <a:buChar char=""/>
              <a:defRPr/>
            </a:pPr>
            <a:endParaRPr lang="en-US" dirty="0"/>
          </a:p>
        </p:txBody>
      </p:sp>
      <p:sp>
        <p:nvSpPr>
          <p:cNvPr id="3" name="Title 2"/>
          <p:cNvSpPr>
            <a:spLocks noGrp="1"/>
          </p:cNvSpPr>
          <p:nvPr>
            <p:ph type="title"/>
          </p:nvPr>
        </p:nvSpPr>
        <p:spPr/>
        <p:txBody>
          <a:bodyPr>
            <a:normAutofit fontScale="90000"/>
          </a:bodyPr>
          <a:lstStyle/>
          <a:p>
            <a:pPr eaLnBrk="1" fontAlgn="auto" hangingPunct="1">
              <a:spcAft>
                <a:spcPts val="0"/>
              </a:spcAft>
              <a:defRPr/>
            </a:pPr>
            <a:r>
              <a:rPr lang="en-US" u="sng" dirty="0" smtClean="0"/>
              <a:t>Implementation of the Lesson Plan</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pPr marL="365760" indent="-256032" eaLnBrk="1" fontAlgn="auto" hangingPunct="1">
              <a:spcAft>
                <a:spcPts val="0"/>
              </a:spcAft>
              <a:buFont typeface="Wingdings 3"/>
              <a:buChar char=""/>
              <a:defRPr/>
            </a:pPr>
            <a:r>
              <a:rPr lang="en-US" u="sng" dirty="0" smtClean="0"/>
              <a:t>Motivation Discussed: </a:t>
            </a:r>
          </a:p>
          <a:p>
            <a:pPr marL="621792" lvl="1" eaLnBrk="1" fontAlgn="auto" hangingPunct="1">
              <a:spcBef>
                <a:spcPts val="324"/>
              </a:spcBef>
              <a:spcAft>
                <a:spcPts val="0"/>
              </a:spcAft>
              <a:buFont typeface="Verdana"/>
              <a:buChar char="◦"/>
              <a:defRPr/>
            </a:pPr>
            <a:r>
              <a:rPr lang="en-US" i="1" dirty="0" smtClean="0"/>
              <a:t>The motivation of a lesson is the appetizer for the meal.  </a:t>
            </a:r>
          </a:p>
          <a:p>
            <a:pPr marL="621792" lvl="1" eaLnBrk="1" fontAlgn="auto" hangingPunct="1">
              <a:spcBef>
                <a:spcPts val="324"/>
              </a:spcBef>
              <a:spcAft>
                <a:spcPts val="0"/>
              </a:spcAft>
              <a:buFont typeface="Verdana"/>
              <a:buChar char="◦"/>
              <a:defRPr/>
            </a:pPr>
            <a:r>
              <a:rPr lang="en-US" i="1" dirty="0" smtClean="0"/>
              <a:t>It  is the salsa and chips while you wait for the meal to begin. </a:t>
            </a:r>
          </a:p>
          <a:p>
            <a:pPr marL="621792" lvl="1" eaLnBrk="1" fontAlgn="auto" hangingPunct="1">
              <a:spcBef>
                <a:spcPts val="324"/>
              </a:spcBef>
              <a:spcAft>
                <a:spcPts val="0"/>
              </a:spcAft>
              <a:buFont typeface="Verdana"/>
              <a:buChar char="◦"/>
              <a:defRPr/>
            </a:pPr>
            <a:r>
              <a:rPr lang="en-US" i="1" dirty="0" smtClean="0"/>
              <a:t>When we think of motivation we think of the “hook” that baits students to want to know what the lesson or current learning will involve. </a:t>
            </a:r>
          </a:p>
          <a:p>
            <a:pPr marL="621792" lvl="1" eaLnBrk="1" fontAlgn="auto" hangingPunct="1">
              <a:spcBef>
                <a:spcPts val="324"/>
              </a:spcBef>
              <a:spcAft>
                <a:spcPts val="0"/>
              </a:spcAft>
              <a:buFont typeface="Verdana"/>
              <a:buChar char="◦"/>
              <a:defRPr/>
            </a:pPr>
            <a:r>
              <a:rPr lang="en-US" i="1" dirty="0" smtClean="0"/>
              <a:t>Motivation should not be a topic to test students nor should it be an opportunity for students to complete a work sheet. </a:t>
            </a:r>
          </a:p>
          <a:p>
            <a:pPr marL="621792" lvl="1" eaLnBrk="1" fontAlgn="auto" hangingPunct="1">
              <a:spcBef>
                <a:spcPts val="324"/>
              </a:spcBef>
              <a:spcAft>
                <a:spcPts val="0"/>
              </a:spcAft>
              <a:buFont typeface="Verdana"/>
              <a:buChar char="◦"/>
              <a:defRPr/>
            </a:pPr>
            <a:r>
              <a:rPr lang="en-US" i="1" dirty="0" smtClean="0"/>
              <a:t>The ideas must in some way relate directly to the lesson so there’s no doubt in the students mind how the motivation relates to the lesson focus. </a:t>
            </a:r>
          </a:p>
          <a:p>
            <a:pPr marL="621792" lvl="1" eaLnBrk="1" fontAlgn="auto" hangingPunct="1">
              <a:spcBef>
                <a:spcPts val="324"/>
              </a:spcBef>
              <a:spcAft>
                <a:spcPts val="0"/>
              </a:spcAft>
              <a:buFont typeface="Verdana"/>
              <a:buChar char="◦"/>
              <a:defRPr/>
            </a:pPr>
            <a:r>
              <a:rPr lang="en-US" i="1" dirty="0" smtClean="0"/>
              <a:t>The motivation is a separate activity that should take no longer than a few minutes prior to introducing your objective. </a:t>
            </a:r>
          </a:p>
          <a:p>
            <a:pPr marL="621792" lvl="1" eaLnBrk="1" fontAlgn="auto" hangingPunct="1">
              <a:spcBef>
                <a:spcPts val="324"/>
              </a:spcBef>
              <a:spcAft>
                <a:spcPts val="0"/>
              </a:spcAft>
              <a:buFont typeface="Verdana"/>
              <a:buChar char="◦"/>
              <a:defRPr/>
            </a:pPr>
            <a:r>
              <a:rPr lang="en-US" i="1" dirty="0" smtClean="0"/>
              <a:t>In your lesson plan, you should indicate enough explanation to communicate “how” the motivation will be used. </a:t>
            </a:r>
          </a:p>
          <a:p>
            <a:pPr marL="621792" lvl="1" eaLnBrk="1" fontAlgn="auto" hangingPunct="1">
              <a:spcBef>
                <a:spcPts val="324"/>
              </a:spcBef>
              <a:spcAft>
                <a:spcPts val="0"/>
              </a:spcAft>
              <a:buFont typeface="Verdana"/>
              <a:buChar char="◦"/>
              <a:defRPr/>
            </a:pPr>
            <a:r>
              <a:rPr lang="en-US" i="1" dirty="0" smtClean="0"/>
              <a:t>Merely listing a motivation in the lesson plan is really not enough </a:t>
            </a:r>
            <a:r>
              <a:rPr lang="en-US" dirty="0" smtClean="0"/>
              <a:t>(Hunter, 2004).</a:t>
            </a:r>
          </a:p>
          <a:p>
            <a:pPr marL="365760" indent="-256032" eaLnBrk="1" fontAlgn="auto" hangingPunct="1">
              <a:spcAft>
                <a:spcPts val="0"/>
              </a:spcAft>
              <a:buFont typeface="Wingdings 3"/>
              <a:buNone/>
              <a:defRPr/>
            </a:pPr>
            <a:endParaRPr lang="en-US" dirty="0" smtClean="0"/>
          </a:p>
          <a:p>
            <a:pPr marL="365760" indent="-256032" eaLnBrk="1" fontAlgn="auto" hangingPunct="1">
              <a:spcAft>
                <a:spcPts val="0"/>
              </a:spcAft>
              <a:buFont typeface="Wingdings 3"/>
              <a:buChar char=""/>
              <a:defRPr/>
            </a:pPr>
            <a:endParaRPr lang="en-US" dirty="0"/>
          </a:p>
        </p:txBody>
      </p:sp>
      <p:sp>
        <p:nvSpPr>
          <p:cNvPr id="3" name="Title 2"/>
          <p:cNvSpPr>
            <a:spLocks noGrp="1"/>
          </p:cNvSpPr>
          <p:nvPr>
            <p:ph type="title"/>
          </p:nvPr>
        </p:nvSpPr>
        <p:spPr/>
        <p:txBody>
          <a:bodyPr/>
          <a:lstStyle/>
          <a:p>
            <a:pPr eaLnBrk="1" fontAlgn="auto" hangingPunct="1">
              <a:spcAft>
                <a:spcPts val="0"/>
              </a:spcAft>
              <a:defRPr/>
            </a:pPr>
            <a:r>
              <a:rPr lang="en-US" u="sng" dirty="0" smtClean="0"/>
              <a:t>Motivation</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365760" indent="-256032" eaLnBrk="1" fontAlgn="auto" hangingPunct="1">
              <a:spcAft>
                <a:spcPts val="0"/>
              </a:spcAft>
              <a:buFont typeface="Wingdings 3"/>
              <a:buChar char=""/>
              <a:defRPr/>
            </a:pPr>
            <a:r>
              <a:rPr lang="en-US" dirty="0" smtClean="0"/>
              <a:t>Streaming videos pertaining to the lesson focus</a:t>
            </a:r>
          </a:p>
          <a:p>
            <a:pPr marL="365760" indent="-256032" eaLnBrk="1" fontAlgn="auto" hangingPunct="1">
              <a:spcAft>
                <a:spcPts val="0"/>
              </a:spcAft>
              <a:buFont typeface="Wingdings 3"/>
              <a:buChar char=""/>
              <a:defRPr/>
            </a:pPr>
            <a:r>
              <a:rPr lang="en-US" dirty="0" smtClean="0"/>
              <a:t>Video clips related to the current lesson or topic (Cowan, 2008).</a:t>
            </a:r>
          </a:p>
          <a:p>
            <a:pPr marL="365760" indent="-256032" eaLnBrk="1" fontAlgn="auto" hangingPunct="1">
              <a:spcAft>
                <a:spcPts val="0"/>
              </a:spcAft>
              <a:buFont typeface="Wingdings 3"/>
              <a:buChar char=""/>
              <a:defRPr/>
            </a:pPr>
            <a:r>
              <a:rPr lang="en-US" dirty="0" smtClean="0"/>
              <a:t>Objects procured from rummage sales, yard sales or your home</a:t>
            </a:r>
          </a:p>
          <a:p>
            <a:pPr marL="365760" indent="-256032" eaLnBrk="1" fontAlgn="auto" hangingPunct="1">
              <a:spcAft>
                <a:spcPts val="0"/>
              </a:spcAft>
              <a:buFont typeface="Wingdings 3"/>
              <a:buChar char=""/>
              <a:defRPr/>
            </a:pPr>
            <a:r>
              <a:rPr lang="en-US" dirty="0" smtClean="0"/>
              <a:t>Items from vacation trips, gardens</a:t>
            </a:r>
          </a:p>
          <a:p>
            <a:pPr marL="365760" indent="-256032" eaLnBrk="1" fontAlgn="auto" hangingPunct="1">
              <a:spcAft>
                <a:spcPts val="0"/>
              </a:spcAft>
              <a:buFont typeface="Wingdings 3"/>
              <a:buChar char=""/>
              <a:defRPr/>
            </a:pPr>
            <a:r>
              <a:rPr lang="en-US" dirty="0" smtClean="0"/>
              <a:t> Relics of any sort</a:t>
            </a:r>
          </a:p>
          <a:p>
            <a:pPr marL="365760" indent="-256032" eaLnBrk="1" fontAlgn="auto" hangingPunct="1">
              <a:spcAft>
                <a:spcPts val="0"/>
              </a:spcAft>
              <a:buFont typeface="Wingdings 3"/>
              <a:buChar char=""/>
              <a:defRPr/>
            </a:pPr>
            <a:r>
              <a:rPr lang="en-US" dirty="0" smtClean="0"/>
              <a:t>Items pertaining to various cultures</a:t>
            </a:r>
          </a:p>
          <a:p>
            <a:pPr marL="365760" indent="-256032" eaLnBrk="1" fontAlgn="auto" hangingPunct="1">
              <a:spcAft>
                <a:spcPts val="0"/>
              </a:spcAft>
              <a:buFont typeface="Wingdings 3"/>
              <a:buChar char=""/>
              <a:defRPr/>
            </a:pPr>
            <a:r>
              <a:rPr lang="en-US" dirty="0" smtClean="0"/>
              <a:t>Children’s literature or excerpts from other literature that pertain to the lesson</a:t>
            </a:r>
          </a:p>
          <a:p>
            <a:pPr marL="365760" indent="-256032" eaLnBrk="1" fontAlgn="auto" hangingPunct="1">
              <a:spcAft>
                <a:spcPts val="0"/>
              </a:spcAft>
              <a:buFont typeface="Wingdings 3"/>
              <a:buChar char=""/>
              <a:defRPr/>
            </a:pPr>
            <a:endParaRPr lang="en-US" dirty="0"/>
          </a:p>
        </p:txBody>
      </p:sp>
      <p:sp>
        <p:nvSpPr>
          <p:cNvPr id="3" name="Title 2"/>
          <p:cNvSpPr>
            <a:spLocks noGrp="1"/>
          </p:cNvSpPr>
          <p:nvPr>
            <p:ph type="title"/>
          </p:nvPr>
        </p:nvSpPr>
        <p:spPr/>
        <p:txBody>
          <a:bodyPr/>
          <a:lstStyle/>
          <a:p>
            <a:pPr eaLnBrk="1" fontAlgn="auto" hangingPunct="1">
              <a:spcAft>
                <a:spcPts val="0"/>
              </a:spcAft>
              <a:defRPr/>
            </a:pPr>
            <a:r>
              <a:rPr lang="en-US" u="sng" dirty="0" smtClean="0"/>
              <a:t> Motivation</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Concourse</Template>
  <TotalTime>242</TotalTime>
  <Words>2022</Words>
  <Application>Microsoft Office PowerPoint</Application>
  <PresentationFormat>On-screen Show (4:3)</PresentationFormat>
  <Paragraphs>168</Paragraphs>
  <Slides>21</Slides>
  <Notes>21</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Concourse</vt:lpstr>
      <vt:lpstr>          Lesson Planning and Execution:    </vt:lpstr>
      <vt:lpstr>Lesson Planning </vt:lpstr>
      <vt:lpstr>Lesson Planning</vt:lpstr>
      <vt:lpstr>Lesson Planning</vt:lpstr>
      <vt:lpstr>Lesson Planning</vt:lpstr>
      <vt:lpstr>Implementation of the Lesson Plan </vt:lpstr>
      <vt:lpstr>Implementation of the Lesson Plan</vt:lpstr>
      <vt:lpstr>Motivation</vt:lpstr>
      <vt:lpstr> Motivation</vt:lpstr>
      <vt:lpstr>Remediation</vt:lpstr>
      <vt:lpstr>Ideas for Remediation</vt:lpstr>
      <vt:lpstr>Early Finishers</vt:lpstr>
      <vt:lpstr>Ideas for Early Finishers</vt:lpstr>
      <vt:lpstr>Enrichment Discussed</vt:lpstr>
      <vt:lpstr>Enrichment Ideas</vt:lpstr>
      <vt:lpstr>Enrichment Ideas:</vt:lpstr>
      <vt:lpstr>Closure discussed </vt:lpstr>
      <vt:lpstr>Closure Ideas</vt:lpstr>
      <vt:lpstr>Closure Ideas:</vt:lpstr>
      <vt:lpstr>Works Cited</vt:lpstr>
      <vt:lpstr>Works Cited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Planning and Execution:</dc:title>
  <dc:creator>L J Clark</dc:creator>
  <cp:lastModifiedBy>Tina Allen</cp:lastModifiedBy>
  <cp:revision>45</cp:revision>
  <dcterms:created xsi:type="dcterms:W3CDTF">2009-10-07T19:39:24Z</dcterms:created>
  <dcterms:modified xsi:type="dcterms:W3CDTF">2010-09-01T18:38:03Z</dcterms:modified>
</cp:coreProperties>
</file>