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7" r:id="rId3"/>
    <p:sldId id="258" r:id="rId4"/>
    <p:sldId id="259" r:id="rId5"/>
    <p:sldId id="260" r:id="rId6"/>
    <p:sldId id="274" r:id="rId7"/>
    <p:sldId id="270" r:id="rId8"/>
    <p:sldId id="261" r:id="rId9"/>
    <p:sldId id="262" r:id="rId10"/>
    <p:sldId id="263" r:id="rId11"/>
    <p:sldId id="264" r:id="rId12"/>
    <p:sldId id="265" r:id="rId13"/>
    <p:sldId id="267" r:id="rId14"/>
    <p:sldId id="269" r:id="rId15"/>
    <p:sldId id="272" r:id="rId16"/>
    <p:sldId id="275" r:id="rId17"/>
    <p:sldId id="271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7C31A8-0890-49F2-9037-731C230461F5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092799-66AA-4B93-A998-105C3B7BF68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713777-0864-4FFA-941F-7E31D73CB636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F31577-5DD2-4143-A1C9-3A5EDA354F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31577-5DD2-4143-A1C9-3A5EDA354F46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31577-5DD2-4143-A1C9-3A5EDA354F46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31577-5DD2-4143-A1C9-3A5EDA354F46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31577-5DD2-4143-A1C9-3A5EDA354F46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31577-5DD2-4143-A1C9-3A5EDA354F46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31577-5DD2-4143-A1C9-3A5EDA354F46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31577-5DD2-4143-A1C9-3A5EDA354F46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31577-5DD2-4143-A1C9-3A5EDA354F46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31577-5DD2-4143-A1C9-3A5EDA354F46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31577-5DD2-4143-A1C9-3A5EDA354F46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31577-5DD2-4143-A1C9-3A5EDA354F46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31577-5DD2-4143-A1C9-3A5EDA354F46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31577-5DD2-4143-A1C9-3A5EDA354F46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31577-5DD2-4143-A1C9-3A5EDA354F46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31577-5DD2-4143-A1C9-3A5EDA354F46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31577-5DD2-4143-A1C9-3A5EDA354F46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31577-5DD2-4143-A1C9-3A5EDA354F46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31577-5DD2-4143-A1C9-3A5EDA354F46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AE76E-9022-4B5B-9BAD-A1C0E633BB28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25DC85-06E0-4E92-B79B-E6FE567DE8B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AE76E-9022-4B5B-9BAD-A1C0E633BB28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25DC85-06E0-4E92-B79B-E6FE567DE8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AE76E-9022-4B5B-9BAD-A1C0E633BB28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25DC85-06E0-4E92-B79B-E6FE567DE8B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AE76E-9022-4B5B-9BAD-A1C0E633BB28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25DC85-06E0-4E92-B79B-E6FE567DE8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AE76E-9022-4B5B-9BAD-A1C0E633BB28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25DC85-06E0-4E92-B79B-E6FE567DE8B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AE76E-9022-4B5B-9BAD-A1C0E633BB28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25DC85-06E0-4E92-B79B-E6FE567DE8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AE76E-9022-4B5B-9BAD-A1C0E633BB28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25DC85-06E0-4E92-B79B-E6FE567DE8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AE76E-9022-4B5B-9BAD-A1C0E633BB28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25DC85-06E0-4E92-B79B-E6FE567DE8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89BAE76E-9022-4B5B-9BAD-A1C0E633BB28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8225DC85-06E0-4E92-B79B-E6FE567DE8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AE76E-9022-4B5B-9BAD-A1C0E633BB28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25DC85-06E0-4E92-B79B-E6FE567DE8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AE76E-9022-4B5B-9BAD-A1C0E633BB28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25DC85-06E0-4E92-B79B-E6FE567DE8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9BAE76E-9022-4B5B-9BAD-A1C0E633BB28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8225DC85-06E0-4E92-B79B-E6FE567DE8B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Personal%20Finance%20Videos\Track%20your%20spending_%20Track-o-matic.avi" TargetMode="Externa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Personal%20Finance%20Videos\Saving%20For%20An%20Emergency%20-%20Funny%20Money.avi" TargetMode="External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033840" cy="6583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0"/>
            <a:ext cx="7772400" cy="1470025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Personal Financial Planning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685800"/>
            <a:ext cx="7772400" cy="762000"/>
          </a:xfrm>
        </p:spPr>
        <p:txBody>
          <a:bodyPr>
            <a:normAutofit fontScale="62500" lnSpcReduction="20000"/>
          </a:bodyPr>
          <a:lstStyle/>
          <a:p>
            <a:endParaRPr lang="en-US" sz="3600" dirty="0" smtClean="0">
              <a:solidFill>
                <a:schemeClr val="tx1"/>
              </a:solidFill>
            </a:endParaRPr>
          </a:p>
          <a:p>
            <a:pPr algn="ctr"/>
            <a:r>
              <a:rPr lang="en-US" sz="5100" b="1" dirty="0" smtClean="0">
                <a:solidFill>
                  <a:srgbClr val="FFFF00"/>
                </a:solidFill>
              </a:rPr>
              <a:t>The Good Life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386414"/>
            <a:ext cx="2819400" cy="1189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0" y="5131632"/>
            <a:ext cx="2171700" cy="1459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the Good Life?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524000"/>
            <a:ext cx="2809875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3733800"/>
            <a:ext cx="26193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48400" y="1143000"/>
            <a:ext cx="2419350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05400" y="3505200"/>
            <a:ext cx="26193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05200" y="1447800"/>
            <a:ext cx="24669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9800" y="4876800"/>
            <a:ext cx="3124200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4895850"/>
            <a:ext cx="2333625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76600" y="5114925"/>
            <a:ext cx="26193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545336"/>
          </a:xfrm>
        </p:spPr>
        <p:txBody>
          <a:bodyPr/>
          <a:lstStyle/>
          <a:p>
            <a:r>
              <a:rPr lang="en-US" sz="3600" dirty="0" smtClean="0"/>
              <a:t>Factors that affect your ability to live the good life.</a:t>
            </a:r>
            <a:endParaRPr lang="en-US" sz="3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1714500"/>
            <a:ext cx="7924800" cy="461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Factors that affect your ability to live the good life.</a:t>
            </a:r>
            <a:endParaRPr lang="en-US" sz="36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" y="1766888"/>
            <a:ext cx="7848600" cy="4927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Factors that affect your ability to live the good life.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Your level of education</a:t>
            </a:r>
          </a:p>
          <a:p>
            <a:r>
              <a:rPr lang="en-US" dirty="0" smtClean="0"/>
              <a:t>Your skills</a:t>
            </a:r>
          </a:p>
          <a:p>
            <a:r>
              <a:rPr lang="en-US" dirty="0" smtClean="0"/>
              <a:t>Your gender</a:t>
            </a:r>
          </a:p>
          <a:p>
            <a:r>
              <a:rPr lang="en-US" dirty="0" smtClean="0"/>
              <a:t>Where you live</a:t>
            </a:r>
          </a:p>
          <a:p>
            <a:pPr algn="ctr">
              <a:buNone/>
            </a:pPr>
            <a:r>
              <a:rPr lang="en-US" sz="4000" dirty="0" smtClean="0"/>
              <a:t>BUT MOST IMPORTANTLY…</a:t>
            </a:r>
          </a:p>
          <a:p>
            <a:pPr algn="ctr">
              <a:buNone/>
            </a:pPr>
            <a:r>
              <a:rPr lang="en-US" sz="4800" dirty="0" smtClean="0">
                <a:solidFill>
                  <a:srgbClr val="FFFF00"/>
                </a:solidFill>
              </a:rPr>
              <a:t>The decisions that you make with the money you earn!!!</a:t>
            </a:r>
            <a:endParaRPr lang="en-US" sz="4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rack your spending_ Track-o-matic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304925" y="1247775"/>
            <a:ext cx="6534150" cy="43624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ME? PLANNING???!!!</a:t>
            </a:r>
            <a:endParaRPr lang="en-US" dirty="0">
              <a:solidFill>
                <a:srgbClr val="FFFF00"/>
              </a:solidFill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4601" y="1487384"/>
            <a:ext cx="4318234" cy="4075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I make good financial decisions?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783560"/>
            <a:ext cx="7772400" cy="461724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Prioritize</a:t>
            </a:r>
          </a:p>
          <a:p>
            <a:pPr algn="ctr">
              <a:buNone/>
            </a:pPr>
            <a:r>
              <a:rPr lang="en-US" sz="4000" dirty="0" smtClean="0"/>
              <a:t>Figure out the following:</a:t>
            </a:r>
          </a:p>
          <a:p>
            <a:pPr algn="ctr">
              <a:buNone/>
            </a:pPr>
            <a:endParaRPr lang="en-US" sz="4000" dirty="0" smtClean="0"/>
          </a:p>
          <a:p>
            <a:pPr algn="ctr">
              <a:buNone/>
            </a:pPr>
            <a:r>
              <a:rPr lang="en-US" sz="4000" dirty="0" smtClean="0">
                <a:solidFill>
                  <a:srgbClr val="FFFF00"/>
                </a:solidFill>
              </a:rPr>
              <a:t>WHAT  YOU NEED </a:t>
            </a:r>
          </a:p>
          <a:p>
            <a:pPr algn="ctr">
              <a:buNone/>
            </a:pPr>
            <a:r>
              <a:rPr lang="en-US" sz="4000" dirty="0" err="1" smtClean="0">
                <a:solidFill>
                  <a:srgbClr val="FFFF00"/>
                </a:solidFill>
              </a:rPr>
              <a:t>vs</a:t>
            </a:r>
            <a:endParaRPr lang="en-US" sz="4000" dirty="0" smtClean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US" sz="4000" dirty="0" smtClean="0">
                <a:solidFill>
                  <a:srgbClr val="FFFF00"/>
                </a:solidFill>
              </a:rPr>
              <a:t>WHAT  YOU WANT</a:t>
            </a:r>
            <a:endParaRPr lang="en-US" sz="4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>
                <a:solidFill>
                  <a:srgbClr val="FFFF00"/>
                </a:solidFill>
              </a:rPr>
              <a:t>WHAT YOU NEED</a:t>
            </a:r>
            <a:r>
              <a:rPr lang="en-US" sz="3200" dirty="0" smtClean="0"/>
              <a:t>	VS	</a:t>
            </a:r>
            <a:r>
              <a:rPr lang="en-US" sz="3200" dirty="0" smtClean="0">
                <a:solidFill>
                  <a:srgbClr val="FF0000"/>
                </a:solidFill>
              </a:rPr>
              <a:t>WHAT YOU WANT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1219200"/>
            <a:ext cx="2209800" cy="1782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0800" y="1371601"/>
            <a:ext cx="2390775" cy="1421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352800" y="1524000"/>
            <a:ext cx="220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Shelter?</a:t>
            </a:r>
            <a:endParaRPr lang="en-US" dirty="0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0" y="2743200"/>
            <a:ext cx="24669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4114800" y="3581400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Transportation?</a:t>
            </a:r>
            <a:endParaRPr lang="en-US" dirty="0"/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600" y="2667000"/>
            <a:ext cx="24669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3733800" y="4800600"/>
            <a:ext cx="1219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Food or clothing</a:t>
            </a:r>
          </a:p>
          <a:p>
            <a:pPr algn="ctr"/>
            <a:r>
              <a:rPr lang="en-US" dirty="0" smtClean="0"/>
              <a:t> VS Toys?</a:t>
            </a:r>
            <a:endParaRPr lang="en-US" dirty="0"/>
          </a:p>
        </p:txBody>
      </p:sp>
      <p:pic>
        <p:nvPicPr>
          <p:cNvPr id="5134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24400" y="5562600"/>
            <a:ext cx="2057400" cy="1541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5" name="Picture 1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15175" y="4419600"/>
            <a:ext cx="2028825" cy="1333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6" name="Picture 1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53000" y="4419600"/>
            <a:ext cx="1905000" cy="1296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7" name="Picture 1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94195" y="5638800"/>
            <a:ext cx="197358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616331" y="2895600"/>
            <a:ext cx="162769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81000" y="5410200"/>
            <a:ext cx="171762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209800" y="4572000"/>
            <a:ext cx="1648763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438400" y="5619750"/>
            <a:ext cx="1653128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I make good financial decisions?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Prioritize</a:t>
            </a:r>
          </a:p>
          <a:p>
            <a:pPr>
              <a:buNone/>
            </a:pPr>
            <a:endParaRPr lang="en-US" dirty="0" smtClean="0"/>
          </a:p>
          <a:p>
            <a:pPr algn="ctr">
              <a:buNone/>
            </a:pPr>
            <a:r>
              <a:rPr lang="en-US" sz="3200" dirty="0" smtClean="0"/>
              <a:t>Figure out the following:</a:t>
            </a:r>
          </a:p>
          <a:p>
            <a:pPr algn="ctr">
              <a:buNone/>
            </a:pPr>
            <a:endParaRPr lang="en-US" sz="3200" dirty="0" smtClean="0"/>
          </a:p>
          <a:p>
            <a:pPr algn="ctr">
              <a:buNone/>
            </a:pPr>
            <a:r>
              <a:rPr lang="en-US" sz="3200" dirty="0" smtClean="0">
                <a:solidFill>
                  <a:srgbClr val="FFFF00"/>
                </a:solidFill>
              </a:rPr>
              <a:t>SHORT  TERM NEEDS</a:t>
            </a:r>
          </a:p>
          <a:p>
            <a:pPr algn="ctr">
              <a:buNone/>
            </a:pPr>
            <a:r>
              <a:rPr lang="en-US" sz="3200" dirty="0" err="1" smtClean="0">
                <a:solidFill>
                  <a:srgbClr val="FFFF00"/>
                </a:solidFill>
              </a:rPr>
              <a:t>vs</a:t>
            </a:r>
            <a:endParaRPr lang="en-US" sz="3200" dirty="0" smtClean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US" sz="3200" dirty="0" smtClean="0">
                <a:solidFill>
                  <a:srgbClr val="FFFF00"/>
                </a:solidFill>
              </a:rPr>
              <a:t>LONG  TERM NEEDS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1" name="Picture 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24625" y="2971800"/>
            <a:ext cx="26193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SHORT TERM		VS	  LONG TERM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295400"/>
            <a:ext cx="2143231" cy="139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9800" y="2133600"/>
            <a:ext cx="1843873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0" y="2819400"/>
            <a:ext cx="1743075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6000" y="3962400"/>
            <a:ext cx="19050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04846" y="1219201"/>
            <a:ext cx="1853403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24400" y="1295400"/>
            <a:ext cx="2285082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6" name="Picture 1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48200" y="2895600"/>
            <a:ext cx="1946639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7" name="Picture 1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408278" y="4800600"/>
            <a:ext cx="1735722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8" name="Picture 1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09600" y="5029200"/>
            <a:ext cx="1811654" cy="150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0" name="Picture 16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334000" y="4114800"/>
            <a:ext cx="1771650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Planning and Prioritizing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990600" y="2819400"/>
          <a:ext cx="77724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0000"/>
                <a:gridCol w="1066800"/>
                <a:gridCol w="1524000"/>
                <a:gridCol w="1371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Goal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Priority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Target</a:t>
                      </a:r>
                      <a:r>
                        <a:rPr lang="en-US" baseline="0" dirty="0" smtClean="0"/>
                        <a:t> Date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Cost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Buy new tires and brakes for car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1/15/2012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Buy clothes</a:t>
                      </a:r>
                      <a:r>
                        <a:rPr lang="en-US" baseline="0" dirty="0" smtClean="0"/>
                        <a:t> for school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Medium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1/7/2012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Get new car stereo with MP3 input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Low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3/15/2012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Prom dress and jewelry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Medium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2/28/2012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066800" y="1600200"/>
            <a:ext cx="76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Short-Term planning: Goals that will be fulfilled within 12 months or less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Planning and Prioritizing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990600" y="2819400"/>
          <a:ext cx="77724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0000"/>
                <a:gridCol w="1066800"/>
                <a:gridCol w="1524000"/>
                <a:gridCol w="1371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Goal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Priority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Target</a:t>
                      </a:r>
                      <a:r>
                        <a:rPr lang="en-US" baseline="0" dirty="0" smtClean="0"/>
                        <a:t> Date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Cost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Save money for college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7/15/2014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10,000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New laptop computer</a:t>
                      </a:r>
                      <a:r>
                        <a:rPr lang="en-US" baseline="0" dirty="0" smtClean="0"/>
                        <a:t> for college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7/15/2014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1,500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Down</a:t>
                      </a:r>
                      <a:r>
                        <a:rPr lang="en-US" baseline="0" dirty="0" smtClean="0"/>
                        <a:t> payment for a better car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Medium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6/1/2014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3,000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High-School graduation trip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Medium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5/25/2014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4,000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Start</a:t>
                      </a:r>
                      <a:r>
                        <a:rPr lang="en-US" baseline="0" dirty="0" smtClean="0"/>
                        <a:t> an emergency savings fund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8/1/2014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5000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066800" y="1600200"/>
            <a:ext cx="76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Medium-Term planning: Goals that will be fulfilled within 2 to 5 years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Planning and Prioritizing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990600" y="2819400"/>
          <a:ext cx="7772400" cy="352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1143000"/>
                <a:gridCol w="1447800"/>
                <a:gridCol w="1066800"/>
              </a:tblGrid>
              <a:tr h="41148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Goal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Priority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Target</a:t>
                      </a:r>
                      <a:r>
                        <a:rPr lang="en-US" baseline="0" dirty="0" smtClean="0"/>
                        <a:t> Date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Cost</a:t>
                      </a:r>
                      <a:endParaRPr lang="en-US" dirty="0"/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en-US" dirty="0" smtClean="0"/>
                        <a:t>Graduate</a:t>
                      </a:r>
                      <a:r>
                        <a:rPr lang="en-US" baseline="0" dirty="0" smtClean="0"/>
                        <a:t> from college and find a job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5/15/2018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800</a:t>
                      </a:r>
                      <a:endParaRPr lang="en-US" dirty="0"/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en-US" dirty="0" smtClean="0"/>
                        <a:t>Professional attire for career</a:t>
                      </a:r>
                      <a:r>
                        <a:rPr lang="en-US" baseline="0" dirty="0" smtClean="0"/>
                        <a:t> after college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4/1/2018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1,000</a:t>
                      </a:r>
                      <a:endParaRPr lang="en-US" dirty="0"/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en-US" dirty="0" smtClean="0"/>
                        <a:t>Down</a:t>
                      </a:r>
                      <a:r>
                        <a:rPr lang="en-US" baseline="0" dirty="0" smtClean="0"/>
                        <a:t> payment for a new car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Medium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8/1/2018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7,000</a:t>
                      </a:r>
                      <a:endParaRPr lang="en-US" dirty="0"/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en-US" dirty="0" smtClean="0"/>
                        <a:t>College</a:t>
                      </a:r>
                      <a:r>
                        <a:rPr lang="en-US" baseline="0" dirty="0" smtClean="0"/>
                        <a:t> graduation trip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Low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5/15/2018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5,000</a:t>
                      </a:r>
                      <a:endParaRPr lang="en-US" dirty="0"/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en-US" dirty="0" smtClean="0"/>
                        <a:t>Marry high-school</a:t>
                      </a:r>
                      <a:r>
                        <a:rPr lang="en-US" baseline="0" dirty="0" smtClean="0"/>
                        <a:t> (maybe college) sweetheart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5/29/2020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6,000</a:t>
                      </a:r>
                      <a:endParaRPr lang="en-US" dirty="0"/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en-US" dirty="0" smtClean="0"/>
                        <a:t>Down payment for a home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Medium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50,000</a:t>
                      </a:r>
                      <a:endParaRPr lang="en-US" dirty="0"/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en-US" dirty="0" smtClean="0"/>
                        <a:t>Increase emergency savings</a:t>
                      </a:r>
                      <a:r>
                        <a:rPr lang="en-US" baseline="0" dirty="0" smtClean="0"/>
                        <a:t> fund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15,000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066800" y="1600200"/>
            <a:ext cx="76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Long-Term planning: Goals that will be fulfilled in 6 or more years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Savings? Me? Why?</a:t>
            </a:r>
            <a:endParaRPr lang="en-US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2133600"/>
            <a:ext cx="24003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 descr="C:\Documents and Settings\user\Local Settings\Temporary Internet Files\Content.IE5\HJNX0G4H\MC90043379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8400" y="1600200"/>
            <a:ext cx="1295257" cy="1295257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57200" y="1600200"/>
            <a:ext cx="56388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FF00"/>
                </a:solidFill>
              </a:rPr>
              <a:t>A savings account allows people to have money available whenever it is needed, such as in the case of an emergency. 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9600" y="4191000"/>
            <a:ext cx="7086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Additionally, by using available cash, people do not have to rely on borrowing, (credit cards), to take care of emergency situations. 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aving For An Emergency - Funny Money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Your ability to live the good life is also based upon:</a:t>
            </a:r>
            <a:endParaRPr lang="en-US" sz="3600" dirty="0"/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1752600"/>
            <a:ext cx="1903890" cy="180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143000" y="2057400"/>
            <a:ext cx="4876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FF00"/>
                </a:solidFill>
              </a:rPr>
              <a:t>Your average propensity to consume</a:t>
            </a:r>
            <a:endParaRPr lang="en-US" sz="3200" dirty="0">
              <a:solidFill>
                <a:srgbClr val="FFFF00"/>
              </a:solidFill>
            </a:endParaRPr>
          </a:p>
        </p:txBody>
      </p:sp>
      <p:pic>
        <p:nvPicPr>
          <p:cNvPr id="26628" name="Picture 4" descr="C:\Documents and Settings\user\Local Settings\Temporary Internet Files\Content.IE5\1UYDQ225\MC90044142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0" y="1143000"/>
            <a:ext cx="1142772" cy="1142772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143000" y="3505200"/>
            <a:ext cx="7391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Your average propensity to consume is the percentage of each dollar of income, on average, that a person spends for short term needs rather than savings. 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295400" y="4800600"/>
            <a:ext cx="7543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In other words, if you spend most of your money on surviving, you will not have enough left over to enjoy the good life!!!</a:t>
            </a:r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/>
              <a:t>Questions?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2607</TotalTime>
  <Words>476</Words>
  <Application>Microsoft Office PowerPoint</Application>
  <PresentationFormat>On-screen Show (4:3)</PresentationFormat>
  <Paragraphs>143</Paragraphs>
  <Slides>18</Slides>
  <Notes>18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Metro</vt:lpstr>
      <vt:lpstr>Personal Financial Planning</vt:lpstr>
      <vt:lpstr>What is the Good Life?</vt:lpstr>
      <vt:lpstr>Factors that affect your ability to live the good life.</vt:lpstr>
      <vt:lpstr>Factors that affect your ability to live the good life.</vt:lpstr>
      <vt:lpstr>Factors that affect your ability to live the good life.</vt:lpstr>
      <vt:lpstr>Slide 6</vt:lpstr>
      <vt:lpstr>ME? PLANNING???!!!</vt:lpstr>
      <vt:lpstr>How do I make good financial decisions? </vt:lpstr>
      <vt:lpstr>WHAT YOU NEED VS WHAT YOU WANT</vt:lpstr>
      <vt:lpstr>How do I make good financial decisions? </vt:lpstr>
      <vt:lpstr>SHORT TERM  VS   LONG TERM</vt:lpstr>
      <vt:lpstr>Planning and Prioritizing</vt:lpstr>
      <vt:lpstr>Planning and Prioritizing</vt:lpstr>
      <vt:lpstr>Planning and Prioritizing</vt:lpstr>
      <vt:lpstr>Savings? Me? Why?</vt:lpstr>
      <vt:lpstr>Slide 16</vt:lpstr>
      <vt:lpstr>Your ability to live the good life is also based upon:</vt:lpstr>
      <vt:lpstr>Questions?</vt:lpstr>
    </vt:vector>
  </TitlesOfParts>
  <Company>ulm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Financial Planning</dc:title>
  <dc:creator>ulm</dc:creator>
  <cp:lastModifiedBy>ulm</cp:lastModifiedBy>
  <cp:revision>257</cp:revision>
  <dcterms:created xsi:type="dcterms:W3CDTF">2011-12-07T14:47:55Z</dcterms:created>
  <dcterms:modified xsi:type="dcterms:W3CDTF">2012-01-06T14:39:07Z</dcterms:modified>
</cp:coreProperties>
</file>