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6" r:id="rId6"/>
    <p:sldId id="261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8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DBAA40-1B71-4C30-AB7C-473C96A607DC}" type="datetimeFigureOut">
              <a:rPr lang="en-US" smtClean="0"/>
              <a:pPr/>
              <a:t>1/6/2012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B57513-EE4A-4F9C-AE75-4CBD9E485CC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B57513-EE4A-4F9C-AE75-4CBD9E485CC0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B57513-EE4A-4F9C-AE75-4CBD9E485CC0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B57513-EE4A-4F9C-AE75-4CBD9E485CC0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B57513-EE4A-4F9C-AE75-4CBD9E485CC0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B57513-EE4A-4F9C-AE75-4CBD9E485CC0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B57513-EE4A-4F9C-AE75-4CBD9E485CC0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B57513-EE4A-4F9C-AE75-4CBD9E485CC0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B57513-EE4A-4F9C-AE75-4CBD9E485CC0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B57513-EE4A-4F9C-AE75-4CBD9E485CC0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03F7F-A94D-40EF-AB04-F8BADB7C77FB}" type="datetimeFigureOut">
              <a:rPr lang="en-US" smtClean="0"/>
              <a:pPr/>
              <a:t>1/6/2012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6106B-F54E-4C2E-A3D1-C966E444195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03F7F-A94D-40EF-AB04-F8BADB7C77FB}" type="datetimeFigureOut">
              <a:rPr lang="en-US" smtClean="0"/>
              <a:pPr/>
              <a:t>1/6/2012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6106B-F54E-4C2E-A3D1-C966E444195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03F7F-A94D-40EF-AB04-F8BADB7C77FB}" type="datetimeFigureOut">
              <a:rPr lang="en-US" smtClean="0"/>
              <a:pPr/>
              <a:t>1/6/2012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6106B-F54E-4C2E-A3D1-C966E444195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03F7F-A94D-40EF-AB04-F8BADB7C77FB}" type="datetimeFigureOut">
              <a:rPr lang="en-US" smtClean="0"/>
              <a:pPr/>
              <a:t>1/6/2012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6106B-F54E-4C2E-A3D1-C966E444195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03F7F-A94D-40EF-AB04-F8BADB7C77FB}" type="datetimeFigureOut">
              <a:rPr lang="en-US" smtClean="0"/>
              <a:pPr/>
              <a:t>1/6/2012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6106B-F54E-4C2E-A3D1-C966E444195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03F7F-A94D-40EF-AB04-F8BADB7C77FB}" type="datetimeFigureOut">
              <a:rPr lang="en-US" smtClean="0"/>
              <a:pPr/>
              <a:t>1/6/2012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6106B-F54E-4C2E-A3D1-C966E444195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03F7F-A94D-40EF-AB04-F8BADB7C77FB}" type="datetimeFigureOut">
              <a:rPr lang="en-US" smtClean="0"/>
              <a:pPr/>
              <a:t>1/6/2012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6106B-F54E-4C2E-A3D1-C966E444195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03F7F-A94D-40EF-AB04-F8BADB7C77FB}" type="datetimeFigureOut">
              <a:rPr lang="en-US" smtClean="0"/>
              <a:pPr/>
              <a:t>1/6/2012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6106B-F54E-4C2E-A3D1-C966E444195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03F7F-A94D-40EF-AB04-F8BADB7C77FB}" type="datetimeFigureOut">
              <a:rPr lang="en-US" smtClean="0"/>
              <a:pPr/>
              <a:t>1/6/2012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6106B-F54E-4C2E-A3D1-C966E444195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03F7F-A94D-40EF-AB04-F8BADB7C77FB}" type="datetimeFigureOut">
              <a:rPr lang="en-US" smtClean="0"/>
              <a:pPr/>
              <a:t>1/6/2012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6106B-F54E-4C2E-A3D1-C966E444195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03F7F-A94D-40EF-AB04-F8BADB7C77FB}" type="datetimeFigureOut">
              <a:rPr lang="en-US" smtClean="0"/>
              <a:pPr/>
              <a:t>1/6/2012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6106B-F54E-4C2E-A3D1-C966E444195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303F7F-A94D-40EF-AB04-F8BADB7C77FB}" type="datetimeFigureOut">
              <a:rPr lang="en-US" smtClean="0"/>
              <a:pPr/>
              <a:t>1/6/2012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96106B-F54E-4C2E-A3D1-C966E444195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7.xml"/><Relationship Id="rId1" Type="http://schemas.openxmlformats.org/officeDocument/2006/relationships/video" Target="file:///E:\Personal%20Finance%20Videos\Funny%20Money%20Cartoon_%20Building%20Long-Term%20Wealth.avi" TargetMode="Externa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52600" y="990600"/>
            <a:ext cx="5943600" cy="49662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28601"/>
            <a:ext cx="7772400" cy="914399"/>
          </a:xfrm>
        </p:spPr>
        <p:txBody>
          <a:bodyPr>
            <a:normAutofit/>
          </a:bodyPr>
          <a:lstStyle/>
          <a:p>
            <a:r>
              <a:rPr lang="en-US" sz="3600" dirty="0" smtClean="0">
                <a:solidFill>
                  <a:srgbClr val="FFFF00"/>
                </a:solidFill>
              </a:rPr>
              <a:t>FINANCIAL HEALTH</a:t>
            </a:r>
            <a:endParaRPr lang="en-US" sz="3600" dirty="0">
              <a:solidFill>
                <a:srgbClr val="FFFF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638800"/>
            <a:ext cx="2889337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86600" y="5475156"/>
            <a:ext cx="2057400" cy="13828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Do You Know How Financially Healthy You Are?</a:t>
            </a:r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00200" y="1981200"/>
            <a:ext cx="3277021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7400" y="1447800"/>
            <a:ext cx="2257425" cy="201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1000" y="4267200"/>
            <a:ext cx="2143125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58000" y="3581400"/>
            <a:ext cx="1362075" cy="22087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2743200" y="4495800"/>
            <a:ext cx="3962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To determine what our financial health is, we make use of specialized tools called personal financial statements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Personal Financial Statements</a:t>
            </a:r>
            <a:endParaRPr lang="en-US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53200" y="1295400"/>
            <a:ext cx="2190750" cy="208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1143000" y="1752600"/>
            <a:ext cx="52578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FFFF00"/>
                </a:solidFill>
              </a:rPr>
              <a:t>The Balance Sheet: </a:t>
            </a:r>
            <a:r>
              <a:rPr lang="en-US" sz="2800" dirty="0" smtClean="0"/>
              <a:t>Describes a person’s financial position at a </a:t>
            </a:r>
            <a:r>
              <a:rPr lang="en-US" sz="2800" dirty="0" smtClean="0">
                <a:solidFill>
                  <a:srgbClr val="FF0000"/>
                </a:solidFill>
              </a:rPr>
              <a:t>specific point in time.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43000" y="3429000"/>
            <a:ext cx="7239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FFFF00"/>
                </a:solidFill>
              </a:rPr>
              <a:t>The Income Statement: </a:t>
            </a:r>
            <a:r>
              <a:rPr lang="en-US" sz="2800" dirty="0" smtClean="0"/>
              <a:t>Measures financial performance </a:t>
            </a:r>
            <a:r>
              <a:rPr lang="en-US" sz="2800" dirty="0" smtClean="0">
                <a:solidFill>
                  <a:srgbClr val="FF0000"/>
                </a:solidFill>
              </a:rPr>
              <a:t>over a certain period of time.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219200" y="4876800"/>
            <a:ext cx="7162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FFFF00"/>
                </a:solidFill>
              </a:rPr>
              <a:t>Budget:</a:t>
            </a:r>
            <a:r>
              <a:rPr lang="en-US" sz="2800" dirty="0" smtClean="0"/>
              <a:t> A detailed report that looks forward. It is based on </a:t>
            </a:r>
            <a:r>
              <a:rPr lang="en-US" sz="2800" dirty="0" smtClean="0">
                <a:solidFill>
                  <a:srgbClr val="FF0000"/>
                </a:solidFill>
              </a:rPr>
              <a:t>expected income and expenses.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Balance Sheet</a:t>
            </a:r>
            <a:endParaRPr lang="en-US" dirty="0"/>
          </a:p>
        </p:txBody>
      </p:sp>
      <p:pic>
        <p:nvPicPr>
          <p:cNvPr id="4098" name="Picture 2" descr="EC2B6974"/>
          <p:cNvPicPr>
            <a:picLocks noChangeAspect="1" noChangeArrowheads="1"/>
          </p:cNvPicPr>
          <p:nvPr/>
        </p:nvPicPr>
        <p:blipFill>
          <a:blip r:embed="rId3" cstate="print"/>
          <a:srcRect l="9151" t="4630" r="10785" b="49916"/>
          <a:stretch>
            <a:fillRect/>
          </a:stretch>
        </p:blipFill>
        <p:spPr bwMode="auto">
          <a:xfrm>
            <a:off x="152400" y="1219200"/>
            <a:ext cx="5600700" cy="4419600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0" y="1219200"/>
            <a:ext cx="1076365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5943600" y="2438400"/>
            <a:ext cx="32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Assets = Liabilities + Net Worth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6019800" y="3048000"/>
            <a:ext cx="2971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FF00"/>
                </a:solidFill>
              </a:rPr>
              <a:t>Assets: </a:t>
            </a:r>
            <a:r>
              <a:rPr lang="en-US" dirty="0" smtClean="0"/>
              <a:t>the property you own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6019800" y="3657600"/>
            <a:ext cx="3124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FF00"/>
                </a:solidFill>
              </a:rPr>
              <a:t>Liabilities: </a:t>
            </a:r>
            <a:r>
              <a:rPr lang="en-US" dirty="0" smtClean="0"/>
              <a:t>the debts you owe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5867400" y="4191000"/>
            <a:ext cx="31242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FF00"/>
                </a:solidFill>
              </a:rPr>
              <a:t>Net worth: </a:t>
            </a:r>
            <a:r>
              <a:rPr lang="en-US" dirty="0" smtClean="0"/>
              <a:t>the difference between your assets and your liabilities. It represents the portion of your assets that you actually own.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0" y="5867400"/>
            <a:ext cx="9067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FF00"/>
                </a:solidFill>
              </a:rPr>
              <a:t>Liquidity: </a:t>
            </a:r>
            <a:r>
              <a:rPr lang="en-US" dirty="0" smtClean="0"/>
              <a:t>the ability of your assets to be turned into cash and without loss of substantial value.</a:t>
            </a:r>
            <a:endParaRPr lang="en-US" dirty="0">
              <a:solidFill>
                <a:srgbClr val="FFFF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0" y="640080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FF00"/>
                </a:solidFill>
              </a:rPr>
              <a:t>Insolvency: </a:t>
            </a:r>
            <a:r>
              <a:rPr lang="en-US" dirty="0" smtClean="0"/>
              <a:t>a condition under which net worth is less than zero.</a:t>
            </a:r>
            <a:endParaRPr lang="en-US" dirty="0">
              <a:solidFill>
                <a:srgbClr val="FFFF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858000" y="1295400"/>
            <a:ext cx="2286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FF00"/>
                </a:solidFill>
              </a:rPr>
              <a:t>Describes a person’s financial position at a specific point in time.</a:t>
            </a:r>
            <a:endParaRPr lang="en-US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unny Money Cartoon_ Building Long-Term Wealth.avi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1590675" y="1457325"/>
            <a:ext cx="5962650" cy="39433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Income Statement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3733800" y="2743200"/>
            <a:ext cx="335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Bottom Line = Income - Expenses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3733800" y="3124200"/>
            <a:ext cx="5257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FF00"/>
                </a:solidFill>
              </a:rPr>
              <a:t>Income:</a:t>
            </a:r>
            <a:r>
              <a:rPr lang="en-US" dirty="0"/>
              <a:t> </a:t>
            </a:r>
            <a:r>
              <a:rPr lang="en-US" dirty="0" smtClean="0"/>
              <a:t>the money you receive in exchange for your labor.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3733800" y="3810000"/>
            <a:ext cx="518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FF00"/>
                </a:solidFill>
              </a:rPr>
              <a:t>Expenses: </a:t>
            </a:r>
            <a:r>
              <a:rPr lang="en-US" dirty="0" smtClean="0"/>
              <a:t>the money you spend to live the good life. 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3733800" y="4419600"/>
            <a:ext cx="5181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FF00"/>
                </a:solidFill>
              </a:rPr>
              <a:t>The Bottom Line: </a:t>
            </a:r>
            <a:r>
              <a:rPr lang="en-US" dirty="0" smtClean="0"/>
              <a:t>whatever money is leftover when all your expenses are paid. It could be positive, negative, or zero. 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304800" y="5867400"/>
            <a:ext cx="876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FF00"/>
                </a:solidFill>
              </a:rPr>
              <a:t>Cash Surplus: </a:t>
            </a:r>
            <a:r>
              <a:rPr lang="en-US" dirty="0" smtClean="0"/>
              <a:t>the condition under which income is higher than expenses.</a:t>
            </a:r>
            <a:endParaRPr lang="en-US" dirty="0">
              <a:solidFill>
                <a:srgbClr val="FFFF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28600" y="6400800"/>
            <a:ext cx="8915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FF00"/>
                </a:solidFill>
              </a:rPr>
              <a:t>Cash deficit: </a:t>
            </a:r>
            <a:r>
              <a:rPr lang="en-US" dirty="0" smtClean="0"/>
              <a:t>the condition under which expenses are higher than income.</a:t>
            </a:r>
            <a:endParaRPr lang="en-US" dirty="0">
              <a:solidFill>
                <a:srgbClr val="FFFF00"/>
              </a:solidFill>
            </a:endParaRPr>
          </a:p>
        </p:txBody>
      </p:sp>
      <p:pic>
        <p:nvPicPr>
          <p:cNvPr id="5123" name="Picture 3" descr="B7AE6A0A"/>
          <p:cNvPicPr>
            <a:picLocks noChangeAspect="1" noChangeArrowheads="1"/>
          </p:cNvPicPr>
          <p:nvPr/>
        </p:nvPicPr>
        <p:blipFill>
          <a:blip r:embed="rId3" cstate="print"/>
          <a:srcRect l="25490" r="25490" b="49916"/>
          <a:stretch>
            <a:fillRect/>
          </a:stretch>
        </p:blipFill>
        <p:spPr bwMode="auto">
          <a:xfrm>
            <a:off x="304800" y="1143000"/>
            <a:ext cx="3429000" cy="4533900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33800" y="1143000"/>
            <a:ext cx="2034619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TextBox 14"/>
          <p:cNvSpPr txBox="1"/>
          <p:nvPr/>
        </p:nvSpPr>
        <p:spPr>
          <a:xfrm>
            <a:off x="5867400" y="1524000"/>
            <a:ext cx="3276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FF00"/>
                </a:solidFill>
              </a:rPr>
              <a:t>Measures financial performance over a certain period of time.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Budget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4648200" y="3048000"/>
            <a:ext cx="434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tx2"/>
                </a:solidFill>
              </a:rPr>
              <a:t>The budget is largely based on your income statement.</a:t>
            </a:r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572000" y="3733800"/>
            <a:ext cx="4419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tx2"/>
                </a:solidFill>
              </a:rPr>
              <a:t>A budget allows you to track your spending, and make adjustments when needed. </a:t>
            </a:r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343400" y="1295400"/>
            <a:ext cx="2743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FF00"/>
                </a:solidFill>
              </a:rPr>
              <a:t>A detailed report that looks forward. It is based on expected income and expenses.</a:t>
            </a:r>
            <a:endParaRPr lang="en-US" dirty="0">
              <a:solidFill>
                <a:srgbClr val="FFFF00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248798"/>
            <a:ext cx="4343400" cy="44662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86600" y="381000"/>
            <a:ext cx="1743075" cy="262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4648200" y="4495800"/>
            <a:ext cx="4191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FF00"/>
                </a:solidFill>
              </a:rPr>
              <a:t>Budgets should set goals that are realistic and attainable. A budget is useless if it contains goals that are too easy to achieve or if the goals are unattainable. </a:t>
            </a:r>
            <a:endParaRPr lang="en-US" dirty="0">
              <a:solidFill>
                <a:srgbClr val="FFFF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28600" y="5943600"/>
            <a:ext cx="8610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Budgets are designed to control spending. If your spending habits do not change after developing and implementing a budget; then you are not using budgets adequately.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Financial Planning Process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Develop financial plans to achieve goals</a:t>
            </a:r>
          </a:p>
          <a:p>
            <a:r>
              <a:rPr lang="en-US" dirty="0" smtClean="0"/>
              <a:t>Implement the plans</a:t>
            </a:r>
          </a:p>
          <a:p>
            <a:r>
              <a:rPr lang="en-US" dirty="0" smtClean="0"/>
              <a:t>Periodically develop and implement budgets to monitor and control progress towards achieving goals</a:t>
            </a:r>
          </a:p>
          <a:p>
            <a:r>
              <a:rPr lang="en-US" dirty="0" smtClean="0"/>
              <a:t>Use financial statements to evaluate the results</a:t>
            </a:r>
          </a:p>
          <a:p>
            <a:r>
              <a:rPr lang="en-US" dirty="0" smtClean="0"/>
              <a:t>Redefine goals and strategies as personal circumstances change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Questions?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204</TotalTime>
  <Words>418</Words>
  <Application>Microsoft Office PowerPoint</Application>
  <PresentationFormat>On-screen Show (4:3)</PresentationFormat>
  <Paragraphs>45</Paragraphs>
  <Slides>9</Slides>
  <Notes>9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FINANCIAL HEALTH</vt:lpstr>
      <vt:lpstr>Do You Know How Financially Healthy You Are?</vt:lpstr>
      <vt:lpstr>Personal Financial Statements</vt:lpstr>
      <vt:lpstr>The Balance Sheet</vt:lpstr>
      <vt:lpstr>Slide 5</vt:lpstr>
      <vt:lpstr>The Income Statement</vt:lpstr>
      <vt:lpstr>The Budget</vt:lpstr>
      <vt:lpstr>The Financial Planning Process</vt:lpstr>
      <vt:lpstr>Questions?</vt:lpstr>
    </vt:vector>
  </TitlesOfParts>
  <Company>ulm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FINANCIAL HEALTH</dc:title>
  <dc:creator>ulm</dc:creator>
  <cp:lastModifiedBy>ulm</cp:lastModifiedBy>
  <cp:revision>14</cp:revision>
  <dcterms:created xsi:type="dcterms:W3CDTF">2011-12-08T15:39:19Z</dcterms:created>
  <dcterms:modified xsi:type="dcterms:W3CDTF">2012-01-06T14:38:58Z</dcterms:modified>
</cp:coreProperties>
</file>