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6" r:id="rId2"/>
    <p:sldId id="257" r:id="rId3"/>
    <p:sldId id="259" r:id="rId4"/>
    <p:sldId id="260" r:id="rId5"/>
    <p:sldId id="261" r:id="rId6"/>
    <p:sldId id="268" r:id="rId7"/>
    <p:sldId id="265" r:id="rId8"/>
    <p:sldId id="266" r:id="rId9"/>
    <p:sldId id="269" r:id="rId10"/>
    <p:sldId id="262" r:id="rId11"/>
    <p:sldId id="263" r:id="rId12"/>
    <p:sldId id="264"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D117568-ACBA-4CEE-B029-86E9175B2F5C}" type="datetimeFigureOut">
              <a:rPr lang="en-US" smtClean="0"/>
              <a:pPr/>
              <a:t>1/6/2012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DF47C52-63BA-4FFF-B547-F5A2FB4E52B1}"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014F49-A648-4778-BA8A-96906D10BC76}" type="datetimeFigureOut">
              <a:rPr lang="en-US" smtClean="0"/>
              <a:pPr/>
              <a:t>1/6/2012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527F64-9951-412E-9023-44DB0C7AF7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527F64-9951-412E-9023-44DB0C7AF7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C578518-2180-4838-B6C8-ACCAA0400B25}"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578518-2180-4838-B6C8-ACCAA0400B25}"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78518-2180-4838-B6C8-ACCAA0400B25}"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C578518-2180-4838-B6C8-ACCAA0400B25}" type="datetimeFigureOut">
              <a:rPr lang="en-US" smtClean="0"/>
              <a:pPr/>
              <a:t>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C578518-2180-4838-B6C8-ACCAA0400B25}" type="datetimeFigureOut">
              <a:rPr lang="en-US" smtClean="0"/>
              <a:pPr/>
              <a:t>1/6/2012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C578518-2180-4838-B6C8-ACCAA0400B25}" type="datetimeFigureOut">
              <a:rPr lang="en-US" smtClean="0"/>
              <a:pPr/>
              <a:t>1/6/2012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578518-2180-4838-B6C8-ACCAA0400B25}" type="datetimeFigureOut">
              <a:rPr lang="en-US" smtClean="0"/>
              <a:pPr/>
              <a:t>1/6/2012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578518-2180-4838-B6C8-ACCAA0400B25}" type="datetimeFigureOut">
              <a:rPr lang="en-US" smtClean="0"/>
              <a:pPr/>
              <a:t>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578518-2180-4838-B6C8-ACCAA0400B25}" type="datetimeFigureOut">
              <a:rPr lang="en-US" smtClean="0"/>
              <a:pPr/>
              <a:t>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578518-2180-4838-B6C8-ACCAA0400B25}"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578518-2180-4838-B6C8-ACCAA0400B25}"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F331A-49BF-4E0C-B206-78AAD4FC1AE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578518-2180-4838-B6C8-ACCAA0400B25}" type="datetimeFigureOut">
              <a:rPr lang="en-US" smtClean="0"/>
              <a:pPr/>
              <a:t>1/6/2012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F331A-49BF-4E0C-B206-78AAD4FC1AE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ideo" Target="file:///E:\Personal%20Finance%20Videos\Buying%20A%20Car%20-Get%20Smarter%20About%20Money.avi" TargetMode="Externa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hyperlink" Target="http://www.vlender.com/cgi-bin/calc/simple.cgi"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ideo" Target="file:///E:\Personal%20Finance%20Videos\FunnyMoney_%20Get%20It%20On%20Credit%20-%20Investor%20Education%20Fund.avi" TargetMode="Externa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Financial Life Cycle</a:t>
            </a:r>
            <a:endParaRPr lang="en-US" dirty="0"/>
          </a:p>
        </p:txBody>
      </p:sp>
      <p:sp>
        <p:nvSpPr>
          <p:cNvPr id="3" name="Subtitle 2"/>
          <p:cNvSpPr>
            <a:spLocks noGrp="1"/>
          </p:cNvSpPr>
          <p:nvPr>
            <p:ph type="subTitle" idx="1"/>
          </p:nvPr>
        </p:nvSpPr>
        <p:spPr/>
        <p:txBody>
          <a:bodyPr/>
          <a:lstStyle/>
          <a:p>
            <a:r>
              <a:rPr lang="en-US" dirty="0" smtClean="0">
                <a:solidFill>
                  <a:srgbClr val="FFFF00"/>
                </a:solidFill>
              </a:rPr>
              <a:t>Making sure you live the good life, regardless of your life situation.</a:t>
            </a:r>
            <a:endParaRPr lang="en-US" dirty="0">
              <a:solidFill>
                <a:srgbClr val="FFFF00"/>
              </a:solidFill>
            </a:endParaRPr>
          </a:p>
        </p:txBody>
      </p:sp>
      <p:pic>
        <p:nvPicPr>
          <p:cNvPr id="1026" name="Picture 2"/>
          <p:cNvPicPr>
            <a:picLocks noChangeAspect="1" noChangeArrowheads="1"/>
          </p:cNvPicPr>
          <p:nvPr/>
        </p:nvPicPr>
        <p:blipFill>
          <a:blip r:embed="rId3" cstate="print"/>
          <a:srcRect/>
          <a:stretch>
            <a:fillRect/>
          </a:stretch>
        </p:blipFill>
        <p:spPr bwMode="auto">
          <a:xfrm>
            <a:off x="0" y="5467350"/>
            <a:ext cx="3295650" cy="1390650"/>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6989956" y="5410200"/>
            <a:ext cx="2154044" cy="144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 Financial Plans Change? </a:t>
            </a:r>
            <a:endParaRPr lang="en-US" dirty="0"/>
          </a:p>
        </p:txBody>
      </p:sp>
      <p:sp>
        <p:nvSpPr>
          <p:cNvPr id="4" name="TextBox 3"/>
          <p:cNvSpPr txBox="1"/>
          <p:nvPr/>
        </p:nvSpPr>
        <p:spPr>
          <a:xfrm>
            <a:off x="457200" y="1676400"/>
            <a:ext cx="6400800" cy="954107"/>
          </a:xfrm>
          <a:prstGeom prst="rect">
            <a:avLst/>
          </a:prstGeom>
          <a:noFill/>
        </p:spPr>
        <p:txBody>
          <a:bodyPr wrap="square" rtlCol="0">
            <a:spAutoFit/>
          </a:bodyPr>
          <a:lstStyle/>
          <a:p>
            <a:pPr algn="ctr"/>
            <a:r>
              <a:rPr lang="en-US" sz="2800" dirty="0" smtClean="0">
                <a:solidFill>
                  <a:srgbClr val="FFFF00"/>
                </a:solidFill>
              </a:rPr>
              <a:t>Financial plans change based on life’s changes. </a:t>
            </a:r>
            <a:endParaRPr lang="en-US" sz="2800" dirty="0">
              <a:solidFill>
                <a:srgbClr val="FFFF00"/>
              </a:solidFill>
            </a:endParaRPr>
          </a:p>
        </p:txBody>
      </p:sp>
      <p:sp>
        <p:nvSpPr>
          <p:cNvPr id="5" name="TextBox 4"/>
          <p:cNvSpPr txBox="1"/>
          <p:nvPr/>
        </p:nvSpPr>
        <p:spPr>
          <a:xfrm>
            <a:off x="533400" y="2667000"/>
            <a:ext cx="6019800" cy="1200329"/>
          </a:xfrm>
          <a:prstGeom prst="rect">
            <a:avLst/>
          </a:prstGeom>
          <a:noFill/>
        </p:spPr>
        <p:txBody>
          <a:bodyPr wrap="square" rtlCol="0">
            <a:spAutoFit/>
          </a:bodyPr>
          <a:lstStyle/>
          <a:p>
            <a:r>
              <a:rPr lang="en-US" dirty="0" smtClean="0"/>
              <a:t>As you achieve your financial goals, new goals emerge; therefore, changes in your financial plans occur almost spontaneously. Planning to accommodate and anticipate those plans is crucial to living the good life. </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7006964" y="1295400"/>
            <a:ext cx="1736985" cy="2057400"/>
          </a:xfrm>
          <a:prstGeom prst="rect">
            <a:avLst/>
          </a:prstGeom>
          <a:noFill/>
          <a:ln w="9525">
            <a:noFill/>
            <a:miter lim="800000"/>
            <a:headEnd/>
            <a:tailEnd/>
          </a:ln>
        </p:spPr>
      </p:pic>
      <p:sp>
        <p:nvSpPr>
          <p:cNvPr id="7" name="TextBox 6"/>
          <p:cNvSpPr txBox="1"/>
          <p:nvPr/>
        </p:nvSpPr>
        <p:spPr>
          <a:xfrm>
            <a:off x="381000" y="4343400"/>
            <a:ext cx="8534400" cy="1477328"/>
          </a:xfrm>
          <a:prstGeom prst="rect">
            <a:avLst/>
          </a:prstGeom>
          <a:noFill/>
        </p:spPr>
        <p:txBody>
          <a:bodyPr wrap="square" rtlCol="0">
            <a:spAutoFit/>
          </a:bodyPr>
          <a:lstStyle/>
          <a:p>
            <a:r>
              <a:rPr lang="en-US" dirty="0" smtClean="0"/>
              <a:t>As your income increases, you will then start acquiring some assets (home, car, etc), this will trigger the need to protect such assets by insuring them. Additionally, you will start saving and investing your excess funds for retirement; maybe even starting a college fund for your future children. So as you can see, as your life changes, your financial plans will also change.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The Financial Planning Life Cycle</a:t>
            </a:r>
            <a:endParaRPr lang="en-US" dirty="0"/>
          </a:p>
        </p:txBody>
      </p:sp>
      <p:sp>
        <p:nvSpPr>
          <p:cNvPr id="3" name="Content Placeholder 2"/>
          <p:cNvSpPr>
            <a:spLocks noGrp="1"/>
          </p:cNvSpPr>
          <p:nvPr>
            <p:ph sz="half" idx="1"/>
          </p:nvPr>
        </p:nvSpPr>
        <p:spPr>
          <a:xfrm>
            <a:off x="457200" y="1600200"/>
            <a:ext cx="2743200" cy="4525963"/>
          </a:xfrm>
        </p:spPr>
        <p:txBody>
          <a:bodyPr>
            <a:normAutofit/>
          </a:bodyPr>
          <a:lstStyle/>
          <a:p>
            <a:pPr>
              <a:buNone/>
            </a:pPr>
            <a:endParaRPr lang="en-US" sz="2400" dirty="0"/>
          </a:p>
        </p:txBody>
      </p:sp>
      <p:sp>
        <p:nvSpPr>
          <p:cNvPr id="7" name="Content Placeholder 6"/>
          <p:cNvSpPr>
            <a:spLocks noGrp="1"/>
          </p:cNvSpPr>
          <p:nvPr>
            <p:ph sz="half" idx="2"/>
          </p:nvPr>
        </p:nvSpPr>
        <p:spPr>
          <a:xfrm>
            <a:off x="3429000" y="1600200"/>
            <a:ext cx="5257800" cy="4525963"/>
          </a:xfrm>
        </p:spPr>
        <p:txBody>
          <a:bodyPr/>
          <a:lstStyle/>
          <a:p>
            <a:r>
              <a:rPr lang="en-US" dirty="0" smtClean="0"/>
              <a:t>Asset Acquisition Planning</a:t>
            </a:r>
          </a:p>
          <a:p>
            <a:r>
              <a:rPr lang="en-US" dirty="0" smtClean="0"/>
              <a:t>Liability and Insurance Planning</a:t>
            </a:r>
          </a:p>
          <a:p>
            <a:r>
              <a:rPr lang="en-US" dirty="0" smtClean="0"/>
              <a:t>Savings and Investment Planning</a:t>
            </a:r>
          </a:p>
          <a:p>
            <a:r>
              <a:rPr lang="en-US" dirty="0" smtClean="0"/>
              <a:t>Employee </a:t>
            </a:r>
            <a:r>
              <a:rPr lang="en-US" dirty="0"/>
              <a:t>B</a:t>
            </a:r>
            <a:r>
              <a:rPr lang="en-US" dirty="0" smtClean="0"/>
              <a:t>enefit Planning</a:t>
            </a:r>
          </a:p>
          <a:p>
            <a:r>
              <a:rPr lang="en-US" dirty="0" smtClean="0"/>
              <a:t>Tax Planning</a:t>
            </a:r>
          </a:p>
          <a:p>
            <a:r>
              <a:rPr lang="en-US" dirty="0" smtClean="0"/>
              <a:t>Retirement and Estate Planning</a:t>
            </a:r>
            <a:endParaRPr lang="en-US" dirty="0"/>
          </a:p>
        </p:txBody>
      </p:sp>
      <p:pic>
        <p:nvPicPr>
          <p:cNvPr id="2050" name="Picture 2"/>
          <p:cNvPicPr>
            <a:picLocks noChangeAspect="1" noChangeArrowheads="1"/>
          </p:cNvPicPr>
          <p:nvPr/>
        </p:nvPicPr>
        <p:blipFill>
          <a:blip r:embed="rId3" cstate="print"/>
          <a:srcRect/>
          <a:stretch>
            <a:fillRect/>
          </a:stretch>
        </p:blipFill>
        <p:spPr bwMode="auto">
          <a:xfrm>
            <a:off x="457200" y="1600200"/>
            <a:ext cx="2667000" cy="2585119"/>
          </a:xfrm>
          <a:prstGeom prst="rect">
            <a:avLst/>
          </a:prstGeom>
          <a:noFill/>
          <a:ln w="9525">
            <a:noFill/>
            <a:miter lim="800000"/>
            <a:headEnd/>
            <a:tailEnd/>
          </a:ln>
        </p:spPr>
      </p:pic>
      <p:sp>
        <p:nvSpPr>
          <p:cNvPr id="8" name="TextBox 7"/>
          <p:cNvSpPr txBox="1"/>
          <p:nvPr/>
        </p:nvSpPr>
        <p:spPr>
          <a:xfrm>
            <a:off x="533400" y="4495800"/>
            <a:ext cx="2895600" cy="1477328"/>
          </a:xfrm>
          <a:prstGeom prst="rect">
            <a:avLst/>
          </a:prstGeom>
          <a:noFill/>
        </p:spPr>
        <p:txBody>
          <a:bodyPr wrap="square" rtlCol="0">
            <a:spAutoFit/>
          </a:bodyPr>
          <a:lstStyle/>
          <a:p>
            <a:r>
              <a:rPr lang="en-US" dirty="0" smtClean="0"/>
              <a:t>All of these plans are affected by your levels of income; but it is never too early to start making some plans.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Asset Acquisition Planning</a:t>
            </a:r>
            <a:br>
              <a:rPr lang="en-US" dirty="0" smtClean="0"/>
            </a:br>
            <a:endParaRPr lang="en-US" dirty="0"/>
          </a:p>
        </p:txBody>
      </p:sp>
      <p:sp>
        <p:nvSpPr>
          <p:cNvPr id="3" name="TextBox 2"/>
          <p:cNvSpPr txBox="1"/>
          <p:nvPr/>
        </p:nvSpPr>
        <p:spPr>
          <a:xfrm>
            <a:off x="152400" y="1066800"/>
            <a:ext cx="5029200" cy="369332"/>
          </a:xfrm>
          <a:prstGeom prst="rect">
            <a:avLst/>
          </a:prstGeom>
          <a:noFill/>
        </p:spPr>
        <p:txBody>
          <a:bodyPr wrap="square" rtlCol="0">
            <a:spAutoFit/>
          </a:bodyPr>
          <a:lstStyle/>
          <a:p>
            <a:r>
              <a:rPr lang="en-US" dirty="0" smtClean="0">
                <a:solidFill>
                  <a:srgbClr val="FFFF00"/>
                </a:solidFill>
              </a:rPr>
              <a:t>Making the right decisions makes all the difference</a:t>
            </a:r>
            <a:endParaRPr lang="en-US" dirty="0">
              <a:solidFill>
                <a:srgbClr val="FFFF00"/>
              </a:solidFill>
            </a:endParaRPr>
          </a:p>
        </p:txBody>
      </p:sp>
      <p:sp>
        <p:nvSpPr>
          <p:cNvPr id="4" name="TextBox 3"/>
          <p:cNvSpPr txBox="1"/>
          <p:nvPr/>
        </p:nvSpPr>
        <p:spPr>
          <a:xfrm>
            <a:off x="381000" y="1676400"/>
            <a:ext cx="6705600" cy="646331"/>
          </a:xfrm>
          <a:prstGeom prst="rect">
            <a:avLst/>
          </a:prstGeom>
          <a:noFill/>
        </p:spPr>
        <p:txBody>
          <a:bodyPr wrap="square" rtlCol="0">
            <a:spAutoFit/>
          </a:bodyPr>
          <a:lstStyle/>
          <a:p>
            <a:r>
              <a:rPr lang="en-US" dirty="0" smtClean="0"/>
              <a:t>Do not spend a large portion of your income on assets that will lose their value.</a:t>
            </a:r>
            <a:endParaRPr lang="en-US" dirty="0"/>
          </a:p>
        </p:txBody>
      </p:sp>
      <p:sp>
        <p:nvSpPr>
          <p:cNvPr id="5" name="TextBox 4"/>
          <p:cNvSpPr txBox="1"/>
          <p:nvPr/>
        </p:nvSpPr>
        <p:spPr>
          <a:xfrm>
            <a:off x="533400" y="2514600"/>
            <a:ext cx="2895600" cy="369332"/>
          </a:xfrm>
          <a:prstGeom prst="rect">
            <a:avLst/>
          </a:prstGeom>
          <a:noFill/>
        </p:spPr>
        <p:txBody>
          <a:bodyPr wrap="square" rtlCol="0">
            <a:spAutoFit/>
          </a:bodyPr>
          <a:lstStyle/>
          <a:p>
            <a:r>
              <a:rPr lang="en-US" dirty="0" smtClean="0">
                <a:solidFill>
                  <a:srgbClr val="FFFF00"/>
                </a:solidFill>
              </a:rPr>
              <a:t>Assets that lose their value:</a:t>
            </a:r>
            <a:endParaRPr lang="en-US" dirty="0">
              <a:solidFill>
                <a:srgbClr val="FFFF00"/>
              </a:solidFill>
            </a:endParaRPr>
          </a:p>
        </p:txBody>
      </p:sp>
      <p:pic>
        <p:nvPicPr>
          <p:cNvPr id="3074" name="Picture 2"/>
          <p:cNvPicPr>
            <a:picLocks noChangeAspect="1" noChangeArrowheads="1"/>
          </p:cNvPicPr>
          <p:nvPr/>
        </p:nvPicPr>
        <p:blipFill>
          <a:blip r:embed="rId3" cstate="print"/>
          <a:srcRect/>
          <a:stretch>
            <a:fillRect/>
          </a:stretch>
        </p:blipFill>
        <p:spPr bwMode="auto">
          <a:xfrm>
            <a:off x="304800" y="2971800"/>
            <a:ext cx="2466975" cy="1847850"/>
          </a:xfrm>
          <a:prstGeom prst="rect">
            <a:avLst/>
          </a:prstGeom>
          <a:noFill/>
          <a:ln w="9525">
            <a:noFill/>
            <a:miter lim="800000"/>
            <a:headEnd/>
            <a:tailEnd/>
          </a:ln>
        </p:spPr>
      </p:pic>
      <p:sp>
        <p:nvSpPr>
          <p:cNvPr id="7" name="TextBox 6"/>
          <p:cNvSpPr txBox="1"/>
          <p:nvPr/>
        </p:nvSpPr>
        <p:spPr>
          <a:xfrm>
            <a:off x="2819400" y="3048000"/>
            <a:ext cx="2819400" cy="738664"/>
          </a:xfrm>
          <a:prstGeom prst="rect">
            <a:avLst/>
          </a:prstGeom>
          <a:noFill/>
        </p:spPr>
        <p:txBody>
          <a:bodyPr wrap="square" rtlCol="0">
            <a:spAutoFit/>
          </a:bodyPr>
          <a:lstStyle/>
          <a:p>
            <a:r>
              <a:rPr lang="en-US" sz="1400" dirty="0" smtClean="0"/>
              <a:t>Cars and trucks rapidly lose value, adding costly accessories does not substantially increase their value. </a:t>
            </a:r>
            <a:endParaRPr lang="en-US" sz="1400" dirty="0"/>
          </a:p>
        </p:txBody>
      </p:sp>
      <p:pic>
        <p:nvPicPr>
          <p:cNvPr id="3075" name="Picture 3"/>
          <p:cNvPicPr>
            <a:picLocks noChangeAspect="1" noChangeArrowheads="1"/>
          </p:cNvPicPr>
          <p:nvPr/>
        </p:nvPicPr>
        <p:blipFill>
          <a:blip r:embed="rId4" cstate="print"/>
          <a:srcRect/>
          <a:stretch>
            <a:fillRect/>
          </a:stretch>
        </p:blipFill>
        <p:spPr bwMode="auto">
          <a:xfrm>
            <a:off x="2895600" y="4038600"/>
            <a:ext cx="1266383" cy="1690687"/>
          </a:xfrm>
          <a:prstGeom prst="rect">
            <a:avLst/>
          </a:prstGeom>
          <a:noFill/>
          <a:ln w="9525">
            <a:noFill/>
            <a:miter lim="800000"/>
            <a:headEnd/>
            <a:tailEnd/>
          </a:ln>
        </p:spPr>
      </p:pic>
      <p:sp>
        <p:nvSpPr>
          <p:cNvPr id="13" name="TextBox 12"/>
          <p:cNvSpPr txBox="1"/>
          <p:nvPr/>
        </p:nvSpPr>
        <p:spPr>
          <a:xfrm>
            <a:off x="4191000" y="4191000"/>
            <a:ext cx="914400" cy="307777"/>
          </a:xfrm>
          <a:prstGeom prst="rect">
            <a:avLst/>
          </a:prstGeom>
          <a:noFill/>
        </p:spPr>
        <p:txBody>
          <a:bodyPr wrap="square" rtlCol="0">
            <a:spAutoFit/>
          </a:bodyPr>
          <a:lstStyle/>
          <a:p>
            <a:r>
              <a:rPr lang="en-US" sz="1400" dirty="0" smtClean="0"/>
              <a:t>Jewelry</a:t>
            </a:r>
            <a:endParaRPr lang="en-US" sz="1400" dirty="0"/>
          </a:p>
        </p:txBody>
      </p:sp>
      <p:pic>
        <p:nvPicPr>
          <p:cNvPr id="3076" name="Picture 4"/>
          <p:cNvPicPr>
            <a:picLocks noChangeAspect="1" noChangeArrowheads="1"/>
          </p:cNvPicPr>
          <p:nvPr/>
        </p:nvPicPr>
        <p:blipFill>
          <a:blip r:embed="rId5" cstate="print"/>
          <a:srcRect/>
          <a:stretch>
            <a:fillRect/>
          </a:stretch>
        </p:blipFill>
        <p:spPr bwMode="auto">
          <a:xfrm>
            <a:off x="457200" y="4848225"/>
            <a:ext cx="2038350" cy="1807109"/>
          </a:xfrm>
          <a:prstGeom prst="rect">
            <a:avLst/>
          </a:prstGeom>
          <a:noFill/>
          <a:ln w="9525">
            <a:noFill/>
            <a:miter lim="800000"/>
            <a:headEnd/>
            <a:tailEnd/>
          </a:ln>
        </p:spPr>
      </p:pic>
      <p:sp>
        <p:nvSpPr>
          <p:cNvPr id="15" name="TextBox 14"/>
          <p:cNvSpPr txBox="1"/>
          <p:nvPr/>
        </p:nvSpPr>
        <p:spPr>
          <a:xfrm>
            <a:off x="2514600" y="5791200"/>
            <a:ext cx="1905000" cy="523220"/>
          </a:xfrm>
          <a:prstGeom prst="rect">
            <a:avLst/>
          </a:prstGeom>
          <a:noFill/>
        </p:spPr>
        <p:txBody>
          <a:bodyPr wrap="square" rtlCol="0">
            <a:spAutoFit/>
          </a:bodyPr>
          <a:lstStyle/>
          <a:p>
            <a:r>
              <a:rPr lang="en-US" sz="1400" dirty="0" smtClean="0"/>
              <a:t>Expensive designer clothing</a:t>
            </a:r>
            <a:endParaRPr lang="en-US" sz="1400" dirty="0"/>
          </a:p>
        </p:txBody>
      </p:sp>
      <p:sp>
        <p:nvSpPr>
          <p:cNvPr id="16" name="TextBox 15"/>
          <p:cNvSpPr txBox="1"/>
          <p:nvPr/>
        </p:nvSpPr>
        <p:spPr>
          <a:xfrm>
            <a:off x="5029200" y="2590800"/>
            <a:ext cx="4114800" cy="369332"/>
          </a:xfrm>
          <a:prstGeom prst="rect">
            <a:avLst/>
          </a:prstGeom>
          <a:noFill/>
        </p:spPr>
        <p:txBody>
          <a:bodyPr wrap="square" rtlCol="0">
            <a:spAutoFit/>
          </a:bodyPr>
          <a:lstStyle/>
          <a:p>
            <a:r>
              <a:rPr lang="en-US" dirty="0" smtClean="0">
                <a:solidFill>
                  <a:srgbClr val="FFFF00"/>
                </a:solidFill>
              </a:rPr>
              <a:t>Assets that hold or increase their value</a:t>
            </a:r>
            <a:endParaRPr lang="en-US" dirty="0">
              <a:solidFill>
                <a:srgbClr val="FFFF00"/>
              </a:solidFill>
            </a:endParaRPr>
          </a:p>
        </p:txBody>
      </p:sp>
      <p:pic>
        <p:nvPicPr>
          <p:cNvPr id="3077" name="Picture 5"/>
          <p:cNvPicPr>
            <a:picLocks noChangeAspect="1" noChangeArrowheads="1"/>
          </p:cNvPicPr>
          <p:nvPr/>
        </p:nvPicPr>
        <p:blipFill>
          <a:blip r:embed="rId6" cstate="print"/>
          <a:srcRect/>
          <a:stretch>
            <a:fillRect/>
          </a:stretch>
        </p:blipFill>
        <p:spPr bwMode="auto">
          <a:xfrm>
            <a:off x="7114706" y="2895601"/>
            <a:ext cx="1838793" cy="1219200"/>
          </a:xfrm>
          <a:prstGeom prst="rect">
            <a:avLst/>
          </a:prstGeom>
          <a:noFill/>
          <a:ln w="9525">
            <a:noFill/>
            <a:miter lim="800000"/>
            <a:headEnd/>
            <a:tailEnd/>
          </a:ln>
        </p:spPr>
      </p:pic>
      <p:sp>
        <p:nvSpPr>
          <p:cNvPr id="18" name="TextBox 17"/>
          <p:cNvSpPr txBox="1"/>
          <p:nvPr/>
        </p:nvSpPr>
        <p:spPr>
          <a:xfrm>
            <a:off x="7086600" y="4191000"/>
            <a:ext cx="2057400" cy="738664"/>
          </a:xfrm>
          <a:prstGeom prst="rect">
            <a:avLst/>
          </a:prstGeom>
          <a:noFill/>
        </p:spPr>
        <p:txBody>
          <a:bodyPr wrap="square" rtlCol="0">
            <a:spAutoFit/>
          </a:bodyPr>
          <a:lstStyle/>
          <a:p>
            <a:r>
              <a:rPr lang="en-US" sz="1400" dirty="0" smtClean="0"/>
              <a:t>Skills and education are assets that increase your own worth</a:t>
            </a:r>
            <a:endParaRPr lang="en-US" sz="1400" dirty="0"/>
          </a:p>
        </p:txBody>
      </p:sp>
      <p:pic>
        <p:nvPicPr>
          <p:cNvPr id="3078" name="Picture 6"/>
          <p:cNvPicPr>
            <a:picLocks noChangeAspect="1" noChangeArrowheads="1"/>
          </p:cNvPicPr>
          <p:nvPr/>
        </p:nvPicPr>
        <p:blipFill>
          <a:blip r:embed="rId7" cstate="print"/>
          <a:srcRect/>
          <a:stretch>
            <a:fillRect/>
          </a:stretch>
        </p:blipFill>
        <p:spPr bwMode="auto">
          <a:xfrm>
            <a:off x="5809385" y="2895601"/>
            <a:ext cx="1267690" cy="1904999"/>
          </a:xfrm>
          <a:prstGeom prst="rect">
            <a:avLst/>
          </a:prstGeom>
          <a:noFill/>
          <a:ln w="9525">
            <a:noFill/>
            <a:miter lim="800000"/>
            <a:headEnd/>
            <a:tailEnd/>
          </a:ln>
        </p:spPr>
      </p:pic>
      <p:sp>
        <p:nvSpPr>
          <p:cNvPr id="20" name="TextBox 19"/>
          <p:cNvSpPr txBox="1"/>
          <p:nvPr/>
        </p:nvSpPr>
        <p:spPr>
          <a:xfrm>
            <a:off x="5562600" y="4800600"/>
            <a:ext cx="3352800" cy="523220"/>
          </a:xfrm>
          <a:prstGeom prst="rect">
            <a:avLst/>
          </a:prstGeom>
          <a:noFill/>
        </p:spPr>
        <p:txBody>
          <a:bodyPr wrap="square" rtlCol="0">
            <a:spAutoFit/>
          </a:bodyPr>
          <a:lstStyle/>
          <a:p>
            <a:r>
              <a:rPr lang="en-US" sz="1400" dirty="0" smtClean="0"/>
              <a:t>Invest your excess cash in financial assets that grow over time</a:t>
            </a:r>
            <a:endParaRPr lang="en-US" sz="1400" dirty="0"/>
          </a:p>
        </p:txBody>
      </p:sp>
      <p:pic>
        <p:nvPicPr>
          <p:cNvPr id="3079" name="Picture 7"/>
          <p:cNvPicPr>
            <a:picLocks noChangeAspect="1" noChangeArrowheads="1"/>
          </p:cNvPicPr>
          <p:nvPr/>
        </p:nvPicPr>
        <p:blipFill>
          <a:blip r:embed="rId8" cstate="print"/>
          <a:srcRect/>
          <a:stretch>
            <a:fillRect/>
          </a:stretch>
        </p:blipFill>
        <p:spPr bwMode="auto">
          <a:xfrm>
            <a:off x="6756749" y="5334000"/>
            <a:ext cx="2387251" cy="1419225"/>
          </a:xfrm>
          <a:prstGeom prst="rect">
            <a:avLst/>
          </a:prstGeom>
          <a:noFill/>
          <a:ln w="9525">
            <a:noFill/>
            <a:miter lim="800000"/>
            <a:headEnd/>
            <a:tailEnd/>
          </a:ln>
        </p:spPr>
      </p:pic>
      <p:sp>
        <p:nvSpPr>
          <p:cNvPr id="22" name="TextBox 21"/>
          <p:cNvSpPr txBox="1"/>
          <p:nvPr/>
        </p:nvSpPr>
        <p:spPr>
          <a:xfrm>
            <a:off x="5334000" y="5638800"/>
            <a:ext cx="1371600" cy="738664"/>
          </a:xfrm>
          <a:prstGeom prst="rect">
            <a:avLst/>
          </a:prstGeom>
          <a:noFill/>
        </p:spPr>
        <p:txBody>
          <a:bodyPr wrap="square" rtlCol="0">
            <a:spAutoFit/>
          </a:bodyPr>
          <a:lstStyle/>
          <a:p>
            <a:r>
              <a:rPr lang="en-US" sz="1400" dirty="0" smtClean="0"/>
              <a:t>Start a business that will grow over time</a:t>
            </a:r>
            <a:endParaRPr lang="en-US"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Asset Acquisition Planning</a:t>
            </a:r>
            <a:endParaRPr lang="en-US" dirty="0"/>
          </a:p>
        </p:txBody>
      </p:sp>
      <p:sp>
        <p:nvSpPr>
          <p:cNvPr id="3" name="TextBox 2"/>
          <p:cNvSpPr txBox="1"/>
          <p:nvPr/>
        </p:nvSpPr>
        <p:spPr>
          <a:xfrm>
            <a:off x="228600" y="1676400"/>
            <a:ext cx="2743200" cy="369332"/>
          </a:xfrm>
          <a:prstGeom prst="rect">
            <a:avLst/>
          </a:prstGeom>
          <a:noFill/>
        </p:spPr>
        <p:txBody>
          <a:bodyPr wrap="square" rtlCol="0">
            <a:spAutoFit/>
          </a:bodyPr>
          <a:lstStyle/>
          <a:p>
            <a:r>
              <a:rPr lang="en-US" dirty="0" smtClean="0"/>
              <a:t>If you are buying an asset:</a:t>
            </a:r>
            <a:endParaRPr lang="en-US" dirty="0"/>
          </a:p>
        </p:txBody>
      </p:sp>
      <p:sp>
        <p:nvSpPr>
          <p:cNvPr id="4" name="TextBox 3"/>
          <p:cNvSpPr txBox="1"/>
          <p:nvPr/>
        </p:nvSpPr>
        <p:spPr>
          <a:xfrm>
            <a:off x="381000" y="2362200"/>
            <a:ext cx="3352800" cy="430887"/>
          </a:xfrm>
          <a:prstGeom prst="rect">
            <a:avLst/>
          </a:prstGeom>
          <a:noFill/>
        </p:spPr>
        <p:txBody>
          <a:bodyPr wrap="square" rtlCol="0">
            <a:spAutoFit/>
          </a:bodyPr>
          <a:lstStyle/>
          <a:p>
            <a:r>
              <a:rPr lang="en-US" sz="2200" dirty="0" smtClean="0"/>
              <a:t>Do you use your own cash? </a:t>
            </a:r>
            <a:endParaRPr lang="en-US" sz="2200" dirty="0"/>
          </a:p>
        </p:txBody>
      </p:sp>
      <p:sp>
        <p:nvSpPr>
          <p:cNvPr id="5" name="TextBox 4"/>
          <p:cNvSpPr txBox="1"/>
          <p:nvPr/>
        </p:nvSpPr>
        <p:spPr>
          <a:xfrm>
            <a:off x="5486400" y="2362200"/>
            <a:ext cx="3352800" cy="430887"/>
          </a:xfrm>
          <a:prstGeom prst="rect">
            <a:avLst/>
          </a:prstGeom>
          <a:noFill/>
        </p:spPr>
        <p:txBody>
          <a:bodyPr wrap="square" rtlCol="0">
            <a:spAutoFit/>
          </a:bodyPr>
          <a:lstStyle/>
          <a:p>
            <a:r>
              <a:rPr lang="en-US" sz="2200" dirty="0" smtClean="0"/>
              <a:t>Do you borrow cash? </a:t>
            </a:r>
            <a:endParaRPr lang="en-US" sz="2200" dirty="0"/>
          </a:p>
        </p:txBody>
      </p:sp>
      <p:sp>
        <p:nvSpPr>
          <p:cNvPr id="6" name="TextBox 5"/>
          <p:cNvSpPr txBox="1"/>
          <p:nvPr/>
        </p:nvSpPr>
        <p:spPr>
          <a:xfrm>
            <a:off x="3657600" y="2362200"/>
            <a:ext cx="1600200" cy="553998"/>
          </a:xfrm>
          <a:prstGeom prst="rect">
            <a:avLst/>
          </a:prstGeom>
          <a:noFill/>
        </p:spPr>
        <p:txBody>
          <a:bodyPr wrap="square" rtlCol="0">
            <a:spAutoFit/>
          </a:bodyPr>
          <a:lstStyle/>
          <a:p>
            <a:pPr algn="ctr"/>
            <a:r>
              <a:rPr lang="en-US" sz="3000" dirty="0" smtClean="0">
                <a:solidFill>
                  <a:srgbClr val="FFFF00"/>
                </a:solidFill>
              </a:rPr>
              <a:t>OR</a:t>
            </a:r>
            <a:endParaRPr lang="en-US" sz="3000" dirty="0">
              <a:solidFill>
                <a:srgbClr val="FFFF00"/>
              </a:solidFill>
            </a:endParaRPr>
          </a:p>
        </p:txBody>
      </p:sp>
      <p:pic>
        <p:nvPicPr>
          <p:cNvPr id="4098" name="Picture 2"/>
          <p:cNvPicPr>
            <a:picLocks noChangeAspect="1" noChangeArrowheads="1"/>
          </p:cNvPicPr>
          <p:nvPr/>
        </p:nvPicPr>
        <p:blipFill>
          <a:blip r:embed="rId3" cstate="print"/>
          <a:srcRect/>
          <a:stretch>
            <a:fillRect/>
          </a:stretch>
        </p:blipFill>
        <p:spPr bwMode="auto">
          <a:xfrm>
            <a:off x="3810000" y="1143000"/>
            <a:ext cx="1495425" cy="1257378"/>
          </a:xfrm>
          <a:prstGeom prst="rect">
            <a:avLst/>
          </a:prstGeom>
          <a:noFill/>
          <a:ln w="9525">
            <a:noFill/>
            <a:miter lim="800000"/>
            <a:headEnd/>
            <a:tailEnd/>
          </a:ln>
        </p:spPr>
      </p:pic>
      <p:sp>
        <p:nvSpPr>
          <p:cNvPr id="8" name="TextBox 7"/>
          <p:cNvSpPr txBox="1"/>
          <p:nvPr/>
        </p:nvSpPr>
        <p:spPr>
          <a:xfrm>
            <a:off x="5334000" y="2819400"/>
            <a:ext cx="3581400" cy="381000"/>
          </a:xfrm>
          <a:prstGeom prst="rect">
            <a:avLst/>
          </a:prstGeom>
          <a:noFill/>
        </p:spPr>
        <p:txBody>
          <a:bodyPr wrap="square" rtlCol="0">
            <a:spAutoFit/>
          </a:bodyPr>
          <a:lstStyle/>
          <a:p>
            <a:r>
              <a:rPr lang="en-US" dirty="0" smtClean="0">
                <a:solidFill>
                  <a:srgbClr val="FFFF00"/>
                </a:solidFill>
              </a:rPr>
              <a:t>When to use credit:</a:t>
            </a:r>
            <a:endParaRPr lang="en-US" dirty="0">
              <a:solidFill>
                <a:srgbClr val="FFFF00"/>
              </a:solidFill>
            </a:endParaRPr>
          </a:p>
        </p:txBody>
      </p:sp>
      <p:sp>
        <p:nvSpPr>
          <p:cNvPr id="9" name="TextBox 8"/>
          <p:cNvSpPr txBox="1"/>
          <p:nvPr/>
        </p:nvSpPr>
        <p:spPr>
          <a:xfrm>
            <a:off x="5105400" y="3352800"/>
            <a:ext cx="3886200" cy="2031325"/>
          </a:xfrm>
          <a:prstGeom prst="rect">
            <a:avLst/>
          </a:prstGeom>
          <a:noFill/>
        </p:spPr>
        <p:txBody>
          <a:bodyPr wrap="square" rtlCol="0">
            <a:spAutoFit/>
          </a:bodyPr>
          <a:lstStyle/>
          <a:p>
            <a:pPr>
              <a:buFont typeface="Arial" pitchFamily="34" charset="0"/>
              <a:buChar char="•"/>
            </a:pPr>
            <a:r>
              <a:rPr lang="en-US" dirty="0" smtClean="0"/>
              <a:t>To avoid paying cash for large purchases (such as a car or home)</a:t>
            </a:r>
          </a:p>
          <a:p>
            <a:endParaRPr lang="en-US" dirty="0" smtClean="0"/>
          </a:p>
          <a:p>
            <a:pPr>
              <a:buFont typeface="Arial" pitchFamily="34" charset="0"/>
              <a:buChar char="•"/>
            </a:pPr>
            <a:r>
              <a:rPr lang="en-US" dirty="0" smtClean="0"/>
              <a:t>To take care of an emergency</a:t>
            </a:r>
          </a:p>
          <a:p>
            <a:endParaRPr lang="en-US" dirty="0" smtClean="0"/>
          </a:p>
          <a:p>
            <a:pPr>
              <a:buFont typeface="Arial" pitchFamily="34" charset="0"/>
              <a:buChar char="•"/>
            </a:pPr>
            <a:r>
              <a:rPr lang="en-US" dirty="0" smtClean="0"/>
              <a:t>For convenience</a:t>
            </a:r>
          </a:p>
          <a:p>
            <a:endParaRPr lang="en-US" dirty="0"/>
          </a:p>
        </p:txBody>
      </p:sp>
      <p:sp>
        <p:nvSpPr>
          <p:cNvPr id="10" name="TextBox 9"/>
          <p:cNvSpPr txBox="1"/>
          <p:nvPr/>
        </p:nvSpPr>
        <p:spPr>
          <a:xfrm>
            <a:off x="533400" y="2895600"/>
            <a:ext cx="2438400" cy="369332"/>
          </a:xfrm>
          <a:prstGeom prst="rect">
            <a:avLst/>
          </a:prstGeom>
          <a:noFill/>
        </p:spPr>
        <p:txBody>
          <a:bodyPr wrap="square" rtlCol="0">
            <a:spAutoFit/>
          </a:bodyPr>
          <a:lstStyle/>
          <a:p>
            <a:r>
              <a:rPr lang="en-US" dirty="0" smtClean="0">
                <a:solidFill>
                  <a:srgbClr val="FFFF00"/>
                </a:solidFill>
              </a:rPr>
              <a:t>When to use your cash:</a:t>
            </a:r>
            <a:endParaRPr lang="en-US" dirty="0">
              <a:solidFill>
                <a:srgbClr val="FFFF00"/>
              </a:solidFill>
            </a:endParaRPr>
          </a:p>
        </p:txBody>
      </p:sp>
      <p:sp>
        <p:nvSpPr>
          <p:cNvPr id="11" name="TextBox 10"/>
          <p:cNvSpPr txBox="1"/>
          <p:nvPr/>
        </p:nvSpPr>
        <p:spPr>
          <a:xfrm>
            <a:off x="533400" y="3429000"/>
            <a:ext cx="3505200" cy="1477328"/>
          </a:xfrm>
          <a:prstGeom prst="rect">
            <a:avLst/>
          </a:prstGeom>
          <a:noFill/>
        </p:spPr>
        <p:txBody>
          <a:bodyPr wrap="square" rtlCol="0">
            <a:spAutoFit/>
          </a:bodyPr>
          <a:lstStyle/>
          <a:p>
            <a:pPr>
              <a:buFont typeface="Arial" pitchFamily="34" charset="0"/>
              <a:buChar char="•"/>
            </a:pPr>
            <a:r>
              <a:rPr lang="en-US" dirty="0" smtClean="0"/>
              <a:t>When the amount to pay fits your budget</a:t>
            </a:r>
          </a:p>
          <a:p>
            <a:pPr>
              <a:buFont typeface="Arial" pitchFamily="34" charset="0"/>
              <a:buChar char="•"/>
            </a:pPr>
            <a:endParaRPr lang="en-US" dirty="0"/>
          </a:p>
          <a:p>
            <a:pPr>
              <a:buFont typeface="Arial" pitchFamily="34" charset="0"/>
              <a:buChar char="•"/>
            </a:pPr>
            <a:r>
              <a:rPr lang="en-US" dirty="0" smtClean="0"/>
              <a:t>When the amount to pay does not deplete your savings </a:t>
            </a:r>
            <a:endParaRPr lang="en-US" dirty="0"/>
          </a:p>
        </p:txBody>
      </p:sp>
      <p:sp>
        <p:nvSpPr>
          <p:cNvPr id="12" name="TextBox 11"/>
          <p:cNvSpPr txBox="1"/>
          <p:nvPr/>
        </p:nvSpPr>
        <p:spPr>
          <a:xfrm>
            <a:off x="152400" y="5029200"/>
            <a:ext cx="4800600" cy="1723549"/>
          </a:xfrm>
          <a:prstGeom prst="rect">
            <a:avLst/>
          </a:prstGeom>
          <a:noFill/>
        </p:spPr>
        <p:txBody>
          <a:bodyPr wrap="square" rtlCol="0">
            <a:spAutoFit/>
          </a:bodyPr>
          <a:lstStyle/>
          <a:p>
            <a:r>
              <a:rPr lang="en-US" dirty="0" smtClean="0">
                <a:solidFill>
                  <a:srgbClr val="FFFF00"/>
                </a:solidFill>
              </a:rPr>
              <a:t>When NOT to use Credit: </a:t>
            </a:r>
          </a:p>
          <a:p>
            <a:pPr>
              <a:buFont typeface="Arial" pitchFamily="34" charset="0"/>
              <a:buChar char="•"/>
            </a:pPr>
            <a:r>
              <a:rPr lang="en-US" sz="2200" b="1" dirty="0" smtClean="0">
                <a:solidFill>
                  <a:srgbClr val="FFFF00"/>
                </a:solidFill>
              </a:rPr>
              <a:t>To be able to live beyond your means!!!</a:t>
            </a:r>
          </a:p>
          <a:p>
            <a:pPr>
              <a:buFont typeface="Arial" pitchFamily="34" charset="0"/>
              <a:buChar char="•"/>
            </a:pPr>
            <a:r>
              <a:rPr lang="en-US" sz="2200" b="1" dirty="0" smtClean="0">
                <a:solidFill>
                  <a:srgbClr val="FFFF00"/>
                </a:solidFill>
              </a:rPr>
              <a:t>When the loan payments will outlast the asset that you purchased!!!</a:t>
            </a:r>
            <a:endParaRPr lang="en-US" sz="2200" b="1" dirty="0">
              <a:solidFill>
                <a:srgbClr val="FFFF00"/>
              </a:solidFill>
            </a:endParaRPr>
          </a:p>
        </p:txBody>
      </p:sp>
      <p:sp>
        <p:nvSpPr>
          <p:cNvPr id="13" name="TextBox 12"/>
          <p:cNvSpPr txBox="1"/>
          <p:nvPr/>
        </p:nvSpPr>
        <p:spPr>
          <a:xfrm>
            <a:off x="5334000" y="5410200"/>
            <a:ext cx="3581400" cy="646331"/>
          </a:xfrm>
          <a:prstGeom prst="rect">
            <a:avLst/>
          </a:prstGeom>
          <a:noFill/>
        </p:spPr>
        <p:txBody>
          <a:bodyPr wrap="square" rtlCol="0">
            <a:spAutoFit/>
          </a:bodyPr>
          <a:lstStyle/>
          <a:p>
            <a:r>
              <a:rPr lang="en-US" dirty="0" smtClean="0">
                <a:solidFill>
                  <a:srgbClr val="FFFF00"/>
                </a:solidFill>
              </a:rPr>
              <a:t>Ask yourself: </a:t>
            </a:r>
            <a:r>
              <a:rPr lang="en-US" dirty="0" smtClean="0"/>
              <a:t>Is the asset that you are buying a need or a want?</a:t>
            </a:r>
            <a:endParaRPr lang="en-US" dirty="0"/>
          </a:p>
        </p:txBody>
      </p:sp>
      <p:sp>
        <p:nvSpPr>
          <p:cNvPr id="15" name="Right Arrow 14"/>
          <p:cNvSpPr/>
          <p:nvPr/>
        </p:nvSpPr>
        <p:spPr>
          <a:xfrm rot="10800000">
            <a:off x="4191000" y="5334000"/>
            <a:ext cx="1143000" cy="381000"/>
          </a:xfrm>
          <a:prstGeom prst="rightArrow">
            <a:avLst>
              <a:gd name="adj1" fmla="val 69200"/>
              <a:gd name="adj2" fmla="val 5000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uying A Car -Get Smarter About Money.avi">
            <a:hlinkClick r:id="" action="ppaction://media"/>
          </p:cNvPr>
          <p:cNvPicPr>
            <a:picLocks noRot="1" noChangeAspect="1"/>
          </p:cNvPicPr>
          <p:nvPr>
            <a:videoFile r:link="rId1"/>
          </p:nvPr>
        </p:nvPicPr>
        <p:blipFill>
          <a:blip r:embed="rId4" cstate="print"/>
          <a:stretch>
            <a:fillRect/>
          </a:stretch>
        </p:blipFill>
        <p:spPr>
          <a:xfrm>
            <a:off x="1524000" y="1714500"/>
            <a:ext cx="6096000" cy="3429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Using Credit Wisely</a:t>
            </a:r>
            <a:endParaRPr lang="en-US" dirty="0"/>
          </a:p>
        </p:txBody>
      </p:sp>
      <p:sp>
        <p:nvSpPr>
          <p:cNvPr id="3" name="TextBox 2"/>
          <p:cNvSpPr txBox="1"/>
          <p:nvPr/>
        </p:nvSpPr>
        <p:spPr>
          <a:xfrm>
            <a:off x="304800" y="1447800"/>
            <a:ext cx="6248400" cy="369332"/>
          </a:xfrm>
          <a:prstGeom prst="rect">
            <a:avLst/>
          </a:prstGeom>
          <a:noFill/>
        </p:spPr>
        <p:txBody>
          <a:bodyPr wrap="square" rtlCol="0">
            <a:spAutoFit/>
          </a:bodyPr>
          <a:lstStyle/>
          <a:p>
            <a:r>
              <a:rPr lang="en-US" dirty="0" smtClean="0"/>
              <a:t>Not using credit wisely can cost you in the long run</a:t>
            </a:r>
            <a:endParaRPr lang="en-US" dirty="0"/>
          </a:p>
        </p:txBody>
      </p:sp>
      <p:sp>
        <p:nvSpPr>
          <p:cNvPr id="4" name="TextBox 3"/>
          <p:cNvSpPr txBox="1"/>
          <p:nvPr/>
        </p:nvSpPr>
        <p:spPr>
          <a:xfrm>
            <a:off x="457200" y="2057400"/>
            <a:ext cx="7239000" cy="4247317"/>
          </a:xfrm>
          <a:prstGeom prst="rect">
            <a:avLst/>
          </a:prstGeom>
          <a:noFill/>
        </p:spPr>
        <p:txBody>
          <a:bodyPr wrap="square" rtlCol="0">
            <a:spAutoFit/>
          </a:bodyPr>
          <a:lstStyle/>
          <a:p>
            <a:r>
              <a:rPr lang="en-US" dirty="0" smtClean="0">
                <a:solidFill>
                  <a:srgbClr val="FFFF00"/>
                </a:solidFill>
              </a:rPr>
              <a:t>The hard part about borrowing money is not getting the loan; it is paying the loan back</a:t>
            </a:r>
          </a:p>
          <a:p>
            <a:endParaRPr lang="en-US" dirty="0" smtClean="0"/>
          </a:p>
          <a:p>
            <a:r>
              <a:rPr lang="en-US" dirty="0" smtClean="0">
                <a:solidFill>
                  <a:srgbClr val="C00000"/>
                </a:solidFill>
              </a:rPr>
              <a:t>If you do not know where you stand financially, how will you know how much to borrow? </a:t>
            </a:r>
            <a:r>
              <a:rPr lang="en-US" dirty="0" smtClean="0"/>
              <a:t>It is important that you make use of financial statements such as your personal budget so that you know what types of payments you can afford. </a:t>
            </a:r>
          </a:p>
          <a:p>
            <a:endParaRPr lang="en-US" dirty="0"/>
          </a:p>
          <a:p>
            <a:r>
              <a:rPr lang="en-US" dirty="0" smtClean="0"/>
              <a:t>Figuring out loan payments is very easy. One simple internet search can provide you with hundreds of websites that can help you calculate loan payments. </a:t>
            </a:r>
          </a:p>
          <a:p>
            <a:endParaRPr lang="en-US" dirty="0"/>
          </a:p>
          <a:p>
            <a:r>
              <a:rPr lang="en-US" dirty="0" smtClean="0"/>
              <a:t>The following is a website that can help you determine a loan payment:</a:t>
            </a:r>
          </a:p>
          <a:p>
            <a:endParaRPr lang="en-US" dirty="0"/>
          </a:p>
          <a:p>
            <a:r>
              <a:rPr lang="en-US" dirty="0" smtClean="0">
                <a:hlinkClick r:id="rId3" tooltip="http://www.vlender.com/cgi-bin/calc/simple.cgi"/>
              </a:rPr>
              <a:t>http://www.vlender.com/cgi-bin/calc/simple.cgi</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Using Credit Wisely</a:t>
            </a:r>
            <a:endParaRPr lang="en-US" dirty="0"/>
          </a:p>
        </p:txBody>
      </p:sp>
      <p:sp>
        <p:nvSpPr>
          <p:cNvPr id="3" name="TextBox 2"/>
          <p:cNvSpPr txBox="1"/>
          <p:nvPr/>
        </p:nvSpPr>
        <p:spPr>
          <a:xfrm>
            <a:off x="228600" y="1371600"/>
            <a:ext cx="4648200" cy="492443"/>
          </a:xfrm>
          <a:prstGeom prst="rect">
            <a:avLst/>
          </a:prstGeom>
          <a:noFill/>
        </p:spPr>
        <p:txBody>
          <a:bodyPr wrap="square" rtlCol="0">
            <a:spAutoFit/>
          </a:bodyPr>
          <a:lstStyle/>
          <a:p>
            <a:r>
              <a:rPr lang="en-US" sz="2600" dirty="0" smtClean="0"/>
              <a:t>Your credit report</a:t>
            </a:r>
            <a:endParaRPr lang="en-US" sz="2600" dirty="0"/>
          </a:p>
        </p:txBody>
      </p:sp>
      <p:sp>
        <p:nvSpPr>
          <p:cNvPr id="4" name="TextBox 3"/>
          <p:cNvSpPr txBox="1"/>
          <p:nvPr/>
        </p:nvSpPr>
        <p:spPr>
          <a:xfrm>
            <a:off x="381000" y="1981201"/>
            <a:ext cx="8458200" cy="4016484"/>
          </a:xfrm>
          <a:prstGeom prst="rect">
            <a:avLst/>
          </a:prstGeom>
          <a:noFill/>
        </p:spPr>
        <p:txBody>
          <a:bodyPr wrap="square" rtlCol="0">
            <a:spAutoFit/>
          </a:bodyPr>
          <a:lstStyle/>
          <a:p>
            <a:r>
              <a:rPr lang="en-US" sz="1500" dirty="0" smtClean="0"/>
              <a:t>Your credit report is a document that shows your credit history</a:t>
            </a:r>
          </a:p>
          <a:p>
            <a:endParaRPr lang="en-US" sz="1500" dirty="0"/>
          </a:p>
          <a:p>
            <a:r>
              <a:rPr lang="en-US" sz="1500" dirty="0" smtClean="0"/>
              <a:t>Lenders make use of this document to determine the risk that some consumers pose when lending money to them</a:t>
            </a:r>
          </a:p>
          <a:p>
            <a:endParaRPr lang="en-US" sz="1500" dirty="0"/>
          </a:p>
          <a:p>
            <a:r>
              <a:rPr lang="en-US" sz="1500" dirty="0" smtClean="0"/>
              <a:t>If your credit report contains evidence that you have not made wise use of your credit, then lenders will charge you more to lend you money in the form of higher interest rates</a:t>
            </a:r>
          </a:p>
          <a:p>
            <a:endParaRPr lang="en-US" sz="1500" dirty="0"/>
          </a:p>
          <a:p>
            <a:r>
              <a:rPr lang="en-US" sz="1500" dirty="0" smtClean="0"/>
              <a:t>The higher the interest rate on your loans, the higher the amount of your payments will be </a:t>
            </a:r>
          </a:p>
          <a:p>
            <a:endParaRPr lang="en-US" sz="1500" dirty="0"/>
          </a:p>
          <a:p>
            <a:r>
              <a:rPr lang="en-US" sz="1500" dirty="0" smtClean="0">
                <a:solidFill>
                  <a:srgbClr val="FFFF00"/>
                </a:solidFill>
              </a:rPr>
              <a:t>Additionally, some employers look up potential employees’ credit reports and use them as a tool to determine those potential employees’ character</a:t>
            </a:r>
            <a:endParaRPr lang="en-US" sz="1500" dirty="0"/>
          </a:p>
          <a:p>
            <a:endParaRPr lang="en-US" sz="1500" dirty="0" smtClean="0"/>
          </a:p>
          <a:p>
            <a:r>
              <a:rPr lang="en-US" sz="1500" dirty="0" smtClean="0"/>
              <a:t>Something you need to remember, is that having no credit history is not the same as having </a:t>
            </a:r>
            <a:r>
              <a:rPr lang="en-US" sz="1500" smtClean="0"/>
              <a:t>a bad credit </a:t>
            </a:r>
            <a:r>
              <a:rPr lang="en-US" sz="1500" dirty="0" smtClean="0"/>
              <a:t>history. Young people such as yourself do not have a credit history because you have never had the need to borrow money. However, once you start borrowing money, you need to make sure that you use your credit in a responsible manner. </a:t>
            </a:r>
          </a:p>
        </p:txBody>
      </p:sp>
      <p:pic>
        <p:nvPicPr>
          <p:cNvPr id="8194" name="Picture 2"/>
          <p:cNvPicPr>
            <a:picLocks noChangeAspect="1" noChangeArrowheads="1"/>
          </p:cNvPicPr>
          <p:nvPr/>
        </p:nvPicPr>
        <p:blipFill>
          <a:blip r:embed="rId3" cstate="print"/>
          <a:srcRect/>
          <a:stretch>
            <a:fillRect/>
          </a:stretch>
        </p:blipFill>
        <p:spPr bwMode="auto">
          <a:xfrm>
            <a:off x="6858000" y="685800"/>
            <a:ext cx="1504950" cy="16526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unnyMoney_ Get It On Credit - Investor Education Fund.avi">
            <a:hlinkClick r:id="" action="ppaction://media"/>
          </p:cNvPr>
          <p:cNvPicPr>
            <a:picLocks noRot="1" noChangeAspect="1"/>
          </p:cNvPicPr>
          <p:nvPr>
            <a:videoFile r:link="rId1"/>
          </p:nvPr>
        </p:nvPicPr>
        <p:blipFill>
          <a:blip r:embed="rId4" cstate="print"/>
          <a:stretch>
            <a:fillRect/>
          </a:stretch>
        </p:blipFill>
        <p:spPr>
          <a:xfrm>
            <a:off x="1524000" y="1733550"/>
            <a:ext cx="6096000" cy="33909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Liability and Insurance Planning</a:t>
            </a:r>
            <a:br>
              <a:rPr lang="en-US" dirty="0" smtClean="0"/>
            </a:br>
            <a:endParaRPr lang="en-US" dirty="0"/>
          </a:p>
        </p:txBody>
      </p:sp>
      <p:pic>
        <p:nvPicPr>
          <p:cNvPr id="5122" name="Picture 2"/>
          <p:cNvPicPr>
            <a:picLocks noChangeAspect="1" noChangeArrowheads="1"/>
          </p:cNvPicPr>
          <p:nvPr/>
        </p:nvPicPr>
        <p:blipFill>
          <a:blip r:embed="rId3" cstate="print"/>
          <a:srcRect/>
          <a:stretch>
            <a:fillRect/>
          </a:stretch>
        </p:blipFill>
        <p:spPr bwMode="auto">
          <a:xfrm>
            <a:off x="6172200" y="990600"/>
            <a:ext cx="2466975" cy="1847850"/>
          </a:xfrm>
          <a:prstGeom prst="rect">
            <a:avLst/>
          </a:prstGeom>
          <a:noFill/>
          <a:ln w="9525">
            <a:noFill/>
            <a:miter lim="800000"/>
            <a:headEnd/>
            <a:tailEnd/>
          </a:ln>
        </p:spPr>
      </p:pic>
      <p:sp>
        <p:nvSpPr>
          <p:cNvPr id="4" name="TextBox 3"/>
          <p:cNvSpPr txBox="1"/>
          <p:nvPr/>
        </p:nvSpPr>
        <p:spPr>
          <a:xfrm>
            <a:off x="533400" y="1295400"/>
            <a:ext cx="5562600" cy="430887"/>
          </a:xfrm>
          <a:prstGeom prst="rect">
            <a:avLst/>
          </a:prstGeom>
          <a:noFill/>
        </p:spPr>
        <p:txBody>
          <a:bodyPr wrap="square" rtlCol="0">
            <a:spAutoFit/>
          </a:bodyPr>
          <a:lstStyle/>
          <a:p>
            <a:r>
              <a:rPr lang="en-US" sz="2200" dirty="0" smtClean="0">
                <a:solidFill>
                  <a:srgbClr val="FFFF00"/>
                </a:solidFill>
              </a:rPr>
              <a:t>Protecting the Assets You Have Accumulated</a:t>
            </a:r>
            <a:endParaRPr lang="en-US" sz="2200" dirty="0">
              <a:solidFill>
                <a:srgbClr val="FFFF00"/>
              </a:solidFill>
            </a:endParaRPr>
          </a:p>
        </p:txBody>
      </p:sp>
      <p:sp>
        <p:nvSpPr>
          <p:cNvPr id="5" name="TextBox 4"/>
          <p:cNvSpPr txBox="1"/>
          <p:nvPr/>
        </p:nvSpPr>
        <p:spPr>
          <a:xfrm>
            <a:off x="609600" y="2057400"/>
            <a:ext cx="5486400" cy="1107996"/>
          </a:xfrm>
          <a:prstGeom prst="rect">
            <a:avLst/>
          </a:prstGeom>
          <a:noFill/>
        </p:spPr>
        <p:txBody>
          <a:bodyPr wrap="square" rtlCol="0">
            <a:spAutoFit/>
          </a:bodyPr>
          <a:lstStyle/>
          <a:p>
            <a:r>
              <a:rPr lang="en-US" sz="2200" dirty="0" smtClean="0"/>
              <a:t>As your income increases and your assets accumulate, you need to take steps to protect both.</a:t>
            </a:r>
            <a:endParaRPr lang="en-US" sz="2200" dirty="0"/>
          </a:p>
        </p:txBody>
      </p:sp>
      <p:sp>
        <p:nvSpPr>
          <p:cNvPr id="6" name="TextBox 5"/>
          <p:cNvSpPr txBox="1"/>
          <p:nvPr/>
        </p:nvSpPr>
        <p:spPr>
          <a:xfrm>
            <a:off x="685800" y="3505200"/>
            <a:ext cx="8153400" cy="2585323"/>
          </a:xfrm>
          <a:prstGeom prst="rect">
            <a:avLst/>
          </a:prstGeom>
          <a:noFill/>
        </p:spPr>
        <p:txBody>
          <a:bodyPr wrap="square" rtlCol="0">
            <a:spAutoFit/>
          </a:bodyPr>
          <a:lstStyle/>
          <a:p>
            <a:pPr>
              <a:buFont typeface="Arial" pitchFamily="34" charset="0"/>
              <a:buChar char="•"/>
            </a:pPr>
            <a:r>
              <a:rPr lang="en-US" dirty="0" smtClean="0"/>
              <a:t>Insure the assets you already have: home, car, personal belongings, etc</a:t>
            </a:r>
          </a:p>
          <a:p>
            <a:endParaRPr lang="en-US" dirty="0" smtClean="0"/>
          </a:p>
          <a:p>
            <a:pPr>
              <a:buFont typeface="Arial" pitchFamily="34" charset="0"/>
              <a:buChar char="•"/>
            </a:pPr>
            <a:r>
              <a:rPr lang="en-US" dirty="0" smtClean="0"/>
              <a:t>Insure your life if you have family members who depend on your income</a:t>
            </a:r>
          </a:p>
          <a:p>
            <a:endParaRPr lang="en-US" dirty="0" smtClean="0"/>
          </a:p>
          <a:p>
            <a:pPr>
              <a:buFont typeface="Arial" pitchFamily="34" charset="0"/>
              <a:buChar char="•"/>
            </a:pPr>
            <a:r>
              <a:rPr lang="en-US" dirty="0" smtClean="0"/>
              <a:t>Protect your assets and income from potential lawsuits by obtaining liability insurance for yourself and your business</a:t>
            </a:r>
          </a:p>
          <a:p>
            <a:pPr>
              <a:buFont typeface="Arial" pitchFamily="34" charset="0"/>
              <a:buChar char="•"/>
            </a:pPr>
            <a:endParaRPr lang="en-US" dirty="0"/>
          </a:p>
          <a:p>
            <a:pPr>
              <a:buFont typeface="Arial" pitchFamily="34" charset="0"/>
              <a:buChar char="•"/>
            </a:pPr>
            <a:r>
              <a:rPr lang="en-US" dirty="0" smtClean="0"/>
              <a:t>Contact a capable insurance professional who can guide you through this phase of your financial life cycle</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Savings and Investment Planning</a:t>
            </a:r>
            <a:br>
              <a:rPr lang="en-US" dirty="0" smtClean="0"/>
            </a:br>
            <a:endParaRPr lang="en-US" dirty="0"/>
          </a:p>
        </p:txBody>
      </p:sp>
      <p:sp>
        <p:nvSpPr>
          <p:cNvPr id="3" name="TextBox 2"/>
          <p:cNvSpPr txBox="1"/>
          <p:nvPr/>
        </p:nvSpPr>
        <p:spPr>
          <a:xfrm>
            <a:off x="381000" y="1143000"/>
            <a:ext cx="5029200" cy="646331"/>
          </a:xfrm>
          <a:prstGeom prst="rect">
            <a:avLst/>
          </a:prstGeom>
          <a:noFill/>
        </p:spPr>
        <p:txBody>
          <a:bodyPr wrap="square" rtlCol="0">
            <a:spAutoFit/>
          </a:bodyPr>
          <a:lstStyle/>
          <a:p>
            <a:pPr algn="ctr"/>
            <a:r>
              <a:rPr lang="en-US" dirty="0" smtClean="0"/>
              <a:t>Starting an Emergency Fund and Saving for Your Children’s Education or Other Purposes</a:t>
            </a:r>
            <a:endParaRPr lang="en-US" dirty="0"/>
          </a:p>
        </p:txBody>
      </p:sp>
      <p:pic>
        <p:nvPicPr>
          <p:cNvPr id="6146" name="Picture 2"/>
          <p:cNvPicPr>
            <a:picLocks noChangeAspect="1" noChangeArrowheads="1"/>
          </p:cNvPicPr>
          <p:nvPr/>
        </p:nvPicPr>
        <p:blipFill>
          <a:blip r:embed="rId3" cstate="print"/>
          <a:srcRect/>
          <a:stretch>
            <a:fillRect/>
          </a:stretch>
        </p:blipFill>
        <p:spPr bwMode="auto">
          <a:xfrm>
            <a:off x="6019800" y="1219200"/>
            <a:ext cx="2438400" cy="1876425"/>
          </a:xfrm>
          <a:prstGeom prst="rect">
            <a:avLst/>
          </a:prstGeom>
          <a:noFill/>
          <a:ln w="9525">
            <a:noFill/>
            <a:miter lim="800000"/>
            <a:headEnd/>
            <a:tailEnd/>
          </a:ln>
        </p:spPr>
      </p:pic>
      <p:sp>
        <p:nvSpPr>
          <p:cNvPr id="5" name="TextBox 4"/>
          <p:cNvSpPr txBox="1"/>
          <p:nvPr/>
        </p:nvSpPr>
        <p:spPr>
          <a:xfrm>
            <a:off x="533400" y="2209800"/>
            <a:ext cx="5486400" cy="2215991"/>
          </a:xfrm>
          <a:prstGeom prst="rect">
            <a:avLst/>
          </a:prstGeom>
          <a:noFill/>
        </p:spPr>
        <p:txBody>
          <a:bodyPr wrap="square" rtlCol="0">
            <a:spAutoFit/>
          </a:bodyPr>
          <a:lstStyle/>
          <a:p>
            <a:r>
              <a:rPr lang="en-US" dirty="0" smtClean="0">
                <a:solidFill>
                  <a:srgbClr val="FFFF00"/>
                </a:solidFill>
              </a:rPr>
              <a:t>Starting an Emergency Fund:</a:t>
            </a:r>
          </a:p>
          <a:p>
            <a:pPr>
              <a:buFont typeface="Arial" pitchFamily="34" charset="0"/>
              <a:buChar char="•"/>
            </a:pPr>
            <a:r>
              <a:rPr lang="en-US" sz="1500" dirty="0" smtClean="0"/>
              <a:t>Set aside a portion of your income every month and put it in an interest-earning savings account</a:t>
            </a:r>
          </a:p>
          <a:p>
            <a:endParaRPr lang="en-US" sz="1500" dirty="0"/>
          </a:p>
          <a:p>
            <a:pPr>
              <a:buFont typeface="Arial" pitchFamily="34" charset="0"/>
              <a:buChar char="•"/>
            </a:pPr>
            <a:r>
              <a:rPr lang="en-US" sz="1500" dirty="0" smtClean="0"/>
              <a:t> Make sure the amount that you save every month does not interfere with your ability to live the good life, having a good budget will help you accomplish this</a:t>
            </a:r>
          </a:p>
          <a:p>
            <a:pPr>
              <a:buFont typeface="Arial" pitchFamily="34" charset="0"/>
              <a:buChar char="•"/>
            </a:pPr>
            <a:endParaRPr lang="en-US" sz="1500" dirty="0"/>
          </a:p>
          <a:p>
            <a:pPr>
              <a:buFont typeface="Arial" pitchFamily="34" charset="0"/>
              <a:buChar char="•"/>
            </a:pPr>
            <a:r>
              <a:rPr lang="en-US" sz="1500" dirty="0" smtClean="0"/>
              <a:t>Use the funds in the emergency account only for emergencies!!!</a:t>
            </a:r>
          </a:p>
        </p:txBody>
      </p:sp>
      <p:sp>
        <p:nvSpPr>
          <p:cNvPr id="7" name="TextBox 6"/>
          <p:cNvSpPr txBox="1"/>
          <p:nvPr/>
        </p:nvSpPr>
        <p:spPr>
          <a:xfrm>
            <a:off x="533400" y="4495800"/>
            <a:ext cx="8610600" cy="2215991"/>
          </a:xfrm>
          <a:prstGeom prst="rect">
            <a:avLst/>
          </a:prstGeom>
          <a:noFill/>
        </p:spPr>
        <p:txBody>
          <a:bodyPr wrap="square" rtlCol="0">
            <a:spAutoFit/>
          </a:bodyPr>
          <a:lstStyle/>
          <a:p>
            <a:r>
              <a:rPr lang="en-US" dirty="0" smtClean="0">
                <a:solidFill>
                  <a:srgbClr val="FFFF00"/>
                </a:solidFill>
              </a:rPr>
              <a:t>Examples of Worthy Investments and Savings Goals:</a:t>
            </a:r>
          </a:p>
          <a:p>
            <a:pPr>
              <a:buFont typeface="Arial" pitchFamily="34" charset="0"/>
              <a:buChar char="•"/>
            </a:pPr>
            <a:r>
              <a:rPr lang="en-US" sz="1500" dirty="0"/>
              <a:t> </a:t>
            </a:r>
            <a:r>
              <a:rPr lang="en-US" sz="1500" dirty="0" smtClean="0"/>
              <a:t>Saving money for your children’s college education. The government allows you to set aside tax-free money on such types of investments</a:t>
            </a:r>
          </a:p>
          <a:p>
            <a:pPr>
              <a:buFont typeface="Arial" pitchFamily="34" charset="0"/>
              <a:buChar char="•"/>
            </a:pPr>
            <a:endParaRPr lang="en-US" sz="1500" dirty="0"/>
          </a:p>
          <a:p>
            <a:pPr>
              <a:buFont typeface="Arial" pitchFamily="34" charset="0"/>
              <a:buChar char="•"/>
            </a:pPr>
            <a:r>
              <a:rPr lang="en-US" sz="1500" dirty="0" smtClean="0"/>
              <a:t> Saving funds to start a business</a:t>
            </a:r>
          </a:p>
          <a:p>
            <a:pPr>
              <a:buFont typeface="Arial" pitchFamily="34" charset="0"/>
              <a:buChar char="•"/>
            </a:pPr>
            <a:endParaRPr lang="en-US" sz="1500" dirty="0"/>
          </a:p>
          <a:p>
            <a:pPr>
              <a:buFont typeface="Arial" pitchFamily="34" charset="0"/>
              <a:buChar char="•"/>
            </a:pPr>
            <a:r>
              <a:rPr lang="en-US" sz="1500" dirty="0"/>
              <a:t> </a:t>
            </a:r>
            <a:r>
              <a:rPr lang="en-US" sz="1500" dirty="0" smtClean="0"/>
              <a:t>Saving money for retirement</a:t>
            </a:r>
          </a:p>
          <a:p>
            <a:pPr>
              <a:buFont typeface="Arial" pitchFamily="34" charset="0"/>
              <a:buChar char="•"/>
            </a:pPr>
            <a:endParaRPr lang="en-US" sz="1500" dirty="0"/>
          </a:p>
          <a:p>
            <a:pPr>
              <a:buFont typeface="Arial" pitchFamily="34" charset="0"/>
              <a:buChar char="•"/>
            </a:pPr>
            <a:r>
              <a:rPr lang="en-US" sz="1500" dirty="0" smtClean="0"/>
              <a:t>Saving money for down payments for big ticket items such as a car or a home</a:t>
            </a:r>
            <a:endParaRPr lang="en-US" sz="15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Employee Benefit Planning</a:t>
            </a:r>
            <a:br>
              <a:rPr lang="en-US" dirty="0" smtClean="0"/>
            </a:br>
            <a:endParaRPr lang="en-US" dirty="0"/>
          </a:p>
        </p:txBody>
      </p:sp>
      <p:sp>
        <p:nvSpPr>
          <p:cNvPr id="3" name="TextBox 2"/>
          <p:cNvSpPr txBox="1"/>
          <p:nvPr/>
        </p:nvSpPr>
        <p:spPr>
          <a:xfrm>
            <a:off x="304800" y="1143000"/>
            <a:ext cx="8458200" cy="769441"/>
          </a:xfrm>
          <a:prstGeom prst="rect">
            <a:avLst/>
          </a:prstGeom>
          <a:noFill/>
        </p:spPr>
        <p:txBody>
          <a:bodyPr wrap="square" rtlCol="0">
            <a:spAutoFit/>
          </a:bodyPr>
          <a:lstStyle/>
          <a:p>
            <a:pPr algn="ctr"/>
            <a:r>
              <a:rPr lang="en-US" sz="2200" dirty="0" smtClean="0"/>
              <a:t>When you start your professional career, you may  have access to employee benefits. </a:t>
            </a:r>
            <a:endParaRPr lang="en-US" sz="2200" dirty="0"/>
          </a:p>
        </p:txBody>
      </p:sp>
      <p:sp>
        <p:nvSpPr>
          <p:cNvPr id="4" name="TextBox 3"/>
          <p:cNvSpPr txBox="1"/>
          <p:nvPr/>
        </p:nvSpPr>
        <p:spPr>
          <a:xfrm>
            <a:off x="457200" y="1981200"/>
            <a:ext cx="8382000" cy="2862322"/>
          </a:xfrm>
          <a:prstGeom prst="rect">
            <a:avLst/>
          </a:prstGeom>
          <a:noFill/>
        </p:spPr>
        <p:txBody>
          <a:bodyPr wrap="square" rtlCol="0">
            <a:spAutoFit/>
          </a:bodyPr>
          <a:lstStyle/>
          <a:p>
            <a:r>
              <a:rPr lang="en-US" dirty="0" smtClean="0">
                <a:solidFill>
                  <a:srgbClr val="FFFF00"/>
                </a:solidFill>
              </a:rPr>
              <a:t>Some of these benefits include:</a:t>
            </a:r>
          </a:p>
          <a:p>
            <a:pPr>
              <a:buFont typeface="Arial" pitchFamily="34" charset="0"/>
              <a:buChar char="•"/>
            </a:pPr>
            <a:r>
              <a:rPr lang="en-US" dirty="0"/>
              <a:t> </a:t>
            </a:r>
            <a:r>
              <a:rPr lang="en-US" dirty="0" smtClean="0"/>
              <a:t>Health insurance</a:t>
            </a:r>
          </a:p>
          <a:p>
            <a:pPr>
              <a:buFont typeface="Arial" pitchFamily="34" charset="0"/>
              <a:buChar char="•"/>
            </a:pPr>
            <a:endParaRPr lang="en-US" dirty="0"/>
          </a:p>
          <a:p>
            <a:pPr>
              <a:buFont typeface="Arial" pitchFamily="34" charset="0"/>
              <a:buChar char="•"/>
            </a:pPr>
            <a:r>
              <a:rPr lang="en-US" dirty="0" smtClean="0"/>
              <a:t> Life insurance</a:t>
            </a:r>
          </a:p>
          <a:p>
            <a:pPr>
              <a:buFont typeface="Arial" pitchFamily="34" charset="0"/>
              <a:buChar char="•"/>
            </a:pPr>
            <a:endParaRPr lang="en-US" dirty="0"/>
          </a:p>
          <a:p>
            <a:pPr>
              <a:buFont typeface="Arial" pitchFamily="34" charset="0"/>
              <a:buChar char="•"/>
            </a:pPr>
            <a:r>
              <a:rPr lang="en-US" dirty="0" smtClean="0"/>
              <a:t> Disability insurance</a:t>
            </a:r>
          </a:p>
          <a:p>
            <a:pPr>
              <a:buFont typeface="Arial" pitchFamily="34" charset="0"/>
              <a:buChar char="•"/>
            </a:pPr>
            <a:endParaRPr lang="en-US" dirty="0"/>
          </a:p>
          <a:p>
            <a:pPr>
              <a:buFont typeface="Arial" pitchFamily="34" charset="0"/>
              <a:buChar char="•"/>
            </a:pPr>
            <a:r>
              <a:rPr lang="en-US" dirty="0" smtClean="0"/>
              <a:t> Retirement benefits</a:t>
            </a:r>
          </a:p>
          <a:p>
            <a:pPr>
              <a:buFont typeface="Arial" pitchFamily="34" charset="0"/>
              <a:buChar char="•"/>
            </a:pPr>
            <a:endParaRPr lang="en-US" dirty="0"/>
          </a:p>
          <a:p>
            <a:pPr>
              <a:buFont typeface="Arial" pitchFamily="34" charset="0"/>
              <a:buChar char="•"/>
            </a:pPr>
            <a:r>
              <a:rPr lang="en-US" dirty="0" smtClean="0"/>
              <a:t> Dental insurance</a:t>
            </a:r>
            <a:endParaRPr lang="en-US" dirty="0"/>
          </a:p>
        </p:txBody>
      </p:sp>
      <p:sp>
        <p:nvSpPr>
          <p:cNvPr id="5" name="TextBox 4"/>
          <p:cNvSpPr txBox="1"/>
          <p:nvPr/>
        </p:nvSpPr>
        <p:spPr>
          <a:xfrm>
            <a:off x="4724400" y="2590800"/>
            <a:ext cx="3810000" cy="1477328"/>
          </a:xfrm>
          <a:prstGeom prst="rect">
            <a:avLst/>
          </a:prstGeom>
          <a:noFill/>
        </p:spPr>
        <p:txBody>
          <a:bodyPr wrap="square" rtlCol="0">
            <a:spAutoFit/>
          </a:bodyPr>
          <a:lstStyle/>
          <a:p>
            <a:r>
              <a:rPr lang="en-US" dirty="0" smtClean="0">
                <a:solidFill>
                  <a:srgbClr val="FFFF00"/>
                </a:solidFill>
              </a:rPr>
              <a:t>If your employer pays for even a portion of these benefits, it is recommended that you take advantage of the opportunity to enjoy such benefits</a:t>
            </a:r>
            <a:endParaRPr lang="en-US" dirty="0">
              <a:solidFill>
                <a:srgbClr val="FFFF00"/>
              </a:solidFill>
            </a:endParaRPr>
          </a:p>
        </p:txBody>
      </p:sp>
      <p:pic>
        <p:nvPicPr>
          <p:cNvPr id="7170" name="Picture 2"/>
          <p:cNvPicPr>
            <a:picLocks noChangeAspect="1" noChangeArrowheads="1"/>
          </p:cNvPicPr>
          <p:nvPr/>
        </p:nvPicPr>
        <p:blipFill>
          <a:blip r:embed="rId3" cstate="print"/>
          <a:srcRect/>
          <a:stretch>
            <a:fillRect/>
          </a:stretch>
        </p:blipFill>
        <p:spPr bwMode="auto">
          <a:xfrm>
            <a:off x="5257800" y="4114800"/>
            <a:ext cx="2419350" cy="1885950"/>
          </a:xfrm>
          <a:prstGeom prst="rect">
            <a:avLst/>
          </a:prstGeom>
          <a:noFill/>
          <a:ln w="9525">
            <a:noFill/>
            <a:miter lim="800000"/>
            <a:headEnd/>
            <a:tailEnd/>
          </a:ln>
        </p:spPr>
      </p:pic>
      <p:sp>
        <p:nvSpPr>
          <p:cNvPr id="7" name="TextBox 6"/>
          <p:cNvSpPr txBox="1"/>
          <p:nvPr/>
        </p:nvSpPr>
        <p:spPr>
          <a:xfrm>
            <a:off x="609600" y="5181600"/>
            <a:ext cx="4419600" cy="1477328"/>
          </a:xfrm>
          <a:prstGeom prst="rect">
            <a:avLst/>
          </a:prstGeom>
          <a:noFill/>
        </p:spPr>
        <p:txBody>
          <a:bodyPr wrap="square" rtlCol="0">
            <a:spAutoFit/>
          </a:bodyPr>
          <a:lstStyle/>
          <a:p>
            <a:r>
              <a:rPr lang="en-US" dirty="0" smtClean="0">
                <a:solidFill>
                  <a:srgbClr val="FFFF00"/>
                </a:solidFill>
              </a:rPr>
              <a:t>Once you start your career, do not only consider salary to make your decision of for whom to work, but also consider the benefits package that the potential employer has to offer.</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581400"/>
            <a:ext cx="8229600" cy="1143000"/>
          </a:xfrm>
        </p:spPr>
        <p:txBody>
          <a:bodyPr>
            <a:normAutofit/>
          </a:bodyPr>
          <a:lstStyle/>
          <a:p>
            <a:r>
              <a:rPr lang="en-US" dirty="0" smtClean="0"/>
              <a:t>Questions?</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460</TotalTime>
  <Words>1048</Words>
  <Application>Microsoft Office PowerPoint</Application>
  <PresentationFormat>On-screen Show (4:3)</PresentationFormat>
  <Paragraphs>122</Paragraphs>
  <Slides>13</Slides>
  <Notes>13</Notes>
  <HiddenSlides>0</HiddenSlides>
  <MMClips>2</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The Financial Life Cycle</vt:lpstr>
      <vt:lpstr>Do Financial Plans Change? </vt:lpstr>
      <vt:lpstr>The Financial Planning Life Cycle</vt:lpstr>
      <vt:lpstr>Asset Acquisition Planning </vt:lpstr>
      <vt:lpstr>Asset Acquisition Planning</vt:lpstr>
      <vt:lpstr>Slide 6</vt:lpstr>
      <vt:lpstr>Using Credit Wisely</vt:lpstr>
      <vt:lpstr>Using Credit Wisely</vt:lpstr>
      <vt:lpstr>Slide 9</vt:lpstr>
      <vt:lpstr>Liability and Insurance Planning </vt:lpstr>
      <vt:lpstr>Savings and Investment Planning </vt:lpstr>
      <vt:lpstr>Employee Benefit Planning </vt:lpstr>
      <vt:lpstr>Questions?</vt:lpstr>
    </vt:vector>
  </TitlesOfParts>
  <Company>ulm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Financial Life Cycle</dc:title>
  <dc:creator>ulm</dc:creator>
  <cp:lastModifiedBy>ulm</cp:lastModifiedBy>
  <cp:revision>39</cp:revision>
  <dcterms:created xsi:type="dcterms:W3CDTF">2011-12-12T14:07:57Z</dcterms:created>
  <dcterms:modified xsi:type="dcterms:W3CDTF">2012-01-06T14:38:52Z</dcterms:modified>
</cp:coreProperties>
</file>