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7" r:id="rId2"/>
    <p:sldId id="258" r:id="rId3"/>
    <p:sldId id="267"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4" d="100"/>
          <a:sy n="104" d="100"/>
        </p:scale>
        <p:origin x="-18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5B1361-0893-4895-929E-385462AEE2DD}" type="datetimeFigureOut">
              <a:rPr lang="en-US" smtClean="0"/>
              <a:pPr/>
              <a:t>1/6/2012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6926957-D3CF-4A89-B1B2-B53F6F211E59}"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6926957-D3CF-4A89-B1B2-B53F6F211E59}"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6926957-D3CF-4A89-B1B2-B53F6F211E59}"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6926957-D3CF-4A89-B1B2-B53F6F211E59}"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6926957-D3CF-4A89-B1B2-B53F6F211E59}"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6926957-D3CF-4A89-B1B2-B53F6F211E59}"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6926957-D3CF-4A89-B1B2-B53F6F211E59}"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6926957-D3CF-4A89-B1B2-B53F6F211E59}"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6926957-D3CF-4A89-B1B2-B53F6F211E59}"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6926957-D3CF-4A89-B1B2-B53F6F211E59}"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6926957-D3CF-4A89-B1B2-B53F6F211E59}"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6926957-D3CF-4A89-B1B2-B53F6F211E59}"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31B3174-1978-4788-A7E2-C1954CBFAD38}" type="datetimeFigureOut">
              <a:rPr lang="en-US" smtClean="0"/>
              <a:pPr/>
              <a:t>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180BEE-7CBF-466D-89C0-52E4E3B7882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1B3174-1978-4788-A7E2-C1954CBFAD38}" type="datetimeFigureOut">
              <a:rPr lang="en-US" smtClean="0"/>
              <a:pPr/>
              <a:t>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180BEE-7CBF-466D-89C0-52E4E3B7882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31B3174-1978-4788-A7E2-C1954CBFAD38}" type="datetimeFigureOut">
              <a:rPr lang="en-US" smtClean="0"/>
              <a:pPr/>
              <a:t>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180BEE-7CBF-466D-89C0-52E4E3B7882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31B3174-1978-4788-A7E2-C1954CBFAD38}" type="datetimeFigureOut">
              <a:rPr lang="en-US" smtClean="0"/>
              <a:pPr/>
              <a:t>1/6/2012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180BEE-7CBF-466D-89C0-52E4E3B7882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31B3174-1978-4788-A7E2-C1954CBFAD38}" type="datetimeFigureOut">
              <a:rPr lang="en-US" smtClean="0"/>
              <a:pPr/>
              <a:t>1/6/2012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180BEE-7CBF-466D-89C0-52E4E3B7882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31B3174-1978-4788-A7E2-C1954CBFAD38}" type="datetimeFigureOut">
              <a:rPr lang="en-US" smtClean="0"/>
              <a:pPr/>
              <a:t>1/6/2012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180BEE-7CBF-466D-89C0-52E4E3B7882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1B3174-1978-4788-A7E2-C1954CBFAD38}" type="datetimeFigureOut">
              <a:rPr lang="en-US" smtClean="0"/>
              <a:pPr/>
              <a:t>1/6/2012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180BEE-7CBF-466D-89C0-52E4E3B7882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1B3174-1978-4788-A7E2-C1954CBFAD38}" type="datetimeFigureOut">
              <a:rPr lang="en-US" smtClean="0"/>
              <a:pPr/>
              <a:t>1/6/2012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180BEE-7CBF-466D-89C0-52E4E3B7882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1B3174-1978-4788-A7E2-C1954CBFAD38}" type="datetimeFigureOut">
              <a:rPr lang="en-US" smtClean="0"/>
              <a:pPr/>
              <a:t>1/6/2012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180BEE-7CBF-466D-89C0-52E4E3B7882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1B3174-1978-4788-A7E2-C1954CBFAD38}" type="datetimeFigureOut">
              <a:rPr lang="en-US" smtClean="0"/>
              <a:pPr/>
              <a:t>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180BEE-7CBF-466D-89C0-52E4E3B7882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1B3174-1978-4788-A7E2-C1954CBFAD38}" type="datetimeFigureOut">
              <a:rPr lang="en-US" smtClean="0"/>
              <a:pPr/>
              <a:t>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180BEE-7CBF-466D-89C0-52E4E3B7882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1B3174-1978-4788-A7E2-C1954CBFAD38}" type="datetimeFigureOut">
              <a:rPr lang="en-US" smtClean="0"/>
              <a:pPr/>
              <a:t>1/6/2012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180BEE-7CBF-466D-89C0-52E4E3B7882D}"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video" Target="file:///E:\Personal%20Finance%20Videos\College%20students%20talk%20retirement.avi" TargetMode="Externa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hyperlink" Target="http://www.bankrate.com/calculators/retirement/retirement-plan-calculator.aspx" TargetMode="External"/><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Planning for Retirement</a:t>
            </a:r>
            <a:endParaRPr lang="en-US" dirty="0"/>
          </a:p>
        </p:txBody>
      </p:sp>
      <p:sp>
        <p:nvSpPr>
          <p:cNvPr id="4" name="Subtitle 3"/>
          <p:cNvSpPr>
            <a:spLocks noGrp="1"/>
          </p:cNvSpPr>
          <p:nvPr>
            <p:ph type="subTitle" idx="1"/>
          </p:nvPr>
        </p:nvSpPr>
        <p:spPr/>
        <p:txBody>
          <a:bodyPr/>
          <a:lstStyle/>
          <a:p>
            <a:r>
              <a:rPr lang="en-US" dirty="0" smtClean="0"/>
              <a:t>Living the Good Life During Retirement</a:t>
            </a:r>
            <a:endParaRPr lang="en-US" dirty="0"/>
          </a:p>
        </p:txBody>
      </p:sp>
      <p:pic>
        <p:nvPicPr>
          <p:cNvPr id="1026" name="Picture 2"/>
          <p:cNvPicPr>
            <a:picLocks noChangeAspect="1" noChangeArrowheads="1"/>
          </p:cNvPicPr>
          <p:nvPr/>
        </p:nvPicPr>
        <p:blipFill>
          <a:blip r:embed="rId3" cstate="print"/>
          <a:srcRect/>
          <a:stretch>
            <a:fillRect/>
          </a:stretch>
        </p:blipFill>
        <p:spPr bwMode="auto">
          <a:xfrm>
            <a:off x="0" y="5467350"/>
            <a:ext cx="3295650" cy="1390650"/>
          </a:xfrm>
          <a:prstGeom prst="rect">
            <a:avLst/>
          </a:prstGeom>
          <a:noFill/>
          <a:ln w="9525">
            <a:noFill/>
            <a:miter lim="800000"/>
            <a:headEnd/>
            <a:tailEnd/>
          </a:ln>
        </p:spPr>
      </p:pic>
      <p:pic>
        <p:nvPicPr>
          <p:cNvPr id="1027" name="Picture 3"/>
          <p:cNvPicPr>
            <a:picLocks noChangeAspect="1" noChangeArrowheads="1"/>
          </p:cNvPicPr>
          <p:nvPr/>
        </p:nvPicPr>
        <p:blipFill>
          <a:blip r:embed="rId4" cstate="print"/>
          <a:srcRect/>
          <a:stretch>
            <a:fillRect/>
          </a:stretch>
        </p:blipFill>
        <p:spPr bwMode="auto">
          <a:xfrm>
            <a:off x="7103326" y="5486400"/>
            <a:ext cx="2040673" cy="1371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Does Retirement Look Like?</a:t>
            </a:r>
            <a:endParaRPr lang="en-US" dirty="0"/>
          </a:p>
        </p:txBody>
      </p:sp>
      <p:pic>
        <p:nvPicPr>
          <p:cNvPr id="1026" name="Picture 2"/>
          <p:cNvPicPr>
            <a:picLocks noChangeAspect="1" noChangeArrowheads="1"/>
          </p:cNvPicPr>
          <p:nvPr/>
        </p:nvPicPr>
        <p:blipFill>
          <a:blip r:embed="rId3" cstate="print"/>
          <a:srcRect/>
          <a:stretch>
            <a:fillRect/>
          </a:stretch>
        </p:blipFill>
        <p:spPr bwMode="auto">
          <a:xfrm>
            <a:off x="533400" y="1371600"/>
            <a:ext cx="2581275" cy="1771650"/>
          </a:xfrm>
          <a:prstGeom prst="rect">
            <a:avLst/>
          </a:prstGeom>
          <a:noFill/>
          <a:ln w="9525">
            <a:noFill/>
            <a:miter lim="800000"/>
            <a:headEnd/>
            <a:tailEnd/>
          </a:ln>
        </p:spPr>
      </p:pic>
      <p:pic>
        <p:nvPicPr>
          <p:cNvPr id="1027" name="Picture 3"/>
          <p:cNvPicPr>
            <a:picLocks noChangeAspect="1" noChangeArrowheads="1"/>
          </p:cNvPicPr>
          <p:nvPr/>
        </p:nvPicPr>
        <p:blipFill>
          <a:blip r:embed="rId4" cstate="print"/>
          <a:srcRect/>
          <a:stretch>
            <a:fillRect/>
          </a:stretch>
        </p:blipFill>
        <p:spPr bwMode="auto">
          <a:xfrm>
            <a:off x="2590800" y="2667000"/>
            <a:ext cx="2619375" cy="1743075"/>
          </a:xfrm>
          <a:prstGeom prst="rect">
            <a:avLst/>
          </a:prstGeom>
          <a:noFill/>
          <a:ln w="9525">
            <a:noFill/>
            <a:miter lim="800000"/>
            <a:headEnd/>
            <a:tailEnd/>
          </a:ln>
        </p:spPr>
      </p:pic>
      <p:pic>
        <p:nvPicPr>
          <p:cNvPr id="1028" name="Picture 4"/>
          <p:cNvPicPr>
            <a:picLocks noChangeAspect="1" noChangeArrowheads="1"/>
          </p:cNvPicPr>
          <p:nvPr/>
        </p:nvPicPr>
        <p:blipFill>
          <a:blip r:embed="rId5" cstate="print"/>
          <a:srcRect/>
          <a:stretch>
            <a:fillRect/>
          </a:stretch>
        </p:blipFill>
        <p:spPr bwMode="auto">
          <a:xfrm>
            <a:off x="4953000" y="1143000"/>
            <a:ext cx="2162175" cy="2114550"/>
          </a:xfrm>
          <a:prstGeom prst="rect">
            <a:avLst/>
          </a:prstGeom>
          <a:noFill/>
          <a:ln w="9525">
            <a:noFill/>
            <a:miter lim="800000"/>
            <a:headEnd/>
            <a:tailEnd/>
          </a:ln>
        </p:spPr>
      </p:pic>
      <p:pic>
        <p:nvPicPr>
          <p:cNvPr id="1029" name="Picture 5"/>
          <p:cNvPicPr>
            <a:picLocks noChangeAspect="1" noChangeArrowheads="1"/>
          </p:cNvPicPr>
          <p:nvPr/>
        </p:nvPicPr>
        <p:blipFill>
          <a:blip r:embed="rId6" cstate="print"/>
          <a:srcRect/>
          <a:stretch>
            <a:fillRect/>
          </a:stretch>
        </p:blipFill>
        <p:spPr bwMode="auto">
          <a:xfrm>
            <a:off x="5486400" y="3657600"/>
            <a:ext cx="2705100" cy="1695450"/>
          </a:xfrm>
          <a:prstGeom prst="rect">
            <a:avLst/>
          </a:prstGeom>
          <a:noFill/>
          <a:ln w="9525">
            <a:noFill/>
            <a:miter lim="800000"/>
            <a:headEnd/>
            <a:tailEnd/>
          </a:ln>
        </p:spPr>
      </p:pic>
      <p:pic>
        <p:nvPicPr>
          <p:cNvPr id="1030" name="Picture 6"/>
          <p:cNvPicPr>
            <a:picLocks noChangeAspect="1" noChangeArrowheads="1"/>
          </p:cNvPicPr>
          <p:nvPr/>
        </p:nvPicPr>
        <p:blipFill>
          <a:blip r:embed="rId7" cstate="print"/>
          <a:srcRect/>
          <a:stretch>
            <a:fillRect/>
          </a:stretch>
        </p:blipFill>
        <p:spPr bwMode="auto">
          <a:xfrm>
            <a:off x="1066800" y="4343400"/>
            <a:ext cx="2705100" cy="1685925"/>
          </a:xfrm>
          <a:prstGeom prst="rect">
            <a:avLst/>
          </a:prstGeom>
          <a:noFill/>
          <a:ln w="9525">
            <a:noFill/>
            <a:miter lim="800000"/>
            <a:headEnd/>
            <a:tailEnd/>
          </a:ln>
        </p:spPr>
      </p:pic>
      <p:sp>
        <p:nvSpPr>
          <p:cNvPr id="8" name="TextBox 7"/>
          <p:cNvSpPr txBox="1"/>
          <p:nvPr/>
        </p:nvSpPr>
        <p:spPr>
          <a:xfrm>
            <a:off x="4419600" y="5638800"/>
            <a:ext cx="4343400" cy="646331"/>
          </a:xfrm>
          <a:prstGeom prst="rect">
            <a:avLst/>
          </a:prstGeom>
          <a:noFill/>
        </p:spPr>
        <p:txBody>
          <a:bodyPr wrap="square" rtlCol="0">
            <a:spAutoFit/>
          </a:bodyPr>
          <a:lstStyle/>
          <a:p>
            <a:r>
              <a:rPr lang="en-US" dirty="0" smtClean="0">
                <a:solidFill>
                  <a:srgbClr val="FFFF00"/>
                </a:solidFill>
              </a:rPr>
              <a:t>Is this what retirement looks like? Do you just decide to retire whenever you get old? </a:t>
            </a:r>
            <a:endParaRPr lang="en-US" dirty="0">
              <a:solidFill>
                <a:srgbClr val="FFFF00"/>
              </a:solidFill>
            </a:endParaRPr>
          </a:p>
        </p:txBody>
      </p:sp>
      <p:sp>
        <p:nvSpPr>
          <p:cNvPr id="9" name="TextBox 8"/>
          <p:cNvSpPr txBox="1"/>
          <p:nvPr/>
        </p:nvSpPr>
        <p:spPr>
          <a:xfrm>
            <a:off x="152400" y="6324600"/>
            <a:ext cx="5029200" cy="381000"/>
          </a:xfrm>
          <a:prstGeom prst="rect">
            <a:avLst/>
          </a:prstGeom>
          <a:noFill/>
        </p:spPr>
        <p:txBody>
          <a:bodyPr wrap="square" rtlCol="0">
            <a:spAutoFit/>
          </a:bodyPr>
          <a:lstStyle/>
          <a:p>
            <a:r>
              <a:rPr lang="en-US" b="1" dirty="0" smtClean="0">
                <a:solidFill>
                  <a:srgbClr val="FFFF00"/>
                </a:solidFill>
              </a:rPr>
              <a:t>Retirement is not about how old you are!!!</a:t>
            </a:r>
            <a:endParaRPr lang="en-US" b="1" dirty="0">
              <a:solidFill>
                <a:srgbClr val="FFFF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llege students talk retirement.avi">
            <a:hlinkClick r:id="" action="ppaction://media"/>
          </p:cNvPr>
          <p:cNvPicPr>
            <a:picLocks noRot="1" noChangeAspect="1"/>
          </p:cNvPicPr>
          <p:nvPr>
            <a:videoFile r:link="rId1"/>
          </p:nvPr>
        </p:nvPicPr>
        <p:blipFill>
          <a:blip r:embed="rId4" cstate="print"/>
          <a:stretch>
            <a:fillRect/>
          </a:stretch>
        </p:blipFill>
        <p:spPr>
          <a:xfrm>
            <a:off x="1524000" y="1143000"/>
            <a:ext cx="6096000" cy="45720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Retirement is About Money</a:t>
            </a:r>
            <a:endParaRPr lang="en-US" dirty="0"/>
          </a:p>
        </p:txBody>
      </p:sp>
      <p:sp>
        <p:nvSpPr>
          <p:cNvPr id="3" name="TextBox 2"/>
          <p:cNvSpPr txBox="1"/>
          <p:nvPr/>
        </p:nvSpPr>
        <p:spPr>
          <a:xfrm>
            <a:off x="533400" y="1371600"/>
            <a:ext cx="8229600" cy="369332"/>
          </a:xfrm>
          <a:prstGeom prst="rect">
            <a:avLst/>
          </a:prstGeom>
          <a:noFill/>
        </p:spPr>
        <p:txBody>
          <a:bodyPr wrap="square" rtlCol="0">
            <a:spAutoFit/>
          </a:bodyPr>
          <a:lstStyle/>
          <a:p>
            <a:pPr algn="ctr"/>
            <a:r>
              <a:rPr lang="en-US" dirty="0" smtClean="0">
                <a:solidFill>
                  <a:srgbClr val="FFFF00"/>
                </a:solidFill>
              </a:rPr>
              <a:t>Having enough money to retire requires careful planning</a:t>
            </a:r>
            <a:endParaRPr lang="en-US" dirty="0">
              <a:solidFill>
                <a:srgbClr val="FFFF00"/>
              </a:solidFill>
            </a:endParaRPr>
          </a:p>
        </p:txBody>
      </p:sp>
      <p:pic>
        <p:nvPicPr>
          <p:cNvPr id="2050" name="Picture 2"/>
          <p:cNvPicPr>
            <a:picLocks noChangeAspect="1" noChangeArrowheads="1"/>
          </p:cNvPicPr>
          <p:nvPr/>
        </p:nvPicPr>
        <p:blipFill>
          <a:blip r:embed="rId3" cstate="print"/>
          <a:srcRect/>
          <a:stretch>
            <a:fillRect/>
          </a:stretch>
        </p:blipFill>
        <p:spPr bwMode="auto">
          <a:xfrm>
            <a:off x="381000" y="1905000"/>
            <a:ext cx="2581275" cy="1771650"/>
          </a:xfrm>
          <a:prstGeom prst="rect">
            <a:avLst/>
          </a:prstGeom>
          <a:noFill/>
          <a:ln w="9525">
            <a:noFill/>
            <a:miter lim="800000"/>
            <a:headEnd/>
            <a:tailEnd/>
          </a:ln>
        </p:spPr>
      </p:pic>
      <p:sp>
        <p:nvSpPr>
          <p:cNvPr id="5" name="TextBox 4"/>
          <p:cNvSpPr txBox="1"/>
          <p:nvPr/>
        </p:nvSpPr>
        <p:spPr>
          <a:xfrm>
            <a:off x="3429000" y="2209800"/>
            <a:ext cx="4648200" cy="923330"/>
          </a:xfrm>
          <a:prstGeom prst="rect">
            <a:avLst/>
          </a:prstGeom>
          <a:noFill/>
        </p:spPr>
        <p:txBody>
          <a:bodyPr wrap="square" rtlCol="0">
            <a:spAutoFit/>
          </a:bodyPr>
          <a:lstStyle/>
          <a:p>
            <a:pPr algn="ctr"/>
            <a:r>
              <a:rPr lang="en-US" dirty="0" smtClean="0"/>
              <a:t>The consequences of not saving enough for retirement can have a negative impact on your ability to live the good life. </a:t>
            </a:r>
            <a:endParaRPr lang="en-US" dirty="0"/>
          </a:p>
        </p:txBody>
      </p:sp>
      <p:sp>
        <p:nvSpPr>
          <p:cNvPr id="6" name="TextBox 5"/>
          <p:cNvSpPr txBox="1"/>
          <p:nvPr/>
        </p:nvSpPr>
        <p:spPr>
          <a:xfrm>
            <a:off x="152400" y="3733800"/>
            <a:ext cx="8763000" cy="2862322"/>
          </a:xfrm>
          <a:prstGeom prst="rect">
            <a:avLst/>
          </a:prstGeom>
          <a:noFill/>
        </p:spPr>
        <p:txBody>
          <a:bodyPr wrap="square" rtlCol="0">
            <a:spAutoFit/>
          </a:bodyPr>
          <a:lstStyle/>
          <a:p>
            <a:r>
              <a:rPr lang="en-US" dirty="0" smtClean="0"/>
              <a:t>You want to have enough funds to take care of all of your needs when you retire. So, you may want to have already gotten rid of all of your debt, so that your income is </a:t>
            </a:r>
            <a:r>
              <a:rPr lang="en-US" smtClean="0"/>
              <a:t>not spent </a:t>
            </a:r>
            <a:r>
              <a:rPr lang="en-US" dirty="0" smtClean="0"/>
              <a:t>mostly on paying old debts such as </a:t>
            </a:r>
            <a:r>
              <a:rPr lang="en-US" smtClean="0"/>
              <a:t>a mortgage or a </a:t>
            </a:r>
            <a:r>
              <a:rPr lang="en-US" dirty="0" smtClean="0"/>
              <a:t>car loan. </a:t>
            </a:r>
          </a:p>
          <a:p>
            <a:endParaRPr lang="en-US" dirty="0"/>
          </a:p>
          <a:p>
            <a:r>
              <a:rPr lang="en-US" dirty="0" smtClean="0"/>
              <a:t>Additionally, you want to make sure that you have enough money saved so that you do not run out while in retirement. If you do run out of money during retirement, you may have to go back into the workforce. </a:t>
            </a:r>
          </a:p>
          <a:p>
            <a:endParaRPr lang="en-US" dirty="0"/>
          </a:p>
          <a:p>
            <a:r>
              <a:rPr lang="en-US" dirty="0" smtClean="0"/>
              <a:t>Do not count on social security to be there when you retire. As it stands today, social security is expected to run out of funds by the year 2042. </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Consequences of not Planning for Retirement</a:t>
            </a:r>
            <a:endParaRPr lang="en-US" dirty="0"/>
          </a:p>
        </p:txBody>
      </p:sp>
      <p:pic>
        <p:nvPicPr>
          <p:cNvPr id="3074" name="Picture 2"/>
          <p:cNvPicPr>
            <a:picLocks noChangeAspect="1" noChangeArrowheads="1"/>
          </p:cNvPicPr>
          <p:nvPr/>
        </p:nvPicPr>
        <p:blipFill>
          <a:blip r:embed="rId3" cstate="print"/>
          <a:srcRect/>
          <a:stretch>
            <a:fillRect/>
          </a:stretch>
        </p:blipFill>
        <p:spPr bwMode="auto">
          <a:xfrm>
            <a:off x="228600" y="1676400"/>
            <a:ext cx="2657475" cy="1714500"/>
          </a:xfrm>
          <a:prstGeom prst="rect">
            <a:avLst/>
          </a:prstGeom>
          <a:noFill/>
          <a:ln w="9525">
            <a:noFill/>
            <a:miter lim="800000"/>
            <a:headEnd/>
            <a:tailEnd/>
          </a:ln>
        </p:spPr>
      </p:pic>
      <p:sp>
        <p:nvSpPr>
          <p:cNvPr id="4" name="TextBox 3"/>
          <p:cNvSpPr txBox="1"/>
          <p:nvPr/>
        </p:nvSpPr>
        <p:spPr>
          <a:xfrm>
            <a:off x="2971800" y="1828800"/>
            <a:ext cx="2133600" cy="738664"/>
          </a:xfrm>
          <a:prstGeom prst="rect">
            <a:avLst/>
          </a:prstGeom>
          <a:noFill/>
        </p:spPr>
        <p:txBody>
          <a:bodyPr wrap="square" rtlCol="0">
            <a:spAutoFit/>
          </a:bodyPr>
          <a:lstStyle/>
          <a:p>
            <a:r>
              <a:rPr lang="en-US" sz="1400" dirty="0" smtClean="0"/>
              <a:t>Having to live with your children in your children’s home.</a:t>
            </a:r>
            <a:endParaRPr lang="en-US" sz="1400" dirty="0"/>
          </a:p>
        </p:txBody>
      </p:sp>
      <p:pic>
        <p:nvPicPr>
          <p:cNvPr id="3075" name="Picture 3"/>
          <p:cNvPicPr>
            <a:picLocks noChangeAspect="1" noChangeArrowheads="1"/>
          </p:cNvPicPr>
          <p:nvPr/>
        </p:nvPicPr>
        <p:blipFill>
          <a:blip r:embed="rId4" cstate="print"/>
          <a:srcRect/>
          <a:stretch>
            <a:fillRect/>
          </a:stretch>
        </p:blipFill>
        <p:spPr bwMode="auto">
          <a:xfrm>
            <a:off x="2514600" y="2667000"/>
            <a:ext cx="2419350" cy="1885950"/>
          </a:xfrm>
          <a:prstGeom prst="rect">
            <a:avLst/>
          </a:prstGeom>
          <a:noFill/>
          <a:ln w="9525">
            <a:noFill/>
            <a:miter lim="800000"/>
            <a:headEnd/>
            <a:tailEnd/>
          </a:ln>
        </p:spPr>
      </p:pic>
      <p:sp>
        <p:nvSpPr>
          <p:cNvPr id="6" name="TextBox 5"/>
          <p:cNvSpPr txBox="1"/>
          <p:nvPr/>
        </p:nvSpPr>
        <p:spPr>
          <a:xfrm>
            <a:off x="5029200" y="2743200"/>
            <a:ext cx="2667000" cy="738664"/>
          </a:xfrm>
          <a:prstGeom prst="rect">
            <a:avLst/>
          </a:prstGeom>
          <a:noFill/>
        </p:spPr>
        <p:txBody>
          <a:bodyPr wrap="square" rtlCol="0">
            <a:spAutoFit/>
          </a:bodyPr>
          <a:lstStyle/>
          <a:p>
            <a:r>
              <a:rPr lang="en-US" sz="1400" dirty="0" smtClean="0"/>
              <a:t>Having to go back to work because you cannot afford to retire.</a:t>
            </a:r>
            <a:endParaRPr lang="en-US" sz="1400" dirty="0"/>
          </a:p>
        </p:txBody>
      </p:sp>
      <p:pic>
        <p:nvPicPr>
          <p:cNvPr id="3076" name="Picture 4"/>
          <p:cNvPicPr>
            <a:picLocks noChangeAspect="1" noChangeArrowheads="1"/>
          </p:cNvPicPr>
          <p:nvPr/>
        </p:nvPicPr>
        <p:blipFill>
          <a:blip r:embed="rId5" cstate="print"/>
          <a:srcRect/>
          <a:stretch>
            <a:fillRect/>
          </a:stretch>
        </p:blipFill>
        <p:spPr bwMode="auto">
          <a:xfrm>
            <a:off x="4419600" y="4038600"/>
            <a:ext cx="2466975" cy="1847850"/>
          </a:xfrm>
          <a:prstGeom prst="rect">
            <a:avLst/>
          </a:prstGeom>
          <a:noFill/>
          <a:ln w="9525">
            <a:noFill/>
            <a:miter lim="800000"/>
            <a:headEnd/>
            <a:tailEnd/>
          </a:ln>
        </p:spPr>
      </p:pic>
      <p:sp>
        <p:nvSpPr>
          <p:cNvPr id="8" name="TextBox 7"/>
          <p:cNvSpPr txBox="1"/>
          <p:nvPr/>
        </p:nvSpPr>
        <p:spPr>
          <a:xfrm>
            <a:off x="7010400" y="4114800"/>
            <a:ext cx="1981200" cy="523220"/>
          </a:xfrm>
          <a:prstGeom prst="rect">
            <a:avLst/>
          </a:prstGeom>
          <a:noFill/>
        </p:spPr>
        <p:txBody>
          <a:bodyPr wrap="square" rtlCol="0">
            <a:spAutoFit/>
          </a:bodyPr>
          <a:lstStyle/>
          <a:p>
            <a:r>
              <a:rPr lang="en-US" sz="1400" dirty="0" smtClean="0"/>
              <a:t>A decline in your standard of living. </a:t>
            </a:r>
            <a:endParaRPr lang="en-US" sz="1400" dirty="0"/>
          </a:p>
        </p:txBody>
      </p:sp>
      <p:sp>
        <p:nvSpPr>
          <p:cNvPr id="9" name="TextBox 8"/>
          <p:cNvSpPr txBox="1"/>
          <p:nvPr/>
        </p:nvSpPr>
        <p:spPr>
          <a:xfrm>
            <a:off x="228600" y="5029200"/>
            <a:ext cx="4038600" cy="646331"/>
          </a:xfrm>
          <a:prstGeom prst="rect">
            <a:avLst/>
          </a:prstGeom>
          <a:noFill/>
        </p:spPr>
        <p:txBody>
          <a:bodyPr wrap="square" rtlCol="0">
            <a:spAutoFit/>
          </a:bodyPr>
          <a:lstStyle/>
          <a:p>
            <a:pPr algn="ctr"/>
            <a:r>
              <a:rPr lang="en-US" dirty="0" smtClean="0">
                <a:solidFill>
                  <a:srgbClr val="FFFF00"/>
                </a:solidFill>
              </a:rPr>
              <a:t>1 in 6 (17%) of elderly Americans currently live in poverty</a:t>
            </a:r>
            <a:endParaRPr lang="en-US" dirty="0">
              <a:solidFill>
                <a:srgbClr val="FFFF0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Pitfalls to Retirement Planning</a:t>
            </a:r>
            <a:endParaRPr lang="en-US" dirty="0"/>
          </a:p>
        </p:txBody>
      </p:sp>
      <p:sp>
        <p:nvSpPr>
          <p:cNvPr id="3" name="TextBox 2"/>
          <p:cNvSpPr txBox="1"/>
          <p:nvPr/>
        </p:nvSpPr>
        <p:spPr>
          <a:xfrm>
            <a:off x="990600" y="1676400"/>
            <a:ext cx="5867400" cy="4031873"/>
          </a:xfrm>
          <a:prstGeom prst="rect">
            <a:avLst/>
          </a:prstGeom>
          <a:noFill/>
        </p:spPr>
        <p:txBody>
          <a:bodyPr wrap="square" rtlCol="0">
            <a:spAutoFit/>
          </a:bodyPr>
          <a:lstStyle/>
          <a:p>
            <a:r>
              <a:rPr lang="en-US" sz="3200" dirty="0" smtClean="0"/>
              <a:t>Starting too late</a:t>
            </a:r>
          </a:p>
          <a:p>
            <a:endParaRPr lang="en-US" sz="3200" dirty="0"/>
          </a:p>
          <a:p>
            <a:r>
              <a:rPr lang="en-US" sz="3200" dirty="0" smtClean="0"/>
              <a:t>Putting away too little</a:t>
            </a:r>
          </a:p>
          <a:p>
            <a:endParaRPr lang="en-US" sz="3200" dirty="0"/>
          </a:p>
          <a:p>
            <a:r>
              <a:rPr lang="en-US" sz="3200" dirty="0" smtClean="0"/>
              <a:t>Investing too conservatively</a:t>
            </a:r>
          </a:p>
          <a:p>
            <a:endParaRPr lang="en-US" sz="3200" dirty="0"/>
          </a:p>
          <a:p>
            <a:r>
              <a:rPr lang="en-US" sz="3200" dirty="0" smtClean="0"/>
              <a:t>Not taking advantage of employee retirement benefits</a:t>
            </a:r>
            <a:endParaRPr lang="en-US" sz="3200" dirty="0"/>
          </a:p>
        </p:txBody>
      </p:sp>
      <p:pic>
        <p:nvPicPr>
          <p:cNvPr id="4098" name="Picture 2"/>
          <p:cNvPicPr>
            <a:picLocks noChangeAspect="1" noChangeArrowheads="1"/>
          </p:cNvPicPr>
          <p:nvPr/>
        </p:nvPicPr>
        <p:blipFill>
          <a:blip r:embed="rId3" cstate="print"/>
          <a:srcRect/>
          <a:stretch>
            <a:fillRect/>
          </a:stretch>
        </p:blipFill>
        <p:spPr bwMode="auto">
          <a:xfrm>
            <a:off x="6324600" y="2057400"/>
            <a:ext cx="1905000" cy="2400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How Does Saving for Retirement Work?</a:t>
            </a:r>
            <a:endParaRPr lang="en-US" dirty="0"/>
          </a:p>
        </p:txBody>
      </p:sp>
      <p:pic>
        <p:nvPicPr>
          <p:cNvPr id="5122" name="Picture 2"/>
          <p:cNvPicPr>
            <a:picLocks noChangeAspect="1" noChangeArrowheads="1"/>
          </p:cNvPicPr>
          <p:nvPr/>
        </p:nvPicPr>
        <p:blipFill>
          <a:blip r:embed="rId3" cstate="print"/>
          <a:srcRect/>
          <a:stretch>
            <a:fillRect/>
          </a:stretch>
        </p:blipFill>
        <p:spPr bwMode="auto">
          <a:xfrm>
            <a:off x="5486400" y="1066800"/>
            <a:ext cx="3333750" cy="1752907"/>
          </a:xfrm>
          <a:prstGeom prst="rect">
            <a:avLst/>
          </a:prstGeom>
          <a:noFill/>
          <a:ln w="9525">
            <a:noFill/>
            <a:miter lim="800000"/>
            <a:headEnd/>
            <a:tailEnd/>
          </a:ln>
        </p:spPr>
      </p:pic>
      <p:sp>
        <p:nvSpPr>
          <p:cNvPr id="4" name="TextBox 3"/>
          <p:cNvSpPr txBox="1"/>
          <p:nvPr/>
        </p:nvSpPr>
        <p:spPr>
          <a:xfrm>
            <a:off x="228600" y="1600200"/>
            <a:ext cx="5029200" cy="892552"/>
          </a:xfrm>
          <a:prstGeom prst="rect">
            <a:avLst/>
          </a:prstGeom>
          <a:noFill/>
        </p:spPr>
        <p:txBody>
          <a:bodyPr wrap="square" rtlCol="0">
            <a:spAutoFit/>
          </a:bodyPr>
          <a:lstStyle/>
          <a:p>
            <a:pPr algn="ctr"/>
            <a:r>
              <a:rPr lang="en-US" sz="2600" dirty="0" smtClean="0">
                <a:solidFill>
                  <a:srgbClr val="FFFF00"/>
                </a:solidFill>
              </a:rPr>
              <a:t>Saving for retirement is like rolling a snowball down a hillside</a:t>
            </a:r>
            <a:endParaRPr lang="en-US" sz="2600" dirty="0">
              <a:solidFill>
                <a:srgbClr val="FFFF00"/>
              </a:solidFill>
            </a:endParaRPr>
          </a:p>
        </p:txBody>
      </p:sp>
      <p:sp>
        <p:nvSpPr>
          <p:cNvPr id="5" name="TextBox 4"/>
          <p:cNvSpPr txBox="1"/>
          <p:nvPr/>
        </p:nvSpPr>
        <p:spPr>
          <a:xfrm>
            <a:off x="152400" y="2895600"/>
            <a:ext cx="4648200" cy="3416320"/>
          </a:xfrm>
          <a:prstGeom prst="rect">
            <a:avLst/>
          </a:prstGeom>
          <a:noFill/>
        </p:spPr>
        <p:txBody>
          <a:bodyPr wrap="square" rtlCol="0">
            <a:spAutoFit/>
          </a:bodyPr>
          <a:lstStyle/>
          <a:p>
            <a:pPr>
              <a:buFont typeface="Arial" pitchFamily="34" charset="0"/>
              <a:buChar char="•"/>
            </a:pPr>
            <a:r>
              <a:rPr lang="en-US" dirty="0" smtClean="0"/>
              <a:t>The longer the snowball rolls, the bigger it will get</a:t>
            </a:r>
          </a:p>
          <a:p>
            <a:pPr>
              <a:buFont typeface="Arial" pitchFamily="34" charset="0"/>
              <a:buChar char="•"/>
            </a:pPr>
            <a:endParaRPr lang="en-US" dirty="0" smtClean="0"/>
          </a:p>
          <a:p>
            <a:pPr>
              <a:buFont typeface="Arial" pitchFamily="34" charset="0"/>
              <a:buChar char="•"/>
            </a:pPr>
            <a:r>
              <a:rPr lang="en-US" dirty="0" smtClean="0"/>
              <a:t>If you start with a big snowball, it will get bigger at the end of the run</a:t>
            </a:r>
          </a:p>
          <a:p>
            <a:pPr>
              <a:buFont typeface="Arial" pitchFamily="34" charset="0"/>
              <a:buChar char="•"/>
            </a:pPr>
            <a:endParaRPr lang="en-US" dirty="0" smtClean="0"/>
          </a:p>
          <a:p>
            <a:pPr>
              <a:buFont typeface="Arial" pitchFamily="34" charset="0"/>
              <a:buChar char="•"/>
            </a:pPr>
            <a:r>
              <a:rPr lang="en-US" dirty="0" smtClean="0"/>
              <a:t>If you add more snow to your snowball as it rolls down, your snowball will be bigger at the end of the run</a:t>
            </a:r>
          </a:p>
          <a:p>
            <a:pPr>
              <a:buFont typeface="Arial" pitchFamily="34" charset="0"/>
              <a:buChar char="•"/>
            </a:pPr>
            <a:endParaRPr lang="en-US" dirty="0" smtClean="0"/>
          </a:p>
          <a:p>
            <a:pPr>
              <a:buFont typeface="Arial" pitchFamily="34" charset="0"/>
              <a:buChar char="•"/>
            </a:pPr>
            <a:r>
              <a:rPr lang="en-US" dirty="0" smtClean="0"/>
              <a:t>If you watch your snowball periodically, it will not run off course</a:t>
            </a:r>
            <a:endParaRPr lang="en-US" dirty="0"/>
          </a:p>
        </p:txBody>
      </p:sp>
      <p:sp>
        <p:nvSpPr>
          <p:cNvPr id="6" name="TextBox 5"/>
          <p:cNvSpPr txBox="1"/>
          <p:nvPr/>
        </p:nvSpPr>
        <p:spPr>
          <a:xfrm>
            <a:off x="5105400" y="2895600"/>
            <a:ext cx="3886200" cy="3693319"/>
          </a:xfrm>
          <a:prstGeom prst="rect">
            <a:avLst/>
          </a:prstGeom>
          <a:noFill/>
        </p:spPr>
        <p:txBody>
          <a:bodyPr wrap="square" rtlCol="0">
            <a:spAutoFit/>
          </a:bodyPr>
          <a:lstStyle/>
          <a:p>
            <a:pPr>
              <a:buFont typeface="Arial" pitchFamily="34" charset="0"/>
              <a:buChar char="•"/>
            </a:pPr>
            <a:r>
              <a:rPr lang="en-US" dirty="0" smtClean="0">
                <a:solidFill>
                  <a:srgbClr val="FF0000"/>
                </a:solidFill>
              </a:rPr>
              <a:t>The earlier you start saving for retirement, the more you will have at the end</a:t>
            </a:r>
          </a:p>
          <a:p>
            <a:pPr>
              <a:buFont typeface="Arial" pitchFamily="34" charset="0"/>
              <a:buChar char="•"/>
            </a:pPr>
            <a:endParaRPr lang="en-US" dirty="0">
              <a:solidFill>
                <a:srgbClr val="FF0000"/>
              </a:solidFill>
            </a:endParaRPr>
          </a:p>
          <a:p>
            <a:pPr>
              <a:buFont typeface="Arial" pitchFamily="34" charset="0"/>
              <a:buChar char="•"/>
            </a:pPr>
            <a:r>
              <a:rPr lang="en-US" dirty="0" smtClean="0">
                <a:solidFill>
                  <a:srgbClr val="FF0000"/>
                </a:solidFill>
              </a:rPr>
              <a:t>If you already have additional savings, put them in a retirement account</a:t>
            </a:r>
          </a:p>
          <a:p>
            <a:pPr>
              <a:buFont typeface="Arial" pitchFamily="34" charset="0"/>
              <a:buChar char="•"/>
            </a:pPr>
            <a:endParaRPr lang="en-US" dirty="0">
              <a:solidFill>
                <a:srgbClr val="FF0000"/>
              </a:solidFill>
            </a:endParaRPr>
          </a:p>
          <a:p>
            <a:pPr>
              <a:buFont typeface="Arial" pitchFamily="34" charset="0"/>
              <a:buChar char="•"/>
            </a:pPr>
            <a:r>
              <a:rPr lang="en-US" dirty="0" smtClean="0">
                <a:solidFill>
                  <a:srgbClr val="FF0000"/>
                </a:solidFill>
              </a:rPr>
              <a:t>Contribute to your retirement account periodically</a:t>
            </a:r>
          </a:p>
          <a:p>
            <a:pPr>
              <a:buFont typeface="Arial" pitchFamily="34" charset="0"/>
              <a:buChar char="•"/>
            </a:pPr>
            <a:endParaRPr lang="en-US" dirty="0">
              <a:solidFill>
                <a:srgbClr val="FF0000"/>
              </a:solidFill>
            </a:endParaRPr>
          </a:p>
          <a:p>
            <a:pPr>
              <a:buFont typeface="Arial" pitchFamily="34" charset="0"/>
              <a:buChar char="•"/>
            </a:pPr>
            <a:r>
              <a:rPr lang="en-US" dirty="0" smtClean="0">
                <a:solidFill>
                  <a:srgbClr val="FF0000"/>
                </a:solidFill>
              </a:rPr>
              <a:t>Track and monitor your account periodically to make sure your retirement is on track</a:t>
            </a:r>
            <a:endParaRPr lang="en-US" dirty="0">
              <a:solidFill>
                <a:srgbClr val="FF0000"/>
              </a:solidFill>
            </a:endParaRPr>
          </a:p>
        </p:txBody>
      </p:sp>
      <p:sp>
        <p:nvSpPr>
          <p:cNvPr id="7" name="Right Arrow 6"/>
          <p:cNvSpPr/>
          <p:nvPr/>
        </p:nvSpPr>
        <p:spPr>
          <a:xfrm rot="10800000">
            <a:off x="3886200" y="3276600"/>
            <a:ext cx="1066800" cy="38100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Arrow 7"/>
          <p:cNvSpPr/>
          <p:nvPr/>
        </p:nvSpPr>
        <p:spPr>
          <a:xfrm rot="10800000">
            <a:off x="3962400" y="4038600"/>
            <a:ext cx="1066800" cy="38100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ight Arrow 8"/>
          <p:cNvSpPr/>
          <p:nvPr/>
        </p:nvSpPr>
        <p:spPr>
          <a:xfrm rot="10800000">
            <a:off x="3962400" y="5105400"/>
            <a:ext cx="1066800" cy="38100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p:nvSpPr>
        <p:spPr>
          <a:xfrm rot="10800000">
            <a:off x="3962400" y="5943600"/>
            <a:ext cx="1066800" cy="38100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381000" y="2438400"/>
            <a:ext cx="4876800" cy="369332"/>
          </a:xfrm>
          <a:prstGeom prst="rect">
            <a:avLst/>
          </a:prstGeom>
          <a:noFill/>
        </p:spPr>
        <p:txBody>
          <a:bodyPr wrap="square" rtlCol="0">
            <a:spAutoFit/>
          </a:bodyPr>
          <a:lstStyle/>
          <a:p>
            <a:pPr algn="ctr"/>
            <a:r>
              <a:rPr lang="en-US" dirty="0" smtClean="0"/>
              <a:t>We call this “snowball” effect COMPOUNDING</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How Much Do I Need to Retire Comfortably?</a:t>
            </a:r>
            <a:endParaRPr lang="en-US" dirty="0"/>
          </a:p>
        </p:txBody>
      </p:sp>
      <p:sp>
        <p:nvSpPr>
          <p:cNvPr id="3" name="Text Placeholder 2"/>
          <p:cNvSpPr>
            <a:spLocks noGrp="1"/>
          </p:cNvSpPr>
          <p:nvPr>
            <p:ph type="body" idx="1"/>
          </p:nvPr>
        </p:nvSpPr>
        <p:spPr>
          <a:xfrm>
            <a:off x="457200" y="1535113"/>
            <a:ext cx="5029200" cy="639762"/>
          </a:xfrm>
        </p:spPr>
        <p:txBody>
          <a:bodyPr>
            <a:normAutofit fontScale="85000" lnSpcReduction="20000"/>
          </a:bodyPr>
          <a:lstStyle/>
          <a:p>
            <a:r>
              <a:rPr lang="en-US" dirty="0" smtClean="0">
                <a:solidFill>
                  <a:srgbClr val="FFFF00"/>
                </a:solidFill>
              </a:rPr>
              <a:t>To answer this question, you need to consider the following:</a:t>
            </a:r>
            <a:endParaRPr lang="en-US" dirty="0">
              <a:solidFill>
                <a:srgbClr val="FFFF00"/>
              </a:solidFill>
            </a:endParaRPr>
          </a:p>
        </p:txBody>
      </p:sp>
      <p:sp>
        <p:nvSpPr>
          <p:cNvPr id="4" name="Content Placeholder 3"/>
          <p:cNvSpPr>
            <a:spLocks noGrp="1"/>
          </p:cNvSpPr>
          <p:nvPr>
            <p:ph sz="half" idx="2"/>
          </p:nvPr>
        </p:nvSpPr>
        <p:spPr>
          <a:xfrm>
            <a:off x="457200" y="2174875"/>
            <a:ext cx="5029200" cy="3951288"/>
          </a:xfrm>
        </p:spPr>
        <p:txBody>
          <a:bodyPr>
            <a:normAutofit fontScale="92500" lnSpcReduction="20000"/>
          </a:bodyPr>
          <a:lstStyle/>
          <a:p>
            <a:r>
              <a:rPr lang="en-US" dirty="0" smtClean="0"/>
              <a:t>What will be my expenses when I retire?</a:t>
            </a:r>
          </a:p>
          <a:p>
            <a:r>
              <a:rPr lang="en-US" dirty="0" smtClean="0"/>
              <a:t>How long am I going to live after I retire? </a:t>
            </a:r>
          </a:p>
          <a:p>
            <a:r>
              <a:rPr lang="en-US" dirty="0" smtClean="0"/>
              <a:t>What do I want to do when I retire? </a:t>
            </a:r>
          </a:p>
          <a:p>
            <a:r>
              <a:rPr lang="en-US" dirty="0" smtClean="0"/>
              <a:t>Will I be the only one depending on my retirement income? </a:t>
            </a:r>
          </a:p>
          <a:p>
            <a:r>
              <a:rPr lang="en-US" dirty="0" smtClean="0"/>
              <a:t>Will I have other sources of income while in retirement?</a:t>
            </a:r>
          </a:p>
          <a:p>
            <a:r>
              <a:rPr lang="en-US" dirty="0" smtClean="0"/>
              <a:t>How much do I need to put away to reach my goal?</a:t>
            </a:r>
          </a:p>
          <a:p>
            <a:r>
              <a:rPr lang="en-US" dirty="0" smtClean="0"/>
              <a:t>Inflation</a:t>
            </a:r>
            <a:endParaRPr lang="en-US" dirty="0"/>
          </a:p>
        </p:txBody>
      </p:sp>
      <p:pic>
        <p:nvPicPr>
          <p:cNvPr id="6147" name="Picture 3"/>
          <p:cNvPicPr>
            <a:picLocks noChangeAspect="1" noChangeArrowheads="1"/>
          </p:cNvPicPr>
          <p:nvPr/>
        </p:nvPicPr>
        <p:blipFill>
          <a:blip r:embed="rId3" cstate="print"/>
          <a:srcRect/>
          <a:stretch>
            <a:fillRect/>
          </a:stretch>
        </p:blipFill>
        <p:spPr bwMode="auto">
          <a:xfrm>
            <a:off x="5730290" y="1600200"/>
            <a:ext cx="3137486" cy="2514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How Much Do I Need to Retire?</a:t>
            </a:r>
            <a:endParaRPr lang="en-US" dirty="0"/>
          </a:p>
        </p:txBody>
      </p:sp>
      <p:sp>
        <p:nvSpPr>
          <p:cNvPr id="9" name="TextBox 8"/>
          <p:cNvSpPr txBox="1"/>
          <p:nvPr/>
        </p:nvSpPr>
        <p:spPr>
          <a:xfrm>
            <a:off x="304800" y="2971800"/>
            <a:ext cx="8686800" cy="369332"/>
          </a:xfrm>
          <a:prstGeom prst="rect">
            <a:avLst/>
          </a:prstGeom>
          <a:noFill/>
        </p:spPr>
        <p:txBody>
          <a:bodyPr wrap="square" rtlCol="0">
            <a:spAutoFit/>
          </a:bodyPr>
          <a:lstStyle/>
          <a:p>
            <a:pPr algn="ctr"/>
            <a:r>
              <a:rPr lang="en-US" dirty="0" smtClean="0">
                <a:hlinkClick r:id="rId3"/>
              </a:rPr>
              <a:t>http://www.bankrate.com/calculators/retirement/retirement-plan-calculator.aspx</a:t>
            </a:r>
            <a:endParaRPr lang="en-US" dirty="0"/>
          </a:p>
        </p:txBody>
      </p:sp>
      <p:sp>
        <p:nvSpPr>
          <p:cNvPr id="10" name="TextBox 9"/>
          <p:cNvSpPr txBox="1"/>
          <p:nvPr/>
        </p:nvSpPr>
        <p:spPr>
          <a:xfrm>
            <a:off x="762000" y="1447800"/>
            <a:ext cx="7620000" cy="1200329"/>
          </a:xfrm>
          <a:prstGeom prst="rect">
            <a:avLst/>
          </a:prstGeom>
          <a:noFill/>
        </p:spPr>
        <p:txBody>
          <a:bodyPr wrap="square" rtlCol="0">
            <a:spAutoFit/>
          </a:bodyPr>
          <a:lstStyle/>
          <a:p>
            <a:r>
              <a:rPr lang="en-US" dirty="0" smtClean="0"/>
              <a:t>Meeting with a qualified financial adviser is an important step to take</a:t>
            </a:r>
          </a:p>
          <a:p>
            <a:endParaRPr lang="en-US" dirty="0" smtClean="0"/>
          </a:p>
          <a:p>
            <a:r>
              <a:rPr lang="en-US" dirty="0" smtClean="0"/>
              <a:t>Additionally, the internet has a lot of different resources that can help you start your plan towards retirement. One of such resources is included here:</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About Risk?</a:t>
            </a:r>
            <a:endParaRPr lang="en-US" dirty="0"/>
          </a:p>
        </p:txBody>
      </p:sp>
      <p:sp>
        <p:nvSpPr>
          <p:cNvPr id="3" name="Content Placeholder 2"/>
          <p:cNvSpPr>
            <a:spLocks noGrp="1"/>
          </p:cNvSpPr>
          <p:nvPr>
            <p:ph sz="half" idx="1"/>
          </p:nvPr>
        </p:nvSpPr>
        <p:spPr>
          <a:xfrm>
            <a:off x="457200" y="1600200"/>
            <a:ext cx="5181600" cy="5029200"/>
          </a:xfrm>
        </p:spPr>
        <p:txBody>
          <a:bodyPr>
            <a:normAutofit fontScale="85000" lnSpcReduction="10000"/>
          </a:bodyPr>
          <a:lstStyle/>
          <a:p>
            <a:pPr>
              <a:buNone/>
            </a:pPr>
            <a:r>
              <a:rPr lang="en-US" dirty="0" smtClean="0"/>
              <a:t>Investment risk is important to consider. </a:t>
            </a:r>
          </a:p>
          <a:p>
            <a:r>
              <a:rPr lang="en-US" dirty="0" smtClean="0"/>
              <a:t>Risk goes hand in hand with return</a:t>
            </a:r>
          </a:p>
          <a:p>
            <a:r>
              <a:rPr lang="en-US" dirty="0" smtClean="0"/>
              <a:t>If you do not like risk, the return on your investment will not be high</a:t>
            </a:r>
          </a:p>
          <a:p>
            <a:r>
              <a:rPr lang="en-US" dirty="0" smtClean="0"/>
              <a:t>The following is a good rule to follow regarding risk and age:</a:t>
            </a:r>
          </a:p>
          <a:p>
            <a:pPr lvl="1"/>
            <a:r>
              <a:rPr lang="en-US" dirty="0" smtClean="0">
                <a:solidFill>
                  <a:srgbClr val="FFFF00"/>
                </a:solidFill>
              </a:rPr>
              <a:t>Take on riskier investments when you are young</a:t>
            </a:r>
          </a:p>
          <a:p>
            <a:pPr lvl="1"/>
            <a:r>
              <a:rPr lang="en-US" dirty="0" smtClean="0">
                <a:solidFill>
                  <a:srgbClr val="FFFF00"/>
                </a:solidFill>
              </a:rPr>
              <a:t>Take on less risky investments as you near retirement age</a:t>
            </a:r>
          </a:p>
          <a:p>
            <a:r>
              <a:rPr lang="en-US" dirty="0" smtClean="0"/>
              <a:t>Consult a financial advisor when considering your investment options</a:t>
            </a:r>
          </a:p>
          <a:p>
            <a:pPr lvl="1"/>
            <a:endParaRPr lang="en-US" dirty="0">
              <a:solidFill>
                <a:srgbClr val="FFFF00"/>
              </a:solidFill>
            </a:endParaRPr>
          </a:p>
          <a:p>
            <a:pPr lvl="1">
              <a:buNone/>
            </a:pPr>
            <a:endParaRPr lang="en-US" dirty="0">
              <a:solidFill>
                <a:srgbClr val="FFFF00"/>
              </a:solidFill>
            </a:endParaRPr>
          </a:p>
        </p:txBody>
      </p:sp>
      <p:pic>
        <p:nvPicPr>
          <p:cNvPr id="7170" name="Picture 2"/>
          <p:cNvPicPr>
            <a:picLocks noChangeAspect="1" noChangeArrowheads="1"/>
          </p:cNvPicPr>
          <p:nvPr/>
        </p:nvPicPr>
        <p:blipFill>
          <a:blip r:embed="rId3" cstate="print"/>
          <a:srcRect/>
          <a:stretch>
            <a:fillRect/>
          </a:stretch>
        </p:blipFill>
        <p:spPr bwMode="auto">
          <a:xfrm>
            <a:off x="6019800" y="2209800"/>
            <a:ext cx="1847850" cy="24669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smtClean="0"/>
              <a:t>Questions?</a:t>
            </a:r>
            <a:endParaRPr lang="en-US" dirty="0"/>
          </a:p>
        </p:txBody>
      </p:sp>
      <p:sp>
        <p:nvSpPr>
          <p:cNvPr id="6" name="Subtitle 5"/>
          <p:cNvSpPr>
            <a:spLocks noGrp="1"/>
          </p:cNvSpPr>
          <p:nvPr>
            <p:ph type="subTitle" idx="1"/>
          </p:nvPr>
        </p:nvSpPr>
        <p:spPr/>
        <p:txBody>
          <a:bodyPr/>
          <a:lstStyle/>
          <a:p>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108</TotalTime>
  <Words>646</Words>
  <Application>Microsoft Office PowerPoint</Application>
  <PresentationFormat>On-screen Show (4:3)</PresentationFormat>
  <Paragraphs>77</Paragraphs>
  <Slides>11</Slides>
  <Notes>11</Notes>
  <HiddenSlides>0</HiddenSlides>
  <MMClips>1</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Planning for Retirement</vt:lpstr>
      <vt:lpstr>What Does Retirement Look Like?</vt:lpstr>
      <vt:lpstr>Slide 3</vt:lpstr>
      <vt:lpstr>Retirement is About Money</vt:lpstr>
      <vt:lpstr>Consequences of not Planning for Retirement</vt:lpstr>
      <vt:lpstr>Pitfalls to Retirement Planning</vt:lpstr>
      <vt:lpstr>How Does Saving for Retirement Work?</vt:lpstr>
      <vt:lpstr>How Much Do I Need to Retire Comfortably?</vt:lpstr>
      <vt:lpstr>How Much Do I Need to Retire?</vt:lpstr>
      <vt:lpstr>What About Risk?</vt:lpstr>
      <vt:lpstr>Questions?</vt:lpstr>
    </vt:vector>
  </TitlesOfParts>
  <Company>ulm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Planning for Retirement</dc:title>
  <dc:creator>ulm</dc:creator>
  <cp:lastModifiedBy>ulm</cp:lastModifiedBy>
  <cp:revision>21</cp:revision>
  <dcterms:created xsi:type="dcterms:W3CDTF">2011-12-13T14:05:16Z</dcterms:created>
  <dcterms:modified xsi:type="dcterms:W3CDTF">2012-01-06T14:38:46Z</dcterms:modified>
</cp:coreProperties>
</file>