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2"/>
  </p:sldMasterIdLst>
  <p:notesMasterIdLst>
    <p:notesMasterId r:id="rId25"/>
  </p:notesMasterIdLst>
  <p:handoutMasterIdLst>
    <p:handoutMasterId r:id="rId26"/>
  </p:handoutMasterIdLst>
  <p:sldIdLst>
    <p:sldId id="269" r:id="rId3"/>
    <p:sldId id="270" r:id="rId4"/>
    <p:sldId id="271" r:id="rId5"/>
    <p:sldId id="272" r:id="rId6"/>
    <p:sldId id="273" r:id="rId7"/>
    <p:sldId id="263" r:id="rId8"/>
    <p:sldId id="274"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0A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5" d="100"/>
          <a:sy n="115" d="100"/>
        </p:scale>
        <p:origin x="264" y="10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3" d="2"/>
        <a:sy n="3" d="2"/>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9/7/2017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9/7/2017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419468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412807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30919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92775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51479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2420438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154206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014231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90006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18</a:t>
            </a:fld>
            <a:endParaRPr lang="en-US"/>
          </a:p>
        </p:txBody>
      </p:sp>
    </p:spTree>
    <p:extLst>
      <p:ext uri="{BB962C8B-B14F-4D97-AF65-F5344CB8AC3E}">
        <p14:creationId xmlns:p14="http://schemas.microsoft.com/office/powerpoint/2010/main" val="749398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95692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351843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season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12989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of an animal and or plant found in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389014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81B6-B371-4031-9CBE-ED0985B01CB6}" type="slidenum">
              <a:rPr lang="en-US"/>
              <a:pPr/>
              <a:t>6</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t>Add key points in the history of your country to the timeline.</a:t>
            </a:r>
          </a:p>
        </p:txBody>
      </p:sp>
    </p:spTree>
    <p:extLst>
      <p:ext uri="{BB962C8B-B14F-4D97-AF65-F5344CB8AC3E}">
        <p14:creationId xmlns:p14="http://schemas.microsoft.com/office/powerpoint/2010/main" val="2229052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2063820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856040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smtClean="0"/>
              <a:t>Insert a picture illustrating a custom or tradition here.</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032291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ctrTitle"/>
          </p:nvPr>
        </p:nvSpPr>
        <p:spPr>
          <a:xfrm>
            <a:off x="1371243" y="1803405"/>
            <a:ext cx="9446339" cy="1825096"/>
          </a:xfrm>
        </p:spPr>
        <p:txBody>
          <a:bodyPr anchor="b">
            <a:normAutofit/>
          </a:bodyPr>
          <a:lstStyle>
            <a:lvl1pPr algn="l">
              <a:defRPr sz="5998"/>
            </a:lvl1pPr>
          </a:lstStyle>
          <a:p>
            <a:r>
              <a:rPr lang="en-US" smtClean="0"/>
              <a:t>Click to edit Master title style</a:t>
            </a:r>
            <a:endParaRPr lang="en-US" dirty="0"/>
          </a:p>
        </p:txBody>
      </p:sp>
      <p:sp>
        <p:nvSpPr>
          <p:cNvPr id="3" name="Subtitle 2"/>
          <p:cNvSpPr>
            <a:spLocks noGrp="1"/>
          </p:cNvSpPr>
          <p:nvPr>
            <p:ph type="subTitle" idx="1"/>
          </p:nvPr>
        </p:nvSpPr>
        <p:spPr>
          <a:xfrm>
            <a:off x="1371243" y="3632201"/>
            <a:ext cx="9446339" cy="685800"/>
          </a:xfrm>
        </p:spPr>
        <p:txBody>
          <a:bodyPr>
            <a:normAutofit/>
          </a:bodyPr>
          <a:lstStyle>
            <a:lvl1pPr marL="0" indent="0" algn="l">
              <a:buNone/>
              <a:defRPr sz="19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7501" y="4314328"/>
            <a:ext cx="2910082" cy="374642"/>
          </a:xfrm>
        </p:spPr>
        <p:txBody>
          <a:bodyPr/>
          <a:lstStyle/>
          <a:p>
            <a:fld id="{EDF33987-6305-4E2A-BF18-EF013ECE927B}" type="datetimeFigureOut">
              <a:rPr lang="en-US" smtClean="0"/>
              <a:pPr/>
              <a:t>9/7/2017</a:t>
            </a:fld>
            <a:endParaRPr lang="en-US"/>
          </a:p>
        </p:txBody>
      </p:sp>
      <p:sp>
        <p:nvSpPr>
          <p:cNvPr id="5" name="Footer Placeholder 4"/>
          <p:cNvSpPr>
            <a:spLocks noGrp="1"/>
          </p:cNvSpPr>
          <p:nvPr>
            <p:ph type="ftr" sz="quarter" idx="11"/>
          </p:nvPr>
        </p:nvSpPr>
        <p:spPr>
          <a:xfrm>
            <a:off x="1371243" y="4323846"/>
            <a:ext cx="6399133" cy="365125"/>
          </a:xfrm>
        </p:spPr>
        <p:txBody>
          <a:bodyPr/>
          <a:lstStyle/>
          <a:p>
            <a:endParaRPr lang="en-US"/>
          </a:p>
        </p:txBody>
      </p:sp>
      <p:sp>
        <p:nvSpPr>
          <p:cNvPr id="6" name="Slide Number Placeholder 5"/>
          <p:cNvSpPr>
            <a:spLocks noGrp="1"/>
          </p:cNvSpPr>
          <p:nvPr>
            <p:ph type="sldNum" sz="quarter" idx="12"/>
          </p:nvPr>
        </p:nvSpPr>
        <p:spPr>
          <a:xfrm>
            <a:off x="8075096" y="1430867"/>
            <a:ext cx="2742486"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1822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598" y="4697361"/>
            <a:ext cx="10819216" cy="819355"/>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549" y="941440"/>
            <a:ext cx="10819022" cy="3478161"/>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2" y="5516716"/>
            <a:ext cx="10817582" cy="701969"/>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8212847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3"/>
            <a:ext cx="10817582" cy="2802467"/>
          </a:xfrm>
        </p:spPr>
        <p:txBody>
          <a:bodyPr anchor="ctr"/>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9134"/>
            <a:ext cx="10127878" cy="999067"/>
          </a:xfrm>
        </p:spPr>
        <p:txBody>
          <a:bodyPr anchor="ct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EDF33987-6305-4E2A-BF18-EF013ECE927B}" type="datetimeFigureOut">
              <a:rPr lang="en-US" smtClean="0"/>
              <a:pPr/>
              <a:t>9/7/2017</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0223189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01" y="753534"/>
            <a:ext cx="10148889" cy="2604495"/>
          </a:xfrm>
        </p:spPr>
        <p:txBody>
          <a:bodyPr anchor="ctr"/>
          <a:lstStyle>
            <a:lvl1pPr algn="l">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525" y="3365557"/>
            <a:ext cx="9590238" cy="444443"/>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201" y="3959863"/>
            <a:ext cx="10148889" cy="679871"/>
          </a:xfrm>
        </p:spPr>
        <p:txBody>
          <a:bodyPr anchor="ct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81001"/>
            <a:ext cx="2910082" cy="365125"/>
          </a:xfrm>
        </p:spPr>
        <p:txBody>
          <a:bodyPr/>
          <a:lstStyle>
            <a:lvl1pPr algn="r">
              <a:defRPr/>
            </a:lvl1pPr>
          </a:lstStyle>
          <a:p>
            <a:fld id="{EDF33987-6305-4E2A-BF18-EF013ECE927B}" type="datetimeFigureOut">
              <a:rPr lang="en-US" smtClean="0"/>
              <a:pPr/>
              <a:t>9/7/2017</a:t>
            </a:fld>
            <a:endParaRPr lang="en-US"/>
          </a:p>
        </p:txBody>
      </p:sp>
      <p:sp>
        <p:nvSpPr>
          <p:cNvPr id="6" name="Footer Placeholder 5"/>
          <p:cNvSpPr>
            <a:spLocks noGrp="1"/>
          </p:cNvSpPr>
          <p:nvPr>
            <p:ph type="ftr" sz="quarter" idx="11"/>
          </p:nvPr>
        </p:nvSpPr>
        <p:spPr>
          <a:xfrm>
            <a:off x="685622" y="379942"/>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F36C87F6-986D-49E6-AF40-1B3A1EE8064D}" type="slidenum">
              <a:rPr lang="en-US" smtClean="0"/>
              <a:pPr/>
              <a:t>‹#›</a:t>
            </a:fld>
            <a:endParaRPr lang="en-US"/>
          </a:p>
        </p:txBody>
      </p:sp>
      <p:sp>
        <p:nvSpPr>
          <p:cNvPr id="9" name="TextBox 8"/>
          <p:cNvSpPr txBox="1"/>
          <p:nvPr/>
        </p:nvSpPr>
        <p:spPr>
          <a:xfrm>
            <a:off x="476126" y="93345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0" name="TextBox 9"/>
          <p:cNvSpPr txBox="1"/>
          <p:nvPr/>
        </p:nvSpPr>
        <p:spPr>
          <a:xfrm>
            <a:off x="10981370" y="2701290"/>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612098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1024228" y="1124702"/>
            <a:ext cx="10143544" cy="2511835"/>
          </a:xfrm>
        </p:spPr>
        <p:txBody>
          <a:bodyPr anchor="b"/>
          <a:lstStyle>
            <a:lvl1pPr algn="l">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200" y="3648316"/>
            <a:ext cx="10142012" cy="999885"/>
          </a:xfrm>
        </p:spPr>
        <p:txBody>
          <a:bodyPr anchor="t"/>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2417" y="378884"/>
            <a:ext cx="2910082" cy="365125"/>
          </a:xfrm>
        </p:spPr>
        <p:txBody>
          <a:bodyPr/>
          <a:lstStyle>
            <a:lvl1pPr algn="r">
              <a:defRPr/>
            </a:lvl1pPr>
          </a:lstStyle>
          <a:p>
            <a:fld id="{EDF33987-6305-4E2A-BF18-EF013ECE927B}" type="datetimeFigureOut">
              <a:rPr lang="en-US" smtClean="0"/>
              <a:pPr/>
              <a:t>9/7/2017</a:t>
            </a:fld>
            <a:endParaRPr lang="en-US"/>
          </a:p>
        </p:txBody>
      </p:sp>
      <p:sp>
        <p:nvSpPr>
          <p:cNvPr id="6" name="Footer Placeholder 5"/>
          <p:cNvSpPr>
            <a:spLocks noGrp="1"/>
          </p:cNvSpPr>
          <p:nvPr>
            <p:ph type="ftr" sz="quarter" idx="11"/>
          </p:nvPr>
        </p:nvSpPr>
        <p:spPr>
          <a:xfrm>
            <a:off x="685622" y="378884"/>
            <a:ext cx="6989671" cy="365125"/>
          </a:xfrm>
        </p:spPr>
        <p:txBody>
          <a:bodyPr/>
          <a:lstStyle/>
          <a:p>
            <a:endParaRPr lang="en-US"/>
          </a:p>
        </p:txBody>
      </p:sp>
      <p:sp>
        <p:nvSpPr>
          <p:cNvPr id="7" name="Slide Number Placeholder 6"/>
          <p:cNvSpPr>
            <a:spLocks noGrp="1"/>
          </p:cNvSpPr>
          <p:nvPr>
            <p:ph type="sldNum" sz="quarter" idx="12"/>
          </p:nvPr>
        </p:nvSpPr>
        <p:spPr>
          <a:xfrm>
            <a:off x="10859623" y="381001"/>
            <a:ext cx="643580" cy="365125"/>
          </a:xfrm>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7666121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4846" y="762000"/>
            <a:ext cx="8608357"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621" y="2202080"/>
            <a:ext cx="3455532" cy="617320"/>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620"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7662" y="2201333"/>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5721" y="2904067"/>
            <a:ext cx="3455532" cy="331461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49703" y="2192866"/>
            <a:ext cx="3455532" cy="626534"/>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49704" y="2904565"/>
            <a:ext cx="3455532" cy="331413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DF33987-6305-4E2A-BF18-EF013ECE927B}" type="datetimeFigureOut">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9335270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4846" y="762000"/>
            <a:ext cx="8608357"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439" y="4191001"/>
            <a:ext cx="3450683"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439" y="2362200"/>
            <a:ext cx="345068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439" y="4873765"/>
            <a:ext cx="3450683"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3124" y="4191001"/>
            <a:ext cx="3448037"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3124" y="2362200"/>
            <a:ext cx="344803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3125" y="4873764"/>
            <a:ext cx="3448037"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7635" y="4191001"/>
            <a:ext cx="3455569" cy="682765"/>
          </a:xfrm>
        </p:spPr>
        <p:txBody>
          <a:bodyPr anchor="b">
            <a:noAutofit/>
          </a:bodyPr>
          <a:lstStyle>
            <a:lvl1pPr marL="0" indent="0">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7759" y="2362200"/>
            <a:ext cx="344698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7635" y="4873762"/>
            <a:ext cx="3451546" cy="1344921"/>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DF33987-6305-4E2A-BF18-EF013ECE927B}" type="datetimeFigureOut">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20805775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622" y="2194560"/>
            <a:ext cx="10817582"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2698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Vertical Title 1"/>
          <p:cNvSpPr>
            <a:spLocks noGrp="1"/>
          </p:cNvSpPr>
          <p:nvPr>
            <p:ph type="title" orient="vert"/>
          </p:nvPr>
        </p:nvSpPr>
        <p:spPr>
          <a:xfrm>
            <a:off x="9446339" y="745067"/>
            <a:ext cx="2056864"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200" y="745068"/>
            <a:ext cx="8202064"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2417" y="379942"/>
            <a:ext cx="2910082" cy="365125"/>
          </a:xfrm>
        </p:spPr>
        <p:txBody>
          <a:bodyPr/>
          <a:lstStyle>
            <a:lvl1pPr algn="r">
              <a:defRPr/>
            </a:lvl1pPr>
          </a:lstStyle>
          <a:p>
            <a:fld id="{EDF33987-6305-4E2A-BF18-EF013ECE927B}" type="datetimeFigureOut">
              <a:rPr lang="en-US" smtClean="0"/>
              <a:t>9/7/2017</a:t>
            </a:fld>
            <a:endParaRPr lang="en-US"/>
          </a:p>
        </p:txBody>
      </p:sp>
      <p:sp>
        <p:nvSpPr>
          <p:cNvPr id="5" name="Footer Placeholder 4"/>
          <p:cNvSpPr>
            <a:spLocks noGrp="1"/>
          </p:cNvSpPr>
          <p:nvPr>
            <p:ph type="ftr" sz="quarter" idx="11"/>
          </p:nvPr>
        </p:nvSpPr>
        <p:spPr>
          <a:xfrm>
            <a:off x="685622" y="381001"/>
            <a:ext cx="6989671" cy="36512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9300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29396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88825" cy="2482850"/>
          </a:xfrm>
          <a:prstGeom prst="rect">
            <a:avLst/>
          </a:prstGeom>
        </p:spPr>
      </p:pic>
      <p:sp>
        <p:nvSpPr>
          <p:cNvPr id="2" name="Title 1"/>
          <p:cNvSpPr>
            <a:spLocks noGrp="1"/>
          </p:cNvSpPr>
          <p:nvPr>
            <p:ph type="title"/>
          </p:nvPr>
        </p:nvSpPr>
        <p:spPr>
          <a:xfrm>
            <a:off x="685622" y="753534"/>
            <a:ext cx="10817581" cy="2801935"/>
          </a:xfrm>
        </p:spPr>
        <p:txBody>
          <a:bodyPr anchor="b">
            <a:normAutofit/>
          </a:bodyPr>
          <a:lstStyle>
            <a:lvl1pPr algn="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1024200" y="3641726"/>
            <a:ext cx="10487468" cy="955675"/>
          </a:xfrm>
        </p:spPr>
        <p:txBody>
          <a:bodyPr>
            <a:normAutofit/>
          </a:bodyPr>
          <a:lstStyle>
            <a:lvl1pPr marL="0" indent="0" algn="r">
              <a:buNone/>
              <a:defRPr sz="21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2417" y="381001"/>
            <a:ext cx="2910082" cy="365125"/>
          </a:xfrm>
        </p:spPr>
        <p:txBody>
          <a:bodyPr/>
          <a:lstStyle>
            <a:lvl1pPr algn="r">
              <a:defRPr/>
            </a:lvl1pPr>
          </a:lstStyle>
          <a:p>
            <a:fld id="{EDF33987-6305-4E2A-BF18-EF013ECE927B}" type="datetimeFigureOut">
              <a:rPr lang="en-US" smtClean="0"/>
              <a:t>9/7/2017</a:t>
            </a:fld>
            <a:endParaRPr lang="en-US"/>
          </a:p>
        </p:txBody>
      </p:sp>
      <p:sp>
        <p:nvSpPr>
          <p:cNvPr id="5" name="Footer Placeholder 4"/>
          <p:cNvSpPr>
            <a:spLocks noGrp="1"/>
          </p:cNvSpPr>
          <p:nvPr>
            <p:ph type="ftr" sz="quarter" idx="11"/>
          </p:nvPr>
        </p:nvSpPr>
        <p:spPr>
          <a:xfrm>
            <a:off x="685622" y="381002"/>
            <a:ext cx="6989671" cy="364065"/>
          </a:xfrm>
        </p:spPr>
        <p:txBody>
          <a:bodyPr/>
          <a:lstStyle/>
          <a:p>
            <a:endParaRPr lang="en-US"/>
          </a:p>
        </p:txBody>
      </p:sp>
      <p:sp>
        <p:nvSpPr>
          <p:cNvPr id="6" name="Slide Number Placeholder 5"/>
          <p:cNvSpPr>
            <a:spLocks noGrp="1"/>
          </p:cNvSpPr>
          <p:nvPr>
            <p:ph type="sldNum" sz="quarter" idx="12"/>
          </p:nvPr>
        </p:nvSpPr>
        <p:spPr>
          <a:xfrm>
            <a:off x="10859623" y="381001"/>
            <a:ext cx="643580" cy="365125"/>
          </a:xfrm>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9575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621"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593" y="2194560"/>
            <a:ext cx="5332611"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60400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4846" y="762000"/>
            <a:ext cx="8608358"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171" y="2183802"/>
            <a:ext cx="5078668"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622" y="3132667"/>
            <a:ext cx="5310392"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9133" y="2183802"/>
            <a:ext cx="5104070" cy="823912"/>
          </a:xfrm>
        </p:spPr>
        <p:txBody>
          <a:bodyPr anchor="b">
            <a:normAutofit/>
          </a:bodyPr>
          <a:lstStyle>
            <a:lvl1pPr marL="0" indent="0">
              <a:buNone/>
              <a:defRPr sz="27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3132667"/>
            <a:ext cx="533261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F33987-6305-4E2A-BF18-EF013ECE927B}"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6992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F33987-6305-4E2A-BF18-EF013ECE927B}"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9183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9215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2" y="1524000"/>
            <a:ext cx="4113728" cy="1600200"/>
          </a:xfrm>
        </p:spPr>
        <p:txBody>
          <a:bodyPr anchor="b"/>
          <a:lstStyle>
            <a:lvl1pPr algn="l">
              <a:defRPr sz="3199"/>
            </a:lvl1pPr>
          </a:lstStyle>
          <a:p>
            <a:r>
              <a:rPr lang="en-US" smtClean="0"/>
              <a:t>Click to edit Master title style</a:t>
            </a:r>
            <a:endParaRPr lang="en-US" dirty="0"/>
          </a:p>
        </p:txBody>
      </p:sp>
      <p:sp>
        <p:nvSpPr>
          <p:cNvPr id="3" name="Content Placeholder 2"/>
          <p:cNvSpPr>
            <a:spLocks noGrp="1"/>
          </p:cNvSpPr>
          <p:nvPr>
            <p:ph idx="1"/>
          </p:nvPr>
        </p:nvSpPr>
        <p:spPr>
          <a:xfrm>
            <a:off x="4994281" y="746760"/>
            <a:ext cx="6508923"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622" y="3124200"/>
            <a:ext cx="4113728"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38683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1524000"/>
            <a:ext cx="6871450" cy="1600200"/>
          </a:xfrm>
        </p:spPr>
        <p:txBody>
          <a:bodyPr anchor="b"/>
          <a:lstStyle>
            <a:lvl1pPr algn="l">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59191" y="751242"/>
            <a:ext cx="3644013" cy="5467443"/>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85621" y="3124200"/>
            <a:ext cx="6871450" cy="3094485"/>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5423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6000"/>
          </a:schemeClr>
        </a:solidFill>
        <a:effectLst/>
      </p:bgPr>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1441450"/>
          </a:xfrm>
          <a:prstGeom prst="rect">
            <a:avLst/>
          </a:prstGeom>
        </p:spPr>
      </p:pic>
      <p:sp>
        <p:nvSpPr>
          <p:cNvPr id="2" name="Title Placeholder 1"/>
          <p:cNvSpPr>
            <a:spLocks noGrp="1"/>
          </p:cNvSpPr>
          <p:nvPr>
            <p:ph type="title"/>
          </p:nvPr>
        </p:nvSpPr>
        <p:spPr>
          <a:xfrm>
            <a:off x="2894846" y="764373"/>
            <a:ext cx="8608358"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622" y="2194561"/>
            <a:ext cx="10817582"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3122" y="6356351"/>
            <a:ext cx="2910082"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F33987-6305-4E2A-BF18-EF013ECE927B}" type="datetimeFigureOut">
              <a:rPr lang="en-US" smtClean="0"/>
              <a:pPr/>
              <a:t>9/7/2017</a:t>
            </a:fld>
            <a:endParaRPr lang="en-US"/>
          </a:p>
        </p:txBody>
      </p:sp>
      <p:sp>
        <p:nvSpPr>
          <p:cNvPr id="5" name="Footer Placeholder 4"/>
          <p:cNvSpPr>
            <a:spLocks noGrp="1"/>
          </p:cNvSpPr>
          <p:nvPr>
            <p:ph type="ftr" sz="quarter" idx="3"/>
          </p:nvPr>
        </p:nvSpPr>
        <p:spPr>
          <a:xfrm>
            <a:off x="685621" y="6355846"/>
            <a:ext cx="7770376"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0718" y="381001"/>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6C87F6-986D-49E6-AF40-1B3A1EE8064D}" type="slidenum">
              <a:rPr lang="en-US" smtClean="0"/>
              <a:pPr/>
              <a:t>‹#›</a:t>
            </a:fld>
            <a:endParaRPr lang="en-US"/>
          </a:p>
        </p:txBody>
      </p:sp>
      <p:sp>
        <p:nvSpPr>
          <p:cNvPr id="9" name="Rectangle 8"/>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310262735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1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eo.doa.louisiana.gov/irj/porta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Arial" panose="020B0604020202020204" pitchFamily="34" charset="0"/>
                <a:cs typeface="Arial" panose="020B0604020202020204" pitchFamily="34" charset="0"/>
              </a:rPr>
              <a:t>The University of Louisiana at Monroe</a:t>
            </a:r>
            <a:endParaRPr lang="en-US"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8456612" y="3632201"/>
            <a:ext cx="2360970" cy="482599"/>
          </a:xfrm>
        </p:spPr>
        <p:txBody>
          <a:bodyPr/>
          <a:lstStyle/>
          <a:p>
            <a:r>
              <a:rPr lang="en-US" dirty="0" smtClean="0">
                <a:latin typeface="Arial" panose="020B0604020202020204" pitchFamily="34" charset="0"/>
                <a:cs typeface="Arial" panose="020B0604020202020204" pitchFamily="34" charset="0"/>
              </a:rPr>
              <a:t>State Travel Card</a:t>
            </a: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a:xfrm>
            <a:off x="227012" y="6457338"/>
            <a:ext cx="6399133" cy="365125"/>
          </a:xfrm>
        </p:spPr>
        <p:txBody>
          <a:bodyPr/>
          <a:lstStyle/>
          <a:p>
            <a:r>
              <a:rPr lang="en-US" dirty="0" smtClean="0">
                <a:solidFill>
                  <a:schemeClr val="bg1"/>
                </a:solidFill>
                <a:latin typeface="Arial" panose="020B0604020202020204" pitchFamily="34" charset="0"/>
                <a:cs typeface="Arial" panose="020B0604020202020204" pitchFamily="34" charset="0"/>
              </a:rPr>
              <a:t>Controller's Office  Page 1</a:t>
            </a:r>
            <a:endParaRPr lang="en-US" dirty="0">
              <a:solidFill>
                <a:schemeClr val="bg1"/>
              </a:solidFill>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9278743" y="6457338"/>
            <a:ext cx="2910082" cy="374642"/>
          </a:xfrm>
        </p:spPr>
        <p:txBody>
          <a:bodyPr/>
          <a:lstStyle/>
          <a:p>
            <a:fld id="{405379E3-C8DD-450D-93B8-04F9B7373C15}" type="datetime1">
              <a:rPr lang="en-US" smtClean="0">
                <a:latin typeface="Arial" panose="020B0604020202020204" pitchFamily="34" charset="0"/>
                <a:cs typeface="Arial" panose="020B0604020202020204" pitchFamily="34" charset="0"/>
              </a:rPr>
              <a:t>9/7/2017</a:t>
            </a:fld>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F36C87F6-986D-49E6-AF40-1B3A1EE8064D}" type="slidenum">
              <a:rPr lang="en-US" smtClean="0"/>
              <a:pPr/>
              <a:t>1</a:t>
            </a:fld>
            <a:endParaRPr lang="en-US"/>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98612" y="196073"/>
            <a:ext cx="8608358"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State Travel Card Program</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2" name="TextBox 11"/>
          <p:cNvSpPr txBox="1"/>
          <p:nvPr/>
        </p:nvSpPr>
        <p:spPr>
          <a:xfrm>
            <a:off x="1635591" y="1181732"/>
            <a:ext cx="8534400" cy="523220"/>
          </a:xfrm>
          <a:prstGeom prst="rect">
            <a:avLst/>
          </a:prstGeom>
          <a:noFill/>
          <a:ln w="25400">
            <a:noFill/>
          </a:ln>
        </p:spPr>
        <p:txBody>
          <a:bodyPr wrap="square" rtlCol="0" anchor="ctr" anchorCtr="0">
            <a:spAutoFit/>
          </a:bodyPr>
          <a:lstStyle/>
          <a:p>
            <a:pPr algn="ctr"/>
            <a:r>
              <a:rPr lang="en-US" sz="2800" dirty="0" smtClean="0">
                <a:latin typeface="Arial" panose="020B0604020202020204" pitchFamily="34" charset="0"/>
                <a:cs typeface="Arial" panose="020B0604020202020204" pitchFamily="34" charset="0"/>
              </a:rPr>
              <a:t>What are my limits</a:t>
            </a:r>
            <a:endParaRPr lang="en-US" sz="2800" dirty="0">
              <a:latin typeface="Arial" panose="020B0604020202020204" pitchFamily="34" charset="0"/>
              <a:cs typeface="Arial" panose="020B0604020202020204" pitchFamily="34" charset="0"/>
            </a:endParaRPr>
          </a:p>
        </p:txBody>
      </p:sp>
      <p:sp>
        <p:nvSpPr>
          <p:cNvPr id="13" name="TextBox 12"/>
          <p:cNvSpPr txBox="1"/>
          <p:nvPr/>
        </p:nvSpPr>
        <p:spPr>
          <a:xfrm>
            <a:off x="1751012" y="1908827"/>
            <a:ext cx="8564408" cy="1200329"/>
          </a:xfrm>
          <a:prstGeom prst="rect">
            <a:avLst/>
          </a:prstGeom>
          <a:no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State Travel card purchases are limited to an individual’s Single Transaction Limit (STL), or $5,000 per transaction, whichever is less.</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2970212" y="3505200"/>
            <a:ext cx="8534400" cy="1569660"/>
          </a:xfrm>
          <a:prstGeom prst="rect">
            <a:avLst/>
          </a:prstGeom>
          <a:noFill/>
          <a:ln w="25400">
            <a:solidFill>
              <a:schemeClr val="accent1">
                <a:shade val="50000"/>
              </a:schemeClr>
            </a:solidFill>
          </a:ln>
        </p:spPr>
        <p:txBody>
          <a:bodyPr wrap="square" rtlCol="0">
            <a:spAutoFit/>
          </a:bodyPr>
          <a:lstStyle/>
          <a:p>
            <a:r>
              <a:rPr lang="en-US"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DO NOT </a:t>
            </a:r>
            <a:r>
              <a:rPr lang="en-US" sz="2400" dirty="0" smtClean="0">
                <a:latin typeface="Arial" panose="020B0604020202020204" pitchFamily="34" charset="0"/>
                <a:cs typeface="Arial" panose="020B0604020202020204" pitchFamily="34" charset="0"/>
              </a:rPr>
              <a:t>split a transaction. Items that exceed the Single Transaction Limit and separating the payment into two or more transactions is </a:t>
            </a:r>
            <a:r>
              <a:rPr lang="en-US"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NOT allowed</a:t>
            </a:r>
            <a:r>
              <a:rPr lang="en-US" sz="2400" dirty="0" smtClean="0">
                <a:latin typeface="Arial" panose="020B0604020202020204" pitchFamily="34" charset="0"/>
                <a:cs typeface="Arial" panose="020B0604020202020204" pitchFamily="34" charset="0"/>
              </a:rPr>
              <a:t>. Artificially splitting a purchase is a </a:t>
            </a:r>
            <a:r>
              <a:rPr lang="en-US"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cs typeface="Arial" panose="020B0604020202020204" pitchFamily="34" charset="0"/>
              </a:rPr>
              <a:t>violation of State law</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4869">
            <a:off x="7351934" y="1092148"/>
            <a:ext cx="685800" cy="8471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47456">
            <a:off x="1010239" y="3880736"/>
            <a:ext cx="1481545" cy="916794"/>
          </a:xfrm>
          <a:prstGeom prst="rect">
            <a:avLst/>
          </a:prstGeom>
          <a:effectLst>
            <a:softEdge rad="63500"/>
          </a:effectLst>
        </p:spPr>
      </p:pic>
    </p:spTree>
    <p:extLst>
      <p:ext uri="{BB962C8B-B14F-4D97-AF65-F5344CB8AC3E}">
        <p14:creationId xmlns:p14="http://schemas.microsoft.com/office/powerpoint/2010/main" val="173106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Transactions Are Not to be Artificially Divided</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927469" y="1447800"/>
            <a:ext cx="10210800" cy="2492990"/>
          </a:xfrm>
          <a:prstGeom prst="rect">
            <a:avLst/>
          </a:prstGeom>
          <a:solidFill>
            <a:schemeClr val="bg1"/>
          </a:solidFill>
          <a:ln w="25400">
            <a:solidFill>
              <a:schemeClr val="accent1">
                <a:shade val="50000"/>
              </a:schemeClr>
            </a:solidFill>
          </a:ln>
        </p:spPr>
        <p:txBody>
          <a:bodyPr wrap="square" rtlCol="0">
            <a:spAutoFit/>
          </a:bodyPr>
          <a:lstStyle/>
          <a:p>
            <a:pPr>
              <a:buFont typeface="Wingdings" panose="05000000000000000000" pitchFamily="2" charset="2"/>
              <a:buNone/>
              <a:defRPr/>
            </a:pPr>
            <a:r>
              <a:rPr lang="en-US" sz="2400" u="sng" dirty="0" smtClean="0">
                <a:latin typeface="Arial" panose="020B0604020202020204" pitchFamily="34" charset="0"/>
                <a:cs typeface="Arial" panose="020B0604020202020204" pitchFamily="34" charset="0"/>
              </a:rPr>
              <a:t>Executive </a:t>
            </a:r>
            <a:r>
              <a:rPr lang="en-US" sz="2400" u="sng" dirty="0">
                <a:latin typeface="Arial" pitchFamily="34" charset="0"/>
                <a:cs typeface="Arial" pitchFamily="34" charset="0"/>
              </a:rPr>
              <a:t>Order BJ 2010-16, Small Purchase Procedures, Section # 6 states the following;  </a:t>
            </a:r>
            <a:endParaRPr lang="en-US" sz="2400" u="sng" dirty="0" smtClean="0">
              <a:latin typeface="Arial" pitchFamily="34" charset="0"/>
              <a:cs typeface="Arial" pitchFamily="34" charset="0"/>
            </a:endParaRPr>
          </a:p>
          <a:p>
            <a:pPr>
              <a:buFont typeface="Wingdings" panose="05000000000000000000" pitchFamily="2" charset="2"/>
              <a:buNone/>
              <a:defRPr/>
            </a:pPr>
            <a:endParaRPr lang="en-US" sz="2400" u="sng" dirty="0">
              <a:latin typeface="Arial" pitchFamily="34" charset="0"/>
              <a:cs typeface="Arial" pitchFamily="34" charset="0"/>
            </a:endParaRPr>
          </a:p>
          <a:p>
            <a:pPr marL="285750" indent="-285750">
              <a:spcBef>
                <a:spcPts val="600"/>
              </a:spcBef>
              <a:buFont typeface="Arial" panose="020B0604020202020204" pitchFamily="34" charset="0"/>
              <a:buChar char="•"/>
              <a:defRPr/>
            </a:pPr>
            <a:r>
              <a:rPr lang="en-US" sz="2000" dirty="0">
                <a:latin typeface="Arial" pitchFamily="34" charset="0"/>
                <a:cs typeface="Arial" pitchFamily="34" charset="0"/>
              </a:rPr>
              <a:t>In the absence of a good faith business basis, no purchase or procurement shall be artificially divided within a cost center, or its equivalent, to avoid the competitive process or the solicitation of competitive sealed bids.  </a:t>
            </a: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0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Unauthorized Purchases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1834541" y="1358330"/>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Alcoholic beverages</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615" y="1941537"/>
            <a:ext cx="740775" cy="6168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44" y="2620944"/>
            <a:ext cx="740774" cy="6168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45" y="3300350"/>
            <a:ext cx="740773" cy="61680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46" y="3979755"/>
            <a:ext cx="740772" cy="61680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25" y="5338239"/>
            <a:ext cx="732893" cy="6102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071" y="4659159"/>
            <a:ext cx="732893" cy="61024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69" y="1280758"/>
            <a:ext cx="740776" cy="616810"/>
          </a:xfrm>
          <a:prstGeom prst="rect">
            <a:avLst/>
          </a:prstGeom>
        </p:spPr>
      </p:pic>
      <p:sp>
        <p:nvSpPr>
          <p:cNvPr id="12" name="TextBox 11"/>
          <p:cNvSpPr txBox="1"/>
          <p:nvPr/>
        </p:nvSpPr>
        <p:spPr>
          <a:xfrm>
            <a:off x="1832953" y="2019108"/>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Cash advances – cash instruments, cash refunds</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1832953" y="2698515"/>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Controlled substances (prescription drugs, narcotics, etc.)</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1832953" y="3375600"/>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Entertainment costs – ski tickets, tours, etc.</a:t>
            </a:r>
            <a:endParaRPr lang="en-US" sz="2400" dirty="0">
              <a:latin typeface="Arial" panose="020B0604020202020204" pitchFamily="34" charset="0"/>
              <a:cs typeface="Arial" panose="020B0604020202020204" pitchFamily="34" charset="0"/>
            </a:endParaRPr>
          </a:p>
        </p:txBody>
      </p:sp>
      <p:sp>
        <p:nvSpPr>
          <p:cNvPr id="16" name="TextBox 15"/>
          <p:cNvSpPr txBox="1"/>
          <p:nvPr/>
        </p:nvSpPr>
        <p:spPr>
          <a:xfrm>
            <a:off x="1812780" y="5336753"/>
            <a:ext cx="8396656" cy="1200329"/>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Food &amp; meals (unless prior approval through the Office of State Travel – requests must be sent to your Administrator). A signed roster of participants is required.</a:t>
            </a:r>
            <a:endParaRPr lang="en-US" sz="2400" dirty="0">
              <a:latin typeface="Arial" panose="020B0604020202020204" pitchFamily="34" charset="0"/>
              <a:cs typeface="Arial" panose="020B0604020202020204" pitchFamily="34" charset="0"/>
            </a:endParaRPr>
          </a:p>
        </p:txBody>
      </p:sp>
      <p:sp>
        <p:nvSpPr>
          <p:cNvPr id="17" name="TextBox 16"/>
          <p:cNvSpPr txBox="1"/>
          <p:nvPr/>
        </p:nvSpPr>
        <p:spPr>
          <a:xfrm>
            <a:off x="1812780" y="4052685"/>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Gift Cards/Gift Certificates</a:t>
            </a:r>
            <a:endParaRPr lang="en-US" sz="2400" dirty="0">
              <a:latin typeface="Arial" panose="020B0604020202020204" pitchFamily="34" charset="0"/>
              <a:cs typeface="Arial" panose="020B0604020202020204" pitchFamily="34" charset="0"/>
            </a:endParaRPr>
          </a:p>
        </p:txBody>
      </p:sp>
      <p:sp>
        <p:nvSpPr>
          <p:cNvPr id="18" name="TextBox 17"/>
          <p:cNvSpPr txBox="1"/>
          <p:nvPr/>
        </p:nvSpPr>
        <p:spPr>
          <a:xfrm>
            <a:off x="1812780" y="4733449"/>
            <a:ext cx="8396656"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 Personal purchases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3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Authorized Purchases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1818300" y="1116582"/>
            <a:ext cx="9381512"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Airfare – Baggage Fees – </a:t>
            </a:r>
            <a:r>
              <a:rPr lang="en-US" sz="2400" b="1" i="1" dirty="0" smtClean="0">
                <a:latin typeface="Arial" panose="020B0604020202020204" pitchFamily="34" charset="0"/>
                <a:cs typeface="Arial" panose="020B0604020202020204" pitchFamily="34" charset="0"/>
              </a:rPr>
              <a:t>Prior </a:t>
            </a:r>
            <a:r>
              <a:rPr lang="en-US" sz="2400" dirty="0" smtClean="0">
                <a:latin typeface="Arial" panose="020B0604020202020204" pitchFamily="34" charset="0"/>
                <a:cs typeface="Arial" panose="020B0604020202020204" pitchFamily="34" charset="0"/>
              </a:rPr>
              <a:t>approval must be obtained</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1817312" y="4675686"/>
            <a:ext cx="9383059"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State Contracted Travel Agency Fees</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1812779" y="3452444"/>
            <a:ext cx="9379949"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Registration for conferences/workshops - </a:t>
            </a:r>
            <a:r>
              <a:rPr lang="en-US" sz="2000" dirty="0" smtClean="0">
                <a:latin typeface="Arial" panose="020B0604020202020204" pitchFamily="34" charset="0"/>
                <a:cs typeface="Arial" panose="020B0604020202020204" pitchFamily="34" charset="0"/>
              </a:rPr>
              <a:t>no membership dues</a:t>
            </a:r>
            <a:endParaRPr lang="en-US" sz="2000" dirty="0">
              <a:latin typeface="Arial" panose="020B0604020202020204" pitchFamily="34" charset="0"/>
              <a:cs typeface="Arial" panose="020B0604020202020204" pitchFamily="34" charset="0"/>
            </a:endParaRPr>
          </a:p>
        </p:txBody>
      </p:sp>
      <p:sp>
        <p:nvSpPr>
          <p:cNvPr id="15" name="TextBox 14"/>
          <p:cNvSpPr txBox="1"/>
          <p:nvPr/>
        </p:nvSpPr>
        <p:spPr>
          <a:xfrm>
            <a:off x="1822093" y="1718991"/>
            <a:ext cx="9383060"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Hotel/Lodging</a:t>
            </a:r>
            <a:endParaRPr lang="en-US" sz="2400" dirty="0">
              <a:latin typeface="Arial" panose="020B0604020202020204" pitchFamily="34" charset="0"/>
              <a:cs typeface="Arial" panose="020B0604020202020204" pitchFamily="34" charset="0"/>
            </a:endParaRPr>
          </a:p>
        </p:txBody>
      </p:sp>
      <p:sp>
        <p:nvSpPr>
          <p:cNvPr id="16" name="TextBox 15"/>
          <p:cNvSpPr txBox="1"/>
          <p:nvPr/>
        </p:nvSpPr>
        <p:spPr>
          <a:xfrm>
            <a:off x="1822093" y="2276734"/>
            <a:ext cx="9401688"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Internet Services – Only with hotel stay &amp; combined on invoice</a:t>
            </a:r>
            <a:endParaRPr lang="en-US" sz="2400" dirty="0">
              <a:latin typeface="Arial" panose="020B0604020202020204" pitchFamily="34" charset="0"/>
              <a:cs typeface="Arial" panose="020B0604020202020204" pitchFamily="34" charset="0"/>
            </a:endParaRPr>
          </a:p>
        </p:txBody>
      </p:sp>
      <p:sp>
        <p:nvSpPr>
          <p:cNvPr id="17" name="TextBox 16"/>
          <p:cNvSpPr txBox="1"/>
          <p:nvPr/>
        </p:nvSpPr>
        <p:spPr>
          <a:xfrm>
            <a:off x="1822093" y="4036568"/>
            <a:ext cx="9401689"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Rental Car – ONLY IF ENTERPRISE CBA IS NOT AVAILABLE</a:t>
            </a:r>
            <a:endParaRPr lang="en-US" sz="2400" dirty="0">
              <a:latin typeface="Arial" panose="020B0604020202020204" pitchFamily="34" charset="0"/>
              <a:cs typeface="Arial" panose="020B0604020202020204" pitchFamily="34" charset="0"/>
            </a:endParaRPr>
          </a:p>
        </p:txBody>
      </p:sp>
      <p:sp>
        <p:nvSpPr>
          <p:cNvPr id="18" name="TextBox 17"/>
          <p:cNvSpPr txBox="1"/>
          <p:nvPr/>
        </p:nvSpPr>
        <p:spPr>
          <a:xfrm>
            <a:off x="1818854" y="2866386"/>
            <a:ext cx="9381517"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Parking </a:t>
            </a:r>
            <a:r>
              <a:rPr lang="en-US" sz="2000" dirty="0" smtClean="0">
                <a:latin typeface="Arial" panose="020B0604020202020204" pitchFamily="34" charset="0"/>
                <a:cs typeface="Arial" panose="020B0604020202020204" pitchFamily="34" charset="0"/>
              </a:rPr>
              <a:t>– Only with hotel stay and combined on invoice &amp; Park-N-Fly Parking</a:t>
            </a:r>
            <a:endParaRPr lang="en-US" sz="2000" dirty="0">
              <a:latin typeface="Arial" panose="020B0604020202020204" pitchFamily="34" charset="0"/>
              <a:cs typeface="Arial" panose="020B0604020202020204" pitchFamily="34" charset="0"/>
            </a:endParaRPr>
          </a:p>
        </p:txBody>
      </p:sp>
      <p:sp>
        <p:nvSpPr>
          <p:cNvPr id="19" name="TextBox 18"/>
          <p:cNvSpPr txBox="1"/>
          <p:nvPr/>
        </p:nvSpPr>
        <p:spPr>
          <a:xfrm>
            <a:off x="1812779" y="5312980"/>
            <a:ext cx="9423392" cy="1200329"/>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Shuttle Service – Only when pre-paid prior to trip &amp; not for individual ground transportation during a business trip such as taxi, bus, etc. without approval from Office of State Travel. </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5580" y="1078705"/>
            <a:ext cx="419496" cy="461665"/>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1689501"/>
            <a:ext cx="419496" cy="461665"/>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2229201"/>
            <a:ext cx="419496" cy="461665"/>
          </a:xfrm>
          <a:prstGeom prst="rect">
            <a:avLst/>
          </a:prstGeom>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2845138"/>
            <a:ext cx="419496" cy="461665"/>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3441766"/>
            <a:ext cx="419496" cy="461665"/>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4038395"/>
            <a:ext cx="419496" cy="461665"/>
          </a:xfrm>
          <a:prstGeom prst="rect">
            <a:avLst/>
          </a:prstGeom>
        </p:spPr>
      </p:pic>
      <p:pic>
        <p:nvPicPr>
          <p:cNvPr id="31" name="Picture 30"/>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10074" y="5312980"/>
            <a:ext cx="419496" cy="461665"/>
          </a:xfrm>
          <a:prstGeom prst="rect">
            <a:avLst/>
          </a:prstGeom>
        </p:spPr>
      </p:pic>
      <p:pic>
        <p:nvPicPr>
          <p:cNvPr id="32" name="Picture 31"/>
          <p:cNvPicPr>
            <a:picLocks noChangeAspect="1"/>
          </p:cNvPicPr>
          <p:nvPr/>
        </p:nvPicPr>
        <p:blipFill rotWithShape="1">
          <a:blip r:embed="rId3" cstate="print">
            <a:extLst>
              <a:ext uri="{28A0092B-C50C-407E-A947-70E740481C1C}">
                <a14:useLocalDpi xmlns:a14="http://schemas.microsoft.com/office/drawing/2010/main" val="0"/>
              </a:ext>
            </a:extLst>
          </a:blip>
          <a:srcRect r="45548"/>
          <a:stretch/>
        </p:blipFill>
        <p:spPr>
          <a:xfrm>
            <a:off x="1204058" y="4675687"/>
            <a:ext cx="419496" cy="461665"/>
          </a:xfrm>
          <a:prstGeom prst="rect">
            <a:avLst/>
          </a:prstGeom>
        </p:spPr>
      </p:pic>
    </p:spTree>
    <p:extLst>
      <p:ext uri="{BB962C8B-B14F-4D97-AF65-F5344CB8AC3E}">
        <p14:creationId xmlns:p14="http://schemas.microsoft.com/office/powerpoint/2010/main" val="389329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2" y="228600"/>
            <a:ext cx="8608358" cy="1293028"/>
          </a:xfrm>
        </p:spPr>
        <p:txBody>
          <a:bodyPr>
            <a:normAutofit/>
          </a:body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Cardholder Responsibilities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684212" y="1521628"/>
            <a:ext cx="10666591" cy="4574372"/>
          </a:xfrm>
          <a:solidFill>
            <a:schemeClr val="accent1">
              <a:lumMod val="75000"/>
              <a:alpha val="15000"/>
            </a:schemeClr>
          </a:solidFill>
          <a:ln w="25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pPr>
              <a:lnSpc>
                <a:spcPct val="100000"/>
              </a:lnSpc>
              <a:spcBef>
                <a:spcPts val="1200"/>
              </a:spcBef>
            </a:pPr>
            <a:r>
              <a:rPr lang="en-US" sz="2400" dirty="0" smtClean="0">
                <a:solidFill>
                  <a:schemeClr val="dk1"/>
                </a:solidFill>
                <a:latin typeface="Arial" panose="020B0604020202020204" pitchFamily="34" charset="0"/>
                <a:cs typeface="Arial" panose="020B0604020202020204" pitchFamily="34" charset="0"/>
              </a:rPr>
              <a:t>Obtain </a:t>
            </a:r>
            <a:r>
              <a:rPr lang="en-US" sz="2400" dirty="0" smtClean="0">
                <a:latin typeface="Arial" panose="020B0604020202020204" pitchFamily="34" charset="0"/>
                <a:cs typeface="Arial" panose="020B0604020202020204" pitchFamily="34" charset="0"/>
              </a:rPr>
              <a:t>annual </a:t>
            </a:r>
            <a:r>
              <a:rPr lang="en-US" sz="2400" dirty="0" smtClean="0">
                <a:solidFill>
                  <a:schemeClr val="dk1"/>
                </a:solidFill>
                <a:latin typeface="Arial" panose="020B0604020202020204" pitchFamily="34" charset="0"/>
                <a:cs typeface="Arial" panose="020B0604020202020204" pitchFamily="34" charset="0"/>
              </a:rPr>
              <a:t>training – State and ULM provided with a passing score of 90%.</a:t>
            </a:r>
          </a:p>
          <a:p>
            <a:pPr>
              <a:lnSpc>
                <a:spcPct val="100000"/>
              </a:lnSpc>
              <a:spcBef>
                <a:spcPts val="1200"/>
              </a:spcBef>
            </a:pPr>
            <a:r>
              <a:rPr lang="en-US" sz="2400" dirty="0" smtClean="0">
                <a:latin typeface="Arial" panose="020B0604020202020204" pitchFamily="34" charset="0"/>
                <a:cs typeface="Arial" panose="020B0604020202020204" pitchFamily="34" charset="0"/>
              </a:rPr>
              <a:t>Read and sign the State Corporate Liability Cardholder Agreement Form –annually.</a:t>
            </a:r>
          </a:p>
          <a:p>
            <a:pPr>
              <a:lnSpc>
                <a:spcPct val="100000"/>
              </a:lnSpc>
              <a:spcBef>
                <a:spcPts val="1200"/>
              </a:spcBef>
            </a:pPr>
            <a:r>
              <a:rPr lang="en-US" sz="2400" dirty="0" smtClean="0">
                <a:solidFill>
                  <a:schemeClr val="dk1"/>
                </a:solidFill>
                <a:latin typeface="Arial" panose="020B0604020202020204" pitchFamily="34" charset="0"/>
                <a:cs typeface="Arial" panose="020B0604020202020204" pitchFamily="34" charset="0"/>
              </a:rPr>
              <a:t>Use State Travel Card for official state business only.</a:t>
            </a:r>
          </a:p>
          <a:p>
            <a:pPr lvl="1">
              <a:lnSpc>
                <a:spcPct val="100000"/>
              </a:lnSpc>
              <a:spcBef>
                <a:spcPts val="1200"/>
              </a:spcBef>
            </a:pPr>
            <a:r>
              <a:rPr lang="en-US" sz="2200" i="1" dirty="0" smtClean="0">
                <a:latin typeface="Arial" panose="020B0604020202020204" pitchFamily="34" charset="0"/>
                <a:cs typeface="Arial" panose="020B0604020202020204" pitchFamily="34" charset="0"/>
              </a:rPr>
              <a:t>No personal purchases</a:t>
            </a:r>
            <a:endParaRPr lang="en-US" sz="2200" i="1" dirty="0" smtClean="0">
              <a:solidFill>
                <a:schemeClr val="dk1"/>
              </a:solidFill>
              <a:latin typeface="Arial" panose="020B0604020202020204" pitchFamily="34" charset="0"/>
              <a:cs typeface="Arial" panose="020B0604020202020204" pitchFamily="34" charset="0"/>
            </a:endParaRPr>
          </a:p>
          <a:p>
            <a:pPr>
              <a:lnSpc>
                <a:spcPct val="100000"/>
              </a:lnSpc>
              <a:spcBef>
                <a:spcPts val="1200"/>
              </a:spcBef>
            </a:pPr>
            <a:r>
              <a:rPr lang="en-US" sz="2400" dirty="0" smtClean="0">
                <a:latin typeface="Arial" panose="020B0604020202020204" pitchFamily="34" charset="0"/>
                <a:cs typeface="Arial" panose="020B0604020202020204" pitchFamily="34" charset="0"/>
              </a:rPr>
              <a:t>Keep card in a safe &amp; secure area, protect data, and do not lend card out.</a:t>
            </a:r>
            <a:endParaRPr lang="en-US" sz="2400" dirty="0" smtClean="0">
              <a:solidFill>
                <a:schemeClr val="dk1"/>
              </a:solidFill>
              <a:latin typeface="Arial" panose="020B0604020202020204" pitchFamily="34" charset="0"/>
              <a:cs typeface="Arial" panose="020B0604020202020204" pitchFamily="34" charset="0"/>
            </a:endParaRPr>
          </a:p>
          <a:p>
            <a:pPr>
              <a:lnSpc>
                <a:spcPct val="100000"/>
              </a:lnSpc>
              <a:spcBef>
                <a:spcPts val="1200"/>
              </a:spcBef>
            </a:pPr>
            <a:r>
              <a:rPr lang="en-US" sz="2400" dirty="0" smtClean="0">
                <a:latin typeface="Arial" panose="020B0604020202020204" pitchFamily="34" charset="0"/>
                <a:cs typeface="Arial" panose="020B0604020202020204" pitchFamily="34" charset="0"/>
              </a:rPr>
              <a:t>Gather all supporting documentation (receipts, invoices, emails, etc.).</a:t>
            </a:r>
          </a:p>
          <a:p>
            <a:pPr>
              <a:lnSpc>
                <a:spcPct val="100000"/>
              </a:lnSpc>
              <a:spcBef>
                <a:spcPts val="1200"/>
              </a:spcBef>
            </a:pPr>
            <a:r>
              <a:rPr lang="en-US" sz="2400" dirty="0" smtClean="0">
                <a:solidFill>
                  <a:schemeClr val="dk1"/>
                </a:solidFill>
                <a:latin typeface="Arial" panose="020B0604020202020204" pitchFamily="34" charset="0"/>
                <a:cs typeface="Arial" panose="020B0604020202020204" pitchFamily="34" charset="0"/>
              </a:rPr>
              <a:t>Code and upload into BOA Works.</a:t>
            </a:r>
          </a:p>
          <a:p>
            <a:pPr>
              <a:lnSpc>
                <a:spcPct val="100000"/>
              </a:lnSpc>
              <a:spcBef>
                <a:spcPts val="1200"/>
              </a:spcBef>
            </a:pPr>
            <a:r>
              <a:rPr lang="en-US" sz="2400" dirty="0" smtClean="0">
                <a:latin typeface="Arial" panose="020B0604020202020204" pitchFamily="34" charset="0"/>
                <a:cs typeface="Arial" panose="020B0604020202020204" pitchFamily="34" charset="0"/>
              </a:rPr>
              <a:t>Submit original receipts, supporting documentation, &amp; log with monthly statement.</a:t>
            </a:r>
          </a:p>
          <a:p>
            <a:pPr>
              <a:lnSpc>
                <a:spcPct val="100000"/>
              </a:lnSpc>
              <a:spcBef>
                <a:spcPts val="1200"/>
              </a:spcBef>
            </a:pPr>
            <a:r>
              <a:rPr lang="en-US" sz="2400" dirty="0" smtClean="0">
                <a:solidFill>
                  <a:schemeClr val="dk1"/>
                </a:solidFill>
                <a:latin typeface="Arial" panose="020B0604020202020204" pitchFamily="34" charset="0"/>
                <a:cs typeface="Arial" panose="020B0604020202020204" pitchFamily="34" charset="0"/>
              </a:rPr>
              <a:t>Surrender the card upon separation of employment.</a:t>
            </a:r>
            <a:endParaRPr lang="en-US" sz="2400" dirty="0">
              <a:solidFill>
                <a:schemeClr val="dk1"/>
              </a:solidFill>
              <a:latin typeface="Arial" panose="020B0604020202020204" pitchFamily="34" charset="0"/>
              <a:cs typeface="Arial" panose="020B0604020202020204" pitchFamily="34" charset="0"/>
            </a:endParaRPr>
          </a:p>
          <a:p>
            <a:pPr>
              <a:spcBef>
                <a:spcPts val="1200"/>
              </a:spcBef>
            </a:pPr>
            <a:endParaRPr lang="en-US"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12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2" y="152400"/>
            <a:ext cx="8608358" cy="1293028"/>
          </a:xfrm>
        </p:spPr>
        <p:txBody>
          <a:bodyPr>
            <a:normAutofit/>
          </a:body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Purchases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684212" y="1371600"/>
            <a:ext cx="10666591" cy="4955372"/>
          </a:xfrm>
          <a:solidFill>
            <a:schemeClr val="accent1">
              <a:lumMod val="75000"/>
              <a:alpha val="15000"/>
            </a:schemeClr>
          </a:solidFill>
          <a:ln w="25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p>
            <a:pPr>
              <a:lnSpc>
                <a:spcPct val="100000"/>
              </a:lnSpc>
              <a:spcBef>
                <a:spcPts val="600"/>
              </a:spcBef>
            </a:pPr>
            <a:r>
              <a:rPr lang="en-US" sz="2400" dirty="0" smtClean="0">
                <a:solidFill>
                  <a:schemeClr val="dk1"/>
                </a:solidFill>
                <a:latin typeface="Arial" panose="020B0604020202020204" pitchFamily="34" charset="0"/>
                <a:cs typeface="Arial" panose="020B0604020202020204" pitchFamily="34" charset="0"/>
              </a:rPr>
              <a:t>Verify funding is available.</a:t>
            </a:r>
          </a:p>
          <a:p>
            <a:pPr>
              <a:spcBef>
                <a:spcPts val="1200"/>
              </a:spcBef>
            </a:pPr>
            <a:r>
              <a:rPr lang="en-US" sz="2400" dirty="0" smtClean="0">
                <a:latin typeface="Arial" panose="020B0604020202020204" pitchFamily="34" charset="0"/>
                <a:cs typeface="Arial" panose="020B0604020202020204" pitchFamily="34" charset="0"/>
              </a:rPr>
              <a:t>Ensure transaction is appropriate for the State Travel Card.</a:t>
            </a:r>
          </a:p>
          <a:p>
            <a:pPr lvl="1">
              <a:spcBef>
                <a:spcPts val="1200"/>
              </a:spcBef>
            </a:pPr>
            <a:r>
              <a:rPr lang="en-US" sz="2200" dirty="0" smtClean="0">
                <a:latin typeface="Arial" panose="020B0604020202020204" pitchFamily="34" charset="0"/>
                <a:cs typeface="Arial" panose="020B0604020202020204" pitchFamily="34" charset="0"/>
              </a:rPr>
              <a:t>Listed in State Card Policy and in this PowerPoint.</a:t>
            </a:r>
          </a:p>
          <a:p>
            <a:pPr>
              <a:spcBef>
                <a:spcPts val="1200"/>
              </a:spcBef>
            </a:pPr>
            <a:r>
              <a:rPr lang="en-US" sz="2400" dirty="0" smtClean="0">
                <a:solidFill>
                  <a:schemeClr val="dk1"/>
                </a:solidFill>
                <a:latin typeface="Arial" panose="020B0604020202020204" pitchFamily="34" charset="0"/>
                <a:cs typeface="Arial" panose="020B0604020202020204" pitchFamily="34" charset="0"/>
              </a:rPr>
              <a:t>Check list of unauthorized purchases.</a:t>
            </a:r>
          </a:p>
          <a:p>
            <a:pPr lvl="1">
              <a:spcBef>
                <a:spcPts val="1200"/>
              </a:spcBef>
            </a:pPr>
            <a:r>
              <a:rPr lang="en-US" sz="2200" dirty="0" smtClean="0">
                <a:latin typeface="Arial" panose="020B0604020202020204" pitchFamily="34" charset="0"/>
                <a:cs typeface="Arial" panose="020B0604020202020204" pitchFamily="34" charset="0"/>
              </a:rPr>
              <a:t>Listed in State Card Policy and slide 12 of this PowerPoint.</a:t>
            </a:r>
            <a:endParaRPr lang="en-US" sz="2200" dirty="0" smtClean="0">
              <a:solidFill>
                <a:schemeClr val="dk1"/>
              </a:solidFill>
              <a:latin typeface="Arial" panose="020B0604020202020204" pitchFamily="34" charset="0"/>
              <a:cs typeface="Arial" panose="020B0604020202020204" pitchFamily="34" charset="0"/>
            </a:endParaRPr>
          </a:p>
          <a:p>
            <a:pPr>
              <a:spcBef>
                <a:spcPts val="1200"/>
              </a:spcBef>
            </a:pPr>
            <a:r>
              <a:rPr lang="en-US" sz="2400" dirty="0" smtClean="0">
                <a:latin typeface="Arial" panose="020B0604020202020204" pitchFamily="34" charset="0"/>
                <a:cs typeface="Arial" panose="020B0604020202020204" pitchFamily="34" charset="0"/>
              </a:rPr>
              <a:t>Advise vendor card transaction is tax exempt, if in Louisiana.</a:t>
            </a:r>
          </a:p>
          <a:p>
            <a:pPr>
              <a:spcBef>
                <a:spcPts val="1200"/>
              </a:spcBef>
            </a:pPr>
            <a:r>
              <a:rPr lang="en-US" sz="2400" dirty="0" smtClean="0">
                <a:solidFill>
                  <a:schemeClr val="dk1"/>
                </a:solidFill>
                <a:latin typeface="Arial" panose="020B0604020202020204" pitchFamily="34" charset="0"/>
                <a:cs typeface="Arial" panose="020B0604020202020204" pitchFamily="34" charset="0"/>
              </a:rPr>
              <a:t>Provide vendor </a:t>
            </a:r>
            <a:r>
              <a:rPr lang="en-US" sz="2400" dirty="0" smtClean="0">
                <a:latin typeface="Arial" panose="020B0604020202020204" pitchFamily="34" charset="0"/>
                <a:cs typeface="Arial" panose="020B0604020202020204" pitchFamily="34" charset="0"/>
              </a:rPr>
              <a:t>with completed and signed tax exempt form.</a:t>
            </a:r>
          </a:p>
          <a:p>
            <a:pPr lvl="1">
              <a:spcBef>
                <a:spcPts val="1200"/>
              </a:spcBef>
            </a:pPr>
            <a:r>
              <a:rPr lang="en-US" sz="2200" dirty="0" smtClean="0">
                <a:latin typeface="Arial" panose="020B0604020202020204" pitchFamily="34" charset="0"/>
                <a:cs typeface="Arial" panose="020B0604020202020204" pitchFamily="34" charset="0"/>
              </a:rPr>
              <a:t>If sales tax is charged, the cardholder is responsible to obtain a credit from the vendor, or reimburse the account that funds were taken from by making a deposit at </a:t>
            </a:r>
            <a:r>
              <a:rPr lang="en-US" sz="2200" dirty="0" err="1" smtClean="0">
                <a:latin typeface="Arial" panose="020B0604020202020204" pitchFamily="34" charset="0"/>
                <a:cs typeface="Arial" panose="020B0604020202020204" pitchFamily="34" charset="0"/>
              </a:rPr>
              <a:t>LaCap</a:t>
            </a:r>
            <a:r>
              <a:rPr lang="en-US" sz="2200" dirty="0" smtClean="0">
                <a:latin typeface="Arial" panose="020B0604020202020204" pitchFamily="34" charset="0"/>
                <a:cs typeface="Arial" panose="020B0604020202020204" pitchFamily="34" charset="0"/>
              </a:rPr>
              <a:t>. </a:t>
            </a:r>
          </a:p>
          <a:p>
            <a:pPr>
              <a:spcBef>
                <a:spcPts val="1200"/>
              </a:spcBef>
            </a:pPr>
            <a:r>
              <a:rPr lang="en-US" sz="2400" dirty="0" smtClean="0">
                <a:solidFill>
                  <a:schemeClr val="dk1"/>
                </a:solidFill>
                <a:latin typeface="Arial" panose="020B0604020202020204" pitchFamily="34" charset="0"/>
                <a:cs typeface="Arial" panose="020B0604020202020204" pitchFamily="34" charset="0"/>
              </a:rPr>
              <a:t>Obtain the itemized receipt.</a:t>
            </a:r>
          </a:p>
          <a:p>
            <a:pPr lvl="1">
              <a:spcBef>
                <a:spcPts val="1200"/>
              </a:spcBef>
            </a:pPr>
            <a:r>
              <a:rPr lang="en-US" sz="2200" dirty="0" smtClean="0">
                <a:latin typeface="Arial" panose="020B0604020202020204" pitchFamily="34" charset="0"/>
                <a:cs typeface="Arial" panose="020B0604020202020204" pitchFamily="34" charset="0"/>
              </a:rPr>
              <a:t>General receipts or handwritten receipts are not sufficient as auditors will not be able to see what was purchased. </a:t>
            </a:r>
            <a:endParaRPr lang="en-US" sz="22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33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Disputed Items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927469" y="1447800"/>
            <a:ext cx="10210800" cy="3570208"/>
          </a:xfrm>
          <a:prstGeom prst="rect">
            <a:avLst/>
          </a:prstGeom>
          <a:solidFill>
            <a:schemeClr val="bg1"/>
          </a:solidFill>
          <a:ln w="25400">
            <a:solidFill>
              <a:schemeClr val="accent1">
                <a:shade val="50000"/>
              </a:schemeClr>
            </a:solidFill>
          </a:ln>
        </p:spPr>
        <p:txBody>
          <a:bodyPr wrap="square" rtlCol="0">
            <a:spAutoFit/>
          </a:bodyPr>
          <a:lstStyle/>
          <a:p>
            <a:pPr marL="342900" indent="-342900">
              <a:buFont typeface="Wingdings" panose="05000000000000000000" pitchFamily="2" charset="2"/>
              <a:buChar char="ü"/>
              <a:defRPr/>
            </a:pPr>
            <a:r>
              <a:rPr lang="en-US" sz="2400" dirty="0" smtClean="0">
                <a:latin typeface="Arial" panose="020B0604020202020204" pitchFamily="34" charset="0"/>
                <a:cs typeface="Arial" panose="020B0604020202020204" pitchFamily="34" charset="0"/>
              </a:rPr>
              <a:t>Contact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State Travel Card Administrator </a:t>
            </a:r>
            <a:r>
              <a:rPr lang="en-US" sz="2400" dirty="0">
                <a:latin typeface="Arial" panose="020B0604020202020204" pitchFamily="34" charset="0"/>
                <a:cs typeface="Arial" panose="020B0604020202020204" pitchFamily="34" charset="0"/>
              </a:rPr>
              <a:t>if there are any charges on your statement that you do not recognize.</a:t>
            </a:r>
          </a:p>
          <a:p>
            <a:pPr marL="342900" indent="-342900">
              <a:buFont typeface="Wingdings" panose="05000000000000000000" pitchFamily="2" charset="2"/>
              <a:buChar char="ü"/>
              <a:defRP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en-US" sz="2400" dirty="0" smtClean="0">
                <a:latin typeface="Arial" panose="020B0604020202020204" pitchFamily="34" charset="0"/>
                <a:cs typeface="Arial" panose="020B0604020202020204" pitchFamily="34" charset="0"/>
              </a:rPr>
              <a:t>State Travel Card Administrator </a:t>
            </a:r>
            <a:r>
              <a:rPr lang="en-US" sz="2400" dirty="0">
                <a:latin typeface="Arial" panose="020B0604020202020204" pitchFamily="34" charset="0"/>
                <a:cs typeface="Arial" panose="020B0604020202020204" pitchFamily="34" charset="0"/>
              </a:rPr>
              <a:t>will direct you to complete the Statement of Disputed Item form.  (Located on the </a:t>
            </a:r>
            <a:r>
              <a:rPr lang="en-US" sz="2400" dirty="0" smtClean="0">
                <a:latin typeface="Arial" panose="020B0604020202020204" pitchFamily="34" charset="0"/>
                <a:cs typeface="Arial" panose="020B0604020202020204" pitchFamily="34" charset="0"/>
              </a:rPr>
              <a:t>Office of State Travel’s website)</a:t>
            </a: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defRPr/>
            </a:pPr>
            <a:r>
              <a:rPr lang="en-US" sz="2400" dirty="0">
                <a:latin typeface="Arial" panose="020B0604020202020204" pitchFamily="34" charset="0"/>
                <a:cs typeface="Arial" panose="020B0604020202020204" pitchFamily="34" charset="0"/>
              </a:rPr>
              <a:t>If the disputed amount is credited, you will see it on a future statement.</a:t>
            </a:r>
          </a:p>
          <a:p>
            <a:pPr lvl="1">
              <a:defRPr/>
            </a:pPr>
            <a:endParaRPr lang="en-US" sz="2000" dirty="0">
              <a:latin typeface="Arial" pitchFamily="34" charset="0"/>
              <a:cs typeface="Arial" pitchFamily="34" charset="0"/>
            </a:endParaRPr>
          </a:p>
          <a:p>
            <a:r>
              <a:rPr lang="en-US" sz="1400" dirty="0" smtClean="0">
                <a:latin typeface="Arial" panose="020B0604020202020204" pitchFamily="34" charset="0"/>
                <a:cs typeface="Arial" panose="020B0604020202020204" pitchFamily="34" charset="0"/>
              </a:rPr>
              <a:t>*</a:t>
            </a:r>
            <a:r>
              <a:rPr lang="en-US" sz="1400" b="1" i="1" dirty="0" smtClean="0">
                <a:solidFill>
                  <a:schemeClr val="accent6">
                    <a:lumMod val="75000"/>
                  </a:schemeClr>
                </a:solidFill>
                <a:latin typeface="Arial" panose="020B0604020202020204" pitchFamily="34" charset="0"/>
                <a:cs typeface="Arial" panose="020B0604020202020204" pitchFamily="34" charset="0"/>
              </a:rPr>
              <a:t>State Travel Administrator: Susan Clow x5122 sclow@ulm.edu</a:t>
            </a:r>
            <a:endParaRPr lang="en-US" sz="1400" b="1" i="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65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Lost or Stolen Cards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851269" y="1447800"/>
            <a:ext cx="10577143" cy="3108543"/>
          </a:xfrm>
          <a:prstGeom prst="rect">
            <a:avLst/>
          </a:prstGeom>
          <a:solidFill>
            <a:schemeClr val="bg1"/>
          </a:solidFill>
          <a:ln w="25400">
            <a:solidFill>
              <a:schemeClr val="accent1">
                <a:shade val="50000"/>
              </a:schemeClr>
            </a:solidFill>
          </a:ln>
        </p:spPr>
        <p:txBody>
          <a:bodyPr wrap="square" rtlCol="0">
            <a:spAutoFit/>
          </a:bodyPr>
          <a:lstStyle/>
          <a:p>
            <a:pPr marL="342900" indent="-342900">
              <a:lnSpc>
                <a:spcPct val="90000"/>
              </a:lnSpc>
              <a:spcBef>
                <a:spcPts val="1200"/>
              </a:spcBef>
              <a:spcAft>
                <a:spcPts val="1200"/>
              </a:spcAft>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Notify Bank of America </a:t>
            </a:r>
            <a:r>
              <a:rPr lang="en-US" sz="2400" b="1" u="sng" dirty="0">
                <a:latin typeface="Arial" panose="020B0604020202020204" pitchFamily="34" charset="0"/>
                <a:cs typeface="Arial" panose="020B0604020202020204" pitchFamily="34" charset="0"/>
              </a:rPr>
              <a:t>immediately</a:t>
            </a:r>
            <a:r>
              <a:rPr lang="en-US" sz="2400" dirty="0">
                <a:latin typeface="Arial" panose="020B0604020202020204" pitchFamily="34" charset="0"/>
                <a:cs typeface="Arial" panose="020B0604020202020204" pitchFamily="34" charset="0"/>
              </a:rPr>
              <a:t> by </a:t>
            </a:r>
            <a:r>
              <a:rPr lang="en-US" sz="2400" dirty="0" smtClean="0">
                <a:latin typeface="Arial" panose="020B0604020202020204" pitchFamily="34" charset="0"/>
                <a:cs typeface="Arial" panose="020B0604020202020204" pitchFamily="34" charset="0"/>
              </a:rPr>
              <a:t>calling:</a:t>
            </a:r>
            <a:r>
              <a:rPr lang="en-US" sz="2400" b="1" dirty="0" smtClean="0">
                <a:latin typeface="Arial" panose="020B0604020202020204" pitchFamily="34" charset="0"/>
                <a:cs typeface="Arial" panose="020B0604020202020204" pitchFamily="34" charset="0"/>
              </a:rPr>
              <a:t>1-888-449-2273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anytime</a:t>
            </a:r>
            <a:endParaRPr lang="en-US" sz="2400" dirty="0">
              <a:latin typeface="Arial" panose="020B0604020202020204" pitchFamily="34" charset="0"/>
              <a:cs typeface="Arial" panose="020B0604020202020204" pitchFamily="34" charset="0"/>
            </a:endParaRPr>
          </a:p>
          <a:p>
            <a:pPr marL="800100" lvl="1" indent="-342900">
              <a:spcAft>
                <a:spcPts val="1200"/>
              </a:spcAft>
              <a:buSzPct val="85000"/>
              <a:buFont typeface="Wingdings" panose="05000000000000000000" pitchFamily="2" charset="2"/>
              <a:buChar char="Ø"/>
              <a:defRPr/>
            </a:pPr>
            <a:r>
              <a:rPr lang="en-US" sz="2400" dirty="0" smtClean="0">
                <a:latin typeface="Arial" panose="020B0604020202020204" pitchFamily="34" charset="0"/>
                <a:cs typeface="Arial" panose="020B0604020202020204" pitchFamily="34" charset="0"/>
              </a:rPr>
              <a:t>If found, lost </a:t>
            </a:r>
            <a:r>
              <a:rPr lang="en-US" sz="2400" dirty="0">
                <a:latin typeface="Arial" panose="020B0604020202020204" pitchFamily="34" charset="0"/>
                <a:cs typeface="Arial" panose="020B0604020202020204" pitchFamily="34" charset="0"/>
              </a:rPr>
              <a:t>or </a:t>
            </a:r>
            <a:r>
              <a:rPr lang="en-US" sz="2400" dirty="0" smtClean="0">
                <a:latin typeface="Arial" panose="020B0604020202020204" pitchFamily="34" charset="0"/>
                <a:cs typeface="Arial" panose="020B0604020202020204" pitchFamily="34" charset="0"/>
              </a:rPr>
              <a:t>stolen </a:t>
            </a:r>
            <a:r>
              <a:rPr lang="en-US" sz="2400" dirty="0">
                <a:latin typeface="Arial" panose="020B0604020202020204" pitchFamily="34" charset="0"/>
                <a:cs typeface="Arial" panose="020B0604020202020204" pitchFamily="34" charset="0"/>
              </a:rPr>
              <a:t>c</a:t>
            </a:r>
            <a:r>
              <a:rPr lang="en-US" sz="2400" dirty="0" smtClean="0">
                <a:latin typeface="Arial" panose="020B0604020202020204" pitchFamily="34" charset="0"/>
                <a:cs typeface="Arial" panose="020B0604020202020204" pitchFamily="34" charset="0"/>
              </a:rPr>
              <a:t>ards should be sent to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State Travel Card </a:t>
            </a:r>
            <a:r>
              <a:rPr lang="en-US" sz="2400" dirty="0">
                <a:latin typeface="Arial" panose="020B0604020202020204" pitchFamily="34" charset="0"/>
                <a:cs typeface="Arial" panose="020B0604020202020204" pitchFamily="34" charset="0"/>
              </a:rPr>
              <a:t>Administrator</a:t>
            </a:r>
            <a:endParaRPr lang="en-US" sz="2400" b="1" u="sng" dirty="0">
              <a:latin typeface="Arial" panose="020B0604020202020204" pitchFamily="34" charset="0"/>
              <a:cs typeface="Arial" panose="020B0604020202020204" pitchFamily="34" charset="0"/>
            </a:endParaRPr>
          </a:p>
          <a:p>
            <a:pPr marL="800100" lvl="1" indent="-342900">
              <a:lnSpc>
                <a:spcPct val="90000"/>
              </a:lnSpc>
              <a:spcBef>
                <a:spcPts val="1200"/>
              </a:spcBef>
              <a:spcAft>
                <a:spcPts val="1200"/>
              </a:spcAft>
              <a:buSzPct val="85000"/>
              <a:buFont typeface="Wingdings" panose="05000000000000000000" pitchFamily="2" charset="2"/>
              <a:buChar char="Ø"/>
              <a:defRPr/>
            </a:pPr>
            <a:r>
              <a:rPr lang="en-US" sz="2400" b="1" u="sng" dirty="0">
                <a:latin typeface="Arial" panose="020B0604020202020204" pitchFamily="34" charset="0"/>
                <a:cs typeface="Arial" panose="020B0604020202020204" pitchFamily="34" charset="0"/>
              </a:rPr>
              <a:t>DO NOT</a:t>
            </a:r>
            <a:r>
              <a:rPr lang="en-US" sz="2400" dirty="0">
                <a:latin typeface="Arial" panose="020B0604020202020204" pitchFamily="34" charset="0"/>
                <a:cs typeface="Arial" panose="020B0604020202020204" pitchFamily="34" charset="0"/>
              </a:rPr>
              <a:t> have BOA reissue a card directly to you. All cards must be received and distributed by the </a:t>
            </a:r>
            <a:r>
              <a:rPr lang="en-US" sz="2400" dirty="0" smtClean="0">
                <a:latin typeface="Arial" panose="020B0604020202020204" pitchFamily="34" charset="0"/>
                <a:cs typeface="Arial" panose="020B0604020202020204" pitchFamily="34" charset="0"/>
              </a:rPr>
              <a:t>State Travel Card </a:t>
            </a:r>
            <a:r>
              <a:rPr lang="en-US" sz="2400" dirty="0">
                <a:latin typeface="Arial" panose="020B0604020202020204" pitchFamily="34" charset="0"/>
                <a:cs typeface="Arial" panose="020B0604020202020204" pitchFamily="34" charset="0"/>
              </a:rPr>
              <a:t>Administrator.	</a:t>
            </a:r>
          </a:p>
          <a:p>
            <a:pPr marL="342900" indent="-342900">
              <a:lnSpc>
                <a:spcPct val="90000"/>
              </a:lnSpc>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Upon termination/transfer the card must be cancelled and returned to the </a:t>
            </a:r>
            <a:r>
              <a:rPr lang="en-US" sz="2400" dirty="0" smtClean="0">
                <a:latin typeface="Arial" panose="020B0604020202020204" pitchFamily="34" charset="0"/>
                <a:cs typeface="Arial" panose="020B0604020202020204" pitchFamily="34" charset="0"/>
              </a:rPr>
              <a:t>Controller’s Office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16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98612" y="196073"/>
            <a:ext cx="8608358"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Other Important Information</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379412" y="1219200"/>
            <a:ext cx="8686800" cy="1354217"/>
          </a:xfrm>
          <a:prstGeom prst="rect">
            <a:avLst/>
          </a:prstGeom>
          <a:noFill/>
          <a:ln w="25400">
            <a:solidFill>
              <a:schemeClr val="accent1">
                <a:shade val="50000"/>
              </a:schemeClr>
            </a:solidFill>
          </a:ln>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State Travel card is to be used for official business only.</a:t>
            </a:r>
          </a:p>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Violators of policies &amp; procedures will be subject to disciplinary action.</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2970212" y="3505200"/>
            <a:ext cx="8534400" cy="1569660"/>
          </a:xfrm>
          <a:prstGeom prst="rect">
            <a:avLst/>
          </a:prstGeom>
          <a:noFill/>
          <a:ln w="25400">
            <a:solidFill>
              <a:schemeClr val="accent1">
                <a:shade val="50000"/>
              </a:schemeClr>
            </a:solidFill>
          </a:ln>
        </p:spPr>
        <p:txBody>
          <a:bodyPr wrap="square" rtlCol="0">
            <a:spAutoFit/>
          </a:bodyPr>
          <a:lstStyle/>
          <a:p>
            <a:r>
              <a:rPr lang="en-US" sz="2400" u="sng"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Caution Violations:</a:t>
            </a:r>
          </a:p>
          <a:p>
            <a:pPr marL="342900" indent="-342900">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Personal or unauthorized purchases.</a:t>
            </a:r>
          </a:p>
          <a:p>
            <a:pPr marL="342900" indent="-342900">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Split purchases.</a:t>
            </a:r>
          </a:p>
          <a:p>
            <a:pPr marL="342900" indent="-342900">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Alcohol.</a:t>
            </a:r>
            <a:endPar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1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98612" y="196073"/>
            <a:ext cx="8608358"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Other Important Information</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379412" y="1219200"/>
            <a:ext cx="8686800" cy="830997"/>
          </a:xfrm>
          <a:prstGeom prst="rect">
            <a:avLst/>
          </a:prstGeom>
          <a:noFill/>
          <a:ln w="25400">
            <a:solidFill>
              <a:schemeClr val="accent1">
                <a:shade val="50000"/>
              </a:schemeClr>
            </a:solidFill>
          </a:ln>
        </p:spPr>
        <p:txBody>
          <a:bodyPr wrap="square" rtlCol="0">
            <a:spAutoFit/>
          </a:bodyPr>
          <a:lstStyle/>
          <a:p>
            <a:pPr marL="342900" indent="-342900">
              <a:spcBef>
                <a:spcPts val="600"/>
              </a:spcBef>
              <a:spcAft>
                <a:spcPts val="600"/>
              </a:spcAft>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Failure to comply with all State Travel Card policies &amp; procedures may result in the following:</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2970212" y="2667000"/>
            <a:ext cx="8534400" cy="2923877"/>
          </a:xfrm>
          <a:prstGeom prst="rect">
            <a:avLst/>
          </a:prstGeom>
          <a:noFill/>
          <a:ln w="25400">
            <a:solidFill>
              <a:schemeClr val="accent1">
                <a:shade val="50000"/>
              </a:schemeClr>
            </a:solidFill>
          </a:ln>
          <a:effectLst/>
          <a:scene3d>
            <a:camera prst="orthographicFront"/>
            <a:lightRig rig="threePt" dir="t"/>
          </a:scene3d>
          <a:sp3d>
            <a:bevelT w="165100" prst="coolSlant"/>
          </a:sp3d>
        </p:spPr>
        <p:txBody>
          <a:bodyPr wrap="square" rtlCol="0">
            <a:spAutoFit/>
          </a:bodyPr>
          <a:lstStyle/>
          <a:p>
            <a:pPr marL="342900" indent="-342900">
              <a:spcBef>
                <a:spcPts val="600"/>
              </a:spcBef>
              <a:spcAft>
                <a:spcPts val="600"/>
              </a:spcAft>
              <a:buFont typeface="Wingdings" panose="05000000000000000000" pitchFamily="2" charset="2"/>
              <a:buChar char="Ø"/>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Payroll deduction</a:t>
            </a:r>
          </a:p>
          <a:p>
            <a:pPr marL="342900" indent="-342900">
              <a:spcBef>
                <a:spcPts val="600"/>
              </a:spcBef>
              <a:spcAft>
                <a:spcPts val="600"/>
              </a:spcAft>
              <a:buFont typeface="Wingdings" panose="05000000000000000000" pitchFamily="2" charset="2"/>
              <a:buChar char="Ø"/>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Account suspension/deactivation</a:t>
            </a:r>
          </a:p>
          <a:p>
            <a:pPr marL="342900" indent="-342900">
              <a:spcBef>
                <a:spcPts val="600"/>
              </a:spcBef>
              <a:spcAft>
                <a:spcPts val="600"/>
              </a:spcAft>
              <a:buFont typeface="Wingdings" panose="05000000000000000000" pitchFamily="2" charset="2"/>
              <a:buChar char="Ø"/>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Permanent loss of the card</a:t>
            </a:r>
          </a:p>
          <a:p>
            <a:pPr marL="342900" indent="-342900">
              <a:spcBef>
                <a:spcPts val="600"/>
              </a:spcBef>
              <a:spcAft>
                <a:spcPts val="600"/>
              </a:spcAft>
              <a:buFont typeface="Wingdings" panose="05000000000000000000" pitchFamily="2" charset="2"/>
              <a:buChar char="Ø"/>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Notification to administration, internal audit, and University police</a:t>
            </a:r>
          </a:p>
          <a:p>
            <a:pPr marL="342900" indent="-342900">
              <a:spcBef>
                <a:spcPts val="600"/>
              </a:spcBef>
              <a:spcAft>
                <a:spcPts val="600"/>
              </a:spcAft>
              <a:buFont typeface="Wingdings" panose="05000000000000000000" pitchFamily="2" charset="2"/>
              <a:buChar char="Ø"/>
            </a:pP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Possible employment suspension or termination </a:t>
            </a:r>
          </a:p>
        </p:txBody>
      </p:sp>
      <p:sp>
        <p:nvSpPr>
          <p:cNvPr id="5" name="Down Arrow 4"/>
          <p:cNvSpPr/>
          <p:nvPr/>
        </p:nvSpPr>
        <p:spPr>
          <a:xfrm>
            <a:off x="5930750" y="1669483"/>
            <a:ext cx="685800" cy="877529"/>
          </a:xfrm>
          <a:prstGeom prst="downArrow">
            <a:avLst/>
          </a:prstGeom>
          <a:solidFill>
            <a:schemeClr val="accent1">
              <a:lumMod val="75000"/>
            </a:schemeClr>
          </a:solidFill>
          <a:ln>
            <a:solidFill>
              <a:schemeClr val="tx1"/>
            </a:solidFill>
          </a:ln>
          <a:effectLst/>
          <a:scene3d>
            <a:camera prst="orthographicFront"/>
            <a:lightRig rig="threePt" dir="t"/>
          </a:scene3d>
          <a:sp3d>
            <a:bevelT w="50800" h="254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857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61000">
              <a:schemeClr val="accent4">
                <a:lumMod val="0"/>
                <a:lumOff val="100000"/>
              </a:schemeClr>
            </a:gs>
            <a:gs pos="74000">
              <a:schemeClr val="accent4">
                <a:lumMod val="77000"/>
                <a:lumOff val="23000"/>
                <a:alpha val="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17612" y="304800"/>
            <a:ext cx="8608358" cy="1293028"/>
          </a:xfrm>
          <a:effectLst>
            <a:glow rad="101600">
              <a:schemeClr val="accent3">
                <a:satMod val="175000"/>
                <a:alpha val="40000"/>
              </a:schemeClr>
            </a:glow>
          </a:effectLst>
          <a:scene3d>
            <a:camera prst="orthographicFront"/>
            <a:lightRig rig="threePt" dir="t"/>
          </a:scene3d>
          <a:sp3d>
            <a:bevelT/>
          </a:sp3d>
        </p:spPr>
        <p:txBody>
          <a:body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Overview</a:t>
            </a:r>
            <a:endParaRPr lang="en-US"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85622" y="2194561"/>
            <a:ext cx="5561190" cy="2301239"/>
          </a:xfrm>
        </p:spPr>
        <p:txBody>
          <a:bodyPr>
            <a:normAutofit fontScale="92500" lnSpcReduction="20000"/>
          </a:bodyPr>
          <a:lstStyle/>
          <a:p>
            <a:r>
              <a:rPr lang="en-US" sz="3000" dirty="0" smtClean="0">
                <a:latin typeface="Arial" panose="020B0604020202020204" pitchFamily="34" charset="0"/>
                <a:cs typeface="Arial" panose="020B0604020202020204" pitchFamily="34" charset="0"/>
              </a:rPr>
              <a:t>Introduction &amp; Purpose</a:t>
            </a:r>
          </a:p>
          <a:p>
            <a:r>
              <a:rPr lang="en-US" sz="3000" dirty="0" smtClean="0">
                <a:latin typeface="Arial" panose="020B0604020202020204" pitchFamily="34" charset="0"/>
                <a:cs typeface="Arial" panose="020B0604020202020204" pitchFamily="34" charset="0"/>
              </a:rPr>
              <a:t>Benefits</a:t>
            </a:r>
          </a:p>
          <a:p>
            <a:r>
              <a:rPr lang="en-US" sz="3000" dirty="0" smtClean="0">
                <a:latin typeface="Arial" panose="020B0604020202020204" pitchFamily="34" charset="0"/>
                <a:cs typeface="Arial" panose="020B0604020202020204" pitchFamily="34" charset="0"/>
              </a:rPr>
              <a:t>Cardholder Responsibilities</a:t>
            </a:r>
          </a:p>
          <a:p>
            <a:r>
              <a:rPr lang="en-US" sz="3000" dirty="0" smtClean="0">
                <a:latin typeface="Arial" panose="020B0604020202020204" pitchFamily="34" charset="0"/>
                <a:cs typeface="Arial" panose="020B0604020202020204" pitchFamily="34" charset="0"/>
              </a:rPr>
              <a:t>How the Program Works</a:t>
            </a:r>
          </a:p>
          <a:p>
            <a:r>
              <a:rPr lang="en-US" sz="3000" dirty="0" smtClean="0">
                <a:latin typeface="Arial" panose="020B0604020202020204" pitchFamily="34" charset="0"/>
                <a:cs typeface="Arial" panose="020B0604020202020204" pitchFamily="34" charset="0"/>
              </a:rPr>
              <a:t>Important Information</a:t>
            </a:r>
            <a:endParaRPr lang="en-US" sz="3000"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9617">
            <a:off x="6572300" y="2075716"/>
            <a:ext cx="3810000" cy="3810000"/>
          </a:xfrm>
          <a:prstGeom prst="rect">
            <a:avLst/>
          </a:prstGeom>
          <a:solidFill>
            <a:schemeClr val="accent2">
              <a:lumMod val="40000"/>
              <a:lumOff val="60000"/>
            </a:schemeClr>
          </a:solidFill>
          <a:effectLst>
            <a:outerShdw blurRad="50800" dist="38100" dir="2700000" algn="tl" rotWithShape="0">
              <a:schemeClr val="accent1">
                <a:lumMod val="75000"/>
                <a:alpha val="40000"/>
              </a:schemeClr>
            </a:outerShdw>
            <a:softEdge rad="254000"/>
          </a:effectLst>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Important Dates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13" name="TextBox 12"/>
          <p:cNvSpPr txBox="1"/>
          <p:nvPr/>
        </p:nvSpPr>
        <p:spPr>
          <a:xfrm>
            <a:off x="1346569" y="1360829"/>
            <a:ext cx="9372600" cy="461665"/>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Billing cycle is the 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of the month to the 8</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of the following month </a:t>
            </a:r>
            <a:endParaRPr lang="en-US" sz="2400" dirty="0">
              <a:latin typeface="Arial" panose="020B0604020202020204" pitchFamily="34" charset="0"/>
              <a:cs typeface="Arial" panose="020B0604020202020204" pitchFamily="34" charset="0"/>
            </a:endParaRPr>
          </a:p>
        </p:txBody>
      </p:sp>
      <p:sp>
        <p:nvSpPr>
          <p:cNvPr id="12" name="TextBox 11"/>
          <p:cNvSpPr txBox="1"/>
          <p:nvPr/>
        </p:nvSpPr>
        <p:spPr>
          <a:xfrm>
            <a:off x="1334095" y="2111821"/>
            <a:ext cx="9372600" cy="830997"/>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statements and supporting documentation due in the Controller’s </a:t>
            </a:r>
            <a:r>
              <a:rPr lang="en-US" sz="2400" dirty="0" smtClean="0">
                <a:latin typeface="Arial" panose="020B0604020202020204" pitchFamily="34" charset="0"/>
                <a:cs typeface="Arial" panose="020B0604020202020204" pitchFamily="34" charset="0"/>
              </a:rPr>
              <a:t>Office no </a:t>
            </a:r>
            <a:r>
              <a:rPr lang="en-US" sz="2400" dirty="0">
                <a:latin typeface="Arial" panose="020B0604020202020204" pitchFamily="34" charset="0"/>
                <a:cs typeface="Arial" panose="020B0604020202020204" pitchFamily="34" charset="0"/>
              </a:rPr>
              <a:t>later </a:t>
            </a:r>
            <a:r>
              <a:rPr lang="en-US" sz="2400" dirty="0" smtClean="0">
                <a:latin typeface="Arial" panose="020B0604020202020204" pitchFamily="34" charset="0"/>
                <a:cs typeface="Arial" panose="020B0604020202020204" pitchFamily="34" charset="0"/>
              </a:rPr>
              <a:t>then </a:t>
            </a:r>
            <a:r>
              <a:rPr lang="en-US" sz="2400" dirty="0">
                <a:latin typeface="Arial" panose="020B0604020202020204" pitchFamily="34" charset="0"/>
                <a:cs typeface="Arial" panose="020B0604020202020204" pitchFamily="34" charset="0"/>
              </a:rPr>
              <a:t>ten (10)  business days after close of cycle</a:t>
            </a:r>
          </a:p>
        </p:txBody>
      </p:sp>
      <p:sp>
        <p:nvSpPr>
          <p:cNvPr id="15" name="TextBox 14"/>
          <p:cNvSpPr txBox="1"/>
          <p:nvPr/>
        </p:nvSpPr>
        <p:spPr>
          <a:xfrm>
            <a:off x="1346568" y="3232145"/>
            <a:ext cx="9372601" cy="830997"/>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Failure </a:t>
            </a:r>
            <a:r>
              <a:rPr lang="en-US" sz="2400" dirty="0">
                <a:latin typeface="Arial" panose="020B0604020202020204" pitchFamily="34" charset="0"/>
                <a:cs typeface="Arial" panose="020B0604020202020204" pitchFamily="34" charset="0"/>
              </a:rPr>
              <a:t>to submit documents in a timely manner </a:t>
            </a:r>
            <a:r>
              <a:rPr lang="en-US" sz="2400" dirty="0" smtClean="0">
                <a:latin typeface="Arial" panose="020B0604020202020204" pitchFamily="34" charset="0"/>
                <a:cs typeface="Arial" panose="020B0604020202020204" pitchFamily="34" charset="0"/>
              </a:rPr>
              <a:t>may </a:t>
            </a:r>
            <a:r>
              <a:rPr lang="en-US" sz="2400" dirty="0">
                <a:latin typeface="Arial" panose="020B0604020202020204" pitchFamily="34" charset="0"/>
                <a:cs typeface="Arial" panose="020B0604020202020204" pitchFamily="34" charset="0"/>
              </a:rPr>
              <a:t>result in card suspension</a:t>
            </a:r>
          </a:p>
        </p:txBody>
      </p:sp>
      <p:sp>
        <p:nvSpPr>
          <p:cNvPr id="17" name="TextBox 16"/>
          <p:cNvSpPr txBox="1"/>
          <p:nvPr/>
        </p:nvSpPr>
        <p:spPr>
          <a:xfrm>
            <a:off x="1346569" y="4304011"/>
            <a:ext cx="9372600" cy="830997"/>
          </a:xfrm>
          <a:prstGeom prst="rect">
            <a:avLst/>
          </a:prstGeom>
          <a:solidFill>
            <a:schemeClr val="bg1"/>
          </a:solidFill>
          <a:ln w="25400">
            <a:solidFill>
              <a:schemeClr val="accent1">
                <a:shade val="50000"/>
              </a:schemeClr>
            </a:solidFill>
          </a:ln>
        </p:spPr>
        <p:txBody>
          <a:bodyPr wrap="square" rtlCol="0">
            <a:spAutoFit/>
          </a:bodyPr>
          <a:lstStyle/>
          <a:p>
            <a:r>
              <a:rPr lang="en-US" sz="2400" dirty="0" smtClean="0">
                <a:latin typeface="Arial" panose="020B0604020202020204" pitchFamily="34" charset="0"/>
                <a:cs typeface="Arial" panose="020B0604020202020204" pitchFamily="34" charset="0"/>
              </a:rPr>
              <a:t>Statements </a:t>
            </a:r>
            <a:r>
              <a:rPr lang="en-US" sz="2400" dirty="0">
                <a:latin typeface="Arial" panose="020B0604020202020204" pitchFamily="34" charset="0"/>
                <a:cs typeface="Arial" panose="020B0604020202020204" pitchFamily="34" charset="0"/>
              </a:rPr>
              <a:t>not received </a:t>
            </a:r>
            <a:r>
              <a:rPr lang="en-US" sz="2400" dirty="0" smtClean="0">
                <a:latin typeface="Arial" panose="020B0604020202020204" pitchFamily="34" charset="0"/>
                <a:cs typeface="Arial" panose="020B0604020202020204" pitchFamily="34" charset="0"/>
              </a:rPr>
              <a:t>within </a:t>
            </a:r>
            <a:r>
              <a:rPr lang="en-US" sz="2400" dirty="0">
                <a:latin typeface="Arial" panose="020B0604020202020204" pitchFamily="34" charset="0"/>
                <a:cs typeface="Arial" panose="020B0604020202020204" pitchFamily="34" charset="0"/>
              </a:rPr>
              <a:t>fifteen (15) business days may result in card cancellation</a:t>
            </a:r>
          </a:p>
        </p:txBody>
      </p:sp>
    </p:spTree>
    <p:extLst>
      <p:ext uri="{BB962C8B-B14F-4D97-AF65-F5344CB8AC3E}">
        <p14:creationId xmlns:p14="http://schemas.microsoft.com/office/powerpoint/2010/main" val="105225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State Travel Card Policy Location</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3" name="TextBox 2"/>
          <p:cNvSpPr txBox="1"/>
          <p:nvPr/>
        </p:nvSpPr>
        <p:spPr>
          <a:xfrm>
            <a:off x="2451469" y="1752600"/>
            <a:ext cx="7162800" cy="2477601"/>
          </a:xfrm>
          <a:prstGeom prst="rect">
            <a:avLst/>
          </a:prstGeom>
          <a:noFill/>
        </p:spPr>
        <p:txBody>
          <a:bodyPr wrap="square" rtlCol="0">
            <a:spAutoFit/>
          </a:bodyPr>
          <a:lstStyle/>
          <a:p>
            <a:pPr>
              <a:spcBef>
                <a:spcPts val="600"/>
              </a:spcBef>
              <a:spcAft>
                <a:spcPts val="600"/>
              </a:spcAft>
            </a:pPr>
            <a:r>
              <a:rPr lang="en-US" sz="2400" u="sng" dirty="0" smtClean="0">
                <a:latin typeface="Arial" panose="020B0604020202020204" pitchFamily="34" charset="0"/>
                <a:cs typeface="Arial" panose="020B0604020202020204" pitchFamily="34" charset="0"/>
              </a:rPr>
              <a:t>The State Travel Card policy can be found at:</a:t>
            </a:r>
          </a:p>
          <a:p>
            <a:pPr marL="342900" lvl="1" indent="-342900">
              <a:spcBef>
                <a:spcPts val="1200"/>
              </a:spcBef>
              <a:spcAft>
                <a:spcPts val="2400"/>
              </a:spcAft>
              <a:buFont typeface="Wingdings" panose="05000000000000000000" pitchFamily="2" charset="2"/>
              <a:buChar char="q"/>
            </a:pPr>
            <a:r>
              <a:rPr lang="en-US" sz="2400" dirty="0" smtClean="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https</a:t>
            </a:r>
            <a:r>
              <a:rPr lang="en-US" sz="2400" dirty="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dirty="0" smtClean="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webservices.ulm.edu/policies/index.php?a=browse&amp;budget_code=300115</a:t>
            </a:r>
            <a:endParaRPr lang="en-US" sz="2400" dirty="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714500" lvl="3" indent="-342900">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File name: Travel Card Policy</a:t>
            </a:r>
          </a:p>
          <a:p>
            <a:pPr lvl="3"/>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68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851269" y="202710"/>
            <a:ext cx="10363200"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Key Contacts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4" name="TextBox 3"/>
          <p:cNvSpPr txBox="1"/>
          <p:nvPr/>
        </p:nvSpPr>
        <p:spPr>
          <a:xfrm>
            <a:off x="6170612" y="2057400"/>
            <a:ext cx="1966543" cy="461665"/>
          </a:xfrm>
          <a:prstGeom prst="rect">
            <a:avLst/>
          </a:prstGeom>
          <a:noFill/>
        </p:spPr>
        <p:txBody>
          <a:bodyPr wrap="square" rtlCol="0">
            <a:spAutoFit/>
          </a:bodyPr>
          <a:lstStyle/>
          <a:p>
            <a:pPr>
              <a:spcBef>
                <a:spcPts val="600"/>
              </a:spcBef>
              <a:spcAft>
                <a:spcPts val="600"/>
              </a:spcAft>
            </a:pPr>
            <a:endParaRPr lang="en-US" sz="2400" dirty="0" smtClean="0">
              <a:latin typeface="Arial" panose="020B0604020202020204" pitchFamily="34" charset="0"/>
              <a:cs typeface="Arial" panose="020B0604020202020204" pitchFamily="34" charset="0"/>
            </a:endParaRPr>
          </a:p>
        </p:txBody>
      </p:sp>
      <p:sp>
        <p:nvSpPr>
          <p:cNvPr id="5" name="TextBox 4"/>
          <p:cNvSpPr txBox="1"/>
          <p:nvPr/>
        </p:nvSpPr>
        <p:spPr>
          <a:xfrm>
            <a:off x="1598612" y="2667000"/>
            <a:ext cx="1966543" cy="461665"/>
          </a:xfrm>
          <a:prstGeom prst="rect">
            <a:avLst/>
          </a:prstGeom>
          <a:noFill/>
        </p:spPr>
        <p:txBody>
          <a:bodyPr wrap="square" rtlCol="0">
            <a:spAutoFit/>
          </a:bodyPr>
          <a:lstStyle/>
          <a:p>
            <a:pPr>
              <a:spcBef>
                <a:spcPts val="600"/>
              </a:spcBef>
              <a:spcAft>
                <a:spcPts val="600"/>
              </a:spcAft>
            </a:pPr>
            <a:endParaRPr lang="en-US" sz="24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8146" y="1238905"/>
            <a:ext cx="1706880" cy="1280160"/>
          </a:xfrm>
          <a:prstGeom prst="snip2DiagRect">
            <a:avLst/>
          </a:prstGeom>
          <a:solidFill>
            <a:srgbClr val="FFFFFF">
              <a:shade val="85000"/>
            </a:srgbClr>
          </a:solidFill>
          <a:ln w="88900" cap="sq">
            <a:solidFill>
              <a:schemeClr val="bg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12" y="1291122"/>
            <a:ext cx="1706880" cy="1280160"/>
          </a:xfrm>
          <a:prstGeom prst="snip2DiagRect">
            <a:avLst/>
          </a:prstGeom>
          <a:solidFill>
            <a:srgbClr val="FFFFFF">
              <a:shade val="85000"/>
            </a:srgbClr>
          </a:solidFill>
          <a:ln w="88900" cap="sq">
            <a:solidFill>
              <a:schemeClr val="bg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674812" y="2897832"/>
            <a:ext cx="4846903" cy="1938992"/>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State Travel Card Administrators: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Susan Clow</a:t>
            </a:r>
          </a:p>
          <a:p>
            <a:r>
              <a:rPr lang="en-US" sz="2400" dirty="0" smtClean="0">
                <a:latin typeface="Arial" panose="020B0604020202020204" pitchFamily="34" charset="0"/>
                <a:cs typeface="Arial" panose="020B0604020202020204" pitchFamily="34" charset="0"/>
              </a:rPr>
              <a:t>318-342-5122</a:t>
            </a:r>
          </a:p>
          <a:p>
            <a:r>
              <a:rPr lang="en-US" sz="2400" dirty="0" smtClean="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sclow@ulm.edu </a:t>
            </a:r>
            <a:endParaRPr lang="en-US" sz="2400" dirty="0">
              <a:ln>
                <a:solidFill>
                  <a:schemeClr val="tx1"/>
                </a:solidFill>
              </a:ln>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7328269" y="2897832"/>
            <a:ext cx="3886200" cy="1569660"/>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Bank of America:</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Report card lost or stolen</a:t>
            </a:r>
          </a:p>
          <a:p>
            <a:r>
              <a:rPr lang="en-US" sz="2400" dirty="0" smtClean="0">
                <a:latin typeface="Arial" panose="020B0604020202020204" pitchFamily="34" charset="0"/>
                <a:cs typeface="Arial" panose="020B0604020202020204" pitchFamily="34" charset="0"/>
              </a:rPr>
              <a:t>1-888-449-2273</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80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6212" y="152400"/>
            <a:ext cx="8608358" cy="1293028"/>
          </a:xfrm>
          <a:effectLst>
            <a:glow rad="101600">
              <a:schemeClr val="accent3">
                <a:satMod val="175000"/>
                <a:alpha val="40000"/>
              </a:schemeClr>
            </a:glow>
          </a:effectLst>
          <a:scene3d>
            <a:camera prst="orthographicFront"/>
            <a:lightRig rig="threePt" dir="t"/>
          </a:scene3d>
          <a:sp3d>
            <a:bevelT/>
          </a:sp3d>
        </p:spPr>
        <p:txBody>
          <a:bodyPr vert="horz" lIns="91440" tIns="45720" rIns="91440" bIns="45720" rtlCol="0" anchor="ctr">
            <a:normAutofit/>
          </a:bodyPr>
          <a:lstStyle/>
          <a:p>
            <a:pPr algn="ctr"/>
            <a:r>
              <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Introduction and </a:t>
            </a: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Purpose</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685621" y="2476846"/>
            <a:ext cx="10895191" cy="3749040"/>
          </a:xfrm>
          <a:solidFill>
            <a:schemeClr val="accent1">
              <a:lumMod val="75000"/>
              <a:alpha val="15000"/>
            </a:schemeClr>
          </a:solidFill>
          <a:ln w="25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spcBef>
                <a:spcPts val="1200"/>
              </a:spcBef>
            </a:pPr>
            <a:r>
              <a:rPr lang="en-US" sz="2400" dirty="0" smtClean="0">
                <a:latin typeface="Arial" panose="020B0604020202020204" pitchFamily="34" charset="0"/>
                <a:cs typeface="Arial" panose="020B0604020202020204" pitchFamily="34" charset="0"/>
              </a:rPr>
              <a:t>The State Travel Card is a VISA credit card issued by Bank of America (BOA) that is used by ULM employees to pay for specific authorized travel expenses. </a:t>
            </a:r>
          </a:p>
          <a:p>
            <a:r>
              <a:rPr lang="en-US" sz="2400" dirty="0" smtClean="0">
                <a:latin typeface="Arial" panose="020B0604020202020204" pitchFamily="34" charset="0"/>
                <a:cs typeface="Arial" panose="020B0604020202020204" pitchFamily="34" charset="0"/>
              </a:rPr>
              <a:t>Tool to manage travel and accounting.</a:t>
            </a:r>
          </a:p>
          <a:p>
            <a:r>
              <a:rPr lang="en-US" sz="2400" dirty="0" smtClean="0">
                <a:latin typeface="Arial" panose="020B0604020202020204" pitchFamily="34" charset="0"/>
                <a:cs typeface="Arial" panose="020B0604020202020204" pitchFamily="34" charset="0"/>
              </a:rPr>
              <a:t>The individual whose name is on the card is responsible for all transactions made with the card. </a:t>
            </a:r>
          </a:p>
          <a:p>
            <a:r>
              <a:rPr lang="en-US" sz="2400" dirty="0" smtClean="0">
                <a:latin typeface="Arial" panose="020B0604020202020204" pitchFamily="34" charset="0"/>
                <a:cs typeface="Arial" panose="020B0604020202020204" pitchFamily="34" charset="0"/>
              </a:rPr>
              <a:t>The card can only be used to pay for authorized travel expenses for the individual named on the card. (Unless </a:t>
            </a:r>
            <a:r>
              <a:rPr lang="en-US" sz="2400" b="1" i="1" dirty="0" smtClean="0">
                <a:latin typeface="Arial" panose="020B0604020202020204" pitchFamily="34" charset="0"/>
                <a:cs typeface="Arial" panose="020B0604020202020204" pitchFamily="34" charset="0"/>
              </a:rPr>
              <a:t>prior</a:t>
            </a:r>
            <a:r>
              <a:rPr lang="en-US" sz="2400" dirty="0" smtClean="0">
                <a:latin typeface="Arial" panose="020B0604020202020204" pitchFamily="34" charset="0"/>
                <a:cs typeface="Arial" panose="020B0604020202020204" pitchFamily="34" charset="0"/>
              </a:rPr>
              <a:t> approval for unauthorized travel expenses is received). </a:t>
            </a:r>
          </a:p>
        </p:txBody>
      </p:sp>
      <p:sp>
        <p:nvSpPr>
          <p:cNvPr id="4" name="TextBox 3"/>
          <p:cNvSpPr txBox="1"/>
          <p:nvPr/>
        </p:nvSpPr>
        <p:spPr>
          <a:xfrm>
            <a:off x="2557647" y="1183818"/>
            <a:ext cx="6705601"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What is the Louisiana State Travel Card?</a:t>
            </a:r>
            <a:endParaRPr lang="en-US"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59" y="363086"/>
            <a:ext cx="1300317" cy="17681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0495" y="363086"/>
            <a:ext cx="1300317" cy="1768137"/>
          </a:xfrm>
          <a:prstGeom prst="rect">
            <a:avLst/>
          </a:prstGeo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6212" y="381000"/>
            <a:ext cx="8608358" cy="1293028"/>
          </a:xfrm>
        </p:spPr>
        <p:txBody>
          <a:bodyPr/>
          <a:lstStyle/>
          <a:p>
            <a:pPr algn="ctr"/>
            <a:r>
              <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Louisiana</a:t>
            </a:r>
            <a:r>
              <a:rPr lang="en-US" dirty="0" smtClean="0"/>
              <a:t> </a:t>
            </a:r>
            <a:r>
              <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State Travel </a:t>
            </a: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Card</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12" y="4635193"/>
            <a:ext cx="6170612" cy="1466448"/>
          </a:xfrm>
          <a:prstGeom prst="rect">
            <a:avLst/>
          </a:prstGeom>
          <a:effectLst>
            <a:innerShdw blurRad="177800">
              <a:prstClr val="black"/>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24176">
            <a:off x="2153918" y="2996989"/>
            <a:ext cx="3310244" cy="1193059"/>
          </a:xfrm>
          <a:prstGeom prst="rect">
            <a:avLst/>
          </a:prstGeom>
          <a:effectLst/>
        </p:spPr>
      </p:pic>
      <p:sp>
        <p:nvSpPr>
          <p:cNvPr id="13" name="TextBox 12"/>
          <p:cNvSpPr txBox="1"/>
          <p:nvPr/>
        </p:nvSpPr>
        <p:spPr>
          <a:xfrm>
            <a:off x="2665412" y="1295400"/>
            <a:ext cx="6248400"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Who Issues the Card?</a:t>
            </a:r>
          </a:p>
        </p:txBody>
      </p:sp>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2412" y="228600"/>
            <a:ext cx="8608358" cy="1293028"/>
          </a:xfrm>
        </p:spPr>
        <p:txBody>
          <a:bodyPr>
            <a:normAutofit/>
          </a:bodyPr>
          <a:lstStyle/>
          <a:p>
            <a:pPr algn="ctr"/>
            <a:r>
              <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Purpose of the </a:t>
            </a: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Program</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684212" y="1521628"/>
            <a:ext cx="10666591" cy="2301240"/>
          </a:xfrm>
          <a:solidFill>
            <a:schemeClr val="accent1">
              <a:lumMod val="75000"/>
              <a:alpha val="15000"/>
            </a:schemeClr>
          </a:solidFill>
          <a:ln w="25400">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150000"/>
              </a:lnSpc>
              <a:spcBef>
                <a:spcPts val="1200"/>
              </a:spcBef>
            </a:pPr>
            <a:r>
              <a:rPr lang="en-US" sz="2400" dirty="0">
                <a:solidFill>
                  <a:schemeClr val="dk1"/>
                </a:solidFill>
                <a:latin typeface="Arial" panose="020B0604020202020204" pitchFamily="34" charset="0"/>
                <a:cs typeface="Arial" panose="020B0604020202020204" pitchFamily="34" charset="0"/>
              </a:rPr>
              <a:t>To pay for specific travel </a:t>
            </a:r>
            <a:r>
              <a:rPr lang="en-US" sz="2400" dirty="0" smtClean="0">
                <a:solidFill>
                  <a:schemeClr val="dk1"/>
                </a:solidFill>
                <a:latin typeface="Arial" panose="020B0604020202020204" pitchFamily="34" charset="0"/>
                <a:cs typeface="Arial" panose="020B0604020202020204" pitchFamily="34" charset="0"/>
              </a:rPr>
              <a:t>expenses.</a:t>
            </a:r>
            <a:endParaRPr lang="en-US" sz="2400" dirty="0">
              <a:solidFill>
                <a:schemeClr val="dk1"/>
              </a:solidFill>
              <a:latin typeface="Arial" panose="020B0604020202020204" pitchFamily="34" charset="0"/>
              <a:cs typeface="Arial" panose="020B0604020202020204" pitchFamily="34" charset="0"/>
            </a:endParaRPr>
          </a:p>
          <a:p>
            <a:pPr>
              <a:spcBef>
                <a:spcPts val="1200"/>
              </a:spcBef>
            </a:pPr>
            <a:r>
              <a:rPr lang="en-US" sz="2400" dirty="0">
                <a:solidFill>
                  <a:schemeClr val="dk1"/>
                </a:solidFill>
                <a:latin typeface="Arial" panose="020B0604020202020204" pitchFamily="34" charset="0"/>
                <a:cs typeface="Arial" panose="020B0604020202020204" pitchFamily="34" charset="0"/>
              </a:rPr>
              <a:t>Preferred mechanism for payment of frequent travel expenses. </a:t>
            </a:r>
          </a:p>
          <a:p>
            <a:pPr>
              <a:spcBef>
                <a:spcPts val="1200"/>
              </a:spcBef>
            </a:pPr>
            <a:r>
              <a:rPr lang="en-US" sz="2400" dirty="0">
                <a:solidFill>
                  <a:schemeClr val="dk1"/>
                </a:solidFill>
                <a:latin typeface="Arial" panose="020B0604020202020204" pitchFamily="34" charset="0"/>
                <a:cs typeface="Arial" panose="020B0604020202020204" pitchFamily="34" charset="0"/>
              </a:rPr>
              <a:t>Travel and accounting management. </a:t>
            </a:r>
            <a:endParaRPr lang="en-US" sz="2400" dirty="0" smtClean="0">
              <a:solidFill>
                <a:schemeClr val="dk1"/>
              </a:solidFill>
              <a:latin typeface="Arial" panose="020B0604020202020204" pitchFamily="34" charset="0"/>
              <a:cs typeface="Arial" panose="020B0604020202020204" pitchFamily="34" charset="0"/>
            </a:endParaRPr>
          </a:p>
          <a:p>
            <a:pPr>
              <a:lnSpc>
                <a:spcPct val="100000"/>
              </a:lnSpc>
              <a:spcBef>
                <a:spcPts val="1200"/>
              </a:spcBef>
            </a:pPr>
            <a:r>
              <a:rPr lang="en-US" sz="2400" dirty="0" smtClean="0">
                <a:latin typeface="Arial" panose="020B0604020202020204" pitchFamily="34" charset="0"/>
                <a:cs typeface="Arial" panose="020B0604020202020204" pitchFamily="34" charset="0"/>
              </a:rPr>
              <a:t>Empowers End-User.</a:t>
            </a:r>
            <a:endParaRPr lang="en-US" sz="2400" dirty="0">
              <a:solidFill>
                <a:schemeClr val="dk1"/>
              </a:solidFill>
              <a:latin typeface="Arial" panose="020B0604020202020204" pitchFamily="34" charset="0"/>
              <a:cs typeface="Arial" panose="020B0604020202020204" pitchFamily="34" charset="0"/>
            </a:endParaRPr>
          </a:p>
          <a:p>
            <a:pPr>
              <a:spcBef>
                <a:spcPts val="1200"/>
              </a:spcBef>
            </a:pPr>
            <a:endParaRPr lang="en-US" sz="2400" dirty="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522412" y="228600"/>
            <a:ext cx="8608358" cy="12930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Benefits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569912" y="5029200"/>
            <a:ext cx="1905000" cy="129607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2460314" y="5029200"/>
            <a:ext cx="1905000" cy="1296076"/>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4317533" y="5036634"/>
            <a:ext cx="1905000" cy="1296076"/>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6174752" y="5029200"/>
            <a:ext cx="1905000" cy="129607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8065154" y="5029200"/>
            <a:ext cx="1905000" cy="1296076"/>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b="14993"/>
          <a:stretch/>
        </p:blipFill>
        <p:spPr>
          <a:xfrm>
            <a:off x="9922373" y="5029200"/>
            <a:ext cx="1905000" cy="1296076"/>
          </a:xfrm>
          <a:prstGeom prst="rect">
            <a:avLst/>
          </a:prstGeom>
        </p:spPr>
      </p:pic>
      <p:sp>
        <p:nvSpPr>
          <p:cNvPr id="8" name="TextBox 7"/>
          <p:cNvSpPr txBox="1"/>
          <p:nvPr/>
        </p:nvSpPr>
        <p:spPr>
          <a:xfrm>
            <a:off x="593802" y="1521628"/>
            <a:ext cx="11257461" cy="3231654"/>
          </a:xfrm>
          <a:prstGeom prst="rect">
            <a:avLst/>
          </a:prstGeom>
          <a:noFill/>
          <a:ln w="28575">
            <a:solidFill>
              <a:schemeClr val="accent1">
                <a:lumMod val="75000"/>
              </a:schemeClr>
            </a:solidFill>
          </a:ln>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Prompt payment to vendors.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Increases efficiency and effectiveness by utilizing one source of payment for travel.</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Reduces the need for travel advances.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Enables travelers more ease in making needed arrangements. </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Reduces misunderstanding of what is and is not approved transactions for travel.</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9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22412" y="228600"/>
            <a:ext cx="8608358" cy="12930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Card Controls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60412" y="1447800"/>
            <a:ext cx="10666591" cy="4876800"/>
          </a:xfrm>
          <a:solidFill>
            <a:schemeClr val="accent1">
              <a:lumMod val="75000"/>
              <a:alpha val="14000"/>
            </a:schemeClr>
          </a:solidFill>
          <a:ln w="25400">
            <a:solidFill>
              <a:schemeClr val="accent1">
                <a:lumMod val="75000"/>
              </a:schemeClr>
            </a:solidFill>
          </a:ln>
        </p:spPr>
        <p:txBody>
          <a:bodyPr>
            <a:noAutofit/>
          </a:bodyPr>
          <a:lstStyle/>
          <a:p>
            <a:pPr>
              <a:lnSpc>
                <a:spcPct val="160000"/>
              </a:lnSpc>
            </a:pPr>
            <a:r>
              <a:rPr lang="en-US" sz="2000" dirty="0">
                <a:latin typeface="Arial" panose="020B0604020202020204" pitchFamily="34" charset="0"/>
                <a:cs typeface="Arial" panose="020B0604020202020204" pitchFamily="34" charset="0"/>
              </a:rPr>
              <a:t>Monthly Billing Cycle </a:t>
            </a:r>
          </a:p>
          <a:p>
            <a:pPr lvl="1"/>
            <a:r>
              <a:rPr lang="en-US" sz="2000" dirty="0">
                <a:latin typeface="Arial" panose="020B0604020202020204" pitchFamily="34" charset="0"/>
                <a:cs typeface="Arial" panose="020B0604020202020204" pitchFamily="34" charset="0"/>
              </a:rPr>
              <a:t>Begins on the </a:t>
            </a:r>
            <a:r>
              <a:rPr lang="en-US" sz="2000" dirty="0" smtClean="0">
                <a:latin typeface="Arial" panose="020B0604020202020204" pitchFamily="34" charset="0"/>
                <a:cs typeface="Arial" panose="020B0604020202020204" pitchFamily="34" charset="0"/>
              </a:rPr>
              <a:t>9th </a:t>
            </a:r>
            <a:r>
              <a:rPr lang="en-US" sz="2000" dirty="0">
                <a:latin typeface="Arial" panose="020B0604020202020204" pitchFamily="34" charset="0"/>
                <a:cs typeface="Arial" panose="020B0604020202020204" pitchFamily="34" charset="0"/>
              </a:rPr>
              <a:t>of the month and ends on the 8</a:t>
            </a:r>
            <a:r>
              <a:rPr lang="en-US" sz="2000" dirty="0" smtClean="0">
                <a:latin typeface="Arial" panose="020B0604020202020204" pitchFamily="34" charset="0"/>
                <a:cs typeface="Arial" panose="020B0604020202020204" pitchFamily="34" charset="0"/>
              </a:rPr>
              <a:t>th </a:t>
            </a:r>
            <a:r>
              <a:rPr lang="en-US" sz="2000" dirty="0">
                <a:latin typeface="Arial" panose="020B0604020202020204" pitchFamily="34" charset="0"/>
                <a:cs typeface="Arial" panose="020B0604020202020204" pitchFamily="34" charset="0"/>
              </a:rPr>
              <a:t>of the following month.</a:t>
            </a:r>
          </a:p>
          <a:p>
            <a:r>
              <a:rPr lang="en-US" sz="2000" dirty="0">
                <a:latin typeface="Arial" panose="020B0604020202020204" pitchFamily="34" charset="0"/>
                <a:cs typeface="Arial" panose="020B0604020202020204" pitchFamily="34" charset="0"/>
              </a:rPr>
              <a:t>Dollar Limits &amp; Transaction Limits</a:t>
            </a:r>
          </a:p>
          <a:p>
            <a:pPr lvl="1"/>
            <a:r>
              <a:rPr lang="en-US" sz="2000" dirty="0">
                <a:latin typeface="Arial" panose="020B0604020202020204" pitchFamily="34" charset="0"/>
                <a:cs typeface="Arial" panose="020B0604020202020204" pitchFamily="34" charset="0"/>
              </a:rPr>
              <a:t>If you exceed the dollar or transaction </a:t>
            </a:r>
            <a:r>
              <a:rPr lang="en-US" sz="2000" dirty="0" smtClean="0">
                <a:latin typeface="Arial" panose="020B0604020202020204" pitchFamily="34" charset="0"/>
                <a:cs typeface="Arial" panose="020B0604020202020204" pitchFamily="34" charset="0"/>
              </a:rPr>
              <a:t>limits that have been set by your department head, </a:t>
            </a:r>
            <a:r>
              <a:rPr lang="en-US" sz="2000" dirty="0">
                <a:latin typeface="Arial" panose="020B0604020202020204" pitchFamily="34" charset="0"/>
                <a:cs typeface="Arial" panose="020B0604020202020204" pitchFamily="34" charset="0"/>
              </a:rPr>
              <a:t>your card will be declined at the Point of Sale (POS).</a:t>
            </a:r>
          </a:p>
          <a:p>
            <a:r>
              <a:rPr lang="en-US" sz="2000" dirty="0">
                <a:latin typeface="Arial" panose="020B0604020202020204" pitchFamily="34" charset="0"/>
                <a:cs typeface="Arial" panose="020B0604020202020204" pitchFamily="34" charset="0"/>
              </a:rPr>
              <a:t>Merchant Category Codes (MCC)</a:t>
            </a:r>
          </a:p>
          <a:p>
            <a:pPr lvl="1"/>
            <a:r>
              <a:rPr lang="en-US" sz="2000" dirty="0">
                <a:latin typeface="Arial" panose="020B0604020202020204" pitchFamily="34" charset="0"/>
                <a:cs typeface="Arial" panose="020B0604020202020204" pitchFamily="34" charset="0"/>
              </a:rPr>
              <a:t>Attempts to purchase from restricted &amp; prohibited MCC’s will cause the transaction to decline at the POS</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Segregation of duties: the process from POS to reconciliation is broken out and sections are handled by different individuals. This serves as an internal control function. (ex. An approver cannot approve their own charges). </a:t>
            </a:r>
          </a:p>
          <a:p>
            <a:r>
              <a:rPr lang="en-US" sz="2000" dirty="0" smtClean="0">
                <a:latin typeface="Arial" panose="020B0604020202020204" pitchFamily="34" charset="0"/>
                <a:cs typeface="Arial" panose="020B0604020202020204" pitchFamily="34" charset="0"/>
              </a:rPr>
              <a:t>Monthly audit reports – Program Administrator.</a:t>
            </a:r>
          </a:p>
          <a:p>
            <a:r>
              <a:rPr lang="en-US" sz="2000" dirty="0" smtClean="0">
                <a:latin typeface="Arial" panose="020B0604020202020204" pitchFamily="34" charset="0"/>
                <a:cs typeface="Arial" panose="020B0604020202020204" pitchFamily="34" charset="0"/>
              </a:rPr>
              <a:t>Yearly audit reports – Internal Auditors.</a:t>
            </a:r>
          </a:p>
          <a:p>
            <a:pPr lvl="1"/>
            <a:endParaRPr lang="en-US" sz="2400" dirty="0">
              <a:latin typeface="Arial" panose="020B0604020202020204" pitchFamily="34" charset="0"/>
              <a:cs typeface="Arial" panose="020B0604020202020204" pitchFamily="34" charset="0"/>
            </a:endParaRPr>
          </a:p>
          <a:p>
            <a:pPr marL="0" indent="0">
              <a:buNone/>
            </a:pP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7812" y="-76200"/>
            <a:ext cx="1828800" cy="1828800"/>
          </a:xfrm>
          <a:prstGeom prst="rect">
            <a:avLst/>
          </a:prstGeom>
        </p:spPr>
      </p:pic>
    </p:spTree>
    <p:extLst>
      <p:ext uri="{BB962C8B-B14F-4D97-AF65-F5344CB8AC3E}">
        <p14:creationId xmlns:p14="http://schemas.microsoft.com/office/powerpoint/2010/main" val="404019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22412" y="228600"/>
            <a:ext cx="8608358" cy="12930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How Does the Program Work?</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760412" y="1295400"/>
            <a:ext cx="10666591" cy="5029200"/>
          </a:xfrm>
          <a:solidFill>
            <a:schemeClr val="accent1">
              <a:lumMod val="75000"/>
              <a:alpha val="14000"/>
            </a:schemeClr>
          </a:solidFill>
          <a:ln w="25400">
            <a:solidFill>
              <a:schemeClr val="accent1">
                <a:lumMod val="75000"/>
              </a:schemeClr>
            </a:solidFill>
          </a:ln>
        </p:spPr>
        <p:txBody>
          <a:bodyPr>
            <a:normAutofit fontScale="77500" lnSpcReduction="20000"/>
          </a:bodyPr>
          <a:lstStyle/>
          <a:p>
            <a:pPr marL="0" indent="0">
              <a:spcBef>
                <a:spcPts val="1200"/>
              </a:spcBef>
              <a:buNone/>
            </a:pPr>
            <a:endParaRPr lang="en-US" dirty="0" smtClean="0">
              <a:latin typeface="Arial" panose="020B0604020202020204" pitchFamily="34" charset="0"/>
              <a:cs typeface="Arial" panose="020B0604020202020204" pitchFamily="34" charset="0"/>
            </a:endParaRPr>
          </a:p>
          <a:p>
            <a:pPr marL="0" indent="0">
              <a:spcBef>
                <a:spcPts val="1200"/>
              </a:spcBef>
              <a:buNone/>
            </a:pPr>
            <a:r>
              <a:rPr lang="en-US" dirty="0" smtClean="0">
                <a:latin typeface="Arial" panose="020B0604020202020204" pitchFamily="34" charset="0"/>
                <a:cs typeface="Arial" panose="020B0604020202020204" pitchFamily="34" charset="0"/>
              </a:rPr>
              <a:t>The Department Head initiates the request for a travel card for each prospective cardholder under his/her jurisdiction by:</a:t>
            </a:r>
          </a:p>
          <a:p>
            <a:pPr marL="457200" indent="-457200">
              <a:buFont typeface="+mj-lt"/>
              <a:buAutoNum type="arabicPeriod"/>
            </a:pP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ompleting a Travel Cardholder Enrollment Form and forwarding it to the Program Administrator. </a:t>
            </a:r>
          </a:p>
          <a:p>
            <a:pPr marL="457200" indent="-457200">
              <a:buFont typeface="+mj-lt"/>
              <a:buAutoNum type="arabicPeriod"/>
            </a:pPr>
            <a:r>
              <a:rPr lang="en-US" dirty="0" smtClean="0">
                <a:latin typeface="Arial" panose="020B0604020202020204" pitchFamily="34" charset="0"/>
                <a:cs typeface="Arial" panose="020B0604020202020204" pitchFamily="34" charset="0"/>
              </a:rPr>
              <a:t> Assign Spending limits per transaction/day/cycle.</a:t>
            </a:r>
          </a:p>
          <a:p>
            <a:pPr marL="0" indent="0">
              <a:buNone/>
            </a:pPr>
            <a:r>
              <a:rPr lang="en-US" b="1" u="sng" dirty="0" smtClean="0">
                <a:latin typeface="Arial" panose="020B0604020202020204" pitchFamily="34" charset="0"/>
                <a:cs typeface="Arial" panose="020B0604020202020204" pitchFamily="34" charset="0"/>
              </a:rPr>
              <a:t>Cardholder </a:t>
            </a:r>
          </a:p>
          <a:p>
            <a:pPr marL="457200" indent="-457200">
              <a:buFont typeface="+mj-lt"/>
              <a:buAutoNum type="arabicPeriod"/>
            </a:pPr>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ills out Cardholder agreement form and sends to Program Administrator. </a:t>
            </a:r>
          </a:p>
          <a:p>
            <a:pPr marL="457200" indent="-457200">
              <a:buFont typeface="+mj-lt"/>
              <a:buAutoNum type="arabicPeriod"/>
            </a:pPr>
            <a:r>
              <a:rPr lang="en-US" dirty="0" smtClean="0">
                <a:latin typeface="Arial" panose="020B0604020202020204" pitchFamily="34" charset="0"/>
                <a:cs typeface="Arial" panose="020B0604020202020204" pitchFamily="34" charset="0"/>
              </a:rPr>
              <a:t>Takes training via ULM and the State Leo site, scoring at least a 90%. </a:t>
            </a:r>
          </a:p>
          <a:p>
            <a:pPr marL="914263" lvl="1" indent="-457200">
              <a:buFont typeface="+mj-lt"/>
              <a:buAutoNum type="arabicPeriod"/>
            </a:pPr>
            <a:r>
              <a:rPr lang="en-US" u="sng" dirty="0">
                <a:hlinkClick r:id="rId3"/>
              </a:rPr>
              <a:t>https://</a:t>
            </a:r>
            <a:r>
              <a:rPr lang="en-US" u="sng" dirty="0" smtClean="0">
                <a:hlinkClick r:id="rId3"/>
              </a:rPr>
              <a:t>leo.doa.louisiana.gov/irj/portal</a:t>
            </a:r>
            <a:endParaRPr lang="en-US" u="sng" dirty="0" smtClean="0"/>
          </a:p>
          <a:p>
            <a:pPr marL="914263" lvl="1" indent="-457200">
              <a:buFont typeface="+mj-lt"/>
              <a:buAutoNum type="arabicPeriod"/>
            </a:pPr>
            <a:r>
              <a:rPr lang="en-US" u="sng" dirty="0" smtClean="0">
                <a:latin typeface="Arial" panose="020B0604020202020204" pitchFamily="34" charset="0"/>
                <a:cs typeface="Arial" panose="020B0604020202020204" pitchFamily="34" charset="0"/>
              </a:rPr>
              <a:t>Search: OSP Travel Card Certification: click on Approver or Cardholder depending on your status</a:t>
            </a:r>
          </a:p>
          <a:p>
            <a:pPr marL="914263" lvl="1" indent="-457200">
              <a:buFont typeface="+mj-lt"/>
              <a:buAutoNum type="arabicPeriod"/>
            </a:pPr>
            <a:r>
              <a:rPr lang="en-US" u="sng" dirty="0" smtClean="0">
                <a:latin typeface="Arial" panose="020B0604020202020204" pitchFamily="34" charset="0"/>
                <a:cs typeface="Arial" panose="020B0604020202020204" pitchFamily="34" charset="0"/>
              </a:rPr>
              <a:t>Book this course</a:t>
            </a:r>
          </a:p>
          <a:p>
            <a:pPr marL="914263" lvl="1" indent="-457200">
              <a:buFont typeface="+mj-lt"/>
              <a:buAutoNum type="arabicPeriod"/>
            </a:pPr>
            <a:r>
              <a:rPr lang="en-US" u="sng" dirty="0" smtClean="0">
                <a:latin typeface="Arial" panose="020B0604020202020204" pitchFamily="34" charset="0"/>
                <a:cs typeface="Arial" panose="020B0604020202020204" pitchFamily="34" charset="0"/>
              </a:rPr>
              <a:t>Start Course Now</a:t>
            </a:r>
            <a:endParaRPr lang="en-US" dirty="0" smtClean="0">
              <a:latin typeface="Arial" panose="020B0604020202020204" pitchFamily="34" charset="0"/>
              <a:cs typeface="Arial" panose="020B0604020202020204" pitchFamily="34" charset="0"/>
            </a:endParaRPr>
          </a:p>
          <a:p>
            <a:pPr marL="457200" indent="-457200">
              <a:buFont typeface="+mj-lt"/>
              <a:buAutoNum type="arabicPeriod"/>
            </a:pPr>
            <a:r>
              <a:rPr lang="en-US" dirty="0" smtClean="0">
                <a:latin typeface="Arial" panose="020B0604020202020204" pitchFamily="34" charset="0"/>
                <a:cs typeface="Arial" panose="020B0604020202020204" pitchFamily="34" charset="0"/>
              </a:rPr>
              <a:t>Certificates of proof must also be sent to Program Administrator. </a:t>
            </a:r>
            <a:endParaRPr lang="en-US" dirty="0">
              <a:latin typeface="Arial" panose="020B0604020202020204" pitchFamily="34" charset="0"/>
              <a:cs typeface="Arial" panose="020B0604020202020204" pitchFamily="34" charset="0"/>
            </a:endParaRPr>
          </a:p>
          <a:p>
            <a:pPr marL="0" indent="0">
              <a:buNone/>
            </a:pPr>
            <a:r>
              <a:rPr lang="en-US" b="1" u="sng" dirty="0" smtClean="0">
                <a:latin typeface="Arial" panose="020B0604020202020204" pitchFamily="34" charset="0"/>
                <a:cs typeface="Arial" panose="020B0604020202020204" pitchFamily="34" charset="0"/>
              </a:rPr>
              <a:t>BOA Works</a:t>
            </a:r>
          </a:p>
          <a:p>
            <a:pPr lvl="1"/>
            <a:r>
              <a:rPr lang="en-US" dirty="0" smtClean="0">
                <a:latin typeface="Arial" panose="020B0604020202020204" pitchFamily="34" charset="0"/>
                <a:cs typeface="Arial" panose="020B0604020202020204" pitchFamily="34" charset="0"/>
              </a:rPr>
              <a:t>Receipts are uploaded into BOA Works for review and approval.</a:t>
            </a:r>
          </a:p>
          <a:p>
            <a:pPr lvl="1"/>
            <a:r>
              <a:rPr lang="en-US" dirty="0" smtClean="0">
                <a:latin typeface="Arial" panose="020B0604020202020204" pitchFamily="34" charset="0"/>
                <a:cs typeface="Arial" panose="020B0604020202020204" pitchFamily="34" charset="0"/>
              </a:rPr>
              <a:t>Each transaction must be allocated with index and account. </a:t>
            </a:r>
          </a:p>
          <a:p>
            <a:pPr lvl="1"/>
            <a:r>
              <a:rPr lang="en-US" dirty="0" smtClean="0">
                <a:latin typeface="Arial" panose="020B0604020202020204" pitchFamily="34" charset="0"/>
                <a:cs typeface="Arial" panose="020B0604020202020204" pitchFamily="34" charset="0"/>
              </a:rPr>
              <a:t>Original receipts are submitted with card statement.</a:t>
            </a:r>
          </a:p>
          <a:p>
            <a:pPr lvl="1"/>
            <a:r>
              <a:rPr lang="en-US" dirty="0" smtClean="0">
                <a:latin typeface="Arial" panose="020B0604020202020204" pitchFamily="34" charset="0"/>
                <a:cs typeface="Arial" panose="020B0604020202020204" pitchFamily="34" charset="0"/>
              </a:rPr>
              <a:t>Print Log: Reports/Template Library/Billing Cycle Completed Purchase Log/drop down box/adjust dates/run/print PDF/ both Cardholder and Approver sign and date. Submit with card statement.</a:t>
            </a: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8993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1598612" y="196073"/>
            <a:ext cx="8608358" cy="1140628"/>
          </a:xfrm>
          <a:prstGeom prst="rect">
            <a:avLst/>
          </a:prstGeom>
        </p:spPr>
        <p:txBody>
          <a:bodyPr vert="horz" lIns="91440" tIns="45720" rIns="91440" bIns="45720" rtlCol="0" anchor="ctr">
            <a:normAutofit/>
          </a:bodyPr>
          <a:lstStyle>
            <a:lvl1pPr algn="r" defTabSz="914126" rtl="0" eaLnBrk="1" latinLnBrk="0" hangingPunct="1">
              <a:lnSpc>
                <a:spcPct val="90000"/>
              </a:lnSpc>
              <a:spcBef>
                <a:spcPct val="0"/>
              </a:spcBef>
              <a:buNone/>
              <a:defRPr sz="3999" kern="1200" cap="all" baseline="0">
                <a:solidFill>
                  <a:schemeClr val="tx1"/>
                </a:solidFill>
                <a:latin typeface="+mj-lt"/>
                <a:ea typeface="+mj-ea"/>
                <a:cs typeface="+mj-cs"/>
              </a:defRPr>
            </a:lvl1pPr>
          </a:lstStyle>
          <a:p>
            <a:pPr algn="ctr"/>
            <a:r>
              <a:rPr lang="en-US" cap="none" dirty="0" smtClean="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rPr>
              <a:t>Credit Cards:</a:t>
            </a:r>
            <a:endParaRPr lang="en-US" cap="none" dirty="0">
              <a:ln w="0">
                <a:solidFill>
                  <a:schemeClr val="tx2">
                    <a:lumMod val="50000"/>
                  </a:schemeClr>
                </a:solidFill>
              </a:ln>
              <a:solidFill>
                <a:schemeClr val="accent1">
                  <a:lumMod val="75000"/>
                </a:schemeClr>
              </a:solidFill>
              <a:effectLst>
                <a:outerShdw blurRad="60007" dist="200025" dir="15000000" sy="30000" kx="-1800000" algn="bl" rotWithShape="0">
                  <a:prstClr val="black">
                    <a:alpha val="32000"/>
                  </a:prstClr>
                </a:outerShdw>
              </a:effectLst>
              <a:latin typeface="Arial" panose="020B0604020202020204" pitchFamily="34" charset="0"/>
              <a:cs typeface="Arial" panose="020B0604020202020204" pitchFamily="34" charset="0"/>
            </a:endParaRPr>
          </a:p>
        </p:txBody>
      </p:sp>
      <p:sp>
        <p:nvSpPr>
          <p:cNvPr id="5" name="Right Arrow 4"/>
          <p:cNvSpPr/>
          <p:nvPr/>
        </p:nvSpPr>
        <p:spPr>
          <a:xfrm>
            <a:off x="1598612" y="2509244"/>
            <a:ext cx="1066800" cy="638505"/>
          </a:xfrm>
          <a:prstGeom prst="rightArrow">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98612" y="1647495"/>
            <a:ext cx="1066800" cy="638505"/>
          </a:xfrm>
          <a:prstGeom prst="rightArrow">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98612" y="3394933"/>
            <a:ext cx="1066800" cy="638505"/>
          </a:xfrm>
          <a:prstGeom prst="rightArrow">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98612" y="4280622"/>
            <a:ext cx="1066800" cy="638505"/>
          </a:xfrm>
          <a:prstGeom prst="rightArrow">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598612" y="5166311"/>
            <a:ext cx="1066800" cy="638505"/>
          </a:xfrm>
          <a:prstGeom prst="rightArrow">
            <a:avLst/>
          </a:prstGeom>
          <a:solidFill>
            <a:schemeClr val="accent1">
              <a:lumMod val="75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40656" y="1738208"/>
            <a:ext cx="8534400" cy="461665"/>
          </a:xfrm>
          <a:prstGeom prst="rect">
            <a:avLst/>
          </a:prstGeom>
          <a:noFill/>
          <a:ln w="25400">
            <a:solidFill>
              <a:schemeClr val="accent1">
                <a:shade val="50000"/>
              </a:schemeClr>
            </a:solidFill>
          </a:ln>
        </p:spPr>
        <p:txBody>
          <a:bodyPr wrap="square" rtlCol="0" anchor="ctr" anchorCtr="0">
            <a:spAutoFit/>
          </a:bodyPr>
          <a:lstStyle/>
          <a:p>
            <a:r>
              <a:rPr lang="en-US" sz="2400" dirty="0" smtClean="0">
                <a:latin typeface="Arial" panose="020B0604020202020204" pitchFamily="34" charset="0"/>
                <a:cs typeface="Arial" panose="020B0604020202020204" pitchFamily="34" charset="0"/>
              </a:rPr>
              <a:t>Issued in individual’s name.</a:t>
            </a:r>
            <a:endParaRPr lang="en-US" sz="2400" dirty="0">
              <a:latin typeface="Arial" panose="020B0604020202020204" pitchFamily="34" charset="0"/>
              <a:cs typeface="Arial" panose="020B0604020202020204" pitchFamily="34" charset="0"/>
            </a:endParaRPr>
          </a:p>
        </p:txBody>
      </p:sp>
      <p:sp>
        <p:nvSpPr>
          <p:cNvPr id="13" name="TextBox 12"/>
          <p:cNvSpPr txBox="1"/>
          <p:nvPr/>
        </p:nvSpPr>
        <p:spPr>
          <a:xfrm>
            <a:off x="2829234" y="2597663"/>
            <a:ext cx="8534400" cy="461665"/>
          </a:xfrm>
          <a:prstGeom prst="rect">
            <a:avLst/>
          </a:prstGeom>
          <a:noFill/>
          <a:ln w="25400">
            <a:solidFill>
              <a:schemeClr val="accent1">
                <a:shade val="50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Must receive </a:t>
            </a:r>
            <a:r>
              <a:rPr lang="en-US" sz="2400" dirty="0" smtClean="0">
                <a:latin typeface="Arial" panose="020B0604020202020204" pitchFamily="34" charset="0"/>
                <a:cs typeface="Arial" panose="020B0604020202020204" pitchFamily="34" charset="0"/>
              </a:rPr>
              <a:t>annual training with a passing score of 90%.</a:t>
            </a:r>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2853395" y="3482061"/>
            <a:ext cx="8534400" cy="461665"/>
          </a:xfrm>
          <a:prstGeom prst="rect">
            <a:avLst/>
          </a:prstGeom>
          <a:noFill/>
          <a:ln w="25400">
            <a:solidFill>
              <a:schemeClr val="accent1">
                <a:shade val="50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Must sign a Cardholder’s Agreement </a:t>
            </a:r>
            <a:r>
              <a:rPr lang="en-US" sz="2400" dirty="0" smtClean="0">
                <a:latin typeface="Arial" panose="020B0604020202020204" pitchFamily="34" charset="0"/>
                <a:cs typeface="Arial" panose="020B0604020202020204" pitchFamily="34" charset="0"/>
              </a:rPr>
              <a:t>form.</a:t>
            </a:r>
            <a:endParaRPr lang="en-US" sz="2400" dirty="0">
              <a:latin typeface="Arial" panose="020B0604020202020204" pitchFamily="34" charset="0"/>
              <a:cs typeface="Arial" panose="020B0604020202020204" pitchFamily="34" charset="0"/>
            </a:endParaRPr>
          </a:p>
        </p:txBody>
      </p:sp>
      <p:sp>
        <p:nvSpPr>
          <p:cNvPr id="15" name="TextBox 14"/>
          <p:cNvSpPr txBox="1"/>
          <p:nvPr/>
        </p:nvSpPr>
        <p:spPr>
          <a:xfrm>
            <a:off x="2817812" y="4369041"/>
            <a:ext cx="8534400" cy="461665"/>
          </a:xfrm>
          <a:prstGeom prst="rect">
            <a:avLst/>
          </a:prstGeom>
          <a:noFill/>
          <a:ln w="25400">
            <a:solidFill>
              <a:schemeClr val="accent1">
                <a:shade val="50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Agency </a:t>
            </a:r>
            <a:r>
              <a:rPr lang="en-US" sz="2400" dirty="0" smtClean="0">
                <a:latin typeface="Arial" panose="020B0604020202020204" pitchFamily="34" charset="0"/>
                <a:cs typeface="Arial" panose="020B0604020202020204" pitchFamily="34" charset="0"/>
              </a:rPr>
              <a:t>liability.</a:t>
            </a:r>
            <a:endParaRPr lang="en-US" sz="2400" dirty="0">
              <a:latin typeface="Arial" panose="020B0604020202020204" pitchFamily="34" charset="0"/>
              <a:cs typeface="Arial" panose="020B0604020202020204" pitchFamily="34" charset="0"/>
            </a:endParaRPr>
          </a:p>
        </p:txBody>
      </p:sp>
      <p:sp>
        <p:nvSpPr>
          <p:cNvPr id="16" name="TextBox 15"/>
          <p:cNvSpPr txBox="1"/>
          <p:nvPr/>
        </p:nvSpPr>
        <p:spPr>
          <a:xfrm>
            <a:off x="2810648" y="5254730"/>
            <a:ext cx="8534400" cy="461665"/>
          </a:xfrm>
          <a:prstGeom prst="rect">
            <a:avLst/>
          </a:prstGeom>
          <a:noFill/>
          <a:ln w="25400">
            <a:solidFill>
              <a:schemeClr val="accent1">
                <a:shade val="50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Upon separation/termination – must be cancelled.</a:t>
            </a:r>
          </a:p>
        </p:txBody>
      </p:sp>
    </p:spTree>
    <p:extLst>
      <p:ext uri="{BB962C8B-B14F-4D97-AF65-F5344CB8AC3E}">
        <p14:creationId xmlns:p14="http://schemas.microsoft.com/office/powerpoint/2010/main" val="53400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AEF1AC-E279-497A-BEF6-B83421166B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0</TotalTime>
  <Words>1628</Words>
  <Application>Microsoft Office PowerPoint</Application>
  <PresentationFormat>Custom</PresentationFormat>
  <Paragraphs>195</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vt:lpstr>
      <vt:lpstr>Vapor Trail</vt:lpstr>
      <vt:lpstr>The University of Louisiana at Monroe</vt:lpstr>
      <vt:lpstr>Overview</vt:lpstr>
      <vt:lpstr>Introduction and Purpose</vt:lpstr>
      <vt:lpstr>Louisiana State Travel Card</vt:lpstr>
      <vt:lpstr>Purpose of the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Cardholder Responsibilities</vt:lpstr>
      <vt:lpstr>Purchases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2017-03-30T13:43:40Z</dcterms:created>
  <dcterms:modified xsi:type="dcterms:W3CDTF">2017-09-07T19:41:08Z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TC034606299991</vt:lpwstr>
  </property>
</Properties>
</file>