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16" r:id="rId2"/>
  </p:sldMasterIdLst>
  <p:notesMasterIdLst>
    <p:notesMasterId r:id="rId26"/>
  </p:notesMasterIdLst>
  <p:handoutMasterIdLst>
    <p:handoutMasterId r:id="rId27"/>
  </p:handoutMasterIdLst>
  <p:sldIdLst>
    <p:sldId id="269" r:id="rId3"/>
    <p:sldId id="270" r:id="rId4"/>
    <p:sldId id="271" r:id="rId5"/>
    <p:sldId id="273" r:id="rId6"/>
    <p:sldId id="263" r:id="rId7"/>
    <p:sldId id="274" r:id="rId8"/>
    <p:sldId id="278" r:id="rId9"/>
    <p:sldId id="279" r:id="rId10"/>
    <p:sldId id="280" r:id="rId11"/>
    <p:sldId id="282" r:id="rId12"/>
    <p:sldId id="283" r:id="rId13"/>
    <p:sldId id="285" r:id="rId14"/>
    <p:sldId id="293" r:id="rId15"/>
    <p:sldId id="284" r:id="rId16"/>
    <p:sldId id="294" r:id="rId17"/>
    <p:sldId id="295" r:id="rId18"/>
    <p:sldId id="286" r:id="rId19"/>
    <p:sldId id="287" r:id="rId20"/>
    <p:sldId id="288" r:id="rId21"/>
    <p:sldId id="289" r:id="rId22"/>
    <p:sldId id="290" r:id="rId23"/>
    <p:sldId id="291" r:id="rId24"/>
    <p:sldId id="292" r:id="rId25"/>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0A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p:cViewPr varScale="1">
        <p:scale>
          <a:sx n="114" d="100"/>
          <a:sy n="114" d="100"/>
        </p:scale>
        <p:origin x="300" y="102"/>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3" d="2"/>
        <a:sy n="3" d="2"/>
      </p:scale>
      <p:origin x="0" y="0"/>
    </p:cViewPr>
  </p:notesTextViewPr>
  <p:notesViewPr>
    <p:cSldViewPr>
      <p:cViewPr varScale="1">
        <p:scale>
          <a:sx n="76" d="100"/>
          <a:sy n="76" d="100"/>
        </p:scale>
        <p:origin x="253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2/24/2021</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dirty="0"/>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2/24/2021</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dirty="0"/>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a:t>
            </a:fld>
            <a:endParaRPr lang="en-US" dirty="0"/>
          </a:p>
        </p:txBody>
      </p:sp>
    </p:spTree>
    <p:extLst>
      <p:ext uri="{BB962C8B-B14F-4D97-AF65-F5344CB8AC3E}">
        <p14:creationId xmlns:p14="http://schemas.microsoft.com/office/powerpoint/2010/main" val="4194689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10</a:t>
            </a:fld>
            <a:endParaRPr lang="en-US" dirty="0"/>
          </a:p>
        </p:txBody>
      </p:sp>
    </p:spTree>
    <p:extLst>
      <p:ext uri="{BB962C8B-B14F-4D97-AF65-F5344CB8AC3E}">
        <p14:creationId xmlns:p14="http://schemas.microsoft.com/office/powerpoint/2010/main" val="2927758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11</a:t>
            </a:fld>
            <a:endParaRPr lang="en-US" dirty="0"/>
          </a:p>
        </p:txBody>
      </p:sp>
    </p:spTree>
    <p:extLst>
      <p:ext uri="{BB962C8B-B14F-4D97-AF65-F5344CB8AC3E}">
        <p14:creationId xmlns:p14="http://schemas.microsoft.com/office/powerpoint/2010/main" val="514793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of an animal and or plant found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12</a:t>
            </a:fld>
            <a:endParaRPr lang="en-US" dirty="0"/>
          </a:p>
        </p:txBody>
      </p:sp>
    </p:spTree>
    <p:extLst>
      <p:ext uri="{BB962C8B-B14F-4D97-AF65-F5344CB8AC3E}">
        <p14:creationId xmlns:p14="http://schemas.microsoft.com/office/powerpoint/2010/main" val="1542063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of an animal and or plant found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13</a:t>
            </a:fld>
            <a:endParaRPr lang="en-US" dirty="0"/>
          </a:p>
        </p:txBody>
      </p:sp>
    </p:spTree>
    <p:extLst>
      <p:ext uri="{BB962C8B-B14F-4D97-AF65-F5344CB8AC3E}">
        <p14:creationId xmlns:p14="http://schemas.microsoft.com/office/powerpoint/2010/main" val="3123331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of an animal and or plant found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14</a:t>
            </a:fld>
            <a:endParaRPr lang="en-US" dirty="0"/>
          </a:p>
        </p:txBody>
      </p:sp>
    </p:spTree>
    <p:extLst>
      <p:ext uri="{BB962C8B-B14F-4D97-AF65-F5344CB8AC3E}">
        <p14:creationId xmlns:p14="http://schemas.microsoft.com/office/powerpoint/2010/main" val="2420438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of an animal and or plant found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15</a:t>
            </a:fld>
            <a:endParaRPr lang="en-US" dirty="0"/>
          </a:p>
        </p:txBody>
      </p:sp>
    </p:spTree>
    <p:extLst>
      <p:ext uri="{BB962C8B-B14F-4D97-AF65-F5344CB8AC3E}">
        <p14:creationId xmlns:p14="http://schemas.microsoft.com/office/powerpoint/2010/main" val="1094650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17</a:t>
            </a:fld>
            <a:endParaRPr lang="en-US" dirty="0"/>
          </a:p>
        </p:txBody>
      </p:sp>
    </p:spTree>
    <p:extLst>
      <p:ext uri="{BB962C8B-B14F-4D97-AF65-F5344CB8AC3E}">
        <p14:creationId xmlns:p14="http://schemas.microsoft.com/office/powerpoint/2010/main" val="1014231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18</a:t>
            </a:fld>
            <a:endParaRPr lang="en-US" dirty="0"/>
          </a:p>
        </p:txBody>
      </p:sp>
    </p:spTree>
    <p:extLst>
      <p:ext uri="{BB962C8B-B14F-4D97-AF65-F5344CB8AC3E}">
        <p14:creationId xmlns:p14="http://schemas.microsoft.com/office/powerpoint/2010/main" val="90006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19</a:t>
            </a:fld>
            <a:endParaRPr lang="en-US" dirty="0"/>
          </a:p>
        </p:txBody>
      </p:sp>
    </p:spTree>
    <p:extLst>
      <p:ext uri="{BB962C8B-B14F-4D97-AF65-F5344CB8AC3E}">
        <p14:creationId xmlns:p14="http://schemas.microsoft.com/office/powerpoint/2010/main" val="749398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20</a:t>
            </a:fld>
            <a:endParaRPr lang="en-US" dirty="0"/>
          </a:p>
        </p:txBody>
      </p:sp>
    </p:spTree>
    <p:extLst>
      <p:ext uri="{BB962C8B-B14F-4D97-AF65-F5344CB8AC3E}">
        <p14:creationId xmlns:p14="http://schemas.microsoft.com/office/powerpoint/2010/main" val="95692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dirty="0"/>
          </a:p>
        </p:txBody>
      </p:sp>
    </p:spTree>
    <p:extLst>
      <p:ext uri="{BB962C8B-B14F-4D97-AF65-F5344CB8AC3E}">
        <p14:creationId xmlns:p14="http://schemas.microsoft.com/office/powerpoint/2010/main" val="2401524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21</a:t>
            </a:fld>
            <a:endParaRPr lang="en-US" dirty="0"/>
          </a:p>
        </p:txBody>
      </p:sp>
    </p:spTree>
    <p:extLst>
      <p:ext uri="{BB962C8B-B14F-4D97-AF65-F5344CB8AC3E}">
        <p14:creationId xmlns:p14="http://schemas.microsoft.com/office/powerpoint/2010/main" val="351843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picture of one of the geographic features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dirty="0"/>
          </a:p>
        </p:txBody>
      </p:sp>
    </p:spTree>
    <p:extLst>
      <p:ext uri="{BB962C8B-B14F-4D97-AF65-F5344CB8AC3E}">
        <p14:creationId xmlns:p14="http://schemas.microsoft.com/office/powerpoint/2010/main" val="552792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of an animal and or plant found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4</a:t>
            </a:fld>
            <a:endParaRPr lang="en-US" dirty="0"/>
          </a:p>
        </p:txBody>
      </p:sp>
    </p:spTree>
    <p:extLst>
      <p:ext uri="{BB962C8B-B14F-4D97-AF65-F5344CB8AC3E}">
        <p14:creationId xmlns:p14="http://schemas.microsoft.com/office/powerpoint/2010/main" val="3890140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A181B6-B371-4031-9CBE-ED0985B01CB6}" type="slidenum">
              <a:rPr lang="en-US"/>
              <a:pPr/>
              <a:t>5</a:t>
            </a:fld>
            <a:endParaRPr lang="en-US" dirty="0"/>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r>
              <a:rPr lang="en-US" dirty="0"/>
              <a:t>Add key points in the history of your country to the timeline.</a:t>
            </a:r>
          </a:p>
        </p:txBody>
      </p:sp>
    </p:spTree>
    <p:extLst>
      <p:ext uri="{BB962C8B-B14F-4D97-AF65-F5344CB8AC3E}">
        <p14:creationId xmlns:p14="http://schemas.microsoft.com/office/powerpoint/2010/main" val="2229052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6</a:t>
            </a:fld>
            <a:endParaRPr lang="en-US" dirty="0"/>
          </a:p>
        </p:txBody>
      </p:sp>
    </p:spTree>
    <p:extLst>
      <p:ext uri="{BB962C8B-B14F-4D97-AF65-F5344CB8AC3E}">
        <p14:creationId xmlns:p14="http://schemas.microsoft.com/office/powerpoint/2010/main" val="2063820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7</a:t>
            </a:fld>
            <a:endParaRPr lang="en-US" dirty="0"/>
          </a:p>
        </p:txBody>
      </p:sp>
    </p:spTree>
    <p:extLst>
      <p:ext uri="{BB962C8B-B14F-4D97-AF65-F5344CB8AC3E}">
        <p14:creationId xmlns:p14="http://schemas.microsoft.com/office/powerpoint/2010/main" val="1856040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8</a:t>
            </a:fld>
            <a:endParaRPr lang="en-US" dirty="0"/>
          </a:p>
        </p:txBody>
      </p:sp>
    </p:spTree>
    <p:extLst>
      <p:ext uri="{BB962C8B-B14F-4D97-AF65-F5344CB8AC3E}">
        <p14:creationId xmlns:p14="http://schemas.microsoft.com/office/powerpoint/2010/main" val="1032291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custom or tradition here.</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9</a:t>
            </a:fld>
            <a:endParaRPr lang="en-US" dirty="0"/>
          </a:p>
        </p:txBody>
      </p:sp>
    </p:spTree>
    <p:extLst>
      <p:ext uri="{BB962C8B-B14F-4D97-AF65-F5344CB8AC3E}">
        <p14:creationId xmlns:p14="http://schemas.microsoft.com/office/powerpoint/2010/main" val="412807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8539" y="2514601"/>
            <a:ext cx="8913077" cy="2262781"/>
          </a:xfrm>
        </p:spPr>
        <p:txBody>
          <a:bodyPr anchor="b">
            <a:normAutofit/>
          </a:bodyPr>
          <a:lstStyle>
            <a:lvl1pPr>
              <a:defRPr sz="5398"/>
            </a:lvl1pPr>
          </a:lstStyle>
          <a:p>
            <a:r>
              <a:rPr lang="en-US"/>
              <a:t>Click to edit Master title style</a:t>
            </a:r>
            <a:endParaRPr lang="en-US" dirty="0"/>
          </a:p>
        </p:txBody>
      </p:sp>
      <p:sp>
        <p:nvSpPr>
          <p:cNvPr id="3" name="Subtitle 2"/>
          <p:cNvSpPr>
            <a:spLocks noGrp="1"/>
          </p:cNvSpPr>
          <p:nvPr>
            <p:ph type="subTitle" idx="1"/>
          </p:nvPr>
        </p:nvSpPr>
        <p:spPr>
          <a:xfrm>
            <a:off x="2588539" y="4777380"/>
            <a:ext cx="8913077" cy="1126283"/>
          </a:xfrm>
        </p:spPr>
        <p:txBody>
          <a:bodyPr anchor="t"/>
          <a:lstStyle>
            <a:lvl1pPr marL="0" indent="0" algn="l">
              <a:buNone/>
              <a:defRPr>
                <a:solidFill>
                  <a:schemeClr val="tx1">
                    <a:lumMod val="65000"/>
                    <a:lumOff val="3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1"/>
            <a:ext cx="1744198"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674" y="4529541"/>
            <a:ext cx="779564" cy="365125"/>
          </a:xfrm>
        </p:spPr>
        <p:txBody>
          <a:bodyPr/>
          <a:lstStyle/>
          <a:p>
            <a:fld id="{F36C87F6-986D-49E6-AF40-1B3A1EE8064D}" type="slidenum">
              <a:rPr lang="en-US" smtClean="0"/>
              <a:pPr/>
              <a:t>‹#›</a:t>
            </a:fld>
            <a:endParaRPr lang="en-US" dirty="0"/>
          </a:p>
        </p:txBody>
      </p:sp>
    </p:spTree>
    <p:extLst>
      <p:ext uri="{BB962C8B-B14F-4D97-AF65-F5344CB8AC3E}">
        <p14:creationId xmlns:p14="http://schemas.microsoft.com/office/powerpoint/2010/main" val="165149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609600"/>
            <a:ext cx="8913077" cy="3117040"/>
          </a:xfrm>
        </p:spPr>
        <p:txBody>
          <a:bodyPr anchor="ctr">
            <a:normAutofit/>
          </a:bodyPr>
          <a:lstStyle>
            <a:lvl1pPr algn="l">
              <a:defRPr sz="47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pPr/>
              <a:t>‹#›</a:t>
            </a:fld>
            <a:endParaRPr lang="en-US" dirty="0"/>
          </a:p>
        </p:txBody>
      </p:sp>
    </p:spTree>
    <p:extLst>
      <p:ext uri="{BB962C8B-B14F-4D97-AF65-F5344CB8AC3E}">
        <p14:creationId xmlns:p14="http://schemas.microsoft.com/office/powerpoint/2010/main" val="1230227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4159" y="3505200"/>
            <a:ext cx="7534591"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pPr/>
              <a:t>‹#›</a:t>
            </a:fld>
            <a:endParaRPr lang="en-US" dirty="0"/>
          </a:p>
        </p:txBody>
      </p:sp>
      <p:sp>
        <p:nvSpPr>
          <p:cNvPr id="14" name="TextBox 13"/>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5" name="TextBox 14"/>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10390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8539" y="2438401"/>
            <a:ext cx="8913078" cy="2724845"/>
          </a:xfrm>
        </p:spPr>
        <p:txBody>
          <a:bodyPr anchor="b">
            <a:normAutofit/>
          </a:bodyPr>
          <a:lstStyle>
            <a:lvl1pPr algn="l">
              <a:defRPr sz="4799" b="0"/>
            </a:lvl1pPr>
          </a:lstStyle>
          <a:p>
            <a:r>
              <a:rPr lang="en-US"/>
              <a:t>Click to edit Master title style</a:t>
            </a:r>
            <a:endParaRPr lang="en-US" dirty="0"/>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dirty="0"/>
          </a:p>
        </p:txBody>
      </p:sp>
    </p:spTree>
    <p:extLst>
      <p:ext uri="{BB962C8B-B14F-4D97-AF65-F5344CB8AC3E}">
        <p14:creationId xmlns:p14="http://schemas.microsoft.com/office/powerpoint/2010/main" val="2163868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dirty="0"/>
          </a:p>
        </p:txBody>
      </p:sp>
      <p:sp>
        <p:nvSpPr>
          <p:cNvPr id="17" name="TextBox 16"/>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8" name="TextBox 17"/>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684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8538" y="627407"/>
            <a:ext cx="8913077" cy="2880020"/>
          </a:xfrm>
        </p:spPr>
        <p:txBody>
          <a:bodyPr anchor="ctr">
            <a:normAutofit/>
          </a:bodyPr>
          <a:lstStyle>
            <a:lvl1pPr algn="l">
              <a:defRPr sz="4799" b="0"/>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dirty="0"/>
          </a:p>
        </p:txBody>
      </p:sp>
    </p:spTree>
    <p:extLst>
      <p:ext uri="{BB962C8B-B14F-4D97-AF65-F5344CB8AC3E}">
        <p14:creationId xmlns:p14="http://schemas.microsoft.com/office/powerpoint/2010/main" val="475447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2029259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2392" y="627406"/>
            <a:ext cx="2207026"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8538" y="627406"/>
            <a:ext cx="6475313"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1802136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250" y="624110"/>
            <a:ext cx="8909366"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8538" y="2133600"/>
            <a:ext cx="8913078"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1142664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8538" y="2058750"/>
            <a:ext cx="8913077" cy="1468800"/>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3530129"/>
            <a:ext cx="8913077" cy="860400"/>
          </a:xfrm>
        </p:spPr>
        <p:txBody>
          <a:bodyPr anchor="t"/>
          <a:lstStyle>
            <a:lvl1pPr marL="0" indent="0" algn="l">
              <a:buNone/>
              <a:defRPr sz="19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813365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8538" y="2133600"/>
            <a:ext cx="4312741"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88874" y="2126222"/>
            <a:ext cx="4312741"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674" y="787783"/>
            <a:ext cx="779564" cy="365125"/>
          </a:xfrm>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1351834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8608" y="1972703"/>
            <a:ext cx="3991692"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2588538" y="2548966"/>
            <a:ext cx="4341762"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4674" y="1969475"/>
            <a:ext cx="3997960"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7165091" y="2545738"/>
            <a:ext cx="433754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674" y="787783"/>
            <a:ext cx="779564" cy="365125"/>
          </a:xfrm>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1333391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123016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2677910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446088"/>
            <a:ext cx="3504286" cy="976312"/>
          </a:xfrm>
        </p:spPr>
        <p:txBody>
          <a:bodyPr anchor="b"/>
          <a:lstStyle>
            <a:lvl1pPr algn="l">
              <a:defRPr sz="1999" b="0"/>
            </a:lvl1pPr>
          </a:lstStyle>
          <a:p>
            <a:r>
              <a:rPr lang="en-US"/>
              <a:t>Click to edit Master title style</a:t>
            </a:r>
            <a:endParaRPr lang="en-US" dirty="0"/>
          </a:p>
        </p:txBody>
      </p:sp>
      <p:sp>
        <p:nvSpPr>
          <p:cNvPr id="3" name="Content Placeholder 2"/>
          <p:cNvSpPr>
            <a:spLocks noGrp="1"/>
          </p:cNvSpPr>
          <p:nvPr>
            <p:ph idx="1"/>
          </p:nvPr>
        </p:nvSpPr>
        <p:spPr>
          <a:xfrm>
            <a:off x="6321365" y="446089"/>
            <a:ext cx="5180251"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8538" y="1598613"/>
            <a:ext cx="3504286" cy="4262436"/>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3534888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9" y="4800600"/>
            <a:ext cx="891307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8538" y="634965"/>
            <a:ext cx="8913078" cy="3854970"/>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dirty="0"/>
              <a:t>Click icon to add picture</a:t>
            </a:r>
          </a:p>
        </p:txBody>
      </p:sp>
      <p:sp>
        <p:nvSpPr>
          <p:cNvPr id="4" name="Text Placeholder 3"/>
          <p:cNvSpPr>
            <a:spLocks noGrp="1"/>
          </p:cNvSpPr>
          <p:nvPr>
            <p:ph type="body" sz="half" idx="2"/>
          </p:nvPr>
        </p:nvSpPr>
        <p:spPr>
          <a:xfrm>
            <a:off x="2588539" y="5367338"/>
            <a:ext cx="8913078" cy="493712"/>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t>‹#›</a:t>
            </a:fld>
            <a:endParaRPr lang="en-US" dirty="0"/>
          </a:p>
        </p:txBody>
      </p:sp>
    </p:spTree>
    <p:extLst>
      <p:ext uri="{BB962C8B-B14F-4D97-AF65-F5344CB8AC3E}">
        <p14:creationId xmlns:p14="http://schemas.microsoft.com/office/powerpoint/2010/main" val="374923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0773"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14" y="-786"/>
            <a:ext cx="2356060"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3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249" y="624110"/>
            <a:ext cx="8909366"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8538" y="2133600"/>
            <a:ext cx="8913078"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58914" y="6130437"/>
            <a:ext cx="1145984"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F33987-6305-4E2A-BF18-EF013ECE927B}" type="datetimeFigureOut">
              <a:rPr lang="en-US" smtClean="0"/>
              <a:pPr/>
              <a:t>2/24/2021</a:t>
            </a:fld>
            <a:endParaRPr lang="en-US" dirty="0"/>
          </a:p>
        </p:txBody>
      </p:sp>
      <p:sp>
        <p:nvSpPr>
          <p:cNvPr id="5" name="Footer Placeholder 4"/>
          <p:cNvSpPr>
            <a:spLocks noGrp="1"/>
          </p:cNvSpPr>
          <p:nvPr>
            <p:ph type="ftr" sz="quarter" idx="3"/>
          </p:nvPr>
        </p:nvSpPr>
        <p:spPr>
          <a:xfrm>
            <a:off x="2588538" y="6135809"/>
            <a:ext cx="7618015"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674" y="787783"/>
            <a:ext cx="779564" cy="365125"/>
          </a:xfrm>
          <a:prstGeom prst="rect">
            <a:avLst/>
          </a:prstGeom>
        </p:spPr>
        <p:txBody>
          <a:bodyPr vert="horz" lIns="91440" tIns="45720" rIns="91440" bIns="45720" rtlCol="0" anchor="ctr"/>
          <a:lstStyle>
            <a:lvl1pPr algn="r">
              <a:defRPr sz="1999">
                <a:solidFill>
                  <a:srgbClr val="FEFFFF"/>
                </a:solidFill>
              </a:defRPr>
            </a:lvl1pPr>
          </a:lstStyle>
          <a:p>
            <a:fld id="{F36C87F6-986D-49E6-AF40-1B3A1EE8064D}" type="slidenum">
              <a:rPr lang="en-US" smtClean="0"/>
              <a:pPr/>
              <a:t>‹#›</a:t>
            </a:fld>
            <a:endParaRPr lang="en-US" dirty="0"/>
          </a:p>
        </p:txBody>
      </p:sp>
      <p:sp>
        <p:nvSpPr>
          <p:cNvPr id="36" name="Rectangle 35"/>
          <p:cNvSpPr/>
          <p:nvPr userDrawn="1"/>
        </p:nvSpPr>
        <p:spPr bwMode="ltGray">
          <a:xfrm>
            <a:off x="1460" y="0"/>
            <a:ext cx="12188952" cy="68580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2400" dirty="0"/>
          </a:p>
        </p:txBody>
      </p:sp>
    </p:spTree>
    <p:extLst>
      <p:ext uri="{BB962C8B-B14F-4D97-AF65-F5344CB8AC3E}">
        <p14:creationId xmlns:p14="http://schemas.microsoft.com/office/powerpoint/2010/main" val="96842077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063" rtl="0" eaLnBrk="1" latinLnBrk="0" hangingPunct="1">
        <a:spcBef>
          <a:spcPct val="0"/>
        </a:spcBef>
        <a:buNone/>
        <a:defRPr sz="3599"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3" Type="http://schemas.openxmlformats.org/officeDocument/2006/relationships/hyperlink" Target="mailto:sclow@ulm.edu"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webservices.ulm.edu/policies/document.php?i=87008" TargetMode="External"/><Relationship Id="rId2" Type="http://schemas.openxmlformats.org/officeDocument/2006/relationships/hyperlink" Target="https://www.doa.la.gov/osp/Travel/corptravcard/TravCard-CBApolicy-2018.pdf"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leo.doa.louisiana.gov/irj/portal"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88539" y="990600"/>
            <a:ext cx="8913077" cy="2262781"/>
          </a:xfrm>
        </p:spPr>
        <p:txBody>
          <a:bodyPr/>
          <a:lstStyle/>
          <a:p>
            <a:r>
              <a:rPr lang="en-US" dirty="0">
                <a:latin typeface="Arial" panose="020B0604020202020204" pitchFamily="34" charset="0"/>
                <a:cs typeface="Arial" panose="020B0604020202020204" pitchFamily="34" charset="0"/>
              </a:rPr>
              <a:t>The University of Louisiana Monroe</a:t>
            </a:r>
          </a:p>
        </p:txBody>
      </p:sp>
      <p:sp>
        <p:nvSpPr>
          <p:cNvPr id="5" name="Subtitle 4"/>
          <p:cNvSpPr>
            <a:spLocks noGrp="1"/>
          </p:cNvSpPr>
          <p:nvPr>
            <p:ph type="subTitle" idx="1"/>
          </p:nvPr>
        </p:nvSpPr>
        <p:spPr>
          <a:xfrm>
            <a:off x="5713412" y="3632201"/>
            <a:ext cx="5104170" cy="482599"/>
          </a:xfrm>
        </p:spPr>
        <p:txBody>
          <a:bodyPr>
            <a:normAutofit fontScale="85000" lnSpcReduction="10000"/>
          </a:bodyPr>
          <a:lstStyle/>
          <a:p>
            <a:r>
              <a:rPr lang="en-US" b="1" dirty="0">
                <a:latin typeface="Arial" panose="020B0604020202020204" pitchFamily="34" charset="0"/>
                <a:cs typeface="Arial" panose="020B0604020202020204" pitchFamily="34" charset="0"/>
              </a:rPr>
              <a:t>State Travel Card / CBA (Cardless Billing Account)</a:t>
            </a:r>
          </a:p>
        </p:txBody>
      </p:sp>
      <p:sp>
        <p:nvSpPr>
          <p:cNvPr id="3" name="Date Placeholder 2"/>
          <p:cNvSpPr>
            <a:spLocks noGrp="1"/>
          </p:cNvSpPr>
          <p:nvPr>
            <p:ph type="dt" sz="half" idx="10"/>
          </p:nvPr>
        </p:nvSpPr>
        <p:spPr>
          <a:xfrm>
            <a:off x="9278743" y="6457338"/>
            <a:ext cx="2910082" cy="374642"/>
          </a:xfrm>
        </p:spPr>
        <p:txBody>
          <a:bodyPr/>
          <a:lstStyle/>
          <a:p>
            <a:fld id="{405379E3-C8DD-450D-93B8-04F9B7373C15}" type="datetime1">
              <a:rPr lang="en-US" smtClean="0">
                <a:latin typeface="Arial" panose="020B0604020202020204" pitchFamily="34" charset="0"/>
                <a:cs typeface="Arial" panose="020B0604020202020204" pitchFamily="34" charset="0"/>
              </a:rPr>
              <a:t>2/24/2021</a:t>
            </a:fld>
            <a:endParaRPr lang="en-US"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a:xfrm>
            <a:off x="227012" y="6457338"/>
            <a:ext cx="6399133" cy="365125"/>
          </a:xfrm>
        </p:spPr>
        <p:txBody>
          <a:bodyPr/>
          <a:lstStyle/>
          <a:p>
            <a:r>
              <a:rPr lang="en-US" dirty="0">
                <a:solidFill>
                  <a:schemeClr val="bg1"/>
                </a:solidFill>
                <a:latin typeface="Arial" panose="020B0604020202020204" pitchFamily="34" charset="0"/>
                <a:cs typeface="Arial" panose="020B0604020202020204" pitchFamily="34" charset="0"/>
              </a:rPr>
              <a:t>Controller's Office  Page 1</a:t>
            </a:r>
          </a:p>
        </p:txBody>
      </p:sp>
      <p:sp>
        <p:nvSpPr>
          <p:cNvPr id="6" name="Slide Number Placeholder 5"/>
          <p:cNvSpPr>
            <a:spLocks noGrp="1"/>
          </p:cNvSpPr>
          <p:nvPr>
            <p:ph type="sldNum" sz="quarter" idx="12"/>
          </p:nvPr>
        </p:nvSpPr>
        <p:spPr/>
        <p:txBody>
          <a:bodyPr/>
          <a:lstStyle/>
          <a:p>
            <a:fld id="{F36C87F6-986D-49E6-AF40-1B3A1EE8064D}" type="slidenum">
              <a:rPr lang="en-US" smtClean="0"/>
              <a:pPr/>
              <a:t>1</a:t>
            </a:fld>
            <a:endParaRPr lang="en-US" dirty="0"/>
          </a:p>
        </p:txBody>
      </p:sp>
    </p:spTree>
    <p:extLst>
      <p:ext uri="{BB962C8B-B14F-4D97-AF65-F5344CB8AC3E}">
        <p14:creationId xmlns:p14="http://schemas.microsoft.com/office/powerpoint/2010/main" val="28870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851269" y="202710"/>
            <a:ext cx="10363200"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Unauthorized Purchases</a:t>
            </a:r>
          </a:p>
        </p:txBody>
      </p:sp>
      <p:sp>
        <p:nvSpPr>
          <p:cNvPr id="13" name="TextBox 12"/>
          <p:cNvSpPr txBox="1"/>
          <p:nvPr/>
        </p:nvSpPr>
        <p:spPr>
          <a:xfrm>
            <a:off x="1834541" y="1358330"/>
            <a:ext cx="8396656"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 Alcoholic beverages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4615" y="1941537"/>
            <a:ext cx="740775" cy="61680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344" y="2620944"/>
            <a:ext cx="740774" cy="61680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345" y="3300350"/>
            <a:ext cx="740773" cy="616807"/>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346" y="3979755"/>
            <a:ext cx="740772" cy="616806"/>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7225" y="5338239"/>
            <a:ext cx="732893" cy="610246"/>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3071" y="4659159"/>
            <a:ext cx="732893" cy="610246"/>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1269" y="1280758"/>
            <a:ext cx="740776" cy="616810"/>
          </a:xfrm>
          <a:prstGeom prst="rect">
            <a:avLst/>
          </a:prstGeom>
        </p:spPr>
      </p:pic>
      <p:sp>
        <p:nvSpPr>
          <p:cNvPr id="12" name="TextBox 11"/>
          <p:cNvSpPr txBox="1"/>
          <p:nvPr/>
        </p:nvSpPr>
        <p:spPr>
          <a:xfrm>
            <a:off x="1832953" y="2019108"/>
            <a:ext cx="8396656"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 Cash advances – cash instruments, cash refunds</a:t>
            </a:r>
          </a:p>
        </p:txBody>
      </p:sp>
      <p:sp>
        <p:nvSpPr>
          <p:cNvPr id="14" name="TextBox 13"/>
          <p:cNvSpPr txBox="1"/>
          <p:nvPr/>
        </p:nvSpPr>
        <p:spPr>
          <a:xfrm>
            <a:off x="1832953" y="2698515"/>
            <a:ext cx="8396656"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 Controlled substances (prescription drugs, narcotics, etc.)</a:t>
            </a:r>
          </a:p>
        </p:txBody>
      </p:sp>
      <p:sp>
        <p:nvSpPr>
          <p:cNvPr id="15" name="TextBox 14"/>
          <p:cNvSpPr txBox="1"/>
          <p:nvPr/>
        </p:nvSpPr>
        <p:spPr>
          <a:xfrm>
            <a:off x="1832953" y="3375600"/>
            <a:ext cx="8396656"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 Entertainment costs – ski tickets, tours, etc.</a:t>
            </a:r>
          </a:p>
        </p:txBody>
      </p:sp>
      <p:sp>
        <p:nvSpPr>
          <p:cNvPr id="16" name="TextBox 15"/>
          <p:cNvSpPr txBox="1"/>
          <p:nvPr/>
        </p:nvSpPr>
        <p:spPr>
          <a:xfrm>
            <a:off x="1812780" y="5336753"/>
            <a:ext cx="8396656" cy="1200329"/>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Food &amp; meals (unless prior approval through the Office of State Travel – requests must be sent to your Administrator). A signed roster of participants is required for food/drink.</a:t>
            </a:r>
          </a:p>
        </p:txBody>
      </p:sp>
      <p:sp>
        <p:nvSpPr>
          <p:cNvPr id="17" name="TextBox 16"/>
          <p:cNvSpPr txBox="1"/>
          <p:nvPr/>
        </p:nvSpPr>
        <p:spPr>
          <a:xfrm>
            <a:off x="1812780" y="4052685"/>
            <a:ext cx="8396656"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 Gift Cards/Gift Certificates</a:t>
            </a:r>
          </a:p>
        </p:txBody>
      </p:sp>
      <p:sp>
        <p:nvSpPr>
          <p:cNvPr id="18" name="TextBox 17"/>
          <p:cNvSpPr txBox="1"/>
          <p:nvPr/>
        </p:nvSpPr>
        <p:spPr>
          <a:xfrm>
            <a:off x="1812780" y="4733449"/>
            <a:ext cx="8396656"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 Personal purchases</a:t>
            </a:r>
          </a:p>
        </p:txBody>
      </p:sp>
    </p:spTree>
    <p:extLst>
      <p:ext uri="{BB962C8B-B14F-4D97-AF65-F5344CB8AC3E}">
        <p14:creationId xmlns:p14="http://schemas.microsoft.com/office/powerpoint/2010/main" val="3927381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851269" y="202710"/>
            <a:ext cx="10363200"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Authorized Purchases</a:t>
            </a:r>
          </a:p>
        </p:txBody>
      </p:sp>
      <p:sp>
        <p:nvSpPr>
          <p:cNvPr id="13" name="TextBox 12"/>
          <p:cNvSpPr txBox="1"/>
          <p:nvPr/>
        </p:nvSpPr>
        <p:spPr>
          <a:xfrm>
            <a:off x="1818300" y="1116582"/>
            <a:ext cx="9381512"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Airfare – (No Baggage fees, unless </a:t>
            </a:r>
            <a:r>
              <a:rPr lang="en-US" sz="2400" b="1" i="1" dirty="0">
                <a:latin typeface="Arial" panose="020B0604020202020204" pitchFamily="34" charset="0"/>
                <a:cs typeface="Arial" panose="020B0604020202020204" pitchFamily="34" charset="0"/>
              </a:rPr>
              <a:t>Prior </a:t>
            </a:r>
            <a:r>
              <a:rPr lang="en-US" sz="2400" dirty="0">
                <a:latin typeface="Arial" panose="020B0604020202020204" pitchFamily="34" charset="0"/>
                <a:cs typeface="Arial" panose="020B0604020202020204" pitchFamily="34" charset="0"/>
              </a:rPr>
              <a:t>approval is obtained)</a:t>
            </a:r>
          </a:p>
        </p:txBody>
      </p:sp>
      <p:sp>
        <p:nvSpPr>
          <p:cNvPr id="12" name="TextBox 11"/>
          <p:cNvSpPr txBox="1"/>
          <p:nvPr/>
        </p:nvSpPr>
        <p:spPr>
          <a:xfrm>
            <a:off x="1817312" y="4675686"/>
            <a:ext cx="9383059"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Gasoline for rental/state-owned vehicle </a:t>
            </a:r>
            <a:r>
              <a:rPr lang="en-US" sz="2400" u="sng" dirty="0">
                <a:latin typeface="Arial" panose="020B0604020202020204" pitchFamily="34" charset="0"/>
                <a:cs typeface="Arial" panose="020B0604020202020204" pitchFamily="34" charset="0"/>
              </a:rPr>
              <a:t>ONLY</a:t>
            </a:r>
            <a:r>
              <a:rPr lang="en-US" sz="2400" dirty="0">
                <a:latin typeface="Arial" panose="020B0604020202020204" pitchFamily="34" charset="0"/>
                <a:cs typeface="Arial" panose="020B0604020202020204" pitchFamily="34" charset="0"/>
              </a:rPr>
              <a:t>, not personal vehicles</a:t>
            </a:r>
          </a:p>
        </p:txBody>
      </p:sp>
      <p:sp>
        <p:nvSpPr>
          <p:cNvPr id="14" name="TextBox 13"/>
          <p:cNvSpPr txBox="1"/>
          <p:nvPr/>
        </p:nvSpPr>
        <p:spPr>
          <a:xfrm>
            <a:off x="1812779" y="3452444"/>
            <a:ext cx="9379949"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Registration for conferences/workshops - </a:t>
            </a:r>
            <a:r>
              <a:rPr lang="en-US" sz="2000" dirty="0">
                <a:latin typeface="Arial" panose="020B0604020202020204" pitchFamily="34" charset="0"/>
                <a:cs typeface="Arial" panose="020B0604020202020204" pitchFamily="34" charset="0"/>
              </a:rPr>
              <a:t>membership dues if combined</a:t>
            </a:r>
          </a:p>
        </p:txBody>
      </p:sp>
      <p:sp>
        <p:nvSpPr>
          <p:cNvPr id="15" name="TextBox 14"/>
          <p:cNvSpPr txBox="1"/>
          <p:nvPr/>
        </p:nvSpPr>
        <p:spPr>
          <a:xfrm>
            <a:off x="1822093" y="1718991"/>
            <a:ext cx="9383060"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Hotel/Lodging and Contracted travel agency fees</a:t>
            </a:r>
          </a:p>
        </p:txBody>
      </p:sp>
      <p:sp>
        <p:nvSpPr>
          <p:cNvPr id="16" name="TextBox 15"/>
          <p:cNvSpPr txBox="1"/>
          <p:nvPr/>
        </p:nvSpPr>
        <p:spPr>
          <a:xfrm>
            <a:off x="1822093" y="2276734"/>
            <a:ext cx="9401688"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Internet Services – Only with hotel stay &amp; combined on invoice</a:t>
            </a:r>
          </a:p>
        </p:txBody>
      </p:sp>
      <p:sp>
        <p:nvSpPr>
          <p:cNvPr id="17" name="TextBox 16"/>
          <p:cNvSpPr txBox="1"/>
          <p:nvPr/>
        </p:nvSpPr>
        <p:spPr>
          <a:xfrm>
            <a:off x="1822093" y="4036568"/>
            <a:ext cx="9401689"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Rental Car – ONLY IF ENTERPRISE CBA IS NOT AVAILABLE</a:t>
            </a:r>
          </a:p>
        </p:txBody>
      </p:sp>
      <p:sp>
        <p:nvSpPr>
          <p:cNvPr id="18" name="TextBox 17"/>
          <p:cNvSpPr txBox="1"/>
          <p:nvPr/>
        </p:nvSpPr>
        <p:spPr>
          <a:xfrm>
            <a:off x="1818854" y="2866386"/>
            <a:ext cx="9381517"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Parking </a:t>
            </a:r>
            <a:r>
              <a:rPr lang="en-US" sz="2000" dirty="0">
                <a:latin typeface="Arial" panose="020B0604020202020204" pitchFamily="34" charset="0"/>
                <a:cs typeface="Arial" panose="020B0604020202020204" pitchFamily="34" charset="0"/>
              </a:rPr>
              <a:t>– Only with hotel stay and combined on invoice &amp; Park-N-Fly Parking</a:t>
            </a:r>
          </a:p>
        </p:txBody>
      </p:sp>
      <p:sp>
        <p:nvSpPr>
          <p:cNvPr id="19" name="TextBox 18"/>
          <p:cNvSpPr txBox="1"/>
          <p:nvPr/>
        </p:nvSpPr>
        <p:spPr>
          <a:xfrm>
            <a:off x="1812779" y="5312980"/>
            <a:ext cx="9423392" cy="1200329"/>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Shuttle Service – Only when pre-paid prior to trip &amp; not for individual ground transportation during a business trip, such as taxi, bus, Uber, etc. without approval from Office of State Travel.</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45548"/>
          <a:stretch/>
        </p:blipFill>
        <p:spPr>
          <a:xfrm>
            <a:off x="1205580" y="1078705"/>
            <a:ext cx="419496" cy="461665"/>
          </a:xfrm>
          <a:prstGeom prst="rect">
            <a:avLst/>
          </a:prstGeom>
        </p:spPr>
      </p:pic>
      <p:pic>
        <p:nvPicPr>
          <p:cNvPr id="26" name="Picture 25"/>
          <p:cNvPicPr>
            <a:picLocks noChangeAspect="1"/>
          </p:cNvPicPr>
          <p:nvPr/>
        </p:nvPicPr>
        <p:blipFill rotWithShape="1">
          <a:blip r:embed="rId3" cstate="print">
            <a:extLst>
              <a:ext uri="{28A0092B-C50C-407E-A947-70E740481C1C}">
                <a14:useLocalDpi xmlns:a14="http://schemas.microsoft.com/office/drawing/2010/main" val="0"/>
              </a:ext>
            </a:extLst>
          </a:blip>
          <a:srcRect r="45548"/>
          <a:stretch/>
        </p:blipFill>
        <p:spPr>
          <a:xfrm>
            <a:off x="1204058" y="1689501"/>
            <a:ext cx="419496" cy="461665"/>
          </a:xfrm>
          <a:prstGeom prst="rect">
            <a:avLst/>
          </a:prstGeom>
        </p:spPr>
      </p:pic>
      <p:pic>
        <p:nvPicPr>
          <p:cNvPr id="27" name="Picture 26"/>
          <p:cNvPicPr>
            <a:picLocks noChangeAspect="1"/>
          </p:cNvPicPr>
          <p:nvPr/>
        </p:nvPicPr>
        <p:blipFill rotWithShape="1">
          <a:blip r:embed="rId3" cstate="print">
            <a:extLst>
              <a:ext uri="{28A0092B-C50C-407E-A947-70E740481C1C}">
                <a14:useLocalDpi xmlns:a14="http://schemas.microsoft.com/office/drawing/2010/main" val="0"/>
              </a:ext>
            </a:extLst>
          </a:blip>
          <a:srcRect r="45548"/>
          <a:stretch/>
        </p:blipFill>
        <p:spPr>
          <a:xfrm>
            <a:off x="1204058" y="2229201"/>
            <a:ext cx="419496" cy="461665"/>
          </a:xfrm>
          <a:prstGeom prst="rect">
            <a:avLst/>
          </a:prstGeom>
        </p:spPr>
      </p:pic>
      <p:pic>
        <p:nvPicPr>
          <p:cNvPr id="28" name="Picture 27"/>
          <p:cNvPicPr>
            <a:picLocks noChangeAspect="1"/>
          </p:cNvPicPr>
          <p:nvPr/>
        </p:nvPicPr>
        <p:blipFill rotWithShape="1">
          <a:blip r:embed="rId3" cstate="print">
            <a:extLst>
              <a:ext uri="{28A0092B-C50C-407E-A947-70E740481C1C}">
                <a14:useLocalDpi xmlns:a14="http://schemas.microsoft.com/office/drawing/2010/main" val="0"/>
              </a:ext>
            </a:extLst>
          </a:blip>
          <a:srcRect r="45548"/>
          <a:stretch/>
        </p:blipFill>
        <p:spPr>
          <a:xfrm>
            <a:off x="1204058" y="2845138"/>
            <a:ext cx="419496" cy="461665"/>
          </a:xfrm>
          <a:prstGeom prst="rect">
            <a:avLst/>
          </a:prstGeom>
        </p:spPr>
      </p:pic>
      <p:pic>
        <p:nvPicPr>
          <p:cNvPr id="29" name="Picture 28"/>
          <p:cNvPicPr>
            <a:picLocks noChangeAspect="1"/>
          </p:cNvPicPr>
          <p:nvPr/>
        </p:nvPicPr>
        <p:blipFill rotWithShape="1">
          <a:blip r:embed="rId3" cstate="print">
            <a:extLst>
              <a:ext uri="{28A0092B-C50C-407E-A947-70E740481C1C}">
                <a14:useLocalDpi xmlns:a14="http://schemas.microsoft.com/office/drawing/2010/main" val="0"/>
              </a:ext>
            </a:extLst>
          </a:blip>
          <a:srcRect r="45548"/>
          <a:stretch/>
        </p:blipFill>
        <p:spPr>
          <a:xfrm>
            <a:off x="1204058" y="3441766"/>
            <a:ext cx="419496" cy="461665"/>
          </a:xfrm>
          <a:prstGeom prst="rect">
            <a:avLst/>
          </a:prstGeom>
        </p:spPr>
      </p:pic>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r="45548"/>
          <a:stretch/>
        </p:blipFill>
        <p:spPr>
          <a:xfrm>
            <a:off x="1204058" y="4038395"/>
            <a:ext cx="419496" cy="461665"/>
          </a:xfrm>
          <a:prstGeom prst="rect">
            <a:avLst/>
          </a:prstGeom>
        </p:spPr>
      </p:pic>
      <p:pic>
        <p:nvPicPr>
          <p:cNvPr id="31" name="Picture 30"/>
          <p:cNvPicPr>
            <a:picLocks noChangeAspect="1"/>
          </p:cNvPicPr>
          <p:nvPr/>
        </p:nvPicPr>
        <p:blipFill rotWithShape="1">
          <a:blip r:embed="rId3" cstate="print">
            <a:extLst>
              <a:ext uri="{28A0092B-C50C-407E-A947-70E740481C1C}">
                <a14:useLocalDpi xmlns:a14="http://schemas.microsoft.com/office/drawing/2010/main" val="0"/>
              </a:ext>
            </a:extLst>
          </a:blip>
          <a:srcRect r="45548"/>
          <a:stretch/>
        </p:blipFill>
        <p:spPr>
          <a:xfrm>
            <a:off x="1210074" y="5312980"/>
            <a:ext cx="419496" cy="461665"/>
          </a:xfrm>
          <a:prstGeom prst="rect">
            <a:avLst/>
          </a:prstGeom>
        </p:spPr>
      </p:pic>
      <p:pic>
        <p:nvPicPr>
          <p:cNvPr id="32" name="Picture 31"/>
          <p:cNvPicPr>
            <a:picLocks noChangeAspect="1"/>
          </p:cNvPicPr>
          <p:nvPr/>
        </p:nvPicPr>
        <p:blipFill rotWithShape="1">
          <a:blip r:embed="rId3" cstate="print">
            <a:extLst>
              <a:ext uri="{28A0092B-C50C-407E-A947-70E740481C1C}">
                <a14:useLocalDpi xmlns:a14="http://schemas.microsoft.com/office/drawing/2010/main" val="0"/>
              </a:ext>
            </a:extLst>
          </a:blip>
          <a:srcRect r="45548"/>
          <a:stretch/>
        </p:blipFill>
        <p:spPr>
          <a:xfrm>
            <a:off x="1204058" y="4675687"/>
            <a:ext cx="419496" cy="461665"/>
          </a:xfrm>
          <a:prstGeom prst="rect">
            <a:avLst/>
          </a:prstGeom>
        </p:spPr>
      </p:pic>
    </p:spTree>
    <p:extLst>
      <p:ext uri="{BB962C8B-B14F-4D97-AF65-F5344CB8AC3E}">
        <p14:creationId xmlns:p14="http://schemas.microsoft.com/office/powerpoint/2010/main" val="3893296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2412" y="152400"/>
            <a:ext cx="8608358" cy="1293028"/>
          </a:xfrm>
        </p:spPr>
        <p:txBody>
          <a:bodyPr>
            <a:normAutofit/>
          </a:body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Purchases</a:t>
            </a:r>
          </a:p>
        </p:txBody>
      </p:sp>
      <p:sp>
        <p:nvSpPr>
          <p:cNvPr id="6" name="Content Placeholder 5"/>
          <p:cNvSpPr>
            <a:spLocks noGrp="1"/>
          </p:cNvSpPr>
          <p:nvPr>
            <p:ph sz="half" idx="1"/>
          </p:nvPr>
        </p:nvSpPr>
        <p:spPr>
          <a:xfrm>
            <a:off x="684212" y="1371600"/>
            <a:ext cx="10666591" cy="5105400"/>
          </a:xfrm>
          <a:solidFill>
            <a:schemeClr val="accent1">
              <a:lumMod val="75000"/>
              <a:alpha val="15000"/>
            </a:schemeClr>
          </a:solidFill>
          <a:ln w="254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lnSpcReduction="10000"/>
          </a:bodyPr>
          <a:lstStyle/>
          <a:p>
            <a:pPr>
              <a:lnSpc>
                <a:spcPct val="100000"/>
              </a:lnSpc>
              <a:spcBef>
                <a:spcPts val="600"/>
              </a:spcBef>
            </a:pPr>
            <a:r>
              <a:rPr lang="en-US" sz="2400" dirty="0">
                <a:solidFill>
                  <a:schemeClr val="dk1"/>
                </a:solidFill>
                <a:latin typeface="Arial" panose="020B0604020202020204" pitchFamily="34" charset="0"/>
                <a:cs typeface="Arial" panose="020B0604020202020204" pitchFamily="34" charset="0"/>
              </a:rPr>
              <a:t>Verify funding is available.</a:t>
            </a:r>
          </a:p>
          <a:p>
            <a:pPr>
              <a:spcBef>
                <a:spcPts val="1200"/>
              </a:spcBef>
            </a:pPr>
            <a:r>
              <a:rPr lang="en-US" sz="2400" dirty="0">
                <a:latin typeface="Arial" panose="020B0604020202020204" pitchFamily="34" charset="0"/>
                <a:cs typeface="Arial" panose="020B0604020202020204" pitchFamily="34" charset="0"/>
              </a:rPr>
              <a:t>Ensure transaction is appropriate for the State Travel Card.</a:t>
            </a:r>
          </a:p>
          <a:p>
            <a:pPr lvl="1">
              <a:spcBef>
                <a:spcPts val="1200"/>
              </a:spcBef>
            </a:pPr>
            <a:r>
              <a:rPr lang="en-US" sz="2200" dirty="0">
                <a:latin typeface="Arial" panose="020B0604020202020204" pitchFamily="34" charset="0"/>
                <a:cs typeface="Arial" panose="020B0604020202020204" pitchFamily="34" charset="0"/>
              </a:rPr>
              <a:t>Listed in State Card Policy and in this PowerPoint training presentation.</a:t>
            </a:r>
          </a:p>
          <a:p>
            <a:pPr>
              <a:spcBef>
                <a:spcPts val="1200"/>
              </a:spcBef>
            </a:pPr>
            <a:r>
              <a:rPr lang="en-US" sz="2400" dirty="0">
                <a:solidFill>
                  <a:schemeClr val="dk1"/>
                </a:solidFill>
                <a:latin typeface="Arial" panose="020B0604020202020204" pitchFamily="34" charset="0"/>
                <a:cs typeface="Arial" panose="020B0604020202020204" pitchFamily="34" charset="0"/>
              </a:rPr>
              <a:t>Check list of unauthorized purchases.</a:t>
            </a:r>
          </a:p>
          <a:p>
            <a:pPr lvl="1">
              <a:spcBef>
                <a:spcPts val="1200"/>
              </a:spcBef>
            </a:pPr>
            <a:r>
              <a:rPr lang="en-US" sz="2200" dirty="0">
                <a:latin typeface="Arial" panose="020B0604020202020204" pitchFamily="34" charset="0"/>
                <a:cs typeface="Arial" panose="020B0604020202020204" pitchFamily="34" charset="0"/>
              </a:rPr>
              <a:t>Listed in State Card Policy and slide 11 of this presentation.</a:t>
            </a:r>
            <a:endParaRPr lang="en-US" sz="2200" dirty="0">
              <a:solidFill>
                <a:schemeClr val="dk1"/>
              </a:solidFill>
              <a:latin typeface="Arial" panose="020B0604020202020204" pitchFamily="34" charset="0"/>
              <a:cs typeface="Arial" panose="020B0604020202020204" pitchFamily="34" charset="0"/>
            </a:endParaRPr>
          </a:p>
          <a:p>
            <a:pPr>
              <a:spcBef>
                <a:spcPts val="1200"/>
              </a:spcBef>
            </a:pPr>
            <a:r>
              <a:rPr lang="en-US" sz="2400" dirty="0">
                <a:latin typeface="Arial" panose="020B0604020202020204" pitchFamily="34" charset="0"/>
                <a:cs typeface="Arial" panose="020B0604020202020204" pitchFamily="34" charset="0"/>
              </a:rPr>
              <a:t>Advise vendor card transaction is state tax exempt, if in Louisiana.</a:t>
            </a:r>
          </a:p>
          <a:p>
            <a:pPr>
              <a:spcBef>
                <a:spcPts val="1200"/>
              </a:spcBef>
            </a:pPr>
            <a:r>
              <a:rPr lang="en-US" sz="2400" dirty="0">
                <a:solidFill>
                  <a:schemeClr val="dk1"/>
                </a:solidFill>
                <a:latin typeface="Arial" panose="020B0604020202020204" pitchFamily="34" charset="0"/>
                <a:cs typeface="Arial" panose="020B0604020202020204" pitchFamily="34" charset="0"/>
              </a:rPr>
              <a:t>Provide vendor </a:t>
            </a:r>
            <a:r>
              <a:rPr lang="en-US" sz="2400" dirty="0">
                <a:latin typeface="Arial" panose="020B0604020202020204" pitchFamily="34" charset="0"/>
                <a:cs typeface="Arial" panose="020B0604020202020204" pitchFamily="34" charset="0"/>
              </a:rPr>
              <a:t>with completed and signed tax-exempt form.</a:t>
            </a:r>
          </a:p>
          <a:p>
            <a:pPr lvl="1">
              <a:spcBef>
                <a:spcPts val="1200"/>
              </a:spcBef>
            </a:pPr>
            <a:r>
              <a:rPr lang="en-US" sz="2200" dirty="0">
                <a:latin typeface="Arial" panose="020B0604020202020204" pitchFamily="34" charset="0"/>
                <a:cs typeface="Arial" panose="020B0604020202020204" pitchFamily="34" charset="0"/>
              </a:rPr>
              <a:t>If sales tax is charged, the cardholder is responsible to obtain a credit from the vendor, or reimburse the account that funds were taken from by making a deposit at LaCap. </a:t>
            </a:r>
          </a:p>
          <a:p>
            <a:pPr>
              <a:spcBef>
                <a:spcPts val="1200"/>
              </a:spcBef>
            </a:pPr>
            <a:r>
              <a:rPr lang="en-US" sz="2400" dirty="0">
                <a:solidFill>
                  <a:schemeClr val="dk1"/>
                </a:solidFill>
                <a:latin typeface="Arial" panose="020B0604020202020204" pitchFamily="34" charset="0"/>
                <a:cs typeface="Arial" panose="020B0604020202020204" pitchFamily="34" charset="0"/>
              </a:rPr>
              <a:t>Obtain the itemized receipt.</a:t>
            </a:r>
          </a:p>
          <a:p>
            <a:pPr lvl="1">
              <a:spcBef>
                <a:spcPts val="1200"/>
              </a:spcBef>
            </a:pPr>
            <a:r>
              <a:rPr lang="en-US" sz="2200" dirty="0">
                <a:latin typeface="Arial" panose="020B0604020202020204" pitchFamily="34" charset="0"/>
                <a:cs typeface="Arial" panose="020B0604020202020204" pitchFamily="34" charset="0"/>
              </a:rPr>
              <a:t>General receipts and some handwritten receipts are not sufficient if administrators and auditors cannot ascertain what was purchased.</a:t>
            </a:r>
            <a:endParaRPr lang="en-US" sz="2200" dirty="0">
              <a:solidFill>
                <a:schemeClr val="dk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8335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2412" y="152400"/>
            <a:ext cx="8608358" cy="1293028"/>
          </a:xfrm>
        </p:spPr>
        <p:txBody>
          <a:bodyPr>
            <a:normAutofit/>
          </a:body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Other Purchase Information</a:t>
            </a:r>
          </a:p>
        </p:txBody>
      </p:sp>
      <p:sp>
        <p:nvSpPr>
          <p:cNvPr id="6" name="Content Placeholder 5"/>
          <p:cNvSpPr>
            <a:spLocks noGrp="1"/>
          </p:cNvSpPr>
          <p:nvPr>
            <p:ph sz="half" idx="1"/>
          </p:nvPr>
        </p:nvSpPr>
        <p:spPr>
          <a:xfrm>
            <a:off x="684212" y="1371600"/>
            <a:ext cx="10666591" cy="5105400"/>
          </a:xfrm>
          <a:solidFill>
            <a:schemeClr val="accent1">
              <a:lumMod val="75000"/>
              <a:alpha val="15000"/>
            </a:schemeClr>
          </a:solidFill>
          <a:ln w="254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a:lnSpc>
                <a:spcPct val="100000"/>
              </a:lnSpc>
              <a:spcBef>
                <a:spcPts val="600"/>
              </a:spcBef>
            </a:pPr>
            <a:r>
              <a:rPr lang="en-US" sz="2000" b="1" dirty="0">
                <a:solidFill>
                  <a:schemeClr val="dk1"/>
                </a:solidFill>
                <a:latin typeface="Arial" panose="020B0604020202020204" pitchFamily="34" charset="0"/>
                <a:cs typeface="Arial" panose="020B0604020202020204" pitchFamily="34" charset="0"/>
              </a:rPr>
              <a:t>Resort</a:t>
            </a:r>
            <a:r>
              <a:rPr lang="en-US" sz="2000" dirty="0">
                <a:solidFill>
                  <a:schemeClr val="dk1"/>
                </a:solidFill>
                <a:latin typeface="Arial" panose="020B0604020202020204" pitchFamily="34" charset="0"/>
                <a:cs typeface="Arial" panose="020B0604020202020204" pitchFamily="34" charset="0"/>
              </a:rPr>
              <a:t> fees </a:t>
            </a:r>
            <a:r>
              <a:rPr lang="en-US" sz="2000" u="sng" dirty="0">
                <a:solidFill>
                  <a:schemeClr val="dk1"/>
                </a:solidFill>
                <a:latin typeface="Arial" panose="020B0604020202020204" pitchFamily="34" charset="0"/>
                <a:cs typeface="Arial" panose="020B0604020202020204" pitchFamily="34" charset="0"/>
              </a:rPr>
              <a:t>cannot be paid/reimbursed unless at a conference hotel</a:t>
            </a:r>
            <a:r>
              <a:rPr lang="en-US" sz="2000" dirty="0">
                <a:solidFill>
                  <a:schemeClr val="dk1"/>
                </a:solidFill>
                <a:latin typeface="Arial" panose="020B0604020202020204" pitchFamily="34" charset="0"/>
                <a:cs typeface="Arial" panose="020B0604020202020204" pitchFamily="34" charset="0"/>
              </a:rPr>
              <a:t>, or Las Vegas NV, which is about the only place OST considers a resort town.</a:t>
            </a:r>
          </a:p>
          <a:p>
            <a:pPr>
              <a:spcBef>
                <a:spcPts val="600"/>
              </a:spcBef>
            </a:pPr>
            <a:r>
              <a:rPr lang="en-US" sz="2000" dirty="0">
                <a:latin typeface="Arial" panose="020B0604020202020204" pitchFamily="34" charset="0"/>
                <a:cs typeface="Arial" panose="020B0604020202020204" pitchFamily="34" charset="0"/>
              </a:rPr>
              <a:t>For conference hotels over the routine tier limit – Documentation must be uploaded to the transaction in Works and submitted with the BOA statement.</a:t>
            </a:r>
            <a:endParaRPr lang="en-US" sz="2000" dirty="0">
              <a:solidFill>
                <a:schemeClr val="dk1"/>
              </a:solidFill>
              <a:latin typeface="Arial" panose="020B0604020202020204" pitchFamily="34" charset="0"/>
              <a:cs typeface="Arial" panose="020B0604020202020204" pitchFamily="34" charset="0"/>
            </a:endParaRPr>
          </a:p>
          <a:p>
            <a:pPr>
              <a:lnSpc>
                <a:spcPct val="100000"/>
              </a:lnSpc>
              <a:spcBef>
                <a:spcPts val="600"/>
              </a:spcBef>
            </a:pPr>
            <a:r>
              <a:rPr lang="en-US" sz="2000" dirty="0">
                <a:latin typeface="Arial" panose="020B0604020202020204" pitchFamily="34" charset="0"/>
                <a:cs typeface="Arial" panose="020B0604020202020204" pitchFamily="34" charset="0"/>
              </a:rPr>
              <a:t>NO Louisiana state tax is to be charged on the card, if so must be credited by the vendor or reimbursed by the cardholder. Non-state occupancy or other taxes on hotels are acceptable.  Sales tax is allowed for parking </a:t>
            </a:r>
            <a:r>
              <a:rPr lang="en-US" sz="2000" u="sng" dirty="0">
                <a:latin typeface="Arial" panose="020B0604020202020204" pitchFamily="34" charset="0"/>
                <a:cs typeface="Arial" panose="020B0604020202020204" pitchFamily="34" charset="0"/>
              </a:rPr>
              <a:t>only</a:t>
            </a:r>
            <a:r>
              <a:rPr lang="en-US" sz="2000" dirty="0">
                <a:latin typeface="Arial" panose="020B0604020202020204" pitchFamily="34" charset="0"/>
                <a:cs typeface="Arial" panose="020B0604020202020204" pitchFamily="34" charset="0"/>
              </a:rPr>
              <a:t>, if on hotel invoice.</a:t>
            </a:r>
          </a:p>
          <a:p>
            <a:pPr>
              <a:lnSpc>
                <a:spcPct val="100000"/>
              </a:lnSpc>
              <a:spcBef>
                <a:spcPts val="600"/>
              </a:spcBef>
            </a:pPr>
            <a:r>
              <a:rPr lang="en-US" sz="2000" dirty="0">
                <a:latin typeface="Arial" panose="020B0604020202020204" pitchFamily="34" charset="0"/>
                <a:cs typeface="Arial" panose="020B0604020202020204" pitchFamily="34" charset="0"/>
              </a:rPr>
              <a:t>Convenience fees are not to be charged without prior approval of the Program Admin.</a:t>
            </a:r>
          </a:p>
          <a:p>
            <a:pPr>
              <a:lnSpc>
                <a:spcPct val="100000"/>
              </a:lnSpc>
              <a:spcBef>
                <a:spcPts val="600"/>
              </a:spcBef>
            </a:pPr>
            <a:r>
              <a:rPr lang="en-US" sz="2000" dirty="0">
                <a:solidFill>
                  <a:schemeClr val="dk1"/>
                </a:solidFill>
                <a:latin typeface="Arial" panose="020B0604020202020204" pitchFamily="34" charset="0"/>
                <a:cs typeface="Arial" panose="020B0604020202020204" pitchFamily="34" charset="0"/>
              </a:rPr>
              <a:t>For food purchases by Athletics – </a:t>
            </a:r>
            <a:r>
              <a:rPr lang="en-US" sz="2000" dirty="0">
                <a:latin typeface="Arial" panose="020B0604020202020204" pitchFamily="34" charset="0"/>
                <a:cs typeface="Arial" panose="020B0604020202020204" pitchFamily="34" charset="0"/>
              </a:rPr>
              <a:t>Itemized invoices AND signed rosters must be uploaded to transactions in Works and submitted with the BOA statement.</a:t>
            </a:r>
          </a:p>
          <a:p>
            <a:pPr>
              <a:lnSpc>
                <a:spcPct val="100000"/>
              </a:lnSpc>
              <a:spcBef>
                <a:spcPts val="600"/>
              </a:spcBef>
            </a:pPr>
            <a:r>
              <a:rPr lang="en-US" sz="2000" dirty="0">
                <a:solidFill>
                  <a:schemeClr val="dk1"/>
                </a:solidFill>
                <a:latin typeface="Arial" panose="020B0604020202020204" pitchFamily="34" charset="0"/>
                <a:cs typeface="Arial" panose="020B0604020202020204" pitchFamily="34" charset="0"/>
              </a:rPr>
              <a:t>A copy of the travel authorization should be sent with the statement which has any of those charges on it and should be attached to each transaction in Works.</a:t>
            </a:r>
          </a:p>
          <a:p>
            <a:pPr>
              <a:lnSpc>
                <a:spcPct val="100000"/>
              </a:lnSpc>
              <a:spcBef>
                <a:spcPts val="600"/>
              </a:spcBef>
            </a:pPr>
            <a:r>
              <a:rPr lang="en-US" sz="2000" dirty="0">
                <a:latin typeface="Arial" panose="020B0604020202020204" pitchFamily="34" charset="0"/>
                <a:cs typeface="Arial" panose="020B0604020202020204" pitchFamily="34" charset="0"/>
              </a:rPr>
              <a:t>Multiple file documents can be attached to a transaction in Works, with maximum limit of 1 MB on each file.</a:t>
            </a:r>
            <a:endParaRPr lang="en-US" sz="2000" dirty="0">
              <a:solidFill>
                <a:schemeClr val="dk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6322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2412" y="228600"/>
            <a:ext cx="8608358" cy="1293028"/>
          </a:xfrm>
        </p:spPr>
        <p:txBody>
          <a:bodyPr>
            <a:normAutofit/>
          </a:body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Cardholder Responsibilities</a:t>
            </a:r>
          </a:p>
        </p:txBody>
      </p:sp>
      <p:sp>
        <p:nvSpPr>
          <p:cNvPr id="6" name="Content Placeholder 5"/>
          <p:cNvSpPr>
            <a:spLocks noGrp="1"/>
          </p:cNvSpPr>
          <p:nvPr>
            <p:ph sz="half" idx="1"/>
          </p:nvPr>
        </p:nvSpPr>
        <p:spPr>
          <a:xfrm>
            <a:off x="684212" y="1521628"/>
            <a:ext cx="10666591" cy="4574372"/>
          </a:xfrm>
          <a:solidFill>
            <a:schemeClr val="accent1">
              <a:lumMod val="75000"/>
              <a:alpha val="15000"/>
            </a:schemeClr>
          </a:solidFill>
          <a:ln w="254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lnSpcReduction="10000"/>
          </a:bodyPr>
          <a:lstStyle/>
          <a:p>
            <a:pPr>
              <a:lnSpc>
                <a:spcPct val="100000"/>
              </a:lnSpc>
              <a:spcBef>
                <a:spcPts val="1200"/>
              </a:spcBef>
            </a:pPr>
            <a:r>
              <a:rPr lang="en-US" sz="2400" dirty="0">
                <a:solidFill>
                  <a:schemeClr val="dk1"/>
                </a:solidFill>
                <a:latin typeface="Arial" panose="020B0604020202020204" pitchFamily="34" charset="0"/>
                <a:cs typeface="Arial" panose="020B0604020202020204" pitchFamily="34" charset="0"/>
              </a:rPr>
              <a:t>Obtain </a:t>
            </a:r>
            <a:r>
              <a:rPr lang="en-US" sz="2400" dirty="0">
                <a:latin typeface="Arial" panose="020B0604020202020204" pitchFamily="34" charset="0"/>
                <a:cs typeface="Arial" panose="020B0604020202020204" pitchFamily="34" charset="0"/>
              </a:rPr>
              <a:t>annual </a:t>
            </a:r>
            <a:r>
              <a:rPr lang="en-US" sz="2400" dirty="0">
                <a:solidFill>
                  <a:schemeClr val="dk1"/>
                </a:solidFill>
                <a:latin typeface="Arial" panose="020B0604020202020204" pitchFamily="34" charset="0"/>
                <a:cs typeface="Arial" panose="020B0604020202020204" pitchFamily="34" charset="0"/>
              </a:rPr>
              <a:t>training – State LEO, with a passing score of </a:t>
            </a:r>
            <a:r>
              <a:rPr lang="en-US" sz="2400" dirty="0">
                <a:latin typeface="Arial" panose="020B0604020202020204" pitchFamily="34" charset="0"/>
                <a:cs typeface="Arial" panose="020B0604020202020204" pitchFamily="34" charset="0"/>
              </a:rPr>
              <a:t>90%, and ULM.</a:t>
            </a:r>
            <a:endParaRPr lang="en-US" sz="2400" dirty="0">
              <a:solidFill>
                <a:schemeClr val="dk1"/>
              </a:solidFill>
              <a:latin typeface="Arial" panose="020B0604020202020204" pitchFamily="34" charset="0"/>
              <a:cs typeface="Arial" panose="020B0604020202020204" pitchFamily="34" charset="0"/>
            </a:endParaRPr>
          </a:p>
          <a:p>
            <a:pPr>
              <a:lnSpc>
                <a:spcPct val="100000"/>
              </a:lnSpc>
              <a:spcBef>
                <a:spcPts val="1200"/>
              </a:spcBef>
            </a:pPr>
            <a:r>
              <a:rPr lang="en-US" sz="2400" dirty="0">
                <a:latin typeface="Arial" panose="020B0604020202020204" pitchFamily="34" charset="0"/>
                <a:cs typeface="Arial" panose="020B0604020202020204" pitchFamily="34" charset="0"/>
              </a:rPr>
              <a:t>Read and sign the State Corporate Liability Cardholder Agreement Form –annually.</a:t>
            </a:r>
          </a:p>
          <a:p>
            <a:pPr>
              <a:lnSpc>
                <a:spcPct val="100000"/>
              </a:lnSpc>
              <a:spcBef>
                <a:spcPts val="1200"/>
              </a:spcBef>
            </a:pPr>
            <a:r>
              <a:rPr lang="en-US" sz="2400" dirty="0">
                <a:solidFill>
                  <a:schemeClr val="dk1"/>
                </a:solidFill>
                <a:latin typeface="Arial" panose="020B0604020202020204" pitchFamily="34" charset="0"/>
                <a:cs typeface="Arial" panose="020B0604020202020204" pitchFamily="34" charset="0"/>
              </a:rPr>
              <a:t>Use State Travel Card for official state business only.</a:t>
            </a:r>
          </a:p>
          <a:p>
            <a:pPr lvl="1">
              <a:lnSpc>
                <a:spcPct val="100000"/>
              </a:lnSpc>
              <a:spcBef>
                <a:spcPts val="1200"/>
              </a:spcBef>
            </a:pPr>
            <a:r>
              <a:rPr lang="en-US" sz="2200" i="1" dirty="0">
                <a:latin typeface="Arial" panose="020B0604020202020204" pitchFamily="34" charset="0"/>
                <a:cs typeface="Arial" panose="020B0604020202020204" pitchFamily="34" charset="0"/>
              </a:rPr>
              <a:t>No personal purchases</a:t>
            </a:r>
            <a:endParaRPr lang="en-US" sz="2200" i="1" dirty="0">
              <a:solidFill>
                <a:schemeClr val="dk1"/>
              </a:solidFill>
              <a:latin typeface="Arial" panose="020B0604020202020204" pitchFamily="34" charset="0"/>
              <a:cs typeface="Arial" panose="020B0604020202020204" pitchFamily="34" charset="0"/>
            </a:endParaRPr>
          </a:p>
          <a:p>
            <a:pPr>
              <a:lnSpc>
                <a:spcPct val="100000"/>
              </a:lnSpc>
              <a:spcBef>
                <a:spcPts val="1200"/>
              </a:spcBef>
            </a:pPr>
            <a:r>
              <a:rPr lang="en-US" sz="2400" dirty="0">
                <a:latin typeface="Arial" panose="020B0604020202020204" pitchFamily="34" charset="0"/>
                <a:cs typeface="Arial" panose="020B0604020202020204" pitchFamily="34" charset="0"/>
              </a:rPr>
              <a:t>Keep card in a safe &amp; secure area, protect data, and do not lend card out.</a:t>
            </a:r>
            <a:endParaRPr lang="en-US" sz="2400" dirty="0">
              <a:solidFill>
                <a:schemeClr val="dk1"/>
              </a:solidFill>
              <a:latin typeface="Arial" panose="020B0604020202020204" pitchFamily="34" charset="0"/>
              <a:cs typeface="Arial" panose="020B0604020202020204" pitchFamily="34" charset="0"/>
            </a:endParaRPr>
          </a:p>
          <a:p>
            <a:pPr>
              <a:lnSpc>
                <a:spcPct val="100000"/>
              </a:lnSpc>
              <a:spcBef>
                <a:spcPts val="1200"/>
              </a:spcBef>
            </a:pPr>
            <a:r>
              <a:rPr lang="en-US" sz="2400" dirty="0">
                <a:latin typeface="Arial" panose="020B0604020202020204" pitchFamily="34" charset="0"/>
                <a:cs typeface="Arial" panose="020B0604020202020204" pitchFamily="34" charset="0"/>
              </a:rPr>
              <a:t>Gather all supporting documentation (receipts, invoices, emails, etc.).</a:t>
            </a:r>
          </a:p>
          <a:p>
            <a:pPr>
              <a:lnSpc>
                <a:spcPct val="100000"/>
              </a:lnSpc>
              <a:spcBef>
                <a:spcPts val="1200"/>
              </a:spcBef>
            </a:pPr>
            <a:r>
              <a:rPr lang="en-US" sz="2400" dirty="0">
                <a:solidFill>
                  <a:schemeClr val="dk1"/>
                </a:solidFill>
                <a:latin typeface="Arial" panose="020B0604020202020204" pitchFamily="34" charset="0"/>
                <a:cs typeface="Arial" panose="020B0604020202020204" pitchFamily="34" charset="0"/>
              </a:rPr>
              <a:t>Upload onto BOA </a:t>
            </a:r>
            <a:r>
              <a:rPr lang="en-US" sz="2400" dirty="0">
                <a:latin typeface="Arial" panose="020B0604020202020204" pitchFamily="34" charset="0"/>
                <a:cs typeface="Arial" panose="020B0604020202020204" pitchFamily="34" charset="0"/>
              </a:rPr>
              <a:t>Works transactions, and code with Banner expense codes.</a:t>
            </a:r>
            <a:endParaRPr lang="en-US" sz="2400" dirty="0">
              <a:solidFill>
                <a:schemeClr val="dk1"/>
              </a:solidFill>
              <a:latin typeface="Arial" panose="020B0604020202020204" pitchFamily="34" charset="0"/>
              <a:cs typeface="Arial" panose="020B0604020202020204" pitchFamily="34" charset="0"/>
            </a:endParaRPr>
          </a:p>
          <a:p>
            <a:pPr>
              <a:lnSpc>
                <a:spcPct val="100000"/>
              </a:lnSpc>
              <a:spcBef>
                <a:spcPts val="1200"/>
              </a:spcBef>
            </a:pPr>
            <a:r>
              <a:rPr lang="en-US" sz="2400" dirty="0">
                <a:latin typeface="Arial" panose="020B0604020202020204" pitchFamily="34" charset="0"/>
                <a:cs typeface="Arial" panose="020B0604020202020204" pitchFamily="34" charset="0"/>
              </a:rPr>
              <a:t>Submit original receipts, supporting documentation, &amp; log with monthly statement.</a:t>
            </a:r>
          </a:p>
          <a:p>
            <a:pPr>
              <a:lnSpc>
                <a:spcPct val="100000"/>
              </a:lnSpc>
              <a:spcBef>
                <a:spcPts val="1200"/>
              </a:spcBef>
            </a:pPr>
            <a:r>
              <a:rPr lang="en-US" sz="2400" dirty="0">
                <a:solidFill>
                  <a:schemeClr val="dk1"/>
                </a:solidFill>
                <a:latin typeface="Arial" panose="020B0604020202020204" pitchFamily="34" charset="0"/>
                <a:cs typeface="Arial" panose="020B0604020202020204" pitchFamily="34" charset="0"/>
              </a:rPr>
              <a:t>Surrender the card upon separation of employment.</a:t>
            </a:r>
          </a:p>
          <a:p>
            <a:pPr>
              <a:spcBef>
                <a:spcPts val="1200"/>
              </a:spcBef>
            </a:pPr>
            <a:endParaRPr lang="en-US" sz="2400" dirty="0">
              <a:solidFill>
                <a:schemeClr val="dk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812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2412" y="228600"/>
            <a:ext cx="8608358" cy="1293028"/>
          </a:xfrm>
        </p:spPr>
        <p:txBody>
          <a:bodyPr>
            <a:normAutofit/>
          </a:body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Vehicle Rental Upgrades</a:t>
            </a:r>
          </a:p>
        </p:txBody>
      </p:sp>
      <p:sp>
        <p:nvSpPr>
          <p:cNvPr id="6" name="Content Placeholder 5"/>
          <p:cNvSpPr>
            <a:spLocks noGrp="1"/>
          </p:cNvSpPr>
          <p:nvPr>
            <p:ph sz="half" idx="1"/>
          </p:nvPr>
        </p:nvSpPr>
        <p:spPr>
          <a:xfrm>
            <a:off x="684212" y="1447800"/>
            <a:ext cx="10666591" cy="5334000"/>
          </a:xfrm>
          <a:solidFill>
            <a:schemeClr val="accent1">
              <a:lumMod val="75000"/>
              <a:alpha val="15000"/>
            </a:schemeClr>
          </a:solidFill>
          <a:ln w="254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a:lnSpc>
                <a:spcPct val="100000"/>
              </a:lnSpc>
              <a:spcBef>
                <a:spcPts val="1200"/>
              </a:spcBef>
            </a:pPr>
            <a:r>
              <a:rPr lang="en-US" sz="2100" dirty="0">
                <a:solidFill>
                  <a:schemeClr val="dk1"/>
                </a:solidFill>
                <a:latin typeface="Arial" panose="020B0604020202020204" pitchFamily="34" charset="0"/>
                <a:cs typeface="Arial" panose="020B0604020202020204" pitchFamily="34" charset="0"/>
              </a:rPr>
              <a:t>No Premium upgrades are allowed, or the traveler must reimburse the difference!</a:t>
            </a:r>
          </a:p>
          <a:p>
            <a:pPr>
              <a:spcBef>
                <a:spcPts val="1200"/>
              </a:spcBef>
            </a:pPr>
            <a:r>
              <a:rPr lang="en-US" sz="2100" dirty="0">
                <a:latin typeface="Arial" panose="020B0604020202020204" pitchFamily="34" charset="0"/>
                <a:cs typeface="Arial" panose="020B0604020202020204" pitchFamily="34" charset="0"/>
              </a:rPr>
              <a:t>Traveler’s responsibility to obtain approval for upgrades as soon as possible, preferably before the travel, but at the latest immediately following the return.  (Upon return if changes occur at the time of departure.)</a:t>
            </a:r>
          </a:p>
          <a:p>
            <a:pPr>
              <a:spcBef>
                <a:spcPts val="1200"/>
              </a:spcBef>
            </a:pPr>
            <a:r>
              <a:rPr lang="en-US" sz="2100" dirty="0">
                <a:latin typeface="Arial" panose="020B0604020202020204" pitchFamily="34" charset="0"/>
                <a:cs typeface="Arial" panose="020B0604020202020204" pitchFamily="34" charset="0"/>
              </a:rPr>
              <a:t>The Index account manager must approve the upgrade, if different from the card approver.  The upgrade form is available on the travel website.</a:t>
            </a:r>
          </a:p>
          <a:p>
            <a:pPr>
              <a:spcBef>
                <a:spcPts val="1200"/>
              </a:spcBef>
            </a:pPr>
            <a:r>
              <a:rPr lang="en-US" sz="2100" dirty="0">
                <a:latin typeface="Arial" panose="020B0604020202020204" pitchFamily="34" charset="0"/>
                <a:cs typeface="Arial" panose="020B0604020202020204" pitchFamily="34" charset="0"/>
              </a:rPr>
              <a:t>Responsibility of the Bank of America (BOA) statement cardholder, if different from the traveler, to obtain the needed approval documentation.  The Card/CBA approver is to verify approval documentation has been obtained.</a:t>
            </a:r>
          </a:p>
          <a:p>
            <a:pPr>
              <a:spcBef>
                <a:spcPts val="1200"/>
              </a:spcBef>
            </a:pPr>
            <a:r>
              <a:rPr lang="en-US" sz="2100" dirty="0">
                <a:solidFill>
                  <a:schemeClr val="dk1"/>
                </a:solidFill>
                <a:latin typeface="Arial" panose="020B0604020202020204" pitchFamily="34" charset="0"/>
                <a:cs typeface="Arial" panose="020B0604020202020204" pitchFamily="34" charset="0"/>
              </a:rPr>
              <a:t>Approval documentation must be attached to the Works transaction and submitted, along with the receipt, with the travel card or CBA account statement, and with the travel expense form if needed.</a:t>
            </a:r>
          </a:p>
          <a:p>
            <a:pPr>
              <a:spcBef>
                <a:spcPts val="1200"/>
              </a:spcBef>
            </a:pPr>
            <a:r>
              <a:rPr lang="en-US" sz="2100" dirty="0">
                <a:latin typeface="Arial" panose="020B0604020202020204" pitchFamily="34" charset="0"/>
                <a:cs typeface="Arial" panose="020B0604020202020204" pitchFamily="34" charset="0"/>
              </a:rPr>
              <a:t>Failure to obtain proper approval may result in the traveler having to reimburse the difference from the state’s standard or intermediate base rental rate.</a:t>
            </a:r>
            <a:endParaRPr lang="en-US" sz="2100" dirty="0">
              <a:solidFill>
                <a:schemeClr val="dk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8568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4469C-6445-4E20-A0DD-CBF1AE06A1D5}"/>
              </a:ext>
            </a:extLst>
          </p:cNvPr>
          <p:cNvSpPr>
            <a:spLocks noGrp="1"/>
          </p:cNvSpPr>
          <p:nvPr>
            <p:ph type="title"/>
          </p:nvPr>
        </p:nvSpPr>
        <p:spPr/>
        <p:txBody>
          <a:bodyPr/>
          <a:lstStyle/>
          <a:p>
            <a:r>
              <a:rPr lang="en-US"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Vehicle</a:t>
            </a:r>
            <a:r>
              <a:rPr lang="en-US" dirty="0"/>
              <a:t> </a:t>
            </a:r>
            <a:r>
              <a:rPr lang="en-US"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Upgrade</a:t>
            </a:r>
            <a:br>
              <a:rPr lang="en-US" dirty="0"/>
            </a:br>
            <a:r>
              <a:rPr lang="en-US"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(cont.)</a:t>
            </a:r>
          </a:p>
        </p:txBody>
      </p:sp>
      <p:sp>
        <p:nvSpPr>
          <p:cNvPr id="3" name="Content Placeholder 2">
            <a:extLst>
              <a:ext uri="{FF2B5EF4-FFF2-40B4-BE49-F238E27FC236}">
                <a16:creationId xmlns:a16="http://schemas.microsoft.com/office/drawing/2014/main" id="{554AC314-237F-475D-8038-70E4D11DC536}"/>
              </a:ext>
            </a:extLst>
          </p:cNvPr>
          <p:cNvSpPr>
            <a:spLocks noGrp="1"/>
          </p:cNvSpPr>
          <p:nvPr>
            <p:ph sz="half" idx="1"/>
          </p:nvPr>
        </p:nvSpPr>
        <p:spPr>
          <a:xfrm>
            <a:off x="2588539" y="2133600"/>
            <a:ext cx="3810674" cy="4267200"/>
          </a:xfrm>
        </p:spPr>
        <p:txBody>
          <a:bodyPr/>
          <a:lstStyle/>
          <a:p>
            <a:r>
              <a:rPr lang="en-US" dirty="0">
                <a:latin typeface="Arial" panose="020B0604020202020204" pitchFamily="34" charset="0"/>
                <a:cs typeface="Arial" panose="020B0604020202020204" pitchFamily="34" charset="0"/>
              </a:rPr>
              <a:t>Sample Form, see on right:</a:t>
            </a:r>
          </a:p>
          <a:p>
            <a:r>
              <a:rPr lang="en-US" dirty="0">
                <a:latin typeface="Arial" panose="020B0604020202020204" pitchFamily="34" charset="0"/>
                <a:cs typeface="Arial" panose="020B0604020202020204" pitchFamily="34" charset="0"/>
              </a:rPr>
              <a:t>Must be signed for approval</a:t>
            </a:r>
          </a:p>
          <a:p>
            <a:r>
              <a:rPr lang="en-US" dirty="0">
                <a:latin typeface="Arial" panose="020B0604020202020204" pitchFamily="34" charset="0"/>
                <a:cs typeface="Arial" panose="020B0604020202020204" pitchFamily="34" charset="0"/>
              </a:rPr>
              <a:t>Fill out and obtain approval as soon as possible upon needing an upgrade from the base rental</a:t>
            </a:r>
          </a:p>
          <a:p>
            <a:r>
              <a:rPr lang="en-US" dirty="0">
                <a:latin typeface="Arial" panose="020B0604020202020204" pitchFamily="34" charset="0"/>
                <a:cs typeface="Arial" panose="020B0604020202020204" pitchFamily="34" charset="0"/>
              </a:rPr>
              <a:t>Must be an acceptable reason for an upgrade</a:t>
            </a:r>
          </a:p>
          <a:p>
            <a:r>
              <a:rPr lang="en-US" dirty="0">
                <a:latin typeface="Arial" panose="020B0604020202020204" pitchFamily="34" charset="0"/>
                <a:cs typeface="Arial" panose="020B0604020202020204" pitchFamily="34" charset="0"/>
              </a:rPr>
              <a:t>No premium upgrades are allowed, per OST!</a:t>
            </a:r>
          </a:p>
          <a:p>
            <a:r>
              <a:rPr lang="en-US" dirty="0">
                <a:latin typeface="Arial" panose="020B0604020202020204" pitchFamily="34" charset="0"/>
                <a:cs typeface="Arial" panose="020B0604020202020204" pitchFamily="34" charset="0"/>
              </a:rPr>
              <a:t>Upload to Works and submit with applicable paperwork</a:t>
            </a:r>
          </a:p>
        </p:txBody>
      </p:sp>
      <p:graphicFrame>
        <p:nvGraphicFramePr>
          <p:cNvPr id="5" name="Object 4">
            <a:extLst>
              <a:ext uri="{FF2B5EF4-FFF2-40B4-BE49-F238E27FC236}">
                <a16:creationId xmlns:a16="http://schemas.microsoft.com/office/drawing/2014/main" id="{781C6096-BF26-4708-9A40-E53E863293FA}"/>
              </a:ext>
            </a:extLst>
          </p:cNvPr>
          <p:cNvGraphicFramePr>
            <a:graphicFrameLocks noChangeAspect="1"/>
          </p:cNvGraphicFramePr>
          <p:nvPr>
            <p:extLst>
              <p:ext uri="{D42A27DB-BD31-4B8C-83A1-F6EECF244321}">
                <p14:modId xmlns:p14="http://schemas.microsoft.com/office/powerpoint/2010/main" val="2628363775"/>
              </p:ext>
            </p:extLst>
          </p:nvPr>
        </p:nvGraphicFramePr>
        <p:xfrm>
          <a:off x="6856411" y="609600"/>
          <a:ext cx="4645203" cy="6010402"/>
        </p:xfrm>
        <a:graphic>
          <a:graphicData uri="http://schemas.openxmlformats.org/presentationml/2006/ole">
            <mc:AlternateContent xmlns:mc="http://schemas.openxmlformats.org/markup-compatibility/2006">
              <mc:Choice xmlns:v="urn:schemas-microsoft-com:vml" Requires="v">
                <p:oleObj spid="_x0000_s1040" name="Acrobat Document" r:id="rId3" imgW="5829210" imgH="7543561" progId="Acrobat.Document.11">
                  <p:embed/>
                </p:oleObj>
              </mc:Choice>
              <mc:Fallback>
                <p:oleObj name="Acrobat Document" r:id="rId3" imgW="5829210" imgH="7543561" progId="Acrobat.Document.11">
                  <p:embed/>
                  <p:pic>
                    <p:nvPicPr>
                      <p:cNvPr id="0" name=""/>
                      <p:cNvPicPr/>
                      <p:nvPr/>
                    </p:nvPicPr>
                    <p:blipFill>
                      <a:blip r:embed="rId4"/>
                      <a:stretch>
                        <a:fillRect/>
                      </a:stretch>
                    </p:blipFill>
                    <p:spPr>
                      <a:xfrm>
                        <a:off x="6856411" y="609600"/>
                        <a:ext cx="4645203" cy="6010402"/>
                      </a:xfrm>
                      <a:prstGeom prst="rect">
                        <a:avLst/>
                      </a:prstGeom>
                    </p:spPr>
                  </p:pic>
                </p:oleObj>
              </mc:Fallback>
            </mc:AlternateContent>
          </a:graphicData>
        </a:graphic>
      </p:graphicFrame>
    </p:spTree>
    <p:extLst>
      <p:ext uri="{BB962C8B-B14F-4D97-AF65-F5344CB8AC3E}">
        <p14:creationId xmlns:p14="http://schemas.microsoft.com/office/powerpoint/2010/main" val="792937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851269" y="202710"/>
            <a:ext cx="10363200"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Disputed Items</a:t>
            </a:r>
          </a:p>
        </p:txBody>
      </p:sp>
      <p:sp>
        <p:nvSpPr>
          <p:cNvPr id="13" name="TextBox 12"/>
          <p:cNvSpPr txBox="1"/>
          <p:nvPr/>
        </p:nvSpPr>
        <p:spPr>
          <a:xfrm>
            <a:off x="927469" y="1447800"/>
            <a:ext cx="10210800" cy="4524315"/>
          </a:xfrm>
          <a:prstGeom prst="rect">
            <a:avLst/>
          </a:prstGeom>
          <a:solidFill>
            <a:schemeClr val="bg1"/>
          </a:solidFill>
          <a:ln w="25400">
            <a:solidFill>
              <a:schemeClr val="accent1">
                <a:shade val="50000"/>
              </a:schemeClr>
            </a:solidFill>
          </a:ln>
        </p:spPr>
        <p:txBody>
          <a:bodyPr wrap="square" rtlCol="0">
            <a:spAutoFit/>
          </a:bodyPr>
          <a:lstStyle/>
          <a:p>
            <a:pPr marL="342900" indent="-342900">
              <a:buFont typeface="Wingdings" panose="05000000000000000000" pitchFamily="2" charset="2"/>
              <a:buChar char="ü"/>
              <a:defRPr/>
            </a:pPr>
            <a:r>
              <a:rPr lang="en-US" sz="2400" dirty="0">
                <a:latin typeface="Arial" panose="020B0604020202020204" pitchFamily="34" charset="0"/>
                <a:cs typeface="Arial" panose="020B0604020202020204" pitchFamily="34" charset="0"/>
              </a:rPr>
              <a:t>Contact the State Travel Card Program Administrator if there are any charges on your statement that you do not recognize.</a:t>
            </a:r>
          </a:p>
          <a:p>
            <a:pPr marL="342900" indent="-342900">
              <a:buFont typeface="Wingdings" panose="05000000000000000000" pitchFamily="2" charset="2"/>
              <a:buChar char="ü"/>
              <a:defRPr/>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ü"/>
              <a:defRPr/>
            </a:pPr>
            <a:r>
              <a:rPr lang="en-US" sz="2400" dirty="0">
                <a:latin typeface="Arial" panose="020B0604020202020204" pitchFamily="34" charset="0"/>
                <a:cs typeface="Arial" panose="020B0604020202020204" pitchFamily="34" charset="0"/>
              </a:rPr>
              <a:t>State Travel Card PA will direct you to complete the Statement of Disputed Item form.  (Located on the Office of State Travel’s website)</a:t>
            </a:r>
          </a:p>
          <a:p>
            <a:pPr marL="342900" indent="-342900">
              <a:buFont typeface="Wingdings" panose="05000000000000000000" pitchFamily="2" charset="2"/>
              <a:buChar char="ü"/>
              <a:defRPr/>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ü"/>
              <a:defRPr/>
            </a:pPr>
            <a:r>
              <a:rPr lang="en-US" sz="2400" dirty="0">
                <a:latin typeface="Arial" panose="020B0604020202020204" pitchFamily="34" charset="0"/>
                <a:cs typeface="Arial" panose="020B0604020202020204" pitchFamily="34" charset="0"/>
              </a:rPr>
              <a:t>BOA is contacted to dispute the item, can be disputed by the cardholder, approver, or PA.</a:t>
            </a:r>
          </a:p>
          <a:p>
            <a:pPr marL="342900" indent="-342900">
              <a:buFont typeface="Wingdings" panose="05000000000000000000" pitchFamily="2" charset="2"/>
              <a:buChar char="ü"/>
              <a:defRPr/>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ü"/>
              <a:defRPr/>
            </a:pPr>
            <a:r>
              <a:rPr lang="en-US" sz="2400" dirty="0">
                <a:latin typeface="Arial" panose="020B0604020202020204" pitchFamily="34" charset="0"/>
                <a:cs typeface="Arial" panose="020B0604020202020204" pitchFamily="34" charset="0"/>
              </a:rPr>
              <a:t>If the disputed amount is credited, you will see it on a future statement.</a:t>
            </a:r>
          </a:p>
          <a:p>
            <a:pPr lvl="1">
              <a:defRPr/>
            </a:pPr>
            <a:endParaRPr lang="en-US" sz="2000" dirty="0">
              <a:latin typeface="Arial" pitchFamily="34" charset="0"/>
              <a:cs typeface="Arial" pitchFamily="34" charset="0"/>
            </a:endParaRPr>
          </a:p>
          <a:p>
            <a:r>
              <a:rPr lang="en-US" sz="1400" dirty="0">
                <a:latin typeface="Arial" panose="020B0604020202020204" pitchFamily="34" charset="0"/>
                <a:cs typeface="Arial" panose="020B0604020202020204" pitchFamily="34" charset="0"/>
              </a:rPr>
              <a:t>*</a:t>
            </a:r>
            <a:r>
              <a:rPr lang="en-US" sz="1400" b="1" i="1" dirty="0">
                <a:solidFill>
                  <a:schemeClr val="accent6">
                    <a:lumMod val="75000"/>
                  </a:schemeClr>
                </a:solidFill>
                <a:latin typeface="Arial" panose="020B0604020202020204" pitchFamily="34" charset="0"/>
                <a:cs typeface="Arial" panose="020B0604020202020204" pitchFamily="34" charset="0"/>
              </a:rPr>
              <a:t>State Travel Card Program Administrator: Susan Clow, x5122, </a:t>
            </a:r>
            <a:r>
              <a:rPr lang="en-US" sz="1400" b="1" i="1" dirty="0">
                <a:solidFill>
                  <a:schemeClr val="accent6">
                    <a:lumMod val="75000"/>
                  </a:schemeClr>
                </a:solidFill>
                <a:latin typeface="Arial" panose="020B0604020202020204" pitchFamily="34" charset="0"/>
                <a:cs typeface="Arial" panose="020B0604020202020204" pitchFamily="34" charset="0"/>
                <a:hlinkClick r:id="rId3"/>
              </a:rPr>
              <a:t>sclow@ulm.edu</a:t>
            </a:r>
            <a:endParaRPr lang="en-US" sz="1400" b="1" i="1" dirty="0">
              <a:solidFill>
                <a:schemeClr val="accent6">
                  <a:lumMod val="75000"/>
                </a:schemeClr>
              </a:solidFill>
              <a:latin typeface="Arial" panose="020B0604020202020204" pitchFamily="34" charset="0"/>
              <a:cs typeface="Arial" panose="020B0604020202020204" pitchFamily="34" charset="0"/>
            </a:endParaRPr>
          </a:p>
          <a:p>
            <a:endParaRPr lang="en-US" sz="1400" b="1" i="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4655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851269" y="202710"/>
            <a:ext cx="10363200"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Lost or Stolen Cards</a:t>
            </a:r>
          </a:p>
        </p:txBody>
      </p:sp>
      <p:sp>
        <p:nvSpPr>
          <p:cNvPr id="13" name="TextBox 12"/>
          <p:cNvSpPr txBox="1"/>
          <p:nvPr/>
        </p:nvSpPr>
        <p:spPr>
          <a:xfrm>
            <a:off x="851269" y="1447800"/>
            <a:ext cx="10577143" cy="3440942"/>
          </a:xfrm>
          <a:prstGeom prst="rect">
            <a:avLst/>
          </a:prstGeom>
          <a:solidFill>
            <a:schemeClr val="bg1"/>
          </a:solidFill>
          <a:ln w="25400">
            <a:solidFill>
              <a:schemeClr val="accent1">
                <a:shade val="50000"/>
              </a:schemeClr>
            </a:solidFill>
          </a:ln>
        </p:spPr>
        <p:txBody>
          <a:bodyPr wrap="square" rtlCol="0">
            <a:spAutoFit/>
          </a:bodyPr>
          <a:lstStyle/>
          <a:p>
            <a:pPr marL="342900" indent="-342900">
              <a:lnSpc>
                <a:spcPct val="90000"/>
              </a:lnSpc>
              <a:spcBef>
                <a:spcPts val="1200"/>
              </a:spcBef>
              <a:spcAft>
                <a:spcPts val="1200"/>
              </a:spcAft>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Notify Bank of America </a:t>
            </a:r>
            <a:r>
              <a:rPr lang="en-US" sz="2400" b="1" u="sng" dirty="0">
                <a:latin typeface="Arial" panose="020B0604020202020204" pitchFamily="34" charset="0"/>
                <a:cs typeface="Arial" panose="020B0604020202020204" pitchFamily="34" charset="0"/>
              </a:rPr>
              <a:t>immediately</a:t>
            </a:r>
            <a:r>
              <a:rPr lang="en-US" sz="2400" dirty="0">
                <a:latin typeface="Arial" panose="020B0604020202020204" pitchFamily="34" charset="0"/>
                <a:cs typeface="Arial" panose="020B0604020202020204" pitchFamily="34" charset="0"/>
              </a:rPr>
              <a:t> by calling:</a:t>
            </a:r>
            <a:r>
              <a:rPr lang="en-US" sz="2400" b="1" dirty="0">
                <a:latin typeface="Arial" panose="020B0604020202020204" pitchFamily="34" charset="0"/>
                <a:cs typeface="Arial" panose="020B0604020202020204" pitchFamily="34" charset="0"/>
              </a:rPr>
              <a:t>1-888-449-2273 </a:t>
            </a:r>
            <a:r>
              <a:rPr lang="en-US" sz="2400" dirty="0">
                <a:latin typeface="Arial" panose="020B0604020202020204" pitchFamily="34" charset="0"/>
                <a:cs typeface="Arial" panose="020B0604020202020204" pitchFamily="34" charset="0"/>
              </a:rPr>
              <a:t>– anytime</a:t>
            </a:r>
          </a:p>
          <a:p>
            <a:pPr marL="800100" lvl="1" indent="-342900">
              <a:spcAft>
                <a:spcPts val="1200"/>
              </a:spcAft>
              <a:buSzPct val="85000"/>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If found, lost or stolen cards should be sent to the State Travel Card Program Administrator</a:t>
            </a:r>
            <a:endParaRPr lang="en-US" sz="2400" b="1" u="sng" dirty="0">
              <a:latin typeface="Arial" panose="020B0604020202020204" pitchFamily="34" charset="0"/>
              <a:cs typeface="Arial" panose="020B0604020202020204" pitchFamily="34" charset="0"/>
            </a:endParaRPr>
          </a:p>
          <a:p>
            <a:pPr marL="800100" lvl="1" indent="-342900">
              <a:lnSpc>
                <a:spcPct val="90000"/>
              </a:lnSpc>
              <a:spcBef>
                <a:spcPts val="1200"/>
              </a:spcBef>
              <a:spcAft>
                <a:spcPts val="1200"/>
              </a:spcAft>
              <a:buSzPct val="85000"/>
              <a:buFont typeface="Wingdings" panose="05000000000000000000" pitchFamily="2" charset="2"/>
              <a:buChar char="Ø"/>
              <a:defRPr/>
            </a:pPr>
            <a:r>
              <a:rPr lang="en-US" sz="2400" b="1" u="sng" dirty="0">
                <a:latin typeface="Arial" panose="020B0604020202020204" pitchFamily="34" charset="0"/>
                <a:cs typeface="Arial" panose="020B0604020202020204" pitchFamily="34" charset="0"/>
              </a:rPr>
              <a:t>DO NOT</a:t>
            </a:r>
            <a:r>
              <a:rPr lang="en-US" sz="2400" dirty="0">
                <a:latin typeface="Arial" panose="020B0604020202020204" pitchFamily="34" charset="0"/>
                <a:cs typeface="Arial" panose="020B0604020202020204" pitchFamily="34" charset="0"/>
              </a:rPr>
              <a:t> have BOA reissue a card directly to you. All cards must be received and distributed by the Program Administrator.	</a:t>
            </a:r>
          </a:p>
          <a:p>
            <a:pPr marL="342900" indent="-342900">
              <a:lnSpc>
                <a:spcPct val="90000"/>
              </a:lnSpc>
              <a:buFont typeface="Wingdings" panose="05000000000000000000" pitchFamily="2" charset="2"/>
              <a:buChar char="Ø"/>
              <a:defRPr/>
            </a:pPr>
            <a:r>
              <a:rPr lang="en-US" sz="2400" dirty="0">
                <a:latin typeface="Arial" panose="020B0604020202020204" pitchFamily="34" charset="0"/>
                <a:cs typeface="Arial" panose="020B0604020202020204" pitchFamily="34" charset="0"/>
              </a:rPr>
              <a:t>Upon termination/transfer, the card must be cancelled and returned to the Program Administrator in the Controller’s Office.</a:t>
            </a:r>
          </a:p>
          <a:p>
            <a:pPr marL="342900" indent="-342900">
              <a:lnSpc>
                <a:spcPct val="90000"/>
              </a:lnSpc>
              <a:buFont typeface="Wingdings" panose="05000000000000000000" pitchFamily="2" charset="2"/>
              <a:buChar char="Ø"/>
              <a:defRP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7168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1598612" y="196073"/>
            <a:ext cx="8608358"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Other Important Information</a:t>
            </a:r>
          </a:p>
        </p:txBody>
      </p:sp>
      <p:sp>
        <p:nvSpPr>
          <p:cNvPr id="13" name="TextBox 12"/>
          <p:cNvSpPr txBox="1"/>
          <p:nvPr/>
        </p:nvSpPr>
        <p:spPr>
          <a:xfrm>
            <a:off x="379412" y="1219200"/>
            <a:ext cx="8686800" cy="1354217"/>
          </a:xfrm>
          <a:prstGeom prst="rect">
            <a:avLst/>
          </a:prstGeom>
          <a:noFill/>
          <a:ln w="25400">
            <a:solidFill>
              <a:schemeClr val="accent1">
                <a:shade val="50000"/>
              </a:schemeClr>
            </a:solidFill>
          </a:ln>
        </p:spPr>
        <p:txBody>
          <a:bodyPr wrap="square" rtlCol="0">
            <a:spAutoFit/>
          </a:bodyPr>
          <a:lstStyle/>
          <a:p>
            <a:pPr marL="342900" indent="-342900">
              <a:spcBef>
                <a:spcPts val="600"/>
              </a:spcBef>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The State Travel card is to be used for official business only.</a:t>
            </a:r>
          </a:p>
          <a:p>
            <a:pPr marL="342900" indent="-342900">
              <a:spcBef>
                <a:spcPts val="600"/>
              </a:spcBef>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Violators of policies &amp; procedures will be subject to disciplinary action.</a:t>
            </a:r>
          </a:p>
        </p:txBody>
      </p:sp>
      <p:sp>
        <p:nvSpPr>
          <p:cNvPr id="15" name="TextBox 14"/>
          <p:cNvSpPr txBox="1"/>
          <p:nvPr/>
        </p:nvSpPr>
        <p:spPr>
          <a:xfrm>
            <a:off x="2970212" y="3505200"/>
            <a:ext cx="8534400" cy="1569660"/>
          </a:xfrm>
          <a:prstGeom prst="rect">
            <a:avLst/>
          </a:prstGeom>
          <a:noFill/>
          <a:ln w="25400">
            <a:solidFill>
              <a:schemeClr val="accent1">
                <a:shade val="50000"/>
              </a:schemeClr>
            </a:solidFill>
          </a:ln>
        </p:spPr>
        <p:txBody>
          <a:bodyPr wrap="square" rtlCol="0">
            <a:spAutoFit/>
          </a:bodyPr>
          <a:lstStyle/>
          <a:p>
            <a:r>
              <a:rPr lang="en-US" sz="2400" u="sng"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Caution Violations:</a:t>
            </a:r>
          </a:p>
          <a:p>
            <a:pPr marL="342900" indent="-342900">
              <a:buFont typeface="Arial" panose="020B0604020202020204" pitchFamily="34" charset="0"/>
              <a:buChar char="•"/>
            </a:pP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Personal or unauthorized purchases.</a:t>
            </a:r>
          </a:p>
          <a:p>
            <a:pPr marL="342900" indent="-342900">
              <a:buFont typeface="Arial" panose="020B0604020202020204" pitchFamily="34" charset="0"/>
              <a:buChar char="•"/>
            </a:pP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Split purchases.</a:t>
            </a:r>
          </a:p>
          <a:p>
            <a:pPr marL="342900" indent="-342900">
              <a:buFont typeface="Arial" panose="020B0604020202020204" pitchFamily="34" charset="0"/>
              <a:buChar char="•"/>
            </a:pP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Alcohol.</a:t>
            </a:r>
          </a:p>
        </p:txBody>
      </p:sp>
    </p:spTree>
    <p:extLst>
      <p:ext uri="{BB962C8B-B14F-4D97-AF65-F5344CB8AC3E}">
        <p14:creationId xmlns:p14="http://schemas.microsoft.com/office/powerpoint/2010/main" val="3426165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61000">
              <a:schemeClr val="accent4">
                <a:lumMod val="0"/>
                <a:lumOff val="100000"/>
              </a:schemeClr>
            </a:gs>
            <a:gs pos="74000">
              <a:schemeClr val="accent4">
                <a:lumMod val="77000"/>
                <a:lumOff val="23000"/>
                <a:alpha val="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217612" y="304800"/>
            <a:ext cx="8608358" cy="1293028"/>
          </a:xfrm>
          <a:effectLst>
            <a:glow rad="101600">
              <a:schemeClr val="accent3">
                <a:satMod val="175000"/>
                <a:alpha val="40000"/>
              </a:schemeClr>
            </a:glow>
          </a:effectLst>
          <a:scene3d>
            <a:camera prst="orthographicFront"/>
            <a:lightRig rig="threePt" dir="t"/>
          </a:scene3d>
          <a:sp3d>
            <a:bevelT/>
          </a:sp3d>
        </p:spPr>
        <p:txBody>
          <a:body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Overview</a:t>
            </a:r>
            <a:endParaRPr lang="en-US"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685622" y="2194561"/>
            <a:ext cx="5561190" cy="3977639"/>
          </a:xfrm>
        </p:spPr>
        <p:txBody>
          <a:bodyPr>
            <a:normAutofit/>
          </a:bodyPr>
          <a:lstStyle/>
          <a:p>
            <a:r>
              <a:rPr lang="en-US" sz="3000" dirty="0">
                <a:latin typeface="Arial" panose="020B0604020202020204" pitchFamily="34" charset="0"/>
                <a:cs typeface="Arial" panose="020B0604020202020204" pitchFamily="34" charset="0"/>
              </a:rPr>
              <a:t>Introduction &amp; Purpose</a:t>
            </a:r>
          </a:p>
          <a:p>
            <a:r>
              <a:rPr lang="en-US" sz="3000" dirty="0">
                <a:latin typeface="Arial" panose="020B0604020202020204" pitchFamily="34" charset="0"/>
                <a:cs typeface="Arial" panose="020B0604020202020204" pitchFamily="34" charset="0"/>
              </a:rPr>
              <a:t>Benefits</a:t>
            </a:r>
          </a:p>
          <a:p>
            <a:r>
              <a:rPr lang="en-US" sz="3000" dirty="0">
                <a:latin typeface="Arial" panose="020B0604020202020204" pitchFamily="34" charset="0"/>
                <a:cs typeface="Arial" panose="020B0604020202020204" pitchFamily="34" charset="0"/>
              </a:rPr>
              <a:t>Card Controls</a:t>
            </a:r>
          </a:p>
          <a:p>
            <a:r>
              <a:rPr lang="en-US" sz="3000" dirty="0">
                <a:latin typeface="Arial" panose="020B0604020202020204" pitchFamily="34" charset="0"/>
                <a:cs typeface="Arial" panose="020B0604020202020204" pitchFamily="34" charset="0"/>
              </a:rPr>
              <a:t>Cardholder Responsibilities</a:t>
            </a:r>
          </a:p>
          <a:p>
            <a:r>
              <a:rPr lang="en-US" sz="3000" dirty="0">
                <a:latin typeface="Arial" panose="020B0604020202020204" pitchFamily="34" charset="0"/>
                <a:cs typeface="Arial" panose="020B0604020202020204" pitchFamily="34" charset="0"/>
              </a:rPr>
              <a:t>How the Program Works</a:t>
            </a:r>
          </a:p>
          <a:p>
            <a:r>
              <a:rPr lang="en-US" sz="3000" dirty="0">
                <a:latin typeface="Arial" panose="020B0604020202020204" pitchFamily="34" charset="0"/>
                <a:cs typeface="Arial" panose="020B0604020202020204" pitchFamily="34" charset="0"/>
              </a:rPr>
              <a:t>Important Information</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79617">
            <a:off x="6572300" y="2075716"/>
            <a:ext cx="3810000" cy="3810000"/>
          </a:xfrm>
          <a:prstGeom prst="rect">
            <a:avLst/>
          </a:prstGeom>
          <a:solidFill>
            <a:schemeClr val="accent2">
              <a:lumMod val="40000"/>
              <a:lumOff val="60000"/>
            </a:schemeClr>
          </a:solidFill>
          <a:effectLst>
            <a:outerShdw blurRad="50800" dist="38100" dir="2700000" algn="tl" rotWithShape="0">
              <a:schemeClr val="accent1">
                <a:lumMod val="75000"/>
                <a:alpha val="40000"/>
              </a:schemeClr>
            </a:outerShdw>
            <a:softEdge rad="254000"/>
          </a:effectLst>
        </p:spPr>
      </p:pic>
    </p:spTree>
    <p:extLst>
      <p:ext uri="{BB962C8B-B14F-4D97-AF65-F5344CB8AC3E}">
        <p14:creationId xmlns:p14="http://schemas.microsoft.com/office/powerpoint/2010/main" val="84695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1598612" y="196073"/>
            <a:ext cx="8608358"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Other Important Information</a:t>
            </a:r>
          </a:p>
        </p:txBody>
      </p:sp>
      <p:sp>
        <p:nvSpPr>
          <p:cNvPr id="13" name="TextBox 12"/>
          <p:cNvSpPr txBox="1"/>
          <p:nvPr/>
        </p:nvSpPr>
        <p:spPr>
          <a:xfrm>
            <a:off x="379412" y="1219200"/>
            <a:ext cx="8686800" cy="830997"/>
          </a:xfrm>
          <a:prstGeom prst="rect">
            <a:avLst/>
          </a:prstGeom>
          <a:noFill/>
          <a:ln w="25400">
            <a:solidFill>
              <a:schemeClr val="accent1">
                <a:shade val="50000"/>
              </a:schemeClr>
            </a:solidFill>
          </a:ln>
        </p:spPr>
        <p:txBody>
          <a:bodyPr wrap="square" rtlCol="0">
            <a:spAutoFit/>
          </a:bodyPr>
          <a:lstStyle/>
          <a:p>
            <a:pPr marL="342900" indent="-342900">
              <a:spcBef>
                <a:spcPts val="600"/>
              </a:spcBef>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Failure to comply with all State Travel Card policies &amp; procedures may result in the following:</a:t>
            </a:r>
          </a:p>
        </p:txBody>
      </p:sp>
      <p:sp>
        <p:nvSpPr>
          <p:cNvPr id="15" name="TextBox 14"/>
          <p:cNvSpPr txBox="1"/>
          <p:nvPr/>
        </p:nvSpPr>
        <p:spPr>
          <a:xfrm>
            <a:off x="2970212" y="2667000"/>
            <a:ext cx="8534400" cy="2923877"/>
          </a:xfrm>
          <a:prstGeom prst="rect">
            <a:avLst/>
          </a:prstGeom>
          <a:noFill/>
          <a:ln w="25400">
            <a:solidFill>
              <a:schemeClr val="accent1">
                <a:shade val="50000"/>
              </a:schemeClr>
            </a:solidFill>
          </a:ln>
          <a:effectLst/>
          <a:scene3d>
            <a:camera prst="orthographicFront"/>
            <a:lightRig rig="threePt" dir="t"/>
          </a:scene3d>
          <a:sp3d>
            <a:bevelT w="165100" prst="coolSlant"/>
          </a:sp3d>
        </p:spPr>
        <p:txBody>
          <a:bodyPr wrap="square" rtlCol="0">
            <a:spAutoFit/>
          </a:bodyPr>
          <a:lstStyle/>
          <a:p>
            <a:pPr marL="342900" indent="-342900">
              <a:spcBef>
                <a:spcPts val="600"/>
              </a:spcBef>
              <a:spcAft>
                <a:spcPts val="600"/>
              </a:spcAft>
              <a:buFont typeface="Wingdings" panose="05000000000000000000" pitchFamily="2" charset="2"/>
              <a:buChar char="Ø"/>
            </a:pP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Payroll deduction</a:t>
            </a:r>
          </a:p>
          <a:p>
            <a:pPr marL="342900" indent="-342900">
              <a:spcBef>
                <a:spcPts val="600"/>
              </a:spcBef>
              <a:spcAft>
                <a:spcPts val="600"/>
              </a:spcAft>
              <a:buFont typeface="Wingdings" panose="05000000000000000000" pitchFamily="2" charset="2"/>
              <a:buChar char="Ø"/>
            </a:pP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Account suspension/deactivation</a:t>
            </a:r>
          </a:p>
          <a:p>
            <a:pPr marL="342900" indent="-342900">
              <a:spcBef>
                <a:spcPts val="600"/>
              </a:spcBef>
              <a:spcAft>
                <a:spcPts val="600"/>
              </a:spcAft>
              <a:buFont typeface="Wingdings" panose="05000000000000000000" pitchFamily="2" charset="2"/>
              <a:buChar char="Ø"/>
            </a:pP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Permanent loss of the card</a:t>
            </a:r>
          </a:p>
          <a:p>
            <a:pPr marL="342900" indent="-342900">
              <a:spcBef>
                <a:spcPts val="600"/>
              </a:spcBef>
              <a:spcAft>
                <a:spcPts val="600"/>
              </a:spcAft>
              <a:buFont typeface="Wingdings" panose="05000000000000000000" pitchFamily="2" charset="2"/>
              <a:buChar char="Ø"/>
            </a:pP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Notification to administration, internal audit, and University Police</a:t>
            </a:r>
          </a:p>
          <a:p>
            <a:pPr marL="342900" indent="-342900">
              <a:spcBef>
                <a:spcPts val="600"/>
              </a:spcBef>
              <a:spcAft>
                <a:spcPts val="600"/>
              </a:spcAft>
              <a:buFont typeface="Wingdings" panose="05000000000000000000" pitchFamily="2" charset="2"/>
              <a:buChar char="Ø"/>
            </a:pPr>
            <a:r>
              <a:rPr lang="en-US" sz="24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Possible employment suspension or termination </a:t>
            </a:r>
          </a:p>
        </p:txBody>
      </p:sp>
      <p:sp>
        <p:nvSpPr>
          <p:cNvPr id="5" name="Down Arrow 4"/>
          <p:cNvSpPr/>
          <p:nvPr/>
        </p:nvSpPr>
        <p:spPr>
          <a:xfrm>
            <a:off x="5930750" y="1669483"/>
            <a:ext cx="685800" cy="877529"/>
          </a:xfrm>
          <a:prstGeom prst="downArrow">
            <a:avLst/>
          </a:prstGeom>
          <a:solidFill>
            <a:schemeClr val="accent1">
              <a:lumMod val="75000"/>
            </a:schemeClr>
          </a:solidFill>
          <a:ln>
            <a:solidFill>
              <a:schemeClr val="tx1"/>
            </a:solidFill>
          </a:ln>
          <a:effectLst/>
          <a:scene3d>
            <a:camera prst="orthographicFront"/>
            <a:lightRig rig="threePt" dir="t"/>
          </a:scene3d>
          <a:sp3d>
            <a:bevelT w="50800" h="25400"/>
          </a:sp3d>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98570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851269" y="202710"/>
            <a:ext cx="10363200"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Important Dates</a:t>
            </a:r>
          </a:p>
        </p:txBody>
      </p:sp>
      <p:sp>
        <p:nvSpPr>
          <p:cNvPr id="13" name="TextBox 12"/>
          <p:cNvSpPr txBox="1"/>
          <p:nvPr/>
        </p:nvSpPr>
        <p:spPr>
          <a:xfrm>
            <a:off x="1346569" y="1360829"/>
            <a:ext cx="9372600" cy="461665"/>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Billing cycle is the 9</a:t>
            </a:r>
            <a:r>
              <a:rPr lang="en-US" sz="2400" baseline="30000" dirty="0">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 of the month to the 8</a:t>
            </a:r>
            <a:r>
              <a:rPr lang="en-US" sz="2400" baseline="30000" dirty="0">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 of the following month </a:t>
            </a:r>
          </a:p>
        </p:txBody>
      </p:sp>
      <p:sp>
        <p:nvSpPr>
          <p:cNvPr id="12" name="TextBox 11"/>
          <p:cNvSpPr txBox="1"/>
          <p:nvPr/>
        </p:nvSpPr>
        <p:spPr>
          <a:xfrm>
            <a:off x="1334095" y="2111821"/>
            <a:ext cx="9372600" cy="830997"/>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All statements and supporting documentation due in the Controller’s Office no later then ten (10)  business days after close of cycle</a:t>
            </a:r>
          </a:p>
        </p:txBody>
      </p:sp>
      <p:sp>
        <p:nvSpPr>
          <p:cNvPr id="15" name="TextBox 14"/>
          <p:cNvSpPr txBox="1"/>
          <p:nvPr/>
        </p:nvSpPr>
        <p:spPr>
          <a:xfrm>
            <a:off x="1346568" y="3232145"/>
            <a:ext cx="9372601" cy="830997"/>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Failure to submit documents in a timely manner may result in card suspension</a:t>
            </a:r>
          </a:p>
        </p:txBody>
      </p:sp>
      <p:sp>
        <p:nvSpPr>
          <p:cNvPr id="17" name="TextBox 16"/>
          <p:cNvSpPr txBox="1"/>
          <p:nvPr/>
        </p:nvSpPr>
        <p:spPr>
          <a:xfrm>
            <a:off x="1346569" y="4304011"/>
            <a:ext cx="9372600" cy="830997"/>
          </a:xfrm>
          <a:prstGeom prst="rect">
            <a:avLst/>
          </a:prstGeom>
          <a:solidFill>
            <a:schemeClr val="bg1"/>
          </a:solid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Statements not received within fifteen (15) business days may result in card suspension or cancellation</a:t>
            </a:r>
          </a:p>
        </p:txBody>
      </p:sp>
    </p:spTree>
    <p:extLst>
      <p:ext uri="{BB962C8B-B14F-4D97-AF65-F5344CB8AC3E}">
        <p14:creationId xmlns:p14="http://schemas.microsoft.com/office/powerpoint/2010/main" val="105225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p:cNvSpPr txBox="1">
            <a:spLocks/>
          </p:cNvSpPr>
          <p:nvPr/>
        </p:nvSpPr>
        <p:spPr>
          <a:xfrm>
            <a:off x="851269" y="202710"/>
            <a:ext cx="10363200"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State Travel Card Policy Location</a:t>
            </a:r>
          </a:p>
        </p:txBody>
      </p:sp>
      <p:sp>
        <p:nvSpPr>
          <p:cNvPr id="3" name="TextBox 2"/>
          <p:cNvSpPr txBox="1"/>
          <p:nvPr/>
        </p:nvSpPr>
        <p:spPr>
          <a:xfrm>
            <a:off x="2451469" y="1752600"/>
            <a:ext cx="7162800" cy="3154710"/>
          </a:xfrm>
          <a:prstGeom prst="rect">
            <a:avLst/>
          </a:prstGeom>
          <a:noFill/>
        </p:spPr>
        <p:txBody>
          <a:bodyPr wrap="square" rtlCol="0">
            <a:spAutoFit/>
          </a:bodyPr>
          <a:lstStyle/>
          <a:p>
            <a:pPr>
              <a:spcBef>
                <a:spcPts val="600"/>
              </a:spcBef>
              <a:spcAft>
                <a:spcPts val="600"/>
              </a:spcAft>
            </a:pPr>
            <a:r>
              <a:rPr lang="en-US" sz="2400" u="sng" dirty="0">
                <a:latin typeface="Arial" panose="020B0604020202020204" pitchFamily="34" charset="0"/>
                <a:cs typeface="Arial" panose="020B0604020202020204" pitchFamily="34" charset="0"/>
              </a:rPr>
              <a:t>The State’s Travel Card policy can be found at:</a:t>
            </a:r>
          </a:p>
          <a:p>
            <a:pPr marL="342900" lvl="1" indent="-342900">
              <a:spcBef>
                <a:spcPts val="1200"/>
              </a:spcBef>
              <a:spcAft>
                <a:spcPts val="2400"/>
              </a:spcAft>
              <a:buFont typeface="Wingdings" panose="05000000000000000000" pitchFamily="2" charset="2"/>
              <a:buChar char="q"/>
            </a:pPr>
            <a:r>
              <a:rPr lang="en-US" sz="2400" dirty="0">
                <a:ln>
                  <a:solidFill>
                    <a:schemeClr val="tx1"/>
                  </a:solidFill>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2"/>
              </a:rPr>
              <a:t>https://www.doa.la.gov/osp/Travel/corptravcard/TravCard-CBApolicy-2018.pd</a:t>
            </a:r>
          </a:p>
          <a:p>
            <a:pPr>
              <a:spcBef>
                <a:spcPts val="600"/>
              </a:spcBef>
              <a:spcAft>
                <a:spcPts val="600"/>
              </a:spcAft>
            </a:pPr>
            <a:r>
              <a:rPr lang="en-US" sz="2400" u="sng" dirty="0">
                <a:latin typeface="Arial" panose="020B0604020202020204" pitchFamily="34" charset="0"/>
                <a:cs typeface="Arial" panose="020B0604020202020204" pitchFamily="34" charset="0"/>
              </a:rPr>
              <a:t>The ULM Travel Card policy can be found at:</a:t>
            </a:r>
          </a:p>
          <a:p>
            <a:pPr marL="342900" lvl="1" indent="-342900">
              <a:spcBef>
                <a:spcPts val="1200"/>
              </a:spcBef>
              <a:spcAft>
                <a:spcPts val="2400"/>
              </a:spcAft>
              <a:buFont typeface="Wingdings" panose="05000000000000000000" pitchFamily="2" charset="2"/>
              <a:buChar char="q"/>
            </a:pPr>
            <a:r>
              <a:rPr lang="en-US" sz="2400" dirty="0">
                <a:ln>
                  <a:solidFill>
                    <a:schemeClr val="tx1"/>
                  </a:solidFill>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3"/>
              </a:rPr>
              <a:t>https://webservices.ulm.edu/policies/document.php?i=87008</a:t>
            </a:r>
            <a:endParaRPr lang="en-US" sz="2400" dirty="0">
              <a:ln>
                <a:solidFill>
                  <a:schemeClr val="tx1"/>
                </a:solidFill>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2"/>
            </a:endParaRPr>
          </a:p>
        </p:txBody>
      </p:sp>
    </p:spTree>
    <p:extLst>
      <p:ext uri="{BB962C8B-B14F-4D97-AF65-F5344CB8AC3E}">
        <p14:creationId xmlns:p14="http://schemas.microsoft.com/office/powerpoint/2010/main" val="1646680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p:cNvSpPr txBox="1">
            <a:spLocks/>
          </p:cNvSpPr>
          <p:nvPr/>
        </p:nvSpPr>
        <p:spPr>
          <a:xfrm>
            <a:off x="851269" y="202710"/>
            <a:ext cx="10363200"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Key Contacts</a:t>
            </a:r>
          </a:p>
        </p:txBody>
      </p:sp>
      <p:sp>
        <p:nvSpPr>
          <p:cNvPr id="4" name="TextBox 3"/>
          <p:cNvSpPr txBox="1"/>
          <p:nvPr/>
        </p:nvSpPr>
        <p:spPr>
          <a:xfrm>
            <a:off x="6170612" y="2057400"/>
            <a:ext cx="1966543" cy="461665"/>
          </a:xfrm>
          <a:prstGeom prst="rect">
            <a:avLst/>
          </a:prstGeom>
          <a:noFill/>
        </p:spPr>
        <p:txBody>
          <a:bodyPr wrap="square" rtlCol="0">
            <a:spAutoFit/>
          </a:bodyPr>
          <a:lstStyle/>
          <a:p>
            <a:pPr>
              <a:spcBef>
                <a:spcPts val="600"/>
              </a:spcBef>
              <a:spcAft>
                <a:spcPts val="600"/>
              </a:spcAft>
            </a:pPr>
            <a:endParaRPr lang="en-US" sz="2400" dirty="0">
              <a:latin typeface="Arial" panose="020B0604020202020204" pitchFamily="34" charset="0"/>
              <a:cs typeface="Arial" panose="020B0604020202020204" pitchFamily="34" charset="0"/>
            </a:endParaRPr>
          </a:p>
        </p:txBody>
      </p:sp>
      <p:sp>
        <p:nvSpPr>
          <p:cNvPr id="5" name="TextBox 4"/>
          <p:cNvSpPr txBox="1"/>
          <p:nvPr/>
        </p:nvSpPr>
        <p:spPr>
          <a:xfrm>
            <a:off x="1598612" y="2667000"/>
            <a:ext cx="1966543" cy="461665"/>
          </a:xfrm>
          <a:prstGeom prst="rect">
            <a:avLst/>
          </a:prstGeom>
          <a:noFill/>
        </p:spPr>
        <p:txBody>
          <a:bodyPr wrap="square" rtlCol="0">
            <a:spAutoFit/>
          </a:bodyPr>
          <a:lstStyle/>
          <a:p>
            <a:pPr>
              <a:spcBef>
                <a:spcPts val="600"/>
              </a:spcBef>
              <a:spcAft>
                <a:spcPts val="600"/>
              </a:spcAft>
            </a:pPr>
            <a:endParaRPr lang="en-US" sz="2400"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58146" y="1238905"/>
            <a:ext cx="1706880" cy="1280160"/>
          </a:xfrm>
          <a:prstGeom prst="snip2DiagRect">
            <a:avLst/>
          </a:prstGeom>
          <a:solidFill>
            <a:srgbClr val="FFFFFF">
              <a:shade val="85000"/>
            </a:srgbClr>
          </a:solidFill>
          <a:ln w="88900" cap="sq">
            <a:solidFill>
              <a:schemeClr val="bg1">
                <a:lumMod val="75000"/>
              </a:schemeClr>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6012" y="1291122"/>
            <a:ext cx="1706880" cy="1280160"/>
          </a:xfrm>
          <a:prstGeom prst="snip2DiagRect">
            <a:avLst/>
          </a:prstGeom>
          <a:solidFill>
            <a:srgbClr val="FFFFFF">
              <a:shade val="85000"/>
            </a:srgbClr>
          </a:solidFill>
          <a:ln w="88900" cap="sq">
            <a:solidFill>
              <a:schemeClr val="bg1">
                <a:lumMod val="75000"/>
              </a:schemeClr>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0" name="TextBox 9"/>
          <p:cNvSpPr txBox="1"/>
          <p:nvPr/>
        </p:nvSpPr>
        <p:spPr>
          <a:xfrm>
            <a:off x="1674812" y="2899097"/>
            <a:ext cx="4846903" cy="3577903"/>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State Travel Card Administrators:</a:t>
            </a:r>
          </a:p>
          <a:p>
            <a:endParaRPr lang="en-US" sz="105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Susan Clow</a:t>
            </a:r>
          </a:p>
          <a:p>
            <a:r>
              <a:rPr lang="en-US" sz="2400" dirty="0">
                <a:latin typeface="Arial" panose="020B0604020202020204" pitchFamily="34" charset="0"/>
                <a:cs typeface="Arial" panose="020B0604020202020204" pitchFamily="34" charset="0"/>
              </a:rPr>
              <a:t>318-342-5122</a:t>
            </a:r>
          </a:p>
          <a:p>
            <a:r>
              <a:rPr lang="en-US" sz="2400" dirty="0">
                <a:ln>
                  <a:solidFill>
                    <a:schemeClr val="tx1"/>
                  </a:solidFill>
                </a:ln>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sclow@ulm.edu</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Lara Carlson</a:t>
            </a:r>
          </a:p>
          <a:p>
            <a:r>
              <a:rPr lang="en-US" sz="2400" dirty="0">
                <a:latin typeface="Arial" panose="020B0604020202020204" pitchFamily="34" charset="0"/>
                <a:cs typeface="Arial" panose="020B0604020202020204" pitchFamily="34" charset="0"/>
              </a:rPr>
              <a:t>318-342-5107</a:t>
            </a:r>
          </a:p>
          <a:p>
            <a:r>
              <a:rPr lang="en-US" sz="2400" dirty="0">
                <a:ln>
                  <a:solidFill>
                    <a:schemeClr val="tx1"/>
                  </a:solidFill>
                </a:ln>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rcarlson@ulm.edu</a:t>
            </a:r>
          </a:p>
          <a:p>
            <a:endParaRPr lang="en-US" sz="2400" dirty="0">
              <a:ln>
                <a:solidFill>
                  <a:schemeClr val="tx1"/>
                </a:solidFill>
              </a:ln>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1" name="TextBox 10"/>
          <p:cNvSpPr txBox="1"/>
          <p:nvPr/>
        </p:nvSpPr>
        <p:spPr>
          <a:xfrm>
            <a:off x="7328269" y="2897832"/>
            <a:ext cx="3886200" cy="156966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Bank of America:</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Report card lost or stolen</a:t>
            </a:r>
          </a:p>
          <a:p>
            <a:r>
              <a:rPr lang="en-US" sz="2400" b="1" dirty="0">
                <a:latin typeface="Arial" panose="020B0604020202020204" pitchFamily="34" charset="0"/>
                <a:cs typeface="Arial" panose="020B0604020202020204" pitchFamily="34" charset="0"/>
              </a:rPr>
              <a:t>1-888-449-2273</a:t>
            </a:r>
          </a:p>
        </p:txBody>
      </p:sp>
    </p:spTree>
    <p:extLst>
      <p:ext uri="{BB962C8B-B14F-4D97-AF65-F5344CB8AC3E}">
        <p14:creationId xmlns:p14="http://schemas.microsoft.com/office/powerpoint/2010/main" val="155807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6212" y="152400"/>
            <a:ext cx="8608358" cy="1293028"/>
          </a:xfrm>
          <a:effectLst>
            <a:glow rad="101600">
              <a:schemeClr val="accent3">
                <a:satMod val="175000"/>
                <a:alpha val="40000"/>
              </a:schemeClr>
            </a:glow>
          </a:effectLst>
          <a:scene3d>
            <a:camera prst="orthographicFront"/>
            <a:lightRig rig="threePt" dir="t"/>
          </a:scene3d>
          <a:sp3d>
            <a:bevelT/>
          </a:sp3d>
        </p:spPr>
        <p:txBody>
          <a:bodyPr vert="horz" lIns="91440" tIns="45720" rIns="91440" bIns="45720" rtlCol="0" anchor="ctr">
            <a:normAutofit/>
          </a:body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Introduction and Purpose</a:t>
            </a:r>
          </a:p>
        </p:txBody>
      </p:sp>
      <p:sp>
        <p:nvSpPr>
          <p:cNvPr id="2" name="Content Placeholder 1"/>
          <p:cNvSpPr>
            <a:spLocks noGrp="1"/>
          </p:cNvSpPr>
          <p:nvPr>
            <p:ph sz="half" idx="1"/>
          </p:nvPr>
        </p:nvSpPr>
        <p:spPr>
          <a:xfrm>
            <a:off x="685621" y="2438400"/>
            <a:ext cx="10895191" cy="4038600"/>
          </a:xfrm>
          <a:solidFill>
            <a:schemeClr val="accent1">
              <a:lumMod val="75000"/>
              <a:alpha val="15000"/>
            </a:schemeClr>
          </a:solidFill>
          <a:ln w="254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a:spcBef>
                <a:spcPts val="1200"/>
              </a:spcBef>
            </a:pPr>
            <a:r>
              <a:rPr lang="en-US" sz="2400" dirty="0">
                <a:latin typeface="Arial" panose="020B0604020202020204" pitchFamily="34" charset="0"/>
                <a:cs typeface="Arial" panose="020B0604020202020204" pitchFamily="34" charset="0"/>
              </a:rPr>
              <a:t>The State Travel Card is a VISA credit card issued by Bank of America (BOA) that is used by ULM employees to pay for specific authorized travel expenses. The CBA is a cardless billing account issued to a department for travel expenses.</a:t>
            </a:r>
          </a:p>
          <a:p>
            <a:r>
              <a:rPr lang="en-US" sz="2400" dirty="0">
                <a:latin typeface="Arial" panose="020B0604020202020204" pitchFamily="34" charset="0"/>
                <a:cs typeface="Arial" panose="020B0604020202020204" pitchFamily="34" charset="0"/>
              </a:rPr>
              <a:t>Tools to manage travel and accounting.</a:t>
            </a:r>
          </a:p>
          <a:p>
            <a:r>
              <a:rPr lang="en-US" sz="2400" dirty="0">
                <a:latin typeface="Arial" panose="020B0604020202020204" pitchFamily="34" charset="0"/>
                <a:cs typeface="Arial" panose="020B0604020202020204" pitchFamily="34" charset="0"/>
              </a:rPr>
              <a:t>The individual whose name is on the card or the account is responsible for all transactions made with the card/account.</a:t>
            </a:r>
          </a:p>
          <a:p>
            <a:r>
              <a:rPr lang="en-US" sz="2400" dirty="0">
                <a:latin typeface="Arial" panose="020B0604020202020204" pitchFamily="34" charset="0"/>
                <a:cs typeface="Arial" panose="020B0604020202020204" pitchFamily="34" charset="0"/>
              </a:rPr>
              <a:t>The card can only be used to pay for authorized travel expenses for the individual named on the card. (Unless </a:t>
            </a:r>
            <a:r>
              <a:rPr lang="en-US" sz="2400" b="1" i="1" dirty="0">
                <a:latin typeface="Arial" panose="020B0604020202020204" pitchFamily="34" charset="0"/>
                <a:cs typeface="Arial" panose="020B0604020202020204" pitchFamily="34" charset="0"/>
              </a:rPr>
              <a:t>prior</a:t>
            </a:r>
            <a:r>
              <a:rPr lang="en-US" sz="2400" dirty="0">
                <a:latin typeface="Arial" panose="020B0604020202020204" pitchFamily="34" charset="0"/>
                <a:cs typeface="Arial" panose="020B0604020202020204" pitchFamily="34" charset="0"/>
              </a:rPr>
              <a:t> approval for authorized travel expenses is received). The CBA is not limited to one person or group.</a:t>
            </a:r>
          </a:p>
        </p:txBody>
      </p:sp>
      <p:sp>
        <p:nvSpPr>
          <p:cNvPr id="4" name="TextBox 3"/>
          <p:cNvSpPr txBox="1"/>
          <p:nvPr/>
        </p:nvSpPr>
        <p:spPr>
          <a:xfrm>
            <a:off x="2557647" y="1183818"/>
            <a:ext cx="6705601" cy="523220"/>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What is the State Travel Card/CBA?</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559" y="363086"/>
            <a:ext cx="1300317" cy="1768137"/>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0495" y="363086"/>
            <a:ext cx="1300317" cy="1768137"/>
          </a:xfrm>
          <a:prstGeom prst="rect">
            <a:avLst/>
          </a:prstGeom>
        </p:spPr>
      </p:pic>
    </p:spTree>
    <p:extLst>
      <p:ext uri="{BB962C8B-B14F-4D97-AF65-F5344CB8AC3E}">
        <p14:creationId xmlns:p14="http://schemas.microsoft.com/office/powerpoint/2010/main" val="119226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25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522412" y="228600"/>
            <a:ext cx="8608358" cy="1293028"/>
          </a:xfrm>
        </p:spPr>
        <p:txBody>
          <a:bodyPr>
            <a:normAutofit/>
          </a:body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Purpose of the Program</a:t>
            </a:r>
          </a:p>
        </p:txBody>
      </p:sp>
      <p:sp>
        <p:nvSpPr>
          <p:cNvPr id="6" name="Content Placeholder 5"/>
          <p:cNvSpPr>
            <a:spLocks noGrp="1"/>
          </p:cNvSpPr>
          <p:nvPr>
            <p:ph sz="half" idx="1"/>
          </p:nvPr>
        </p:nvSpPr>
        <p:spPr>
          <a:xfrm>
            <a:off x="684212" y="1371600"/>
            <a:ext cx="10666591" cy="5181600"/>
          </a:xfrm>
          <a:solidFill>
            <a:schemeClr val="accent1">
              <a:lumMod val="75000"/>
              <a:alpha val="15000"/>
            </a:schemeClr>
          </a:solidFill>
          <a:ln w="2540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a:lnSpc>
                <a:spcPct val="150000"/>
              </a:lnSpc>
              <a:spcBef>
                <a:spcPts val="1200"/>
              </a:spcBef>
            </a:pPr>
            <a:r>
              <a:rPr lang="en-US" sz="2400" dirty="0">
                <a:solidFill>
                  <a:schemeClr val="dk1"/>
                </a:solidFill>
                <a:latin typeface="Arial" panose="020B0604020202020204" pitchFamily="34" charset="0"/>
                <a:cs typeface="Arial" panose="020B0604020202020204" pitchFamily="34" charset="0"/>
              </a:rPr>
              <a:t>To pay for specific travel expenses.</a:t>
            </a:r>
          </a:p>
          <a:p>
            <a:pPr>
              <a:spcBef>
                <a:spcPts val="1200"/>
              </a:spcBef>
            </a:pPr>
            <a:r>
              <a:rPr lang="en-US" sz="2400" dirty="0">
                <a:solidFill>
                  <a:schemeClr val="dk1"/>
                </a:solidFill>
                <a:latin typeface="Arial" panose="020B0604020202020204" pitchFamily="34" charset="0"/>
                <a:cs typeface="Arial" panose="020B0604020202020204" pitchFamily="34" charset="0"/>
              </a:rPr>
              <a:t>Preferred mechanism for payment of frequent travel expenses. </a:t>
            </a:r>
          </a:p>
          <a:p>
            <a:pPr>
              <a:spcBef>
                <a:spcPts val="1200"/>
              </a:spcBef>
            </a:pPr>
            <a:r>
              <a:rPr lang="en-US" sz="2400" dirty="0">
                <a:solidFill>
                  <a:schemeClr val="dk1"/>
                </a:solidFill>
                <a:latin typeface="Arial" panose="020B0604020202020204" pitchFamily="34" charset="0"/>
                <a:cs typeface="Arial" panose="020B0604020202020204" pitchFamily="34" charset="0"/>
              </a:rPr>
              <a:t>Travel and accounting management. </a:t>
            </a:r>
          </a:p>
          <a:p>
            <a:pPr>
              <a:lnSpc>
                <a:spcPct val="100000"/>
              </a:lnSpc>
              <a:spcBef>
                <a:spcPts val="1200"/>
              </a:spcBef>
            </a:pPr>
            <a:r>
              <a:rPr lang="en-US" sz="2400" dirty="0">
                <a:latin typeface="Arial" panose="020B0604020202020204" pitchFamily="34" charset="0"/>
                <a:cs typeface="Arial" panose="020B0604020202020204" pitchFamily="34" charset="0"/>
              </a:rPr>
              <a:t>Empowers End-User.</a:t>
            </a:r>
          </a:p>
          <a:p>
            <a:pPr>
              <a:lnSpc>
                <a:spcPct val="100000"/>
              </a:lnSpc>
              <a:spcBef>
                <a:spcPts val="1200"/>
              </a:spcBef>
            </a:pPr>
            <a:r>
              <a:rPr lang="en-US" sz="2400" dirty="0">
                <a:solidFill>
                  <a:schemeClr val="dk1"/>
                </a:solidFill>
                <a:latin typeface="Arial" panose="020B0604020202020204" pitchFamily="34" charset="0"/>
                <a:cs typeface="Arial" panose="020B0604020202020204" pitchFamily="34" charset="0"/>
              </a:rPr>
              <a:t>The four items that need to be on a state travel card or CBA, except for individual travel which has an exemption, are:</a:t>
            </a:r>
          </a:p>
          <a:p>
            <a:pPr lvl="1">
              <a:spcBef>
                <a:spcPts val="1200"/>
              </a:spcBef>
            </a:pPr>
            <a:r>
              <a:rPr lang="en-US" sz="2201" dirty="0">
                <a:latin typeface="Arial" panose="020B0604020202020204" pitchFamily="34" charset="0"/>
                <a:cs typeface="Arial" panose="020B0604020202020204" pitchFamily="34" charset="0"/>
              </a:rPr>
              <a:t>Airfare</a:t>
            </a:r>
          </a:p>
          <a:p>
            <a:pPr lvl="1">
              <a:spcBef>
                <a:spcPts val="1200"/>
              </a:spcBef>
            </a:pPr>
            <a:r>
              <a:rPr lang="en-US" sz="2201" dirty="0">
                <a:solidFill>
                  <a:schemeClr val="dk1"/>
                </a:solidFill>
                <a:latin typeface="Arial" panose="020B0604020202020204" pitchFamily="34" charset="0"/>
                <a:cs typeface="Arial" panose="020B0604020202020204" pitchFamily="34" charset="0"/>
              </a:rPr>
              <a:t>Lodging</a:t>
            </a:r>
          </a:p>
          <a:p>
            <a:pPr lvl="1">
              <a:spcBef>
                <a:spcPts val="1200"/>
              </a:spcBef>
            </a:pPr>
            <a:r>
              <a:rPr lang="en-US" sz="2201" dirty="0">
                <a:latin typeface="Arial" panose="020B0604020202020204" pitchFamily="34" charset="0"/>
                <a:cs typeface="Arial" panose="020B0604020202020204" pitchFamily="34" charset="0"/>
              </a:rPr>
              <a:t>Vehicle Rentals</a:t>
            </a:r>
          </a:p>
          <a:p>
            <a:pPr lvl="1">
              <a:spcBef>
                <a:spcPts val="1200"/>
              </a:spcBef>
            </a:pPr>
            <a:r>
              <a:rPr lang="en-US" sz="2201" dirty="0">
                <a:solidFill>
                  <a:schemeClr val="dk1"/>
                </a:solidFill>
                <a:latin typeface="Arial" panose="020B0604020202020204" pitchFamily="34" charset="0"/>
                <a:cs typeface="Arial" panose="020B0604020202020204" pitchFamily="34" charset="0"/>
              </a:rPr>
              <a:t>Registration fees (Membership fees if included with registrations)</a:t>
            </a:r>
          </a:p>
          <a:p>
            <a:pPr>
              <a:spcBef>
                <a:spcPts val="1200"/>
              </a:spcBef>
            </a:pPr>
            <a:endParaRPr lang="en-US" sz="2400" dirty="0">
              <a:solidFill>
                <a:schemeClr val="dk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973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1522412" y="228600"/>
            <a:ext cx="8608358" cy="12930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Benefits</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b="14993"/>
          <a:stretch/>
        </p:blipFill>
        <p:spPr>
          <a:xfrm>
            <a:off x="569912" y="5029200"/>
            <a:ext cx="1905000" cy="1296076"/>
          </a:xfrm>
          <a:prstGeom prst="rect">
            <a:avLst/>
          </a:prstGeom>
        </p:spPr>
      </p:pic>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b="14993"/>
          <a:stretch/>
        </p:blipFill>
        <p:spPr>
          <a:xfrm>
            <a:off x="2460314" y="5029200"/>
            <a:ext cx="1905000" cy="1296076"/>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b="14993"/>
          <a:stretch/>
        </p:blipFill>
        <p:spPr>
          <a:xfrm>
            <a:off x="4317533" y="5036634"/>
            <a:ext cx="1905000" cy="1296076"/>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b="14993"/>
          <a:stretch/>
        </p:blipFill>
        <p:spPr>
          <a:xfrm>
            <a:off x="6174752" y="5029200"/>
            <a:ext cx="1905000" cy="1296076"/>
          </a:xfrm>
          <a:prstGeom prst="rect">
            <a:avLst/>
          </a:prstGeom>
        </p:spPr>
      </p:pic>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b="14993"/>
          <a:stretch/>
        </p:blipFill>
        <p:spPr>
          <a:xfrm>
            <a:off x="8065154" y="5029200"/>
            <a:ext cx="1905000" cy="1296076"/>
          </a:xfrm>
          <a:prstGeom prst="rect">
            <a:avLst/>
          </a:prstGeom>
        </p:spPr>
      </p:pic>
      <p:pic>
        <p:nvPicPr>
          <p:cNvPr id="14" name="Picture 13"/>
          <p:cNvPicPr>
            <a:picLocks noChangeAspect="1"/>
          </p:cNvPicPr>
          <p:nvPr/>
        </p:nvPicPr>
        <p:blipFill rotWithShape="1">
          <a:blip r:embed="rId3" cstate="print">
            <a:extLst>
              <a:ext uri="{28A0092B-C50C-407E-A947-70E740481C1C}">
                <a14:useLocalDpi xmlns:a14="http://schemas.microsoft.com/office/drawing/2010/main" val="0"/>
              </a:ext>
            </a:extLst>
          </a:blip>
          <a:srcRect b="14993"/>
          <a:stretch/>
        </p:blipFill>
        <p:spPr>
          <a:xfrm>
            <a:off x="9922373" y="5029200"/>
            <a:ext cx="1905000" cy="1296076"/>
          </a:xfrm>
          <a:prstGeom prst="rect">
            <a:avLst/>
          </a:prstGeom>
        </p:spPr>
      </p:pic>
      <p:sp>
        <p:nvSpPr>
          <p:cNvPr id="8" name="TextBox 7"/>
          <p:cNvSpPr txBox="1"/>
          <p:nvPr/>
        </p:nvSpPr>
        <p:spPr>
          <a:xfrm>
            <a:off x="593802" y="1521628"/>
            <a:ext cx="11257461" cy="3231654"/>
          </a:xfrm>
          <a:prstGeom prst="rect">
            <a:avLst/>
          </a:prstGeom>
          <a:noFill/>
          <a:ln w="28575">
            <a:solidFill>
              <a:schemeClr val="accent1">
                <a:lumMod val="75000"/>
              </a:schemeClr>
            </a:solidFill>
          </a:ln>
        </p:spPr>
        <p:txBody>
          <a:bodyPr wrap="square" rtlCol="0">
            <a:spAutoFit/>
          </a:bodyPr>
          <a:lstStyle/>
          <a:p>
            <a:pPr marL="285750" indent="-285750">
              <a:lnSpc>
                <a:spcPct val="150000"/>
              </a:lnSpc>
              <a:buFont typeface="Arial" panose="020B0604020202020204" pitchFamily="34" charset="0"/>
              <a:buChar char="•"/>
            </a:pPr>
            <a:r>
              <a:rPr lang="en-US" sz="2400" dirty="0">
                <a:latin typeface="Arial" panose="020B0604020202020204" pitchFamily="34" charset="0"/>
                <a:cs typeface="Arial" panose="020B0604020202020204" pitchFamily="34" charset="0"/>
              </a:rPr>
              <a:t>Prompt payment to vendors.</a:t>
            </a: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Increases efficiency and effectiveness by utilizing one source of payment for travel.</a:t>
            </a: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Reduces the need for travel advances.</a:t>
            </a: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Enables travelers more ease in making needed arrangements. </a:t>
            </a: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Reduces misunderstanding of what is and is not an approved transaction for travel.</a:t>
            </a:r>
          </a:p>
          <a:p>
            <a:pPr marL="285750" indent="-28575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3946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1522412" y="228600"/>
            <a:ext cx="8608358" cy="12930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Card Controls</a:t>
            </a:r>
          </a:p>
        </p:txBody>
      </p:sp>
      <p:sp>
        <p:nvSpPr>
          <p:cNvPr id="3" name="Content Placeholder 2"/>
          <p:cNvSpPr>
            <a:spLocks noGrp="1"/>
          </p:cNvSpPr>
          <p:nvPr>
            <p:ph sz="half" idx="1"/>
          </p:nvPr>
        </p:nvSpPr>
        <p:spPr>
          <a:xfrm>
            <a:off x="760412" y="1371600"/>
            <a:ext cx="10666591" cy="5334000"/>
          </a:xfrm>
          <a:solidFill>
            <a:schemeClr val="accent1">
              <a:lumMod val="75000"/>
              <a:alpha val="14000"/>
            </a:schemeClr>
          </a:solidFill>
          <a:ln w="25400">
            <a:solidFill>
              <a:schemeClr val="accent1">
                <a:lumMod val="75000"/>
              </a:schemeClr>
            </a:solidFill>
          </a:ln>
        </p:spPr>
        <p:txBody>
          <a:bodyPr>
            <a:noAutofit/>
          </a:bodyPr>
          <a:lstStyle/>
          <a:p>
            <a:pPr>
              <a:lnSpc>
                <a:spcPct val="160000"/>
              </a:lnSpc>
            </a:pPr>
            <a:r>
              <a:rPr lang="en-US" sz="2000" dirty="0">
                <a:latin typeface="Arial" panose="020B0604020202020204" pitchFamily="34" charset="0"/>
                <a:cs typeface="Arial" panose="020B0604020202020204" pitchFamily="34" charset="0"/>
              </a:rPr>
              <a:t>Monthly Billing Cycle </a:t>
            </a:r>
          </a:p>
          <a:p>
            <a:pPr lvl="1"/>
            <a:r>
              <a:rPr lang="en-US" sz="2000" dirty="0">
                <a:latin typeface="Arial" panose="020B0604020202020204" pitchFamily="34" charset="0"/>
                <a:cs typeface="Arial" panose="020B0604020202020204" pitchFamily="34" charset="0"/>
              </a:rPr>
              <a:t>Begins on the 9th of the month and ends on the 8th of the following month.</a:t>
            </a:r>
          </a:p>
          <a:p>
            <a:r>
              <a:rPr lang="en-US" sz="2000" dirty="0">
                <a:latin typeface="Arial" panose="020B0604020202020204" pitchFamily="34" charset="0"/>
                <a:cs typeface="Arial" panose="020B0604020202020204" pitchFamily="34" charset="0"/>
              </a:rPr>
              <a:t>Credit Limits &amp; Single Transaction Limits</a:t>
            </a:r>
          </a:p>
          <a:p>
            <a:pPr lvl="1"/>
            <a:r>
              <a:rPr lang="en-US" sz="2000" dirty="0">
                <a:latin typeface="Arial" panose="020B0604020202020204" pitchFamily="34" charset="0"/>
                <a:cs typeface="Arial" panose="020B0604020202020204" pitchFamily="34" charset="0"/>
              </a:rPr>
              <a:t>If you exceed the credit or transaction limits that have been set by your department head, your card will be declined at the Point of Sale (POS).</a:t>
            </a:r>
          </a:p>
          <a:p>
            <a:r>
              <a:rPr lang="en-US" sz="2000" dirty="0">
                <a:latin typeface="Arial" panose="020B0604020202020204" pitchFamily="34" charset="0"/>
                <a:cs typeface="Arial" panose="020B0604020202020204" pitchFamily="34" charset="0"/>
              </a:rPr>
              <a:t>Merchant Category Codes (MCC)</a:t>
            </a:r>
          </a:p>
          <a:p>
            <a:pPr lvl="1"/>
            <a:r>
              <a:rPr lang="en-US" sz="2000" dirty="0">
                <a:latin typeface="Arial" panose="020B0604020202020204" pitchFamily="34" charset="0"/>
                <a:cs typeface="Arial" panose="020B0604020202020204" pitchFamily="34" charset="0"/>
              </a:rPr>
              <a:t>Attempts to purchase from restricted or prohibited MCC’s will cause the transaction to decline at the POS. (Please contact the PA if an MCC error occurs.)</a:t>
            </a:r>
          </a:p>
          <a:p>
            <a:r>
              <a:rPr lang="en-US" sz="2000" dirty="0">
                <a:latin typeface="Arial" panose="020B0604020202020204" pitchFamily="34" charset="0"/>
                <a:cs typeface="Arial" panose="020B0604020202020204" pitchFamily="34" charset="0"/>
              </a:rPr>
              <a:t>Segregation of duties:  the process from POS to reconciliation is broken out and sections are handled by different individuals. This serves as an internal control function. (ex. An approver cannot approve their own travel charges).</a:t>
            </a:r>
          </a:p>
          <a:p>
            <a:r>
              <a:rPr lang="en-US" sz="2000" dirty="0">
                <a:latin typeface="Arial" panose="020B0604020202020204" pitchFamily="34" charset="0"/>
                <a:cs typeface="Arial" panose="020B0604020202020204" pitchFamily="34" charset="0"/>
              </a:rPr>
              <a:t>Monthly audit reports – Program Administrator and OST internal auditor in BRLA.</a:t>
            </a:r>
          </a:p>
          <a:p>
            <a:r>
              <a:rPr lang="en-US" sz="2000" dirty="0">
                <a:latin typeface="Arial" panose="020B0604020202020204" pitchFamily="34" charset="0"/>
                <a:cs typeface="Arial" panose="020B0604020202020204" pitchFamily="34" charset="0"/>
              </a:rPr>
              <a:t>Yearly audit reports – Internal auditor and legislative auditors.</a:t>
            </a:r>
          </a:p>
          <a:p>
            <a:pPr lvl="1"/>
            <a:endParaRPr lang="en-US" sz="2400" dirty="0">
              <a:latin typeface="Arial" panose="020B0604020202020204" pitchFamily="34" charset="0"/>
              <a:cs typeface="Arial" panose="020B0604020202020204" pitchFamily="34" charset="0"/>
            </a:endParaRPr>
          </a:p>
          <a:p>
            <a:pPr marL="0" indent="0">
              <a:buNone/>
            </a:pPr>
            <a:endParaRPr lang="en-US" sz="24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7812" y="-76200"/>
            <a:ext cx="1828800" cy="1828800"/>
          </a:xfrm>
          <a:prstGeom prst="rect">
            <a:avLst/>
          </a:prstGeom>
        </p:spPr>
      </p:pic>
    </p:spTree>
    <p:extLst>
      <p:ext uri="{BB962C8B-B14F-4D97-AF65-F5344CB8AC3E}">
        <p14:creationId xmlns:p14="http://schemas.microsoft.com/office/powerpoint/2010/main" val="4040197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1522412" y="228600"/>
            <a:ext cx="8608358" cy="12930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How Does the Program Work?</a:t>
            </a:r>
          </a:p>
        </p:txBody>
      </p:sp>
      <p:sp>
        <p:nvSpPr>
          <p:cNvPr id="3" name="Content Placeholder 2"/>
          <p:cNvSpPr>
            <a:spLocks noGrp="1"/>
          </p:cNvSpPr>
          <p:nvPr>
            <p:ph sz="half" idx="1"/>
          </p:nvPr>
        </p:nvSpPr>
        <p:spPr>
          <a:xfrm>
            <a:off x="760412" y="1295400"/>
            <a:ext cx="10666591" cy="5334000"/>
          </a:xfrm>
          <a:solidFill>
            <a:schemeClr val="accent1">
              <a:lumMod val="75000"/>
              <a:alpha val="14000"/>
            </a:schemeClr>
          </a:solidFill>
          <a:ln w="25400">
            <a:solidFill>
              <a:schemeClr val="accent1">
                <a:lumMod val="75000"/>
              </a:schemeClr>
            </a:solidFill>
          </a:ln>
        </p:spPr>
        <p:txBody>
          <a:bodyPr>
            <a:normAutofit fontScale="77500" lnSpcReduction="20000"/>
          </a:bodyPr>
          <a:lstStyle/>
          <a:p>
            <a:pPr marL="0" indent="0">
              <a:spcBef>
                <a:spcPts val="1200"/>
              </a:spcBef>
              <a:buNone/>
            </a:pPr>
            <a:endParaRPr lang="en-US" dirty="0">
              <a:latin typeface="Arial" panose="020B0604020202020204" pitchFamily="34" charset="0"/>
              <a:cs typeface="Arial" panose="020B0604020202020204" pitchFamily="34" charset="0"/>
            </a:endParaRPr>
          </a:p>
          <a:p>
            <a:pPr marL="0" indent="0">
              <a:spcBef>
                <a:spcPts val="1200"/>
              </a:spcBef>
              <a:buNone/>
            </a:pPr>
            <a:r>
              <a:rPr lang="en-US" dirty="0">
                <a:latin typeface="Arial" panose="020B0604020202020204" pitchFamily="34" charset="0"/>
                <a:cs typeface="Arial" panose="020B0604020202020204" pitchFamily="34" charset="0"/>
              </a:rPr>
              <a:t>The Department Head initiates the request for a travel card for each prospective cardholder under his/her jurisdiction by:</a:t>
            </a:r>
          </a:p>
          <a:p>
            <a:pPr marL="457200" indent="-457200">
              <a:buFont typeface="+mj-lt"/>
              <a:buAutoNum type="arabicPeriod"/>
            </a:pPr>
            <a:r>
              <a:rPr lang="en-US" dirty="0">
                <a:latin typeface="Arial" panose="020B0604020202020204" pitchFamily="34" charset="0"/>
                <a:cs typeface="Arial" panose="020B0604020202020204" pitchFamily="34" charset="0"/>
              </a:rPr>
              <a:t>Completing a Travel Cardholder Enrollment/Annual Review Form and forwarding it to the Program Administrators.</a:t>
            </a:r>
          </a:p>
          <a:p>
            <a:pPr marL="457200" indent="-457200">
              <a:buFont typeface="+mj-lt"/>
              <a:buAutoNum type="arabicPeriod"/>
            </a:pPr>
            <a:r>
              <a:rPr lang="en-US" dirty="0">
                <a:latin typeface="Arial" panose="020B0604020202020204" pitchFamily="34" charset="0"/>
                <a:cs typeface="Arial" panose="020B0604020202020204" pitchFamily="34" charset="0"/>
              </a:rPr>
              <a:t> Assign Spending limits per transaction/day/cycle (to be on the form).</a:t>
            </a:r>
          </a:p>
          <a:p>
            <a:pPr marL="0" indent="0">
              <a:buNone/>
            </a:pPr>
            <a:r>
              <a:rPr lang="en-US" b="1" u="sng" dirty="0">
                <a:latin typeface="Arial" panose="020B0604020202020204" pitchFamily="34" charset="0"/>
                <a:cs typeface="Arial" panose="020B0604020202020204" pitchFamily="34" charset="0"/>
              </a:rPr>
              <a:t>Cardholder / Approver</a:t>
            </a:r>
          </a:p>
          <a:p>
            <a:pPr marL="457200" indent="-457200">
              <a:buFont typeface="+mj-lt"/>
              <a:buAutoNum type="arabicPeriod"/>
            </a:pPr>
            <a:r>
              <a:rPr lang="en-US" dirty="0">
                <a:latin typeface="Arial" panose="020B0604020202020204" pitchFamily="34" charset="0"/>
                <a:cs typeface="Arial" panose="020B0604020202020204" pitchFamily="34" charset="0"/>
              </a:rPr>
              <a:t>Fills out Cardholder and/or Approver agreement form(s) and sends to the Program Administrators, depending on role(s).</a:t>
            </a:r>
          </a:p>
          <a:p>
            <a:pPr marL="457200" indent="-457200">
              <a:buFont typeface="+mj-lt"/>
              <a:buAutoNum type="arabicPeriod"/>
            </a:pPr>
            <a:r>
              <a:rPr lang="en-US" dirty="0">
                <a:latin typeface="Arial" panose="020B0604020202020204" pitchFamily="34" charset="0"/>
                <a:cs typeface="Arial" panose="020B0604020202020204" pitchFamily="34" charset="0"/>
              </a:rPr>
              <a:t>Takes training via ULM training and the State LEO training sites (LEO scoring at least a 90% is required).</a:t>
            </a:r>
          </a:p>
          <a:p>
            <a:pPr marL="914263" lvl="1" indent="-457200">
              <a:buFont typeface="+mj-lt"/>
              <a:buAutoNum type="arabicPeriod"/>
            </a:pPr>
            <a:r>
              <a:rPr lang="en-US" u="sng" dirty="0">
                <a:hlinkClick r:id="rId3"/>
              </a:rPr>
              <a:t>https://leo.doa.louisiana.gov/irj/portal</a:t>
            </a:r>
            <a:endParaRPr lang="en-US" u="sng" dirty="0"/>
          </a:p>
          <a:p>
            <a:pPr marL="914263" lvl="1" indent="-457200">
              <a:buFont typeface="+mj-lt"/>
              <a:buAutoNum type="arabicPeriod"/>
            </a:pPr>
            <a:r>
              <a:rPr lang="en-US" u="sng" dirty="0">
                <a:latin typeface="Arial" panose="020B0604020202020204" pitchFamily="34" charset="0"/>
                <a:cs typeface="Arial" panose="020B0604020202020204" pitchFamily="34" charset="0"/>
              </a:rPr>
              <a:t>Search: OSP Travel Card Certification:  click on Cardholder or Approver, depending on your status  (NOTE: Persons who are cardholders and approvers only need to take the LEO Approver training.)</a:t>
            </a:r>
          </a:p>
          <a:p>
            <a:pPr marL="914263" lvl="1" indent="-457200">
              <a:buFont typeface="+mj-lt"/>
              <a:buAutoNum type="arabicPeriod"/>
            </a:pPr>
            <a:r>
              <a:rPr lang="en-US" u="sng" dirty="0">
                <a:latin typeface="Arial" panose="020B0604020202020204" pitchFamily="34" charset="0"/>
                <a:cs typeface="Arial" panose="020B0604020202020204" pitchFamily="34" charset="0"/>
              </a:rPr>
              <a:t>Book this course</a:t>
            </a:r>
          </a:p>
          <a:p>
            <a:pPr marL="914263" lvl="1" indent="-457200">
              <a:buFont typeface="+mj-lt"/>
              <a:buAutoNum type="arabicPeriod"/>
            </a:pPr>
            <a:r>
              <a:rPr lang="en-US" u="sng" dirty="0">
                <a:latin typeface="Arial" panose="020B0604020202020204" pitchFamily="34" charset="0"/>
                <a:cs typeface="Arial" panose="020B0604020202020204" pitchFamily="34" charset="0"/>
              </a:rPr>
              <a:t>Start Course Now</a:t>
            </a:r>
            <a:endParaRPr lang="en-US" dirty="0">
              <a:latin typeface="Arial" panose="020B0604020202020204" pitchFamily="34" charset="0"/>
              <a:cs typeface="Arial" panose="020B0604020202020204" pitchFamily="34" charset="0"/>
            </a:endParaRPr>
          </a:p>
          <a:p>
            <a:pPr marL="457200" indent="-457200">
              <a:buFont typeface="+mj-lt"/>
              <a:buAutoNum type="arabicPeriod"/>
            </a:pPr>
            <a:r>
              <a:rPr lang="en-US" dirty="0">
                <a:latin typeface="Arial" panose="020B0604020202020204" pitchFamily="34" charset="0"/>
                <a:cs typeface="Arial" panose="020B0604020202020204" pitchFamily="34" charset="0"/>
              </a:rPr>
              <a:t>Certificates of proof must also be sent to the Program Administrators.</a:t>
            </a:r>
          </a:p>
          <a:p>
            <a:pPr marL="0" indent="0">
              <a:buNone/>
            </a:pPr>
            <a:r>
              <a:rPr lang="en-US" b="1" u="sng" dirty="0">
                <a:latin typeface="Arial" panose="020B0604020202020204" pitchFamily="34" charset="0"/>
                <a:cs typeface="Arial" panose="020B0604020202020204" pitchFamily="34" charset="0"/>
              </a:rPr>
              <a:t>BOA Works</a:t>
            </a:r>
          </a:p>
          <a:p>
            <a:pPr lvl="1"/>
            <a:r>
              <a:rPr lang="en-US" u="sng" dirty="0">
                <a:latin typeface="Arial" panose="020B0604020202020204" pitchFamily="34" charset="0"/>
                <a:cs typeface="Arial" panose="020B0604020202020204" pitchFamily="34" charset="0"/>
              </a:rPr>
              <a:t>ITEMIZED</a:t>
            </a:r>
            <a:r>
              <a:rPr lang="en-US" dirty="0">
                <a:latin typeface="Arial" panose="020B0604020202020204" pitchFamily="34" charset="0"/>
                <a:cs typeface="Arial" panose="020B0604020202020204" pitchFamily="34" charset="0"/>
              </a:rPr>
              <a:t> Receipts and any supporting documentation are uploaded into BOA Works for each transaction for review and approval.</a:t>
            </a:r>
          </a:p>
          <a:p>
            <a:pPr lvl="1"/>
            <a:r>
              <a:rPr lang="en-US" dirty="0">
                <a:latin typeface="Arial" panose="020B0604020202020204" pitchFamily="34" charset="0"/>
                <a:cs typeface="Arial" panose="020B0604020202020204" pitchFamily="34" charset="0"/>
              </a:rPr>
              <a:t>Each transaction must be allocated with index and account and have at least one document attached. Multiple files can be attached, 1MB max.</a:t>
            </a:r>
          </a:p>
          <a:p>
            <a:pPr lvl="1"/>
            <a:r>
              <a:rPr lang="en-US" dirty="0">
                <a:latin typeface="Arial" panose="020B0604020202020204" pitchFamily="34" charset="0"/>
                <a:cs typeface="Arial" panose="020B0604020202020204" pitchFamily="34" charset="0"/>
              </a:rPr>
              <a:t>Original itemized receipts and all documentation are to be submitted with the monthly card statement for transactions on the statement.</a:t>
            </a:r>
          </a:p>
          <a:p>
            <a:pPr lvl="1"/>
            <a:r>
              <a:rPr lang="en-US" dirty="0">
                <a:latin typeface="Arial" panose="020B0604020202020204" pitchFamily="34" charset="0"/>
                <a:cs typeface="Arial" panose="020B0604020202020204" pitchFamily="34" charset="0"/>
              </a:rPr>
              <a:t>Purchase Log: Reports/Template Library/Billing Cycle Completed Purchase Log/drop down box/adjust dates/run/print PDF/ both Cardholder and Approver sign and date, if not electronically signed off on. Submit with card statement. CBA cardholders are to manually sign the log.</a:t>
            </a:r>
          </a:p>
          <a:p>
            <a:pPr marL="0" indent="0">
              <a:buNone/>
            </a:pPr>
            <a:endParaRPr lang="en-US" dirty="0"/>
          </a:p>
        </p:txBody>
      </p:sp>
    </p:spTree>
    <p:extLst>
      <p:ext uri="{BB962C8B-B14F-4D97-AF65-F5344CB8AC3E}">
        <p14:creationId xmlns:p14="http://schemas.microsoft.com/office/powerpoint/2010/main" val="3899391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1598612" y="196073"/>
            <a:ext cx="8608358"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Credit Cards:</a:t>
            </a:r>
          </a:p>
        </p:txBody>
      </p:sp>
      <p:sp>
        <p:nvSpPr>
          <p:cNvPr id="5" name="Right Arrow 4"/>
          <p:cNvSpPr/>
          <p:nvPr/>
        </p:nvSpPr>
        <p:spPr>
          <a:xfrm>
            <a:off x="1598612" y="2509244"/>
            <a:ext cx="1066800" cy="638505"/>
          </a:xfrm>
          <a:prstGeom prst="rightArrow">
            <a:avLst/>
          </a:prstGeom>
          <a:solidFill>
            <a:schemeClr val="accent1">
              <a:lumMod val="75000"/>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p:cNvSpPr/>
          <p:nvPr/>
        </p:nvSpPr>
        <p:spPr>
          <a:xfrm>
            <a:off x="1598612" y="1647495"/>
            <a:ext cx="1066800" cy="638505"/>
          </a:xfrm>
          <a:prstGeom prst="rightArrow">
            <a:avLst/>
          </a:prstGeom>
          <a:solidFill>
            <a:schemeClr val="accent1">
              <a:lumMod val="75000"/>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Arrow 8"/>
          <p:cNvSpPr/>
          <p:nvPr/>
        </p:nvSpPr>
        <p:spPr>
          <a:xfrm>
            <a:off x="1598612" y="3394933"/>
            <a:ext cx="1066800" cy="638505"/>
          </a:xfrm>
          <a:prstGeom prst="rightArrow">
            <a:avLst/>
          </a:prstGeom>
          <a:solidFill>
            <a:schemeClr val="accent1">
              <a:lumMod val="75000"/>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Arrow 9"/>
          <p:cNvSpPr/>
          <p:nvPr/>
        </p:nvSpPr>
        <p:spPr>
          <a:xfrm>
            <a:off x="1598612" y="4280622"/>
            <a:ext cx="1066800" cy="638505"/>
          </a:xfrm>
          <a:prstGeom prst="rightArrow">
            <a:avLst/>
          </a:prstGeom>
          <a:solidFill>
            <a:schemeClr val="accent1">
              <a:lumMod val="75000"/>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p:cNvSpPr/>
          <p:nvPr/>
        </p:nvSpPr>
        <p:spPr>
          <a:xfrm>
            <a:off x="1598612" y="5166311"/>
            <a:ext cx="1066800" cy="638505"/>
          </a:xfrm>
          <a:prstGeom prst="rightArrow">
            <a:avLst/>
          </a:prstGeom>
          <a:solidFill>
            <a:schemeClr val="accent1">
              <a:lumMod val="75000"/>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2840656" y="1738208"/>
            <a:ext cx="8534400" cy="461665"/>
          </a:xfrm>
          <a:prstGeom prst="rect">
            <a:avLst/>
          </a:prstGeom>
          <a:noFill/>
          <a:ln w="25400">
            <a:solidFill>
              <a:schemeClr val="accent1">
                <a:shade val="50000"/>
              </a:schemeClr>
            </a:solidFill>
          </a:ln>
        </p:spPr>
        <p:txBody>
          <a:bodyPr wrap="square" rtlCol="0" anchor="ctr" anchorCtr="0">
            <a:spAutoFit/>
          </a:bodyPr>
          <a:lstStyle/>
          <a:p>
            <a:r>
              <a:rPr lang="en-US" sz="2400" dirty="0">
                <a:latin typeface="Arial" panose="020B0604020202020204" pitchFamily="34" charset="0"/>
                <a:cs typeface="Arial" panose="020B0604020202020204" pitchFamily="34" charset="0"/>
              </a:rPr>
              <a:t>Issued in individual’s name.</a:t>
            </a:r>
          </a:p>
        </p:txBody>
      </p:sp>
      <p:sp>
        <p:nvSpPr>
          <p:cNvPr id="13" name="TextBox 12"/>
          <p:cNvSpPr txBox="1"/>
          <p:nvPr/>
        </p:nvSpPr>
        <p:spPr>
          <a:xfrm>
            <a:off x="2829234" y="2597663"/>
            <a:ext cx="8534400" cy="461665"/>
          </a:xfrm>
          <a:prstGeom prst="rect">
            <a:avLst/>
          </a:prstGeom>
          <a:no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Must receive annual training with a passing score of 90%.</a:t>
            </a:r>
          </a:p>
        </p:txBody>
      </p:sp>
      <p:sp>
        <p:nvSpPr>
          <p:cNvPr id="14" name="TextBox 13"/>
          <p:cNvSpPr txBox="1"/>
          <p:nvPr/>
        </p:nvSpPr>
        <p:spPr>
          <a:xfrm>
            <a:off x="2853395" y="3482061"/>
            <a:ext cx="8534400" cy="461665"/>
          </a:xfrm>
          <a:prstGeom prst="rect">
            <a:avLst/>
          </a:prstGeom>
          <a:no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Must sign a Cardholder’s Agreement form.</a:t>
            </a:r>
          </a:p>
        </p:txBody>
      </p:sp>
      <p:sp>
        <p:nvSpPr>
          <p:cNvPr id="15" name="TextBox 14"/>
          <p:cNvSpPr txBox="1"/>
          <p:nvPr/>
        </p:nvSpPr>
        <p:spPr>
          <a:xfrm>
            <a:off x="2817812" y="4369041"/>
            <a:ext cx="8534400" cy="461665"/>
          </a:xfrm>
          <a:prstGeom prst="rect">
            <a:avLst/>
          </a:prstGeom>
          <a:no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Agency liability.</a:t>
            </a:r>
          </a:p>
        </p:txBody>
      </p:sp>
      <p:sp>
        <p:nvSpPr>
          <p:cNvPr id="16" name="TextBox 15"/>
          <p:cNvSpPr txBox="1"/>
          <p:nvPr/>
        </p:nvSpPr>
        <p:spPr>
          <a:xfrm>
            <a:off x="2810648" y="5254730"/>
            <a:ext cx="8534400" cy="830997"/>
          </a:xfrm>
          <a:prstGeom prst="rect">
            <a:avLst/>
          </a:prstGeom>
          <a:no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Upon separation/termination – account must be cancelled &amp; card turned in to the Program Administrators.</a:t>
            </a:r>
          </a:p>
        </p:txBody>
      </p:sp>
    </p:spTree>
    <p:extLst>
      <p:ext uri="{BB962C8B-B14F-4D97-AF65-F5344CB8AC3E}">
        <p14:creationId xmlns:p14="http://schemas.microsoft.com/office/powerpoint/2010/main" val="534006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1598612" y="196073"/>
            <a:ext cx="8608358" cy="1140628"/>
          </a:xfrm>
          <a:prstGeom prst="rect">
            <a:avLst/>
          </a:prstGeom>
        </p:spPr>
        <p:txBody>
          <a:bodyPr vert="horz" lIns="91440" tIns="45720" rIns="91440" bIns="45720" rtlCol="0" anchor="ctr">
            <a:normAutofit/>
          </a:bodyPr>
          <a:lstStyle>
            <a:lvl1pPr algn="r" defTabSz="914126" rtl="0" eaLnBrk="1" latinLnBrk="0" hangingPunct="1">
              <a:lnSpc>
                <a:spcPct val="90000"/>
              </a:lnSpc>
              <a:spcBef>
                <a:spcPct val="0"/>
              </a:spcBef>
              <a:buNone/>
              <a:defRPr sz="3999" kern="1200" cap="all" baseline="0">
                <a:solidFill>
                  <a:schemeClr val="tx1"/>
                </a:solidFill>
                <a:latin typeface="+mj-lt"/>
                <a:ea typeface="+mj-ea"/>
                <a:cs typeface="+mj-cs"/>
              </a:defRPr>
            </a:lvl1pPr>
          </a:lstStyle>
          <a:p>
            <a:pPr algn="ctr"/>
            <a:r>
              <a:rPr lang="en-US" cap="none" dirty="0">
                <a:ln w="0">
                  <a:solidFill>
                    <a:schemeClr val="tx2">
                      <a:lumMod val="50000"/>
                    </a:schemeClr>
                  </a:solidFill>
                </a:ln>
                <a:solidFill>
                  <a:schemeClr val="accent1">
                    <a:lumMod val="75000"/>
                  </a:schemeClr>
                </a:solidFill>
                <a:effectLst>
                  <a:outerShdw blurRad="60007" dist="200025" dir="15000000" sy="30000" kx="-1800000" algn="bl" rotWithShape="0">
                    <a:prstClr val="black">
                      <a:alpha val="32000"/>
                    </a:prstClr>
                  </a:outerShdw>
                </a:effectLst>
                <a:latin typeface="Arial" panose="020B0604020202020204" pitchFamily="34" charset="0"/>
                <a:cs typeface="Arial" panose="020B0604020202020204" pitchFamily="34" charset="0"/>
              </a:rPr>
              <a:t>State Travel Card Program</a:t>
            </a:r>
          </a:p>
        </p:txBody>
      </p:sp>
      <p:sp>
        <p:nvSpPr>
          <p:cNvPr id="12" name="TextBox 11"/>
          <p:cNvSpPr txBox="1"/>
          <p:nvPr/>
        </p:nvSpPr>
        <p:spPr>
          <a:xfrm>
            <a:off x="1635591" y="1112223"/>
            <a:ext cx="8534400" cy="584775"/>
          </a:xfrm>
          <a:prstGeom prst="rect">
            <a:avLst/>
          </a:prstGeom>
          <a:noFill/>
          <a:ln w="25400">
            <a:noFill/>
          </a:ln>
        </p:spPr>
        <p:txBody>
          <a:bodyPr wrap="square" rtlCol="0" anchor="ctr" anchorCtr="0">
            <a:spAutoFit/>
          </a:bodyPr>
          <a:lstStyle/>
          <a:p>
            <a:pPr algn="ctr"/>
            <a:r>
              <a:rPr lang="en-US" sz="2800" b="1" dirty="0">
                <a:latin typeface="Arial" panose="020B0604020202020204" pitchFamily="34" charset="0"/>
                <a:cs typeface="Arial" panose="020B0604020202020204" pitchFamily="34" charset="0"/>
              </a:rPr>
              <a:t>What are my limits</a:t>
            </a:r>
            <a:r>
              <a:rPr lang="en-US" sz="3200" b="1" i="1" dirty="0">
                <a:latin typeface="Arial" panose="020B0604020202020204" pitchFamily="34" charset="0"/>
                <a:cs typeface="Arial" panose="020B0604020202020204" pitchFamily="34" charset="0"/>
              </a:rPr>
              <a:t>?</a:t>
            </a:r>
            <a:endParaRPr lang="en-US" sz="2800" b="1" i="1" dirty="0">
              <a:latin typeface="Arial" panose="020B0604020202020204" pitchFamily="34" charset="0"/>
              <a:cs typeface="Arial" panose="020B0604020202020204" pitchFamily="34" charset="0"/>
            </a:endParaRPr>
          </a:p>
        </p:txBody>
      </p:sp>
      <p:sp>
        <p:nvSpPr>
          <p:cNvPr id="13" name="TextBox 12"/>
          <p:cNvSpPr txBox="1"/>
          <p:nvPr/>
        </p:nvSpPr>
        <p:spPr>
          <a:xfrm>
            <a:off x="1751012" y="1752600"/>
            <a:ext cx="8564408" cy="1569660"/>
          </a:xfrm>
          <a:prstGeom prst="rect">
            <a:avLst/>
          </a:prstGeom>
          <a:noFill/>
          <a:ln w="25400">
            <a:solidFill>
              <a:schemeClr val="accent1">
                <a:shade val="50000"/>
              </a:schemeClr>
            </a:solidFill>
          </a:ln>
        </p:spPr>
        <p:txBody>
          <a:bodyPr wrap="square" rtlCol="0">
            <a:spAutoFit/>
          </a:bodyPr>
          <a:lstStyle/>
          <a:p>
            <a:r>
              <a:rPr lang="en-US" sz="2400" dirty="0">
                <a:latin typeface="Arial" panose="020B0604020202020204" pitchFamily="34" charset="0"/>
                <a:cs typeface="Arial" panose="020B0604020202020204" pitchFamily="34" charset="0"/>
              </a:rPr>
              <a:t>State Travel card/CBA purchases are limited to a Single Transaction Limit (STL), or $5,000 per transaction, whichever is less. STL’s of greater than $5,000 on an individual’s card must be approved by the Office of State Travel.</a:t>
            </a:r>
          </a:p>
        </p:txBody>
      </p:sp>
      <p:sp>
        <p:nvSpPr>
          <p:cNvPr id="15" name="TextBox 14"/>
          <p:cNvSpPr txBox="1"/>
          <p:nvPr/>
        </p:nvSpPr>
        <p:spPr>
          <a:xfrm>
            <a:off x="2741612" y="3429000"/>
            <a:ext cx="8534400" cy="1569660"/>
          </a:xfrm>
          <a:prstGeom prst="rect">
            <a:avLst/>
          </a:prstGeom>
          <a:noFill/>
          <a:ln w="25400">
            <a:solidFill>
              <a:schemeClr val="accent1">
                <a:shade val="50000"/>
              </a:schemeClr>
            </a:solidFill>
          </a:ln>
        </p:spPr>
        <p:txBody>
          <a:bodyPr wrap="square" rtlCol="0">
            <a:spAutoFit/>
          </a:bodyPr>
          <a:lstStyle/>
          <a:p>
            <a:r>
              <a:rPr lang="en-US" sz="2400" b="1"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DO NOT </a:t>
            </a:r>
            <a:r>
              <a:rPr lang="en-US" sz="2400" dirty="0">
                <a:latin typeface="Arial" panose="020B0604020202020204" pitchFamily="34" charset="0"/>
                <a:cs typeface="Arial" panose="020B0604020202020204" pitchFamily="34" charset="0"/>
              </a:rPr>
              <a:t>split a transaction. Items that exceed the Single Transaction Limit and separating the payment into two or more transactions is </a:t>
            </a:r>
            <a:r>
              <a:rPr lang="en-US" sz="2400" b="1"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NOT allowed</a:t>
            </a:r>
            <a:r>
              <a:rPr lang="en-US" sz="2400" dirty="0">
                <a:latin typeface="Arial" panose="020B0604020202020204" pitchFamily="34" charset="0"/>
                <a:cs typeface="Arial" panose="020B0604020202020204" pitchFamily="34" charset="0"/>
              </a:rPr>
              <a:t>. Artificially splitting a purchase is a </a:t>
            </a:r>
            <a:r>
              <a:rPr lang="en-US" sz="2400" b="1"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violation of State law</a:t>
            </a:r>
            <a:r>
              <a:rPr lang="en-US" sz="2400" dirty="0">
                <a:latin typeface="Arial" panose="020B0604020202020204" pitchFamily="34" charset="0"/>
                <a:cs typeface="Arial" panose="020B0604020202020204" pitchFamily="34" charset="0"/>
              </a:rPr>
              <a:t>.</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047456">
            <a:off x="733799" y="3706331"/>
            <a:ext cx="1481545" cy="916794"/>
          </a:xfrm>
          <a:prstGeom prst="rect">
            <a:avLst/>
          </a:prstGeom>
          <a:effectLst>
            <a:softEdge rad="63500"/>
          </a:effectLst>
        </p:spPr>
      </p:pic>
      <p:sp>
        <p:nvSpPr>
          <p:cNvPr id="8" name="TextBox 7"/>
          <p:cNvSpPr txBox="1"/>
          <p:nvPr/>
        </p:nvSpPr>
        <p:spPr>
          <a:xfrm>
            <a:off x="455612" y="5152817"/>
            <a:ext cx="11201400" cy="1400383"/>
          </a:xfrm>
          <a:prstGeom prst="rect">
            <a:avLst/>
          </a:prstGeom>
          <a:noFill/>
          <a:ln w="25400">
            <a:solidFill>
              <a:schemeClr val="accent1">
                <a:shade val="50000"/>
              </a:schemeClr>
            </a:solidFill>
          </a:ln>
        </p:spPr>
        <p:txBody>
          <a:bodyPr wrap="square" rtlCol="0">
            <a:spAutoFit/>
          </a:bodyPr>
          <a:lstStyle/>
          <a:p>
            <a:pPr>
              <a:buFont typeface="Wingdings" panose="05000000000000000000" pitchFamily="2" charset="2"/>
              <a:buNone/>
              <a:defRPr/>
            </a:pPr>
            <a:r>
              <a:rPr lang="en-US" sz="2000" u="sng" dirty="0">
                <a:latin typeface="Arial" panose="020B0604020202020204" pitchFamily="34" charset="0"/>
                <a:cs typeface="Arial" panose="020B0604020202020204" pitchFamily="34" charset="0"/>
              </a:rPr>
              <a:t>Executive Order BJ 2010-16, Small Purchase Procedures, Section # 6 states:  </a:t>
            </a:r>
            <a:endParaRPr lang="en-US" sz="2400" u="sng" dirty="0">
              <a:latin typeface="Arial" pitchFamily="34" charset="0"/>
              <a:cs typeface="Arial" pitchFamily="34" charset="0"/>
            </a:endParaRPr>
          </a:p>
          <a:p>
            <a:pPr marL="285750" indent="-285750">
              <a:spcBef>
                <a:spcPts val="600"/>
              </a:spcBef>
              <a:buFont typeface="Arial" panose="020B0604020202020204" pitchFamily="34" charset="0"/>
              <a:buChar char="•"/>
              <a:defRPr/>
            </a:pPr>
            <a:r>
              <a:rPr lang="en-US" sz="2000" dirty="0">
                <a:latin typeface="Arial" pitchFamily="34" charset="0"/>
                <a:cs typeface="Arial" pitchFamily="34" charset="0"/>
              </a:rPr>
              <a:t>In the absence of a good faith business basis, no purchase or procurement shall be artificially divided within a cost center, or its equivalent, to avoid the competitive process or the solicitation of competitive sealed bids.  </a:t>
            </a:r>
          </a:p>
        </p:txBody>
      </p:sp>
    </p:spTree>
    <p:extLst>
      <p:ext uri="{BB962C8B-B14F-4D97-AF65-F5344CB8AC3E}">
        <p14:creationId xmlns:p14="http://schemas.microsoft.com/office/powerpoint/2010/main" val="1731069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9AEF1AC-E279-497A-BEF6-B83421166B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0</TotalTime>
  <Words>2467</Words>
  <Application>Microsoft Office PowerPoint</Application>
  <PresentationFormat>Custom</PresentationFormat>
  <Paragraphs>226</Paragraphs>
  <Slides>23</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Century Gothic</vt:lpstr>
      <vt:lpstr>Wingdings</vt:lpstr>
      <vt:lpstr>Wingdings 3</vt:lpstr>
      <vt:lpstr>Wisp</vt:lpstr>
      <vt:lpstr>Acrobat Document</vt:lpstr>
      <vt:lpstr>The University of Louisiana Monroe</vt:lpstr>
      <vt:lpstr>Overview</vt:lpstr>
      <vt:lpstr>Introduction and Purpose</vt:lpstr>
      <vt:lpstr>Purpose of the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Purchases</vt:lpstr>
      <vt:lpstr>Other Purchase Information</vt:lpstr>
      <vt:lpstr>Cardholder Responsibilities</vt:lpstr>
      <vt:lpstr>Vehicle Rental Upgrades</vt:lpstr>
      <vt:lpstr>Vehicle Upgrade (cont.)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2017-03-30T13:43:40Z</dcterms:created>
  <dcterms:modified xsi:type="dcterms:W3CDTF">2021-02-24T19:21:29Z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TC034606299991</vt:lpwstr>
  </property>
</Properties>
</file>