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303" r:id="rId2"/>
    <p:sldId id="304" r:id="rId3"/>
    <p:sldId id="320" r:id="rId4"/>
    <p:sldId id="324" r:id="rId5"/>
    <p:sldId id="325" r:id="rId6"/>
    <p:sldId id="318" r:id="rId7"/>
    <p:sldId id="326" r:id="rId8"/>
    <p:sldId id="327" r:id="rId9"/>
    <p:sldId id="328" r:id="rId10"/>
    <p:sldId id="297" r:id="rId11"/>
    <p:sldId id="335" r:id="rId12"/>
    <p:sldId id="298" r:id="rId13"/>
    <p:sldId id="331" r:id="rId14"/>
    <p:sldId id="329" r:id="rId15"/>
    <p:sldId id="332" r:id="rId16"/>
    <p:sldId id="330" r:id="rId17"/>
    <p:sldId id="299" r:id="rId18"/>
    <p:sldId id="333" r:id="rId19"/>
    <p:sldId id="323" r:id="rId20"/>
    <p:sldId id="334" r:id="rId21"/>
    <p:sldId id="336" r:id="rId22"/>
    <p:sldId id="338" r:id="rId23"/>
    <p:sldId id="337" r:id="rId2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2C82"/>
    <a:srgbClr val="C5C2E1"/>
    <a:srgbClr val="E4E3F1"/>
    <a:srgbClr val="8A84C2"/>
    <a:srgbClr val="02B53C"/>
    <a:srgbClr val="690021"/>
    <a:srgbClr val="000099"/>
    <a:srgbClr val="0B4B82"/>
    <a:srgbClr val="28659C"/>
    <a:srgbClr val="342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54" autoAdjust="0"/>
    <p:restoredTop sz="94721" autoAdjust="0"/>
  </p:normalViewPr>
  <p:slideViewPr>
    <p:cSldViewPr snapToGrid="0">
      <p:cViewPr varScale="1">
        <p:scale>
          <a:sx n="79" d="100"/>
          <a:sy n="79" d="100"/>
        </p:scale>
        <p:origin x="96" y="2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70942041-0F36-45CF-8148-503C7DED04C4}" type="datetimeFigureOut">
              <a:rPr lang="en-US" smtClean="0"/>
              <a:t>9/30/2025</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DD2E27C4-EBA9-4145-A1C5-C452E39EAF84}" type="slidenum">
              <a:rPr lang="en-US" smtClean="0"/>
              <a:t>‹#›</a:t>
            </a:fld>
            <a:endParaRPr lang="en-US"/>
          </a:p>
        </p:txBody>
      </p:sp>
    </p:spTree>
    <p:extLst>
      <p:ext uri="{BB962C8B-B14F-4D97-AF65-F5344CB8AC3E}">
        <p14:creationId xmlns:p14="http://schemas.microsoft.com/office/powerpoint/2010/main" val="169162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05DE3D7-0488-430B-A6A3-4C5F7B284C5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2561376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5DE3D7-0488-430B-A6A3-4C5F7B284C5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1876216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5DE3D7-0488-430B-A6A3-4C5F7B284C5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3795082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5DE3D7-0488-430B-A6A3-4C5F7B284C5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1633687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5DE3D7-0488-430B-A6A3-4C5F7B284C5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261069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5DE3D7-0488-430B-A6A3-4C5F7B284C5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3093956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5DE3D7-0488-430B-A6A3-4C5F7B284C50}"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1388896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5DE3D7-0488-430B-A6A3-4C5F7B284C50}"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2561107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5DE3D7-0488-430B-A6A3-4C5F7B284C50}"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4070414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5DE3D7-0488-430B-A6A3-4C5F7B284C5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111019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5DE3D7-0488-430B-A6A3-4C5F7B284C5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0D782D-4AFA-44FF-9D8A-1D4E3D2768DC}" type="slidenum">
              <a:rPr lang="en-US" smtClean="0"/>
              <a:t>‹#›</a:t>
            </a:fld>
            <a:endParaRPr lang="en-US"/>
          </a:p>
        </p:txBody>
      </p:sp>
    </p:spTree>
    <p:extLst>
      <p:ext uri="{BB962C8B-B14F-4D97-AF65-F5344CB8AC3E}">
        <p14:creationId xmlns:p14="http://schemas.microsoft.com/office/powerpoint/2010/main" val="2598194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5DE3D7-0488-430B-A6A3-4C5F7B284C50}" type="datetimeFigureOut">
              <a:rPr lang="en-US" smtClean="0"/>
              <a:t>9/30/2025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0D782D-4AFA-44FF-9D8A-1D4E3D2768DC}" type="slidenum">
              <a:rPr lang="en-US" smtClean="0"/>
              <a:t>‹#›</a:t>
            </a:fld>
            <a:endParaRPr lang="en-US"/>
          </a:p>
        </p:txBody>
      </p:sp>
    </p:spTree>
    <p:extLst>
      <p:ext uri="{BB962C8B-B14F-4D97-AF65-F5344CB8AC3E}">
        <p14:creationId xmlns:p14="http://schemas.microsoft.com/office/powerpoint/2010/main" val="17451387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18.jpeg"/></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url.avanan.click/v2/___https:/www.accessibilitychecker.org/___.YXAzOnVuaXZlcnNpdHlvZmxvdWlzaWFuYXN5c3RlbTphOm86ODVkYWZiNWM2NzY4MDY1MjJjMTBlMTE4ZmNkNTJhNGY6Njo3ZGUxOjdkYjMxYjYxNTczN2UzNmU4NGQ5Y2E2MTkwMTBhNTJmNzY0NTQzODU1NzlmZTAzZmVhM2JhODRiYTYwNzNiN2E6cDpGOk4" TargetMode="External"/><Relationship Id="rId7" Type="http://schemas.openxmlformats.org/officeDocument/2006/relationships/hyperlink" Target="https://url.avanan.click/v2/___https:/pelican.ots.la.gov/___.YXAzOnVuaXZlcnNpdHlvZmxvdWlzaWFuYXN5c3RlbTphOm86ODVkYWZiNWM2NzY4MDY1MjJjMTBlMTE4ZmNkNTJhNGY6NjoxMTg1OjI4MmQyNjFmZDgxNDIxNDk3Zjc4Mjk1NmI4OTg2ZGYwYTUwNTNhNTkwNWM1OGRhYjNjNzY1ZjFjMWYyZDUyOGM6cDpGOk4" TargetMode="Externa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hyperlink" Target="https://url.avanan.click/v2/___https:/accessibility.ots.la.gov/___.YXAzOnVuaXZlcnNpdHlvZmxvdWlzaWFuYXN5c3RlbTphOm86ODVkYWZiNWM2NzY4MDY1MjJjMTBlMTE4ZmNkNTJhNGY6NjowNjNmOjU1YjkxYWNlMThmY2IxNGY0NDIwN2RlNzI0NzA3M2I3MjJhNjI3ODY0ZWYwOGUyNjllZGJhMmUxYzk2ZDUwNWY6cDpGOk4" TargetMode="External"/><Relationship Id="rId5" Type="http://schemas.openxmlformats.org/officeDocument/2006/relationships/hyperlink" Target="https://url.avanan.click/v2/___https:/ahrefs.com/writing-tools/img-alt-text-generator___.YXAzOnVuaXZlcnNpdHlvZmxvdWlzaWFuYXN5c3RlbTphOm86ODVkYWZiNWM2NzY4MDY1MjJjMTBlMTE4ZmNkNTJhNGY6Njo3NjYzOjJmNGMyZjliYWQ1NGRmYTJiOWFiM2IyZTZlMGEwYWM3YjJiNjJkZWE2YjQ3NDg2ZTFmM2U5MzI5MjBlZDhkMzg6cDpGOk4" TargetMode="External"/><Relationship Id="rId4" Type="http://schemas.openxmlformats.org/officeDocument/2006/relationships/hyperlink" Target="https://url.avanan.click/v2/___https:/webaim.org/resources/contrastchecker/___.YXAzOnVuaXZlcnNpdHlvZmxvdWlzaWFuYXN5c3RlbTphOm86ODVkYWZiNWM2NzY4MDY1MjJjMTBlMTE4ZmNkNTJhNGY6NjozMDJmOjg4YTllOWM4OWUxYTY5MjhiMDU3MzI0MTliNDNkNmI5ZTExMTRkMjU2Zjc5NjQwYmY4YTUxNmU5YjA2NDYzZGY6cDpGOk4"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UL System logos backdrop.">
            <a:extLst>
              <a:ext uri="{FF2B5EF4-FFF2-40B4-BE49-F238E27FC236}">
                <a16:creationId xmlns:a16="http://schemas.microsoft.com/office/drawing/2014/main" id="{15190C38-8A56-40D9-8738-56B4D239D5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9"/>
            <a:ext cx="12192000" cy="6856781"/>
          </a:xfrm>
          <a:prstGeom prst="rect">
            <a:avLst/>
          </a:prstGeom>
        </p:spPr>
      </p:pic>
      <p:sp>
        <p:nvSpPr>
          <p:cNvPr id="7" name="Title 6">
            <a:extLst>
              <a:ext uri="{FF2B5EF4-FFF2-40B4-BE49-F238E27FC236}">
                <a16:creationId xmlns:a16="http://schemas.microsoft.com/office/drawing/2014/main" id="{5E1571A4-9020-4098-B6AF-73F5069238B8}"/>
              </a:ext>
            </a:extLst>
          </p:cNvPr>
          <p:cNvSpPr>
            <a:spLocks noGrp="1"/>
          </p:cNvSpPr>
          <p:nvPr>
            <p:ph type="title" idx="4294967295"/>
          </p:nvPr>
        </p:nvSpPr>
        <p:spPr>
          <a:xfrm>
            <a:off x="2894870" y="5136207"/>
            <a:ext cx="6402265" cy="1261884"/>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bg1"/>
                </a:solidFill>
                <a:effectLst/>
                <a:uLnTx/>
                <a:uFillTx/>
                <a:latin typeface="+mn-lt"/>
                <a:ea typeface="+mn-ea"/>
                <a:cs typeface="+mn-cs"/>
              </a:rPr>
              <a:t>Accessibility in Documents​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bg1"/>
                </a:solidFill>
                <a:effectLst/>
                <a:uLnTx/>
                <a:uFillTx/>
                <a:latin typeface="+mn-lt"/>
                <a:ea typeface="+mn-ea"/>
                <a:cs typeface="+mn-cs"/>
              </a:rPr>
              <a:t>(Overview and Best Practices)​</a:t>
            </a:r>
            <a:endParaRPr kumimoji="0" lang="en-US" sz="16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93113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95082B3E-E316-4481-BF9C-8F88EAEA72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15EF0AAD-ACE2-4C99-B23B-99B50A28D35B}"/>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How Headings, Bookmarks, and Tags Work</a:t>
            </a:r>
          </a:p>
        </p:txBody>
      </p:sp>
      <p:sp>
        <p:nvSpPr>
          <p:cNvPr id="5" name="Content Placeholder 7">
            <a:extLst>
              <a:ext uri="{FF2B5EF4-FFF2-40B4-BE49-F238E27FC236}">
                <a16:creationId xmlns:a16="http://schemas.microsoft.com/office/drawing/2014/main" id="{6ADAB9C2-7510-474E-A8C6-DB51D368A9B9}"/>
              </a:ext>
            </a:extLst>
          </p:cNvPr>
          <p:cNvSpPr txBox="1">
            <a:spLocks/>
          </p:cNvSpPr>
          <p:nvPr/>
        </p:nvSpPr>
        <p:spPr>
          <a:xfrm>
            <a:off x="838200" y="1690687"/>
            <a:ext cx="10642600" cy="496919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t>Headers​</a:t>
            </a:r>
          </a:p>
          <a:p>
            <a:pPr lvl="1"/>
            <a:r>
              <a:rPr lang="en-US" sz="1400" dirty="0"/>
              <a:t>Create the outline of a document (H1, H2, H3).​</a:t>
            </a:r>
          </a:p>
          <a:p>
            <a:pPr lvl="1"/>
            <a:r>
              <a:rPr lang="en-US" sz="1400" dirty="0"/>
              <a:t>Screen readers let users “jump” by heading.​</a:t>
            </a:r>
          </a:p>
          <a:p>
            <a:pPr lvl="1"/>
            <a:r>
              <a:rPr lang="en-US" sz="1400" dirty="0"/>
              <a:t>Example: Heading 1 = Title of Section; Heading 2 = Subtopic.​</a:t>
            </a:r>
          </a:p>
          <a:p>
            <a:pPr marL="0" indent="0">
              <a:buNone/>
            </a:pPr>
            <a:r>
              <a:rPr lang="en-US" sz="1400" b="1" dirty="0"/>
              <a:t>Bookmarks​</a:t>
            </a:r>
          </a:p>
          <a:p>
            <a:pPr lvl="1"/>
            <a:r>
              <a:rPr lang="en-US" sz="1400" dirty="0"/>
              <a:t>Digital navigation markers.​</a:t>
            </a:r>
          </a:p>
          <a:p>
            <a:pPr lvl="1"/>
            <a:r>
              <a:rPr lang="en-US" sz="1400" dirty="0"/>
              <a:t>Act like a clickable Table of Contents.​</a:t>
            </a:r>
          </a:p>
          <a:p>
            <a:pPr lvl="1"/>
            <a:r>
              <a:rPr lang="en-US" sz="1400" dirty="0"/>
              <a:t>Example: Bookmark → Introduction, Methods, Results, Conclusion.​</a:t>
            </a:r>
          </a:p>
          <a:p>
            <a:pPr marL="0" indent="0">
              <a:buNone/>
            </a:pPr>
            <a:r>
              <a:rPr lang="en-US" sz="1400" b="1" dirty="0"/>
              <a:t>Tags​</a:t>
            </a:r>
          </a:p>
          <a:p>
            <a:pPr lvl="1"/>
            <a:r>
              <a:rPr lang="en-US" sz="1400" dirty="0"/>
              <a:t>Invisible labels that define structure (heading, paragraph, list, table, image).​</a:t>
            </a:r>
          </a:p>
          <a:p>
            <a:pPr lvl="1"/>
            <a:r>
              <a:rPr lang="en-US" sz="1400" dirty="0"/>
              <a:t>Establish the reading order and preserve relationships.​</a:t>
            </a:r>
          </a:p>
          <a:p>
            <a:pPr lvl="1"/>
            <a:r>
              <a:rPr lang="en-US" sz="1400" dirty="0"/>
              <a:t>Examples:​</a:t>
            </a:r>
          </a:p>
          <a:p>
            <a:pPr lvl="2"/>
            <a:r>
              <a:rPr lang="en-US" sz="1400" dirty="0"/>
              <a:t>&lt;H1&gt; = Heading 1​</a:t>
            </a:r>
          </a:p>
          <a:p>
            <a:pPr lvl="2"/>
            <a:r>
              <a:rPr lang="en-US" sz="1400" dirty="0"/>
              <a:t>&lt;P&gt; = Paragraph​</a:t>
            </a:r>
          </a:p>
          <a:p>
            <a:pPr lvl="2"/>
            <a:r>
              <a:rPr lang="en-US" sz="1400" dirty="0"/>
              <a:t>&lt;L&gt; = List​</a:t>
            </a:r>
          </a:p>
          <a:p>
            <a:pPr lvl="2"/>
            <a:r>
              <a:rPr lang="en-US" sz="1400" dirty="0"/>
              <a:t>&lt;Figure&gt; = Image (with alt text)​</a:t>
            </a:r>
          </a:p>
          <a:p>
            <a:pPr lvl="2"/>
            <a:r>
              <a:rPr lang="en-US" sz="1400" dirty="0"/>
              <a:t>&lt;Table&gt; = Table with headers​</a:t>
            </a:r>
          </a:p>
          <a:p>
            <a:pPr marL="0" indent="0">
              <a:buNone/>
            </a:pPr>
            <a:r>
              <a:rPr lang="en-US" sz="1400" dirty="0"/>
              <a:t>Together, these elements are the blueprint for an accessible document. They give it structure, navigation, and meaning.​</a:t>
            </a:r>
            <a:endParaRPr lang="en-US" sz="1400" b="1" dirty="0"/>
          </a:p>
        </p:txBody>
      </p:sp>
      <p:sp>
        <p:nvSpPr>
          <p:cNvPr id="6" name="Rectangle 5">
            <a:extLst>
              <a:ext uri="{FF2B5EF4-FFF2-40B4-BE49-F238E27FC236}">
                <a16:creationId xmlns:a16="http://schemas.microsoft.com/office/drawing/2014/main" id="{D9B74B0C-60BA-4B27-B664-4CBFD58C693E}"/>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75047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95082B3E-E316-4481-BF9C-8F88EAEA72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15EF0AAD-ACE2-4C99-B23B-99B50A28D35B}"/>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Headers, Bookmarks, and Tags</a:t>
            </a:r>
          </a:p>
        </p:txBody>
      </p:sp>
      <p:sp>
        <p:nvSpPr>
          <p:cNvPr id="5" name="Content Placeholder 7">
            <a:extLst>
              <a:ext uri="{FF2B5EF4-FFF2-40B4-BE49-F238E27FC236}">
                <a16:creationId xmlns:a16="http://schemas.microsoft.com/office/drawing/2014/main" id="{6ADAB9C2-7510-474E-A8C6-DB51D368A9B9}"/>
              </a:ext>
            </a:extLst>
          </p:cNvPr>
          <p:cNvSpPr txBox="1">
            <a:spLocks/>
          </p:cNvSpPr>
          <p:nvPr/>
        </p:nvSpPr>
        <p:spPr>
          <a:xfrm>
            <a:off x="838200" y="1690687"/>
            <a:ext cx="10642600" cy="496919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dirty="0"/>
              <a:t>Word​</a:t>
            </a:r>
          </a:p>
          <a:p>
            <a:pPr lvl="1"/>
            <a:r>
              <a:rPr lang="en-US" sz="1600" dirty="0"/>
              <a:t>Uses built-in styles (Heading 1, Heading 2, Lists, Tables).​</a:t>
            </a:r>
          </a:p>
          <a:p>
            <a:pPr lvl="1"/>
            <a:r>
              <a:rPr lang="en-US" sz="1600" dirty="0"/>
              <a:t>These become tags when exported to PDF.​</a:t>
            </a:r>
          </a:p>
          <a:p>
            <a:pPr lvl="1"/>
            <a:r>
              <a:rPr lang="en-US" sz="1600" dirty="0"/>
              <a:t>Bookmarks can be added for navigation.​</a:t>
            </a:r>
          </a:p>
          <a:p>
            <a:pPr marL="0" indent="0">
              <a:buNone/>
            </a:pPr>
            <a:r>
              <a:rPr lang="en-US" sz="1600" b="1" dirty="0"/>
              <a:t>PowerPoint​</a:t>
            </a:r>
          </a:p>
          <a:p>
            <a:pPr lvl="1"/>
            <a:r>
              <a:rPr lang="en-US" sz="1600" dirty="0"/>
              <a:t>Relies on slide titles as headings.​</a:t>
            </a:r>
          </a:p>
          <a:p>
            <a:pPr lvl="1"/>
            <a:r>
              <a:rPr lang="en-US" sz="1600" dirty="0"/>
              <a:t>Reading order pane controls tag order.​</a:t>
            </a:r>
          </a:p>
          <a:p>
            <a:pPr lvl="1"/>
            <a:r>
              <a:rPr lang="en-US" sz="1600" dirty="0"/>
              <a:t>Tags and bookmarks are created on export to PDF.​</a:t>
            </a:r>
          </a:p>
          <a:p>
            <a:pPr marL="0" indent="0">
              <a:buNone/>
            </a:pPr>
            <a:r>
              <a:rPr lang="en-US" sz="1600" b="1" dirty="0"/>
              <a:t>Excel​</a:t>
            </a:r>
          </a:p>
          <a:p>
            <a:pPr lvl="1"/>
            <a:r>
              <a:rPr lang="en-US" sz="1600" dirty="0"/>
              <a:t>Uses header rows, column titles, and sheet names as structure.​</a:t>
            </a:r>
          </a:p>
          <a:p>
            <a:pPr lvl="1"/>
            <a:r>
              <a:rPr lang="en-US" sz="1600" dirty="0"/>
              <a:t>If exported to PDF, these map into tags.​</a:t>
            </a:r>
          </a:p>
          <a:p>
            <a:pPr marL="0" indent="0">
              <a:buNone/>
            </a:pPr>
            <a:r>
              <a:rPr lang="en-US" sz="1600" b="1" dirty="0"/>
              <a:t>PDFs</a:t>
            </a:r>
            <a:r>
              <a:rPr lang="en-US" sz="1600" dirty="0"/>
              <a:t>​</a:t>
            </a:r>
          </a:p>
          <a:p>
            <a:pPr lvl="1"/>
            <a:r>
              <a:rPr lang="en-US" sz="1600" dirty="0"/>
              <a:t>Contain a full tag tree (headings, paragraphs, lists, tables, images).​</a:t>
            </a:r>
          </a:p>
          <a:p>
            <a:pPr lvl="1"/>
            <a:r>
              <a:rPr lang="en-US" sz="1600" dirty="0"/>
              <a:t>Bookmarks act as a clickable table of contents.​</a:t>
            </a:r>
          </a:p>
          <a:p>
            <a:pPr lvl="1"/>
            <a:r>
              <a:rPr lang="en-US" sz="1600" dirty="0"/>
              <a:t>Without tags or OCR, PDFs are unreadable to screen readers.​</a:t>
            </a:r>
          </a:p>
          <a:p>
            <a:pPr marL="0" indent="0">
              <a:buNone/>
            </a:pPr>
            <a:r>
              <a:rPr lang="en-US" sz="1600" b="1" dirty="0"/>
              <a:t>Each format handles accessibility differently, but the goal is the same: clear structure, logical navigation, and usable reading order.​</a:t>
            </a:r>
            <a:endParaRPr lang="en-US" sz="1600" b="1" i="1" dirty="0"/>
          </a:p>
        </p:txBody>
      </p:sp>
      <p:sp>
        <p:nvSpPr>
          <p:cNvPr id="6" name="Rectangle 5">
            <a:extLst>
              <a:ext uri="{FF2B5EF4-FFF2-40B4-BE49-F238E27FC236}">
                <a16:creationId xmlns:a16="http://schemas.microsoft.com/office/drawing/2014/main" id="{D9B74B0C-60BA-4B27-B664-4CBFD58C693E}"/>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88476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346B7712-C60C-4E7A-AE88-3A8C29D3135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42A2AD91-E760-4416-A821-8FD70346FE2D}"/>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Descriptive Links</a:t>
            </a:r>
          </a:p>
        </p:txBody>
      </p:sp>
      <p:sp>
        <p:nvSpPr>
          <p:cNvPr id="5" name="Content Placeholder 7">
            <a:extLst>
              <a:ext uri="{FF2B5EF4-FFF2-40B4-BE49-F238E27FC236}">
                <a16:creationId xmlns:a16="http://schemas.microsoft.com/office/drawing/2014/main" id="{D429EF72-48D1-4BA0-99D6-735CD3DCBDFC}"/>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t>What they are​</a:t>
            </a:r>
          </a:p>
          <a:p>
            <a:pPr lvl="1"/>
            <a:r>
              <a:rPr lang="en-US" sz="1800" dirty="0"/>
              <a:t>Links should clearly describe the destination or action.​</a:t>
            </a:r>
          </a:p>
          <a:p>
            <a:pPr lvl="1"/>
            <a:r>
              <a:rPr lang="en-US" sz="1800" dirty="0"/>
              <a:t>Screen readers can pull up a list of all links in a document, so context must be clear without surrounding text.​</a:t>
            </a:r>
          </a:p>
          <a:p>
            <a:pPr lvl="2"/>
            <a:r>
              <a:rPr lang="en-US" sz="1600" b="1" dirty="0"/>
              <a:t>“Click here“ or "Read more" </a:t>
            </a:r>
            <a:r>
              <a:rPr lang="en-US" sz="1600" dirty="0"/>
              <a:t>are meaningless out of context​</a:t>
            </a:r>
          </a:p>
          <a:p>
            <a:pPr marL="0" indent="0">
              <a:buNone/>
            </a:pPr>
            <a:r>
              <a:rPr lang="en-US" sz="1800" b="1" dirty="0"/>
              <a:t>Best Practices​</a:t>
            </a:r>
          </a:p>
          <a:p>
            <a:pPr lvl="1"/>
            <a:r>
              <a:rPr lang="en-US" sz="1800" dirty="0"/>
              <a:t>Make link text </a:t>
            </a:r>
            <a:r>
              <a:rPr lang="en-US" sz="1800" b="1" dirty="0"/>
              <a:t>descriptive and specific</a:t>
            </a:r>
            <a:r>
              <a:rPr lang="en-US" sz="1800" dirty="0"/>
              <a:t>.​</a:t>
            </a:r>
          </a:p>
          <a:p>
            <a:pPr lvl="1"/>
            <a:r>
              <a:rPr lang="en-US" sz="1800" dirty="0"/>
              <a:t>Avoid vague phrases.​</a:t>
            </a:r>
          </a:p>
          <a:p>
            <a:pPr lvl="1"/>
            <a:r>
              <a:rPr lang="en-US" sz="1800" dirty="0"/>
              <a:t>Ensure links are underlined or otherwise visually distinct (not just color).​</a:t>
            </a:r>
          </a:p>
          <a:p>
            <a:pPr lvl="1"/>
            <a:r>
              <a:rPr lang="en-US" sz="1800" dirty="0"/>
              <a:t>Accessibility checkers often do not check for descriptive links so check your work carefully!​</a:t>
            </a:r>
          </a:p>
          <a:p>
            <a:pPr marL="0" indent="0">
              <a:buNone/>
            </a:pPr>
            <a:r>
              <a:rPr lang="en-US" sz="1800" b="1" dirty="0"/>
              <a:t>Examples:​</a:t>
            </a:r>
          </a:p>
          <a:p>
            <a:pPr lvl="1"/>
            <a:r>
              <a:rPr lang="en-US" sz="1800" b="1" dirty="0"/>
              <a:t>Non-descriptive link: </a:t>
            </a:r>
            <a:r>
              <a:rPr lang="en-US" sz="1800" u="sng" dirty="0">
                <a:solidFill>
                  <a:schemeClr val="accent1">
                    <a:lumMod val="75000"/>
                  </a:schemeClr>
                </a:solidFill>
              </a:rPr>
              <a:t>https://www.uno.edu/cti/teaching-learning/accessibility​</a:t>
            </a:r>
          </a:p>
          <a:p>
            <a:pPr lvl="1"/>
            <a:r>
              <a:rPr lang="en-US" sz="1800" b="1" dirty="0"/>
              <a:t>Non-descriptive link: </a:t>
            </a:r>
            <a:r>
              <a:rPr lang="en-US" sz="1800" dirty="0"/>
              <a:t>Looking for UNO’s faculty accessibility website? </a:t>
            </a:r>
            <a:r>
              <a:rPr lang="en-US" sz="1800" u="sng" dirty="0">
                <a:solidFill>
                  <a:schemeClr val="accent1">
                    <a:lumMod val="75000"/>
                  </a:schemeClr>
                </a:solidFill>
              </a:rPr>
              <a:t>Click here</a:t>
            </a:r>
            <a:r>
              <a:rPr lang="en-US" sz="1800" dirty="0"/>
              <a:t>!​</a:t>
            </a:r>
          </a:p>
          <a:p>
            <a:pPr lvl="1"/>
            <a:r>
              <a:rPr lang="en-US" sz="1800" b="1" dirty="0"/>
              <a:t>Descriptive link: </a:t>
            </a:r>
            <a:r>
              <a:rPr lang="en-US" sz="1800" dirty="0"/>
              <a:t>Check out </a:t>
            </a:r>
            <a:r>
              <a:rPr lang="en-US" sz="1800" u="sng" dirty="0">
                <a:solidFill>
                  <a:schemeClr val="accent1">
                    <a:lumMod val="75000"/>
                  </a:schemeClr>
                </a:solidFill>
              </a:rPr>
              <a:t>UNO’s faculty accessibility website.​</a:t>
            </a:r>
          </a:p>
        </p:txBody>
      </p:sp>
      <p:sp>
        <p:nvSpPr>
          <p:cNvPr id="6" name="Rectangle 5">
            <a:extLst>
              <a:ext uri="{FF2B5EF4-FFF2-40B4-BE49-F238E27FC236}">
                <a16:creationId xmlns:a16="http://schemas.microsoft.com/office/drawing/2014/main" id="{6FCD3852-7726-4C40-A489-3CEACCF0D2E7}"/>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12678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346B7712-C60C-4E7A-AE88-3A8C29D3135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42A2AD91-E760-4416-A821-8FD70346FE2D}"/>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How to add Descriptive Links </a:t>
            </a:r>
          </a:p>
        </p:txBody>
      </p:sp>
      <p:sp>
        <p:nvSpPr>
          <p:cNvPr id="6" name="Rectangle 5">
            <a:extLst>
              <a:ext uri="{FF2B5EF4-FFF2-40B4-BE49-F238E27FC236}">
                <a16:creationId xmlns:a16="http://schemas.microsoft.com/office/drawing/2014/main" id="{6FCD3852-7726-4C40-A489-3CEACCF0D2E7}"/>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8" name="Picture 4" descr="The Toolbar menu with Hyperlink highlighted.">
            <a:extLst>
              <a:ext uri="{FF2B5EF4-FFF2-40B4-BE49-F238E27FC236}">
                <a16:creationId xmlns:a16="http://schemas.microsoft.com/office/drawing/2014/main" id="{8DB41A08-CEBD-DED2-1864-9293F45EE8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199" y="2057560"/>
            <a:ext cx="3654504" cy="4031028"/>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0" name="Picture 6" descr="The Insert Hyperlink pop-up window. Text to Display and Address are highlighted.">
            <a:extLst>
              <a:ext uri="{FF2B5EF4-FFF2-40B4-BE49-F238E27FC236}">
                <a16:creationId xmlns:a16="http://schemas.microsoft.com/office/drawing/2014/main" id="{BD5778D0-F65A-5D8E-7545-F0D7F623DB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7858" y="2301765"/>
            <a:ext cx="6652942" cy="3520075"/>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343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346B7712-C60C-4E7A-AE88-3A8C29D3135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42A2AD91-E760-4416-A821-8FD70346FE2D}"/>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Alt Text</a:t>
            </a:r>
          </a:p>
        </p:txBody>
      </p:sp>
      <p:sp>
        <p:nvSpPr>
          <p:cNvPr id="5" name="Content Placeholder 7">
            <a:extLst>
              <a:ext uri="{FF2B5EF4-FFF2-40B4-BE49-F238E27FC236}">
                <a16:creationId xmlns:a16="http://schemas.microsoft.com/office/drawing/2014/main" id="{D429EF72-48D1-4BA0-99D6-735CD3DCBDFC}"/>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What is it​</a:t>
            </a:r>
          </a:p>
          <a:p>
            <a:pPr lvl="1"/>
            <a:r>
              <a:rPr lang="en-US" dirty="0"/>
              <a:t>Alternative text (“alt text”) is a short description that conveys the meaning of an image to users who cannot see it.​</a:t>
            </a:r>
          </a:p>
          <a:p>
            <a:pPr lvl="1"/>
            <a:r>
              <a:rPr lang="en-US" dirty="0"/>
              <a:t>Screen readers read this description aloud in place of the image.​</a:t>
            </a:r>
          </a:p>
          <a:p>
            <a:pPr marL="0" indent="0">
              <a:buNone/>
            </a:pPr>
            <a:r>
              <a:rPr lang="en-US" sz="2400" b="1" dirty="0"/>
              <a:t>Best Practices​</a:t>
            </a:r>
          </a:p>
          <a:p>
            <a:pPr lvl="1"/>
            <a:r>
              <a:rPr lang="en-US" dirty="0"/>
              <a:t>Be concise but descriptive: explain the purpose, not every detail.​</a:t>
            </a:r>
          </a:p>
          <a:p>
            <a:pPr lvl="2"/>
            <a:r>
              <a:rPr lang="en-US" sz="2400" dirty="0"/>
              <a:t>Example: “Bar chart showing enrollment rising from 2020 to 2025.”​</a:t>
            </a:r>
          </a:p>
          <a:p>
            <a:pPr lvl="1"/>
            <a:r>
              <a:rPr lang="en-US" dirty="0"/>
              <a:t>Avoid redundancy: don’t say “Image of” or “Picture of.”​</a:t>
            </a:r>
          </a:p>
          <a:p>
            <a:pPr lvl="1"/>
            <a:r>
              <a:rPr lang="en-US" dirty="0"/>
              <a:t>Mark decorative images as decorative (null alt text).​</a:t>
            </a:r>
          </a:p>
          <a:p>
            <a:pPr lvl="1"/>
            <a:r>
              <a:rPr lang="en-US" dirty="0"/>
              <a:t>For complex images (charts, diagrams), include a longer text explanation in the body or appendix.​</a:t>
            </a:r>
            <a:endParaRPr lang="en-US" u="sng" dirty="0">
              <a:solidFill>
                <a:schemeClr val="accent1">
                  <a:lumMod val="75000"/>
                </a:schemeClr>
              </a:solidFill>
            </a:endParaRPr>
          </a:p>
        </p:txBody>
      </p:sp>
      <p:sp>
        <p:nvSpPr>
          <p:cNvPr id="6" name="Rectangle 5">
            <a:extLst>
              <a:ext uri="{FF2B5EF4-FFF2-40B4-BE49-F238E27FC236}">
                <a16:creationId xmlns:a16="http://schemas.microsoft.com/office/drawing/2014/main" id="{6FCD3852-7726-4C40-A489-3CEACCF0D2E7}"/>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33276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46B7712-C60C-4E7A-AE88-3A8C29D31356}"/>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42A2AD91-E760-4416-A821-8FD70346FE2D}"/>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How to add Alt Text</a:t>
            </a:r>
          </a:p>
        </p:txBody>
      </p:sp>
      <p:sp>
        <p:nvSpPr>
          <p:cNvPr id="6" name="Rectangle 5">
            <a:extLst>
              <a:ext uri="{FF2B5EF4-FFF2-40B4-BE49-F238E27FC236}">
                <a16:creationId xmlns:a16="http://schemas.microsoft.com/office/drawing/2014/main" id="{6FCD3852-7726-4C40-A489-3CEACCF0D2E7}"/>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52" name="Picture 4" descr="the right click menu in word. Edit alt text is highlighted.">
            <a:extLst>
              <a:ext uri="{FF2B5EF4-FFF2-40B4-BE49-F238E27FC236}">
                <a16:creationId xmlns:a16="http://schemas.microsoft.com/office/drawing/2014/main" id="{707DF545-411B-F107-E556-3DA5AC92B3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4470" y="1808272"/>
            <a:ext cx="4619858" cy="449698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2050" name="Picture 2" descr="the Alt Text panel in word with the alternate text area highlighted.">
            <a:extLst>
              <a:ext uri="{FF2B5EF4-FFF2-40B4-BE49-F238E27FC236}">
                <a16:creationId xmlns:a16="http://schemas.microsoft.com/office/drawing/2014/main" id="{E4176BBF-4ABF-C2C5-7F88-9CC262141F3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43850" y="1808273"/>
            <a:ext cx="4192315" cy="449698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710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346B7712-C60C-4E7A-AE88-3A8C29D3135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42A2AD91-E760-4416-A821-8FD70346FE2D}"/>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Do tables need Alt text?</a:t>
            </a:r>
          </a:p>
        </p:txBody>
      </p:sp>
      <p:sp>
        <p:nvSpPr>
          <p:cNvPr id="5" name="Content Placeholder 7">
            <a:extLst>
              <a:ext uri="{FF2B5EF4-FFF2-40B4-BE49-F238E27FC236}">
                <a16:creationId xmlns:a16="http://schemas.microsoft.com/office/drawing/2014/main" id="{D429EF72-48D1-4BA0-99D6-735CD3DCBDFC}"/>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Simple Tables​</a:t>
            </a:r>
          </a:p>
          <a:p>
            <a:pPr lvl="1"/>
            <a:r>
              <a:rPr lang="en-US" dirty="0"/>
              <a:t>Tables usually don’t need alt text if they are properly tagged and interactive.​</a:t>
            </a:r>
          </a:p>
          <a:p>
            <a:pPr lvl="1"/>
            <a:r>
              <a:rPr lang="en-US" dirty="0"/>
              <a:t>Screen readers announce the structure: </a:t>
            </a:r>
            <a:r>
              <a:rPr lang="en-US" i="1" dirty="0"/>
              <a:t>“Table with 3 columns and 4 rows … Column 1 header … Row 2 …”​</a:t>
            </a:r>
          </a:p>
          <a:p>
            <a:pPr lvl="1"/>
            <a:r>
              <a:rPr lang="en-US" dirty="0"/>
              <a:t>The most important thing is to define header rows/columns correctly.​</a:t>
            </a:r>
          </a:p>
          <a:p>
            <a:pPr marL="0" indent="0">
              <a:buNone/>
            </a:pPr>
            <a:r>
              <a:rPr lang="en-US" sz="2400" b="1" dirty="0"/>
              <a:t>Complex Tables​</a:t>
            </a:r>
          </a:p>
          <a:p>
            <a:pPr lvl="1"/>
            <a:r>
              <a:rPr lang="en-US" dirty="0"/>
              <a:t>If a table conveys complex information (e.g., multi-level headers, nested rows), provide a summary or description in the surrounding text.​</a:t>
            </a:r>
          </a:p>
          <a:p>
            <a:pPr lvl="1"/>
            <a:r>
              <a:rPr lang="en-US" dirty="0"/>
              <a:t>Example: “This table shows student enrollment trends by year and program.”​</a:t>
            </a:r>
          </a:p>
          <a:p>
            <a:pPr marL="0" indent="0">
              <a:buNone/>
            </a:pPr>
            <a:r>
              <a:rPr lang="en-US" sz="2400" b="1" dirty="0"/>
              <a:t>Images of Tables​</a:t>
            </a:r>
          </a:p>
          <a:p>
            <a:pPr lvl="1"/>
            <a:r>
              <a:rPr lang="en-US" dirty="0"/>
              <a:t>If a table is included as an image, then it needs alt text or a text version provided elsewhere in the document.​</a:t>
            </a:r>
            <a:endParaRPr lang="en-US" u="sng" dirty="0">
              <a:solidFill>
                <a:schemeClr val="accent1">
                  <a:lumMod val="75000"/>
                </a:schemeClr>
              </a:solidFill>
            </a:endParaRPr>
          </a:p>
        </p:txBody>
      </p:sp>
      <p:sp>
        <p:nvSpPr>
          <p:cNvPr id="6" name="Rectangle 5">
            <a:extLst>
              <a:ext uri="{FF2B5EF4-FFF2-40B4-BE49-F238E27FC236}">
                <a16:creationId xmlns:a16="http://schemas.microsoft.com/office/drawing/2014/main" id="{6FCD3852-7726-4C40-A489-3CEACCF0D2E7}"/>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57019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072FF16E-37EB-48CB-B35E-349B84E732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C9CE2CF0-AE36-4428-88B2-DD93B66ABF37}"/>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Color Contrast</a:t>
            </a:r>
          </a:p>
        </p:txBody>
      </p:sp>
      <p:sp>
        <p:nvSpPr>
          <p:cNvPr id="5" name="Content Placeholder 7">
            <a:extLst>
              <a:ext uri="{FF2B5EF4-FFF2-40B4-BE49-F238E27FC236}">
                <a16:creationId xmlns:a16="http://schemas.microsoft.com/office/drawing/2014/main" id="{746C6F1F-8109-4476-A07B-7DE6D5E32355}"/>
              </a:ext>
            </a:extLst>
          </p:cNvPr>
          <p:cNvSpPr txBox="1">
            <a:spLocks/>
          </p:cNvSpPr>
          <p:nvPr/>
        </p:nvSpPr>
        <p:spPr>
          <a:xfrm>
            <a:off x="838200" y="1690688"/>
            <a:ext cx="10642600" cy="493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What it is​</a:t>
            </a:r>
          </a:p>
          <a:p>
            <a:pPr lvl="1"/>
            <a:r>
              <a:rPr lang="en-US" dirty="0"/>
              <a:t>The difference in brightness between text (or graphics) and its background.​</a:t>
            </a:r>
          </a:p>
          <a:p>
            <a:pPr lvl="1"/>
            <a:r>
              <a:rPr lang="en-US" dirty="0"/>
              <a:t>Ensures readability for people with low vision or color blindness.​</a:t>
            </a:r>
          </a:p>
          <a:p>
            <a:pPr marL="0" indent="0">
              <a:buNone/>
            </a:pPr>
            <a:r>
              <a:rPr lang="en-US" sz="2400" b="1" dirty="0"/>
              <a:t>WCAG 2.1 AA Requirements​</a:t>
            </a:r>
          </a:p>
          <a:p>
            <a:pPr lvl="1"/>
            <a:r>
              <a:rPr lang="en-US" dirty="0"/>
              <a:t>Normal text: </a:t>
            </a:r>
            <a:r>
              <a:rPr lang="en-US" b="1" dirty="0"/>
              <a:t>4.5:1</a:t>
            </a:r>
            <a:r>
              <a:rPr lang="en-US" dirty="0"/>
              <a:t> contrast ratio.​</a:t>
            </a:r>
          </a:p>
          <a:p>
            <a:pPr lvl="1"/>
            <a:r>
              <a:rPr lang="en-US" dirty="0"/>
              <a:t>Large text (18pt+, or 14pt bold): </a:t>
            </a:r>
            <a:r>
              <a:rPr lang="en-US" b="1" dirty="0"/>
              <a:t>3:1</a:t>
            </a:r>
            <a:r>
              <a:rPr lang="en-US" dirty="0"/>
              <a:t> ratio.​</a:t>
            </a:r>
          </a:p>
          <a:p>
            <a:pPr lvl="1"/>
            <a:r>
              <a:rPr lang="en-US" dirty="0"/>
              <a:t>Non-text elements (icons, controls): must also meet contrast requirements.​</a:t>
            </a:r>
          </a:p>
          <a:p>
            <a:pPr marL="0" indent="0">
              <a:buNone/>
            </a:pPr>
            <a:r>
              <a:rPr lang="en-US" sz="2400" b="1" dirty="0"/>
              <a:t>Best Practices​</a:t>
            </a:r>
          </a:p>
          <a:p>
            <a:pPr lvl="1"/>
            <a:r>
              <a:rPr lang="en-US" dirty="0"/>
              <a:t>Don’t use </a:t>
            </a:r>
            <a:r>
              <a:rPr lang="en-US" b="1" dirty="0"/>
              <a:t>color alone </a:t>
            </a:r>
            <a:r>
              <a:rPr lang="en-US" dirty="0"/>
              <a:t>to show meaning (e.g., “items in red are required”).​</a:t>
            </a:r>
          </a:p>
          <a:p>
            <a:pPr lvl="1"/>
            <a:r>
              <a:rPr lang="en-US" dirty="0"/>
              <a:t>Test with free tools: </a:t>
            </a:r>
            <a:r>
              <a:rPr lang="en-US" b="1" dirty="0" err="1"/>
              <a:t>WebAIM</a:t>
            </a:r>
            <a:r>
              <a:rPr lang="en-US" b="1" dirty="0"/>
              <a:t> Contrast Checker, Color Contrast Analyzer (CCA).</a:t>
            </a:r>
            <a:r>
              <a:rPr lang="en-US" dirty="0"/>
              <a:t>​</a:t>
            </a:r>
          </a:p>
          <a:p>
            <a:pPr lvl="1"/>
            <a:r>
              <a:rPr lang="en-US" dirty="0"/>
              <a:t>Use high-contrast color combinations (e.g., dark text on light background).​</a:t>
            </a:r>
          </a:p>
        </p:txBody>
      </p:sp>
      <p:sp>
        <p:nvSpPr>
          <p:cNvPr id="6" name="Rectangle 5">
            <a:extLst>
              <a:ext uri="{FF2B5EF4-FFF2-40B4-BE49-F238E27FC236}">
                <a16:creationId xmlns:a16="http://schemas.microsoft.com/office/drawing/2014/main" id="{136584ED-8E63-48AC-A757-AF2B56229C0C}"/>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0403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072FF16E-37EB-48CB-B35E-349B84E732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C9CE2CF0-AE36-4428-88B2-DD93B66ABF37}"/>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Examples of Color Contrast</a:t>
            </a:r>
          </a:p>
        </p:txBody>
      </p:sp>
      <p:sp>
        <p:nvSpPr>
          <p:cNvPr id="6" name="Rectangle 5">
            <a:extLst>
              <a:ext uri="{FF2B5EF4-FFF2-40B4-BE49-F238E27FC236}">
                <a16:creationId xmlns:a16="http://schemas.microsoft.com/office/drawing/2014/main" id="{136584ED-8E63-48AC-A757-AF2B56229C0C}"/>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81" name="Picture 9" descr="Accessibility – Color Contrast – University Center for Teaching and Learning">
            <a:extLst>
              <a:ext uri="{FF2B5EF4-FFF2-40B4-BE49-F238E27FC236}">
                <a16:creationId xmlns:a16="http://schemas.microsoft.com/office/drawing/2014/main" id="{3430BC79-151A-26B2-B183-411E81A514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2086" y="1722118"/>
            <a:ext cx="7967827" cy="4595863"/>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9068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UL System logos backdrop.">
            <a:extLst>
              <a:ext uri="{FF2B5EF4-FFF2-40B4-BE49-F238E27FC236}">
                <a16:creationId xmlns:a16="http://schemas.microsoft.com/office/drawing/2014/main" id="{161EBB3D-7CF5-4872-93CB-7C634FC0580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82C25017-7545-4887-8B25-2DAE6BE91186}"/>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Free tools for testing Accessibility</a:t>
            </a:r>
          </a:p>
        </p:txBody>
      </p:sp>
      <p:sp>
        <p:nvSpPr>
          <p:cNvPr id="4" name="Content Placeholder 7">
            <a:extLst>
              <a:ext uri="{FF2B5EF4-FFF2-40B4-BE49-F238E27FC236}">
                <a16:creationId xmlns:a16="http://schemas.microsoft.com/office/drawing/2014/main" id="{D3E82B16-AF67-4CF9-8351-585CB2680617}"/>
              </a:ext>
            </a:extLst>
          </p:cNvPr>
          <p:cNvSpPr txBox="1">
            <a:spLocks/>
          </p:cNvSpPr>
          <p:nvPr/>
        </p:nvSpPr>
        <p:spPr>
          <a:xfrm>
            <a:off x="838200" y="1690687"/>
            <a:ext cx="10642600" cy="482132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Free Screen Readers:​</a:t>
            </a:r>
          </a:p>
          <a:p>
            <a:pPr lvl="1"/>
            <a:r>
              <a:rPr lang="en-US" sz="2800" dirty="0"/>
              <a:t>NVDA (Windows) – nvaccess.org​</a:t>
            </a:r>
          </a:p>
          <a:p>
            <a:pPr lvl="1"/>
            <a:r>
              <a:rPr lang="en-US" sz="2800" dirty="0" err="1"/>
              <a:t>VoiceOver</a:t>
            </a:r>
            <a:r>
              <a:rPr lang="en-US" sz="2800" dirty="0"/>
              <a:t> (built into macOS/iOS)​</a:t>
            </a:r>
          </a:p>
          <a:p>
            <a:pPr lvl="1"/>
            <a:r>
              <a:rPr lang="en-US" sz="2800" dirty="0"/>
              <a:t>Narrator (built into Windows)​</a:t>
            </a:r>
          </a:p>
          <a:p>
            <a:pPr marL="0" indent="0">
              <a:buNone/>
            </a:pPr>
            <a:r>
              <a:rPr lang="en-US" b="1" dirty="0"/>
              <a:t>Free Accessibility Checkers:​</a:t>
            </a:r>
          </a:p>
          <a:p>
            <a:pPr lvl="1"/>
            <a:r>
              <a:rPr lang="en-US" sz="2800" dirty="0"/>
              <a:t>Microsoft Office Accessibility Checkers​</a:t>
            </a:r>
          </a:p>
          <a:p>
            <a:pPr lvl="1"/>
            <a:r>
              <a:rPr lang="en-US" sz="2800" dirty="0"/>
              <a:t>WAVE (for online docs) ​</a:t>
            </a:r>
          </a:p>
          <a:p>
            <a:pPr lvl="1"/>
            <a:r>
              <a:rPr lang="en-US" sz="2800" dirty="0"/>
              <a:t>PDF Accessibility Checker – PAC (Windows only)​</a:t>
            </a:r>
          </a:p>
        </p:txBody>
      </p:sp>
      <p:sp>
        <p:nvSpPr>
          <p:cNvPr id="5" name="Rectangle 4">
            <a:extLst>
              <a:ext uri="{FF2B5EF4-FFF2-40B4-BE49-F238E27FC236}">
                <a16:creationId xmlns:a16="http://schemas.microsoft.com/office/drawing/2014/main" id="{41C3C4FB-CC92-4C55-92EF-4A3C3838B3BE}"/>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creenshot showing where the Check Accessibility button is in PowerPoint">
            <a:extLst>
              <a:ext uri="{FF2B5EF4-FFF2-40B4-BE49-F238E27FC236}">
                <a16:creationId xmlns:a16="http://schemas.microsoft.com/office/drawing/2014/main" id="{F1CCE712-4206-1510-0ECC-039DA7EA7D0B}"/>
              </a:ext>
            </a:extLst>
          </p:cNvPr>
          <p:cNvPicPr>
            <a:picLocks noChangeAspect="1"/>
          </p:cNvPicPr>
          <p:nvPr/>
        </p:nvPicPr>
        <p:blipFill>
          <a:blip r:embed="rId3"/>
          <a:stretch>
            <a:fillRect/>
          </a:stretch>
        </p:blipFill>
        <p:spPr>
          <a:xfrm>
            <a:off x="8607722" y="4047185"/>
            <a:ext cx="2873079" cy="2117658"/>
          </a:xfrm>
          <a:prstGeom prst="rect">
            <a:avLst/>
          </a:prstGeom>
          <a:ln>
            <a:noFill/>
          </a:ln>
          <a:effectLst>
            <a:outerShdw blurRad="50800" dist="38100" dir="2700000" algn="tl" rotWithShape="0">
              <a:prstClr val="black">
                <a:alpha val="40000"/>
              </a:prstClr>
            </a:outerShdw>
          </a:effectLst>
        </p:spPr>
      </p:pic>
      <p:pic>
        <p:nvPicPr>
          <p:cNvPr id="9" name="Picture 8" descr="Screenshot showing what the WAVE Evaluation Tool would look like on your Chrome dashboard&#10;">
            <a:extLst>
              <a:ext uri="{FF2B5EF4-FFF2-40B4-BE49-F238E27FC236}">
                <a16:creationId xmlns:a16="http://schemas.microsoft.com/office/drawing/2014/main" id="{86DC516B-542F-CE7C-4D6F-5CFB69DA1DFB}"/>
              </a:ext>
            </a:extLst>
          </p:cNvPr>
          <p:cNvPicPr>
            <a:picLocks noChangeAspect="1"/>
          </p:cNvPicPr>
          <p:nvPr/>
        </p:nvPicPr>
        <p:blipFill>
          <a:blip r:embed="rId4"/>
          <a:stretch>
            <a:fillRect/>
          </a:stretch>
        </p:blipFill>
        <p:spPr>
          <a:xfrm>
            <a:off x="8607721" y="1868403"/>
            <a:ext cx="2873079" cy="1883986"/>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034529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 System logos backdrop.">
            <a:extLst>
              <a:ext uri="{FF2B5EF4-FFF2-40B4-BE49-F238E27FC236}">
                <a16:creationId xmlns:a16="http://schemas.microsoft.com/office/drawing/2014/main" id="{F1C2DB7C-4374-41DC-BF13-1E1D015FA13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5098BF41-D0A2-4967-9D19-BCAA6A2414A7}"/>
              </a:ext>
            </a:extLst>
          </p:cNvPr>
          <p:cNvSpPr txBox="1">
            <a:spLocks noGrp="1"/>
          </p:cNvSpPr>
          <p:nvPr>
            <p:ph type="title" idx="4294967295"/>
          </p:nvPr>
        </p:nvSpPr>
        <p:spPr>
          <a:xfrm>
            <a:off x="838200" y="678952"/>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Intro and Background</a:t>
            </a:r>
          </a:p>
        </p:txBody>
      </p:sp>
      <p:sp>
        <p:nvSpPr>
          <p:cNvPr id="4" name="Content Placeholder 7">
            <a:extLst>
              <a:ext uri="{FF2B5EF4-FFF2-40B4-BE49-F238E27FC236}">
                <a16:creationId xmlns:a16="http://schemas.microsoft.com/office/drawing/2014/main" id="{632F9A2F-D9ED-4842-9507-AFB2B7BE6702}"/>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i="0" dirty="0">
                <a:solidFill>
                  <a:srgbClr val="000000"/>
                </a:solidFill>
                <a:effectLst/>
              </a:rPr>
              <a:t>Digital accessibility </a:t>
            </a:r>
            <a:r>
              <a:rPr lang="en-US" b="0" i="0" dirty="0">
                <a:solidFill>
                  <a:srgbClr val="000000"/>
                </a:solidFill>
                <a:effectLst/>
              </a:rPr>
              <a:t>means making sure our websites, apps, and online content work for </a:t>
            </a:r>
            <a:r>
              <a:rPr lang="en-US" i="0" dirty="0">
                <a:solidFill>
                  <a:srgbClr val="000000"/>
                </a:solidFill>
                <a:effectLst/>
              </a:rPr>
              <a:t>everyone</a:t>
            </a:r>
            <a:r>
              <a:rPr lang="en-US" b="0" i="0" dirty="0">
                <a:solidFill>
                  <a:srgbClr val="000000"/>
                </a:solidFill>
                <a:effectLst/>
              </a:rPr>
              <a:t>, including people with disabilities. </a:t>
            </a:r>
          </a:p>
          <a:p>
            <a:pPr marL="0" indent="0">
              <a:buNone/>
            </a:pPr>
            <a:r>
              <a:rPr lang="en-US" b="1" dirty="0"/>
              <a:t>June 9, 2025 – </a:t>
            </a:r>
            <a:r>
              <a:rPr lang="en-US" dirty="0"/>
              <a:t>PPM 74 was revised based on the final rule issued by U.S. Department of Justice (DOJ), which establishes technical standards for web and mobile app accessibility under Title II of the Americans with Disabilities Act (ADA). </a:t>
            </a:r>
          </a:p>
          <a:p>
            <a:pPr lvl="1"/>
            <a:r>
              <a:rPr lang="en-US" sz="2800" b="1" dirty="0"/>
              <a:t>PPM 74 refers to the Policy and Procedure Memorandum created to </a:t>
            </a:r>
            <a:r>
              <a:rPr lang="en-US" sz="2800" dirty="0"/>
              <a:t>ensure people with disabilities can access online government services.</a:t>
            </a:r>
          </a:p>
          <a:p>
            <a:pPr lvl="1"/>
            <a:r>
              <a:rPr lang="en-US" sz="2800" b="1" dirty="0"/>
              <a:t>Title II of the Americans with Disabilities Act (ADA) </a:t>
            </a:r>
            <a:r>
              <a:rPr lang="en-US" sz="2800" dirty="0"/>
              <a:t>prohibits discrimination based on disability by state and local governments in all their </a:t>
            </a:r>
            <a:r>
              <a:rPr lang="en-US" sz="2800" b="1" dirty="0"/>
              <a:t>services, programs, and activities.</a:t>
            </a:r>
          </a:p>
        </p:txBody>
      </p:sp>
      <p:sp>
        <p:nvSpPr>
          <p:cNvPr id="5" name="Rectangle 4">
            <a:extLst>
              <a:ext uri="{FF2B5EF4-FFF2-40B4-BE49-F238E27FC236}">
                <a16:creationId xmlns:a16="http://schemas.microsoft.com/office/drawing/2014/main" id="{F1315C69-04CB-4DCB-ADA9-70EF45ED69A3}"/>
              </a:ext>
              <a:ext uri="{C183D7F6-B498-43B3-948B-1728B52AA6E4}">
                <adec:decorative xmlns:adec="http://schemas.microsoft.com/office/drawing/2017/decorative" val="1"/>
              </a:ext>
            </a:extLst>
          </p:cNvPr>
          <p:cNvSpPr/>
          <p:nvPr/>
        </p:nvSpPr>
        <p:spPr>
          <a:xfrm>
            <a:off x="897467" y="1352499"/>
            <a:ext cx="10583333"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7159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UL System logos backdrop.">
            <a:extLst>
              <a:ext uri="{FF2B5EF4-FFF2-40B4-BE49-F238E27FC236}">
                <a16:creationId xmlns:a16="http://schemas.microsoft.com/office/drawing/2014/main" id="{161EBB3D-7CF5-4872-93CB-7C634FC0580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82C25017-7545-4887-8B25-2DAE6BE91186}"/>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WCAG 2.1 AA Document Accessibility Checklist​</a:t>
            </a:r>
          </a:p>
        </p:txBody>
      </p:sp>
      <p:sp>
        <p:nvSpPr>
          <p:cNvPr id="4" name="Content Placeholder 7">
            <a:extLst>
              <a:ext uri="{FF2B5EF4-FFF2-40B4-BE49-F238E27FC236}">
                <a16:creationId xmlns:a16="http://schemas.microsoft.com/office/drawing/2014/main" id="{D3E82B16-AF67-4CF9-8351-585CB2680617}"/>
              </a:ext>
            </a:extLst>
          </p:cNvPr>
          <p:cNvSpPr txBox="1">
            <a:spLocks/>
          </p:cNvSpPr>
          <p:nvPr/>
        </p:nvSpPr>
        <p:spPr>
          <a:xfrm>
            <a:off x="838200" y="1690687"/>
            <a:ext cx="10642600" cy="482132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t>✓ Headings: </a:t>
            </a:r>
            <a:r>
              <a:rPr lang="en-US" sz="2000" dirty="0"/>
              <a:t>Built-in H1, H2, H3 styles​</a:t>
            </a:r>
          </a:p>
          <a:p>
            <a:pPr marL="0" indent="0">
              <a:buNone/>
            </a:pPr>
            <a:r>
              <a:rPr lang="en-US" sz="2000" b="1" dirty="0"/>
              <a:t>✓ Alt Text: </a:t>
            </a:r>
            <a:r>
              <a:rPr lang="en-US" sz="2000" dirty="0"/>
              <a:t>All images, charts, figures</a:t>
            </a:r>
            <a:r>
              <a:rPr lang="en-US" sz="2000" b="1" dirty="0"/>
              <a:t>​</a:t>
            </a:r>
          </a:p>
          <a:p>
            <a:pPr marL="0" indent="0">
              <a:buNone/>
            </a:pPr>
            <a:r>
              <a:rPr lang="en-US" sz="2000" b="1" dirty="0"/>
              <a:t>✓ Links: </a:t>
            </a:r>
            <a:r>
              <a:rPr lang="en-US" sz="2000" dirty="0"/>
              <a:t>Descriptive (not 'click here')</a:t>
            </a:r>
            <a:r>
              <a:rPr lang="en-US" sz="2000" b="1" dirty="0"/>
              <a:t>​</a:t>
            </a:r>
          </a:p>
          <a:p>
            <a:pPr marL="0" indent="0">
              <a:buNone/>
            </a:pPr>
            <a:r>
              <a:rPr lang="en-US" sz="2000" b="1" dirty="0"/>
              <a:t>✓ Lists: </a:t>
            </a:r>
            <a:r>
              <a:rPr lang="en-US" sz="2000" dirty="0"/>
              <a:t>Properly tagged​</a:t>
            </a:r>
          </a:p>
          <a:p>
            <a:pPr marL="0" indent="0">
              <a:buNone/>
            </a:pPr>
            <a:r>
              <a:rPr lang="en-US" sz="2000" b="1" dirty="0"/>
              <a:t>✓ Tables: </a:t>
            </a:r>
            <a:r>
              <a:rPr lang="en-US" sz="2000" dirty="0"/>
              <a:t>Tagged headers, simple layout</a:t>
            </a:r>
            <a:r>
              <a:rPr lang="en-US" sz="2000" b="1" dirty="0"/>
              <a:t>​</a:t>
            </a:r>
          </a:p>
          <a:p>
            <a:pPr marL="0" indent="0">
              <a:buNone/>
            </a:pPr>
            <a:r>
              <a:rPr lang="en-US" sz="2000" b="1" dirty="0"/>
              <a:t>✓ Bookmarks/TOC: </a:t>
            </a:r>
            <a:r>
              <a:rPr lang="en-US" sz="2000" dirty="0"/>
              <a:t>For navigation​</a:t>
            </a:r>
          </a:p>
          <a:p>
            <a:pPr marL="0" indent="0">
              <a:buNone/>
            </a:pPr>
            <a:r>
              <a:rPr lang="en-US" sz="2000" b="1" dirty="0"/>
              <a:t>✓ Color Contrast</a:t>
            </a:r>
            <a:r>
              <a:rPr lang="en-US" sz="2000" dirty="0"/>
              <a:t>: Meets 4.5:1 or 3:1​</a:t>
            </a:r>
          </a:p>
          <a:p>
            <a:pPr marL="0" indent="0">
              <a:buNone/>
            </a:pPr>
            <a:r>
              <a:rPr lang="en-US" sz="2000" b="1" dirty="0"/>
              <a:t>✓ Language: </a:t>
            </a:r>
            <a:r>
              <a:rPr lang="en-US" sz="2000" dirty="0"/>
              <a:t>Declared in properties</a:t>
            </a:r>
            <a:r>
              <a:rPr lang="en-US" sz="2000" b="1" dirty="0"/>
              <a:t>​</a:t>
            </a:r>
          </a:p>
          <a:p>
            <a:pPr marL="0" indent="0">
              <a:buNone/>
            </a:pPr>
            <a:r>
              <a:rPr lang="en-US" sz="2000" b="1" dirty="0"/>
              <a:t>✓ Metadata: </a:t>
            </a:r>
            <a:r>
              <a:rPr lang="en-US" sz="2000" dirty="0"/>
              <a:t>Title, author, subject set​</a:t>
            </a:r>
          </a:p>
          <a:p>
            <a:pPr marL="0" indent="0">
              <a:buNone/>
            </a:pPr>
            <a:r>
              <a:rPr lang="en-US" sz="2000" b="1" dirty="0"/>
              <a:t>✓ Forms: </a:t>
            </a:r>
            <a:r>
              <a:rPr lang="en-US" sz="2000" dirty="0"/>
              <a:t>Labels and instructions clear​</a:t>
            </a:r>
          </a:p>
          <a:p>
            <a:pPr marL="0" indent="0">
              <a:buNone/>
            </a:pPr>
            <a:r>
              <a:rPr lang="en-US" sz="2000" b="1" dirty="0"/>
              <a:t>✓ OCR</a:t>
            </a:r>
            <a:r>
              <a:rPr lang="en-US" sz="2000" dirty="0"/>
              <a:t>: No image-only PDFs​</a:t>
            </a:r>
          </a:p>
          <a:p>
            <a:pPr marL="0" indent="0">
              <a:buNone/>
            </a:pPr>
            <a:r>
              <a:rPr lang="en-US" sz="2000" b="1" dirty="0"/>
              <a:t>✓ Accessibility Check: </a:t>
            </a:r>
            <a:r>
              <a:rPr lang="en-US" sz="2000" dirty="0"/>
              <a:t>Microsoft/Adobe/WAVE</a:t>
            </a:r>
            <a:r>
              <a:rPr lang="en-US" sz="2000" b="1" dirty="0"/>
              <a:t>​</a:t>
            </a:r>
            <a:endParaRPr lang="en-US" sz="2000" dirty="0"/>
          </a:p>
        </p:txBody>
      </p:sp>
      <p:sp>
        <p:nvSpPr>
          <p:cNvPr id="5" name="Rectangle 4">
            <a:extLst>
              <a:ext uri="{FF2B5EF4-FFF2-40B4-BE49-F238E27FC236}">
                <a16:creationId xmlns:a16="http://schemas.microsoft.com/office/drawing/2014/main" id="{41C3C4FB-CC92-4C55-92EF-4A3C3838B3BE}"/>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5808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UL System logos backdrop.">
            <a:extLst>
              <a:ext uri="{FF2B5EF4-FFF2-40B4-BE49-F238E27FC236}">
                <a16:creationId xmlns:a16="http://schemas.microsoft.com/office/drawing/2014/main" id="{161EBB3D-7CF5-4872-93CB-7C634FC0580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82C25017-7545-4887-8B25-2DAE6BE91186}"/>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ADA Resources</a:t>
            </a:r>
          </a:p>
        </p:txBody>
      </p:sp>
      <p:sp>
        <p:nvSpPr>
          <p:cNvPr id="4" name="Content Placeholder 7">
            <a:extLst>
              <a:ext uri="{FF2B5EF4-FFF2-40B4-BE49-F238E27FC236}">
                <a16:creationId xmlns:a16="http://schemas.microsoft.com/office/drawing/2014/main" id="{D3E82B16-AF67-4CF9-8351-585CB2680617}"/>
              </a:ext>
            </a:extLst>
          </p:cNvPr>
          <p:cNvSpPr txBox="1">
            <a:spLocks/>
          </p:cNvSpPr>
          <p:nvPr/>
        </p:nvSpPr>
        <p:spPr>
          <a:xfrm>
            <a:off x="838200" y="1690687"/>
            <a:ext cx="10642600" cy="482132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rtl="0" fontAlgn="base">
              <a:buNone/>
            </a:pPr>
            <a:r>
              <a:rPr lang="en-US" b="0" i="0" u="sng" strike="noStrike" dirty="0">
                <a:solidFill>
                  <a:srgbClr val="0563C1"/>
                </a:solidFill>
                <a:effectLst/>
                <a:hlinkClick r:id="rId3"/>
              </a:rPr>
              <a:t>Accessibility Checker</a:t>
            </a:r>
            <a:r>
              <a:rPr lang="en-US" b="0" i="0" dirty="0">
                <a:solidFill>
                  <a:srgbClr val="FFFFFF"/>
                </a:solidFill>
                <a:effectLst/>
              </a:rPr>
              <a:t>​</a:t>
            </a:r>
          </a:p>
          <a:p>
            <a:pPr marL="0" indent="0" algn="l" rtl="0" fontAlgn="base">
              <a:buNone/>
            </a:pPr>
            <a:r>
              <a:rPr lang="en-US" b="0" i="0" u="sng" strike="noStrike" dirty="0" err="1">
                <a:solidFill>
                  <a:srgbClr val="0563C1"/>
                </a:solidFill>
                <a:effectLst/>
                <a:hlinkClick r:id="rId4"/>
              </a:rPr>
              <a:t>WebAIM</a:t>
            </a:r>
            <a:r>
              <a:rPr lang="en-US" b="0" i="0" u="sng" strike="noStrike" dirty="0">
                <a:solidFill>
                  <a:srgbClr val="0563C1"/>
                </a:solidFill>
                <a:effectLst/>
                <a:hlinkClick r:id="rId4"/>
              </a:rPr>
              <a:t> Color Contrast Checker​</a:t>
            </a:r>
            <a:endParaRPr lang="en-US" b="0" i="0" dirty="0">
              <a:solidFill>
                <a:srgbClr val="FFFFFF"/>
              </a:solidFill>
              <a:effectLst/>
            </a:endParaRPr>
          </a:p>
          <a:p>
            <a:pPr marL="0" indent="0" algn="l" rtl="0" fontAlgn="base">
              <a:buNone/>
            </a:pPr>
            <a:r>
              <a:rPr lang="en-US" b="0" i="0" u="sng" strike="noStrike" dirty="0">
                <a:solidFill>
                  <a:srgbClr val="0563C1"/>
                </a:solidFill>
                <a:effectLst/>
                <a:hlinkClick r:id="rId5"/>
              </a:rPr>
              <a:t>Free AI Image Alt Text Generator</a:t>
            </a:r>
            <a:r>
              <a:rPr lang="en-US" b="0" i="0" dirty="0">
                <a:solidFill>
                  <a:srgbClr val="FFFFFF"/>
                </a:solidFill>
                <a:effectLst/>
              </a:rPr>
              <a:t>​</a:t>
            </a:r>
          </a:p>
          <a:p>
            <a:pPr marL="0" indent="0" algn="l" rtl="0" fontAlgn="base">
              <a:buNone/>
            </a:pPr>
            <a:r>
              <a:rPr lang="en-US" b="0" i="0" u="sng" strike="noStrike" dirty="0">
                <a:solidFill>
                  <a:srgbClr val="0563C1"/>
                </a:solidFill>
                <a:effectLst/>
                <a:hlinkClick r:id="rId6"/>
              </a:rPr>
              <a:t>Office of Technology Service Guide to Accessible Web Services</a:t>
            </a:r>
            <a:r>
              <a:rPr lang="en-US" b="0" i="0" dirty="0">
                <a:solidFill>
                  <a:srgbClr val="FFFFFF"/>
                </a:solidFill>
                <a:effectLst/>
              </a:rPr>
              <a:t>​</a:t>
            </a:r>
          </a:p>
          <a:p>
            <a:pPr marL="0" indent="0" algn="l" rtl="0" fontAlgn="base">
              <a:buNone/>
            </a:pPr>
            <a:r>
              <a:rPr lang="en-US" b="0" i="0" u="sng" strike="noStrike" dirty="0">
                <a:solidFill>
                  <a:srgbClr val="0563C1"/>
                </a:solidFill>
                <a:effectLst/>
                <a:hlinkClick r:id="rId7"/>
              </a:rPr>
              <a:t>Pelican: Louisiana’s Design System</a:t>
            </a:r>
            <a:endParaRPr lang="en-US" b="0" i="0" u="sng" strike="noStrike" dirty="0">
              <a:solidFill>
                <a:srgbClr val="0563C1"/>
              </a:solidFill>
              <a:effectLst/>
            </a:endParaRPr>
          </a:p>
        </p:txBody>
      </p:sp>
      <p:sp>
        <p:nvSpPr>
          <p:cNvPr id="5" name="Rectangle 4">
            <a:extLst>
              <a:ext uri="{FF2B5EF4-FFF2-40B4-BE49-F238E27FC236}">
                <a16:creationId xmlns:a16="http://schemas.microsoft.com/office/drawing/2014/main" id="{41C3C4FB-CC92-4C55-92EF-4A3C3838B3BE}"/>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8205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5190C38-8A56-40D9-8738-56B4D239D5F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9"/>
            <a:ext cx="12192000" cy="6856781"/>
          </a:xfrm>
          <a:prstGeom prst="rect">
            <a:avLst/>
          </a:prstGeom>
        </p:spPr>
      </p:pic>
      <p:sp>
        <p:nvSpPr>
          <p:cNvPr id="2" name="Title 1">
            <a:extLst>
              <a:ext uri="{FF2B5EF4-FFF2-40B4-BE49-F238E27FC236}">
                <a16:creationId xmlns:a16="http://schemas.microsoft.com/office/drawing/2014/main" id="{712C73AF-4F10-1655-5FDC-9C7AB7E6B8E0}"/>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University of Louisiana System</a:t>
            </a:r>
          </a:p>
        </p:txBody>
      </p:sp>
    </p:spTree>
    <p:extLst>
      <p:ext uri="{BB962C8B-B14F-4D97-AF65-F5344CB8AC3E}">
        <p14:creationId xmlns:p14="http://schemas.microsoft.com/office/powerpoint/2010/main" val="1404829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L System logos backdrop.">
            <a:extLst>
              <a:ext uri="{FF2B5EF4-FFF2-40B4-BE49-F238E27FC236}">
                <a16:creationId xmlns:a16="http://schemas.microsoft.com/office/drawing/2014/main" id="{05AE0100-61B2-09CF-8D2A-2FC6FA9BDB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4" name="Title 1">
            <a:extLst>
              <a:ext uri="{FF2B5EF4-FFF2-40B4-BE49-F238E27FC236}">
                <a16:creationId xmlns:a16="http://schemas.microsoft.com/office/drawing/2014/main" id="{38FC05C9-DCD2-85E3-7808-9B49750334E3}"/>
              </a:ext>
            </a:extLst>
          </p:cNvPr>
          <p:cNvSpPr txBox="1">
            <a:spLocks noGrp="1"/>
          </p:cNvSpPr>
          <p:nvPr>
            <p:ph type="title" idx="4294967295"/>
          </p:nvPr>
        </p:nvSpPr>
        <p:spPr>
          <a:xfrm>
            <a:off x="838199" y="693157"/>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Questions? </a:t>
            </a:r>
          </a:p>
        </p:txBody>
      </p:sp>
      <p:sp>
        <p:nvSpPr>
          <p:cNvPr id="5" name="Rectangle 4">
            <a:extLst>
              <a:ext uri="{FF2B5EF4-FFF2-40B4-BE49-F238E27FC236}">
                <a16:creationId xmlns:a16="http://schemas.microsoft.com/office/drawing/2014/main" id="{37FBBA34-25EF-5D96-0105-E415EE4AF91E}"/>
              </a:ext>
              <a:ext uri="{C183D7F6-B498-43B3-948B-1728B52AA6E4}">
                <adec:decorative xmlns:adec="http://schemas.microsoft.com/office/drawing/2017/decorative" val="1"/>
              </a:ext>
            </a:extLst>
          </p:cNvPr>
          <p:cNvSpPr/>
          <p:nvPr/>
        </p:nvSpPr>
        <p:spPr>
          <a:xfrm>
            <a:off x="838199" y="1352499"/>
            <a:ext cx="10642601" cy="45719"/>
          </a:xfrm>
          <a:prstGeom prst="rect">
            <a:avLst/>
          </a:prstGeom>
          <a:solidFill>
            <a:srgbClr val="C5C2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7">
            <a:extLst>
              <a:ext uri="{FF2B5EF4-FFF2-40B4-BE49-F238E27FC236}">
                <a16:creationId xmlns:a16="http://schemas.microsoft.com/office/drawing/2014/main" id="{60284D40-8B8F-2606-6682-2104E369B7CE}"/>
              </a:ext>
            </a:extLst>
          </p:cNvPr>
          <p:cNvSpPr txBox="1">
            <a:spLocks/>
          </p:cNvSpPr>
          <p:nvPr/>
        </p:nvSpPr>
        <p:spPr>
          <a:xfrm>
            <a:off x="838200" y="1690687"/>
            <a:ext cx="10642600" cy="482132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b="1" dirty="0"/>
              <a:t>Contact:</a:t>
            </a:r>
          </a:p>
          <a:p>
            <a:pPr marL="0" indent="0">
              <a:buNone/>
            </a:pPr>
            <a:r>
              <a:rPr lang="en-US" sz="2800" dirty="0"/>
              <a:t>Alyssa Coats</a:t>
            </a:r>
          </a:p>
          <a:p>
            <a:pPr marL="0" indent="0">
              <a:buNone/>
            </a:pPr>
            <a:r>
              <a:rPr lang="en-US" dirty="0"/>
              <a:t>UL System, Web Accessibility Coordinator</a:t>
            </a:r>
          </a:p>
          <a:p>
            <a:pPr marL="0" indent="0">
              <a:buNone/>
            </a:pPr>
            <a:r>
              <a:rPr lang="en-US" sz="2800" dirty="0"/>
              <a:t>alyssa.coats@ulsystem.edu </a:t>
            </a:r>
          </a:p>
        </p:txBody>
      </p:sp>
    </p:spTree>
    <p:extLst>
      <p:ext uri="{BB962C8B-B14F-4D97-AF65-F5344CB8AC3E}">
        <p14:creationId xmlns:p14="http://schemas.microsoft.com/office/powerpoint/2010/main" val="368662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 System logos backdrop.">
            <a:extLst>
              <a:ext uri="{FF2B5EF4-FFF2-40B4-BE49-F238E27FC236}">
                <a16:creationId xmlns:a16="http://schemas.microsoft.com/office/drawing/2014/main" id="{F1C2DB7C-4374-41DC-BF13-1E1D015FA13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5098BF41-D0A2-4967-9D19-BCAA6A2414A7}"/>
              </a:ext>
            </a:extLst>
          </p:cNvPr>
          <p:cNvSpPr txBox="1">
            <a:spLocks noGrp="1"/>
          </p:cNvSpPr>
          <p:nvPr>
            <p:ph type="title" idx="4294967295"/>
          </p:nvPr>
        </p:nvSpPr>
        <p:spPr>
          <a:xfrm>
            <a:off x="838200" y="678952"/>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Accessibility Standards</a:t>
            </a:r>
          </a:p>
        </p:txBody>
      </p:sp>
      <p:sp>
        <p:nvSpPr>
          <p:cNvPr id="4" name="Content Placeholder 7">
            <a:extLst>
              <a:ext uri="{FF2B5EF4-FFF2-40B4-BE49-F238E27FC236}">
                <a16:creationId xmlns:a16="http://schemas.microsoft.com/office/drawing/2014/main" id="{632F9A2F-D9ED-4842-9507-AFB2B7BE6702}"/>
              </a:ext>
            </a:extLst>
          </p:cNvPr>
          <p:cNvSpPr txBox="1">
            <a:spLocks/>
          </p:cNvSpPr>
          <p:nvPr/>
        </p:nvSpPr>
        <p:spPr>
          <a:xfrm>
            <a:off x="838200" y="1690688"/>
            <a:ext cx="10642600" cy="1646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The Web Content Accessibility Guidelines (WCAG) 2.1 </a:t>
            </a:r>
            <a:r>
              <a:rPr lang="en-US" dirty="0"/>
              <a:t>provide standards to define how to make web content more accessible to people with disabilities. </a:t>
            </a:r>
          </a:p>
          <a:p>
            <a:pPr marL="0" indent="0">
              <a:buNone/>
            </a:pPr>
            <a:r>
              <a:rPr lang="en-US" dirty="0"/>
              <a:t>Accessibility involves a wide range of disabilities, including:</a:t>
            </a:r>
          </a:p>
        </p:txBody>
      </p:sp>
      <p:sp>
        <p:nvSpPr>
          <p:cNvPr id="5" name="Rectangle 4">
            <a:extLst>
              <a:ext uri="{FF2B5EF4-FFF2-40B4-BE49-F238E27FC236}">
                <a16:creationId xmlns:a16="http://schemas.microsoft.com/office/drawing/2014/main" id="{F1315C69-04CB-4DCB-ADA9-70EF45ED69A3}"/>
              </a:ext>
              <a:ext uri="{C183D7F6-B498-43B3-948B-1728B52AA6E4}">
                <adec:decorative xmlns:adec="http://schemas.microsoft.com/office/drawing/2017/decorative" val="1"/>
              </a:ext>
            </a:extLst>
          </p:cNvPr>
          <p:cNvSpPr/>
          <p:nvPr/>
        </p:nvSpPr>
        <p:spPr>
          <a:xfrm>
            <a:off x="897467" y="1352499"/>
            <a:ext cx="10583333"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Google Shape;7675;p54">
            <a:extLst>
              <a:ext uri="{FF2B5EF4-FFF2-40B4-BE49-F238E27FC236}">
                <a16:creationId xmlns:a16="http://schemas.microsoft.com/office/drawing/2014/main" id="{9478ABCF-155E-4487-AF22-2E7E607D928C}"/>
              </a:ext>
              <a:ext uri="{C183D7F6-B498-43B3-948B-1728B52AA6E4}">
                <adec:decorative xmlns:adec="http://schemas.microsoft.com/office/drawing/2017/decorative" val="1"/>
              </a:ext>
            </a:extLst>
          </p:cNvPr>
          <p:cNvSpPr/>
          <p:nvPr/>
        </p:nvSpPr>
        <p:spPr>
          <a:xfrm rot="10800000">
            <a:off x="1207183" y="3612507"/>
            <a:ext cx="1559869" cy="2983368"/>
          </a:xfrm>
          <a:custGeom>
            <a:avLst/>
            <a:gdLst/>
            <a:ahLst/>
            <a:cxnLst/>
            <a:rect l="l" t="t" r="r" b="b"/>
            <a:pathLst>
              <a:path w="14910" h="22743" extrusionOk="0">
                <a:moveTo>
                  <a:pt x="7449" y="0"/>
                </a:moveTo>
                <a:cubicBezTo>
                  <a:pt x="7363" y="0"/>
                  <a:pt x="7277" y="40"/>
                  <a:pt x="7219" y="121"/>
                </a:cubicBezTo>
                <a:lnTo>
                  <a:pt x="4981" y="3220"/>
                </a:lnTo>
                <a:lnTo>
                  <a:pt x="1079" y="3220"/>
                </a:lnTo>
                <a:cubicBezTo>
                  <a:pt x="482" y="3220"/>
                  <a:pt x="0" y="3702"/>
                  <a:pt x="0" y="4298"/>
                </a:cubicBezTo>
                <a:lnTo>
                  <a:pt x="0" y="21652"/>
                </a:lnTo>
                <a:cubicBezTo>
                  <a:pt x="0" y="22249"/>
                  <a:pt x="482" y="22742"/>
                  <a:pt x="1079" y="22742"/>
                </a:cubicBezTo>
                <a:lnTo>
                  <a:pt x="13830" y="22742"/>
                </a:lnTo>
                <a:cubicBezTo>
                  <a:pt x="14427" y="22742"/>
                  <a:pt x="14909" y="22249"/>
                  <a:pt x="14909" y="21652"/>
                </a:cubicBezTo>
                <a:lnTo>
                  <a:pt x="14909" y="4298"/>
                </a:lnTo>
                <a:cubicBezTo>
                  <a:pt x="14909" y="3708"/>
                  <a:pt x="14438" y="3219"/>
                  <a:pt x="13851" y="3219"/>
                </a:cubicBezTo>
                <a:cubicBezTo>
                  <a:pt x="13844" y="3219"/>
                  <a:pt x="13837" y="3219"/>
                  <a:pt x="13830" y="3220"/>
                </a:cubicBezTo>
                <a:lnTo>
                  <a:pt x="9916" y="3220"/>
                </a:lnTo>
                <a:lnTo>
                  <a:pt x="7678" y="121"/>
                </a:lnTo>
                <a:cubicBezTo>
                  <a:pt x="7621" y="40"/>
                  <a:pt x="7535" y="0"/>
                  <a:pt x="7449" y="0"/>
                </a:cubicBezTo>
                <a:close/>
              </a:path>
            </a:pathLst>
          </a:custGeom>
          <a:solidFill>
            <a:srgbClr val="E4E3F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600" dirty="0"/>
          </a:p>
        </p:txBody>
      </p:sp>
      <p:pic>
        <p:nvPicPr>
          <p:cNvPr id="27" name="Graphic 26">
            <a:extLst>
              <a:ext uri="{FF2B5EF4-FFF2-40B4-BE49-F238E27FC236}">
                <a16:creationId xmlns:a16="http://schemas.microsoft.com/office/drawing/2014/main" id="{4B5001A9-4445-4C84-9AC5-EC6DCBF63C7B}"/>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23443" y="3718320"/>
            <a:ext cx="527351" cy="334160"/>
          </a:xfrm>
          <a:prstGeom prst="rect">
            <a:avLst/>
          </a:prstGeom>
        </p:spPr>
      </p:pic>
      <p:sp>
        <p:nvSpPr>
          <p:cNvPr id="28" name="Rectangle 27">
            <a:extLst>
              <a:ext uri="{FF2B5EF4-FFF2-40B4-BE49-F238E27FC236}">
                <a16:creationId xmlns:a16="http://schemas.microsoft.com/office/drawing/2014/main" id="{2A4E92CB-BBE6-4F27-9DAA-B59BB6B40C3D}"/>
              </a:ext>
            </a:extLst>
          </p:cNvPr>
          <p:cNvSpPr/>
          <p:nvPr/>
        </p:nvSpPr>
        <p:spPr>
          <a:xfrm>
            <a:off x="1503409" y="4180814"/>
            <a:ext cx="967418" cy="461665"/>
          </a:xfrm>
          <a:prstGeom prst="rect">
            <a:avLst/>
          </a:prstGeom>
        </p:spPr>
        <p:txBody>
          <a:bodyPr wrap="square">
            <a:spAutoFit/>
          </a:bodyPr>
          <a:lstStyle/>
          <a:p>
            <a:pPr algn="ctr"/>
            <a:r>
              <a:rPr lang="en-US" sz="2400" b="1" dirty="0">
                <a:solidFill>
                  <a:srgbClr val="2D2C82"/>
                </a:solidFill>
              </a:rPr>
              <a:t>Vision</a:t>
            </a:r>
            <a:endParaRPr lang="en-US" sz="2400" dirty="0"/>
          </a:p>
        </p:txBody>
      </p:sp>
      <p:sp>
        <p:nvSpPr>
          <p:cNvPr id="29" name="Rectangle 28">
            <a:extLst>
              <a:ext uri="{FF2B5EF4-FFF2-40B4-BE49-F238E27FC236}">
                <a16:creationId xmlns:a16="http://schemas.microsoft.com/office/drawing/2014/main" id="{F54BB534-8569-4378-AA7F-AE895C9FEF30}"/>
              </a:ext>
            </a:extLst>
          </p:cNvPr>
          <p:cNvSpPr/>
          <p:nvPr/>
        </p:nvSpPr>
        <p:spPr>
          <a:xfrm>
            <a:off x="1207184" y="4568029"/>
            <a:ext cx="1559870" cy="1354217"/>
          </a:xfrm>
          <a:prstGeom prst="rect">
            <a:avLst/>
          </a:prstGeom>
        </p:spPr>
        <p:txBody>
          <a:bodyPr wrap="square">
            <a:spAutoFit/>
          </a:bodyPr>
          <a:lstStyle/>
          <a:p>
            <a:pPr marL="285750" indent="-285750">
              <a:buFont typeface="Arial" panose="020B0604020202020204" pitchFamily="34" charset="0"/>
              <a:buChar char="•"/>
            </a:pPr>
            <a:r>
              <a:rPr lang="en-US" sz="1600" dirty="0">
                <a:solidFill>
                  <a:srgbClr val="2D2C82"/>
                </a:solidFill>
              </a:rPr>
              <a:t>Cataracts</a:t>
            </a:r>
          </a:p>
          <a:p>
            <a:pPr marL="285750" indent="-285750">
              <a:buFont typeface="Arial" panose="020B0604020202020204" pitchFamily="34" charset="0"/>
              <a:buChar char="•"/>
            </a:pPr>
            <a:r>
              <a:rPr lang="en-US" sz="1600" dirty="0">
                <a:solidFill>
                  <a:srgbClr val="2D2C82"/>
                </a:solidFill>
              </a:rPr>
              <a:t>Sun glare</a:t>
            </a:r>
          </a:p>
          <a:p>
            <a:pPr marL="285750" indent="-285750">
              <a:buFont typeface="Arial" panose="020B0604020202020204" pitchFamily="34" charset="0"/>
              <a:buChar char="•"/>
            </a:pPr>
            <a:r>
              <a:rPr lang="en-US" sz="1600" dirty="0">
                <a:solidFill>
                  <a:srgbClr val="2D2C82"/>
                </a:solidFill>
              </a:rPr>
              <a:t>Color Blind</a:t>
            </a:r>
          </a:p>
          <a:p>
            <a:pPr marL="285750" indent="-285750">
              <a:buFont typeface="Arial" panose="020B0604020202020204" pitchFamily="34" charset="0"/>
              <a:buChar char="•"/>
            </a:pPr>
            <a:r>
              <a:rPr lang="en-US" sz="1600" dirty="0">
                <a:solidFill>
                  <a:srgbClr val="2D2C82"/>
                </a:solidFill>
              </a:rPr>
              <a:t>Low vision</a:t>
            </a:r>
          </a:p>
          <a:p>
            <a:pPr marL="285750" indent="-285750">
              <a:buFont typeface="Arial" panose="020B0604020202020204" pitchFamily="34" charset="0"/>
              <a:buChar char="•"/>
            </a:pPr>
            <a:r>
              <a:rPr lang="en-US" sz="1600" dirty="0">
                <a:solidFill>
                  <a:srgbClr val="2D2C82"/>
                </a:solidFill>
              </a:rPr>
              <a:t>Blind</a:t>
            </a:r>
            <a:endParaRPr lang="en-US" sz="1600" dirty="0"/>
          </a:p>
        </p:txBody>
      </p:sp>
      <p:sp>
        <p:nvSpPr>
          <p:cNvPr id="30" name="Google Shape;7675;p54">
            <a:extLst>
              <a:ext uri="{FF2B5EF4-FFF2-40B4-BE49-F238E27FC236}">
                <a16:creationId xmlns:a16="http://schemas.microsoft.com/office/drawing/2014/main" id="{1357D0E6-DE5C-4FBD-963D-E4089435940A}"/>
              </a:ext>
              <a:ext uri="{C183D7F6-B498-43B3-948B-1728B52AA6E4}">
                <adec:decorative xmlns:adec="http://schemas.microsoft.com/office/drawing/2017/decorative" val="1"/>
              </a:ext>
            </a:extLst>
          </p:cNvPr>
          <p:cNvSpPr/>
          <p:nvPr/>
        </p:nvSpPr>
        <p:spPr>
          <a:xfrm rot="10800000">
            <a:off x="2883502" y="3612507"/>
            <a:ext cx="1559869" cy="2983368"/>
          </a:xfrm>
          <a:custGeom>
            <a:avLst/>
            <a:gdLst/>
            <a:ahLst/>
            <a:cxnLst/>
            <a:rect l="l" t="t" r="r" b="b"/>
            <a:pathLst>
              <a:path w="14910" h="22743" extrusionOk="0">
                <a:moveTo>
                  <a:pt x="7449" y="0"/>
                </a:moveTo>
                <a:cubicBezTo>
                  <a:pt x="7363" y="0"/>
                  <a:pt x="7277" y="40"/>
                  <a:pt x="7219" y="121"/>
                </a:cubicBezTo>
                <a:lnTo>
                  <a:pt x="4981" y="3220"/>
                </a:lnTo>
                <a:lnTo>
                  <a:pt x="1079" y="3220"/>
                </a:lnTo>
                <a:cubicBezTo>
                  <a:pt x="482" y="3220"/>
                  <a:pt x="0" y="3702"/>
                  <a:pt x="0" y="4298"/>
                </a:cubicBezTo>
                <a:lnTo>
                  <a:pt x="0" y="21652"/>
                </a:lnTo>
                <a:cubicBezTo>
                  <a:pt x="0" y="22249"/>
                  <a:pt x="482" y="22742"/>
                  <a:pt x="1079" y="22742"/>
                </a:cubicBezTo>
                <a:lnTo>
                  <a:pt x="13830" y="22742"/>
                </a:lnTo>
                <a:cubicBezTo>
                  <a:pt x="14427" y="22742"/>
                  <a:pt x="14909" y="22249"/>
                  <a:pt x="14909" y="21652"/>
                </a:cubicBezTo>
                <a:lnTo>
                  <a:pt x="14909" y="4298"/>
                </a:lnTo>
                <a:cubicBezTo>
                  <a:pt x="14909" y="3708"/>
                  <a:pt x="14438" y="3219"/>
                  <a:pt x="13851" y="3219"/>
                </a:cubicBezTo>
                <a:cubicBezTo>
                  <a:pt x="13844" y="3219"/>
                  <a:pt x="13837" y="3219"/>
                  <a:pt x="13830" y="3220"/>
                </a:cubicBezTo>
                <a:lnTo>
                  <a:pt x="9916" y="3220"/>
                </a:lnTo>
                <a:lnTo>
                  <a:pt x="7678" y="121"/>
                </a:lnTo>
                <a:cubicBezTo>
                  <a:pt x="7621" y="40"/>
                  <a:pt x="7535" y="0"/>
                  <a:pt x="7449" y="0"/>
                </a:cubicBezTo>
                <a:close/>
              </a:path>
            </a:pathLst>
          </a:custGeom>
          <a:solidFill>
            <a:srgbClr val="E4E3F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600" dirty="0"/>
          </a:p>
        </p:txBody>
      </p:sp>
      <p:sp>
        <p:nvSpPr>
          <p:cNvPr id="32" name="Rectangle 31">
            <a:extLst>
              <a:ext uri="{FF2B5EF4-FFF2-40B4-BE49-F238E27FC236}">
                <a16:creationId xmlns:a16="http://schemas.microsoft.com/office/drawing/2014/main" id="{F37F693D-9D4E-4A1E-B791-AC64CD920FD5}"/>
              </a:ext>
            </a:extLst>
          </p:cNvPr>
          <p:cNvSpPr/>
          <p:nvPr/>
        </p:nvSpPr>
        <p:spPr>
          <a:xfrm>
            <a:off x="2990211" y="4180814"/>
            <a:ext cx="1340461" cy="461665"/>
          </a:xfrm>
          <a:prstGeom prst="rect">
            <a:avLst/>
          </a:prstGeom>
        </p:spPr>
        <p:txBody>
          <a:bodyPr wrap="square">
            <a:spAutoFit/>
          </a:bodyPr>
          <a:lstStyle/>
          <a:p>
            <a:pPr algn="ctr"/>
            <a:r>
              <a:rPr lang="en-US" sz="2400" b="1" dirty="0">
                <a:solidFill>
                  <a:srgbClr val="2D2C82"/>
                </a:solidFill>
              </a:rPr>
              <a:t>Hearing</a:t>
            </a:r>
            <a:endParaRPr lang="en-US" sz="2400" dirty="0"/>
          </a:p>
        </p:txBody>
      </p:sp>
      <p:sp>
        <p:nvSpPr>
          <p:cNvPr id="33" name="Rectangle 32">
            <a:extLst>
              <a:ext uri="{FF2B5EF4-FFF2-40B4-BE49-F238E27FC236}">
                <a16:creationId xmlns:a16="http://schemas.microsoft.com/office/drawing/2014/main" id="{6D9B77D0-C57C-4002-8CAC-B53E3CE09632}"/>
              </a:ext>
            </a:extLst>
          </p:cNvPr>
          <p:cNvSpPr/>
          <p:nvPr/>
        </p:nvSpPr>
        <p:spPr>
          <a:xfrm>
            <a:off x="2852178" y="4569333"/>
            <a:ext cx="1680454" cy="1354217"/>
          </a:xfrm>
          <a:prstGeom prst="rect">
            <a:avLst/>
          </a:prstGeom>
        </p:spPr>
        <p:txBody>
          <a:bodyPr wrap="square">
            <a:spAutoFit/>
          </a:bodyPr>
          <a:lstStyle/>
          <a:p>
            <a:pPr marL="285750" indent="-285750">
              <a:buFont typeface="Arial" panose="020B0604020202020204" pitchFamily="34" charset="0"/>
              <a:buChar char="•"/>
            </a:pPr>
            <a:r>
              <a:rPr lang="en-US" sz="1600" dirty="0">
                <a:solidFill>
                  <a:srgbClr val="2D2C82"/>
                </a:solidFill>
              </a:rPr>
              <a:t>Noise</a:t>
            </a:r>
          </a:p>
          <a:p>
            <a:pPr marL="285750" indent="-285750">
              <a:buFont typeface="Arial" panose="020B0604020202020204" pitchFamily="34" charset="0"/>
              <a:buChar char="•"/>
            </a:pPr>
            <a:r>
              <a:rPr lang="en-US" sz="1600" dirty="0">
                <a:solidFill>
                  <a:srgbClr val="2D2C82"/>
                </a:solidFill>
              </a:rPr>
              <a:t>Ear Infection</a:t>
            </a:r>
          </a:p>
          <a:p>
            <a:pPr marL="285750" indent="-285750">
              <a:buFont typeface="Arial" panose="020B0604020202020204" pitchFamily="34" charset="0"/>
              <a:buChar char="•"/>
            </a:pPr>
            <a:r>
              <a:rPr lang="en-US" sz="1600" dirty="0">
                <a:solidFill>
                  <a:srgbClr val="2D2C82"/>
                </a:solidFill>
              </a:rPr>
              <a:t>Hard of Hearing</a:t>
            </a:r>
          </a:p>
          <a:p>
            <a:pPr marL="285750" indent="-285750">
              <a:buFont typeface="Arial" panose="020B0604020202020204" pitchFamily="34" charset="0"/>
              <a:buChar char="•"/>
            </a:pPr>
            <a:r>
              <a:rPr lang="en-US" sz="1600" dirty="0">
                <a:solidFill>
                  <a:srgbClr val="2D2C82"/>
                </a:solidFill>
              </a:rPr>
              <a:t>Deaf</a:t>
            </a:r>
            <a:endParaRPr lang="en-US" sz="1600" dirty="0"/>
          </a:p>
        </p:txBody>
      </p:sp>
      <p:sp>
        <p:nvSpPr>
          <p:cNvPr id="34" name="Google Shape;7675;p54">
            <a:extLst>
              <a:ext uri="{FF2B5EF4-FFF2-40B4-BE49-F238E27FC236}">
                <a16:creationId xmlns:a16="http://schemas.microsoft.com/office/drawing/2014/main" id="{2E02AAA0-DF6B-4AB7-9BD5-F41D464147BB}"/>
              </a:ext>
              <a:ext uri="{C183D7F6-B498-43B3-948B-1728B52AA6E4}">
                <adec:decorative xmlns:adec="http://schemas.microsoft.com/office/drawing/2017/decorative" val="1"/>
              </a:ext>
            </a:extLst>
          </p:cNvPr>
          <p:cNvSpPr/>
          <p:nvPr/>
        </p:nvSpPr>
        <p:spPr>
          <a:xfrm rot="10800000">
            <a:off x="4553830" y="3612507"/>
            <a:ext cx="1559869" cy="2983368"/>
          </a:xfrm>
          <a:custGeom>
            <a:avLst/>
            <a:gdLst/>
            <a:ahLst/>
            <a:cxnLst/>
            <a:rect l="l" t="t" r="r" b="b"/>
            <a:pathLst>
              <a:path w="14910" h="22743" extrusionOk="0">
                <a:moveTo>
                  <a:pt x="7449" y="0"/>
                </a:moveTo>
                <a:cubicBezTo>
                  <a:pt x="7363" y="0"/>
                  <a:pt x="7277" y="40"/>
                  <a:pt x="7219" y="121"/>
                </a:cubicBezTo>
                <a:lnTo>
                  <a:pt x="4981" y="3220"/>
                </a:lnTo>
                <a:lnTo>
                  <a:pt x="1079" y="3220"/>
                </a:lnTo>
                <a:cubicBezTo>
                  <a:pt x="482" y="3220"/>
                  <a:pt x="0" y="3702"/>
                  <a:pt x="0" y="4298"/>
                </a:cubicBezTo>
                <a:lnTo>
                  <a:pt x="0" y="21652"/>
                </a:lnTo>
                <a:cubicBezTo>
                  <a:pt x="0" y="22249"/>
                  <a:pt x="482" y="22742"/>
                  <a:pt x="1079" y="22742"/>
                </a:cubicBezTo>
                <a:lnTo>
                  <a:pt x="13830" y="22742"/>
                </a:lnTo>
                <a:cubicBezTo>
                  <a:pt x="14427" y="22742"/>
                  <a:pt x="14909" y="22249"/>
                  <a:pt x="14909" y="21652"/>
                </a:cubicBezTo>
                <a:lnTo>
                  <a:pt x="14909" y="4298"/>
                </a:lnTo>
                <a:cubicBezTo>
                  <a:pt x="14909" y="3708"/>
                  <a:pt x="14438" y="3219"/>
                  <a:pt x="13851" y="3219"/>
                </a:cubicBezTo>
                <a:cubicBezTo>
                  <a:pt x="13844" y="3219"/>
                  <a:pt x="13837" y="3219"/>
                  <a:pt x="13830" y="3220"/>
                </a:cubicBezTo>
                <a:lnTo>
                  <a:pt x="9916" y="3220"/>
                </a:lnTo>
                <a:lnTo>
                  <a:pt x="7678" y="121"/>
                </a:lnTo>
                <a:cubicBezTo>
                  <a:pt x="7621" y="40"/>
                  <a:pt x="7535" y="0"/>
                  <a:pt x="7449" y="0"/>
                </a:cubicBezTo>
                <a:close/>
              </a:path>
            </a:pathLst>
          </a:custGeom>
          <a:solidFill>
            <a:srgbClr val="E4E3F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600" dirty="0"/>
          </a:p>
        </p:txBody>
      </p:sp>
      <p:sp>
        <p:nvSpPr>
          <p:cNvPr id="36" name="Rectangle 35">
            <a:extLst>
              <a:ext uri="{FF2B5EF4-FFF2-40B4-BE49-F238E27FC236}">
                <a16:creationId xmlns:a16="http://schemas.microsoft.com/office/drawing/2014/main" id="{D70EA38C-82D9-437C-8E6A-C1A718DB5649}"/>
              </a:ext>
            </a:extLst>
          </p:cNvPr>
          <p:cNvSpPr/>
          <p:nvPr/>
        </p:nvSpPr>
        <p:spPr>
          <a:xfrm>
            <a:off x="4666527" y="4180814"/>
            <a:ext cx="1267395" cy="461665"/>
          </a:xfrm>
          <a:prstGeom prst="rect">
            <a:avLst/>
          </a:prstGeom>
        </p:spPr>
        <p:txBody>
          <a:bodyPr wrap="square">
            <a:spAutoFit/>
          </a:bodyPr>
          <a:lstStyle/>
          <a:p>
            <a:pPr algn="ctr"/>
            <a:r>
              <a:rPr lang="en-US" sz="2400" b="1" dirty="0">
                <a:solidFill>
                  <a:srgbClr val="2D2C82"/>
                </a:solidFill>
              </a:rPr>
              <a:t>Mobility</a:t>
            </a:r>
            <a:endParaRPr lang="en-US" sz="2400" dirty="0"/>
          </a:p>
        </p:txBody>
      </p:sp>
      <p:sp>
        <p:nvSpPr>
          <p:cNvPr id="37" name="Rectangle 36">
            <a:extLst>
              <a:ext uri="{FF2B5EF4-FFF2-40B4-BE49-F238E27FC236}">
                <a16:creationId xmlns:a16="http://schemas.microsoft.com/office/drawing/2014/main" id="{2FF90F96-8DF7-4D28-81D1-A398FFCE1F0C}"/>
              </a:ext>
            </a:extLst>
          </p:cNvPr>
          <p:cNvSpPr/>
          <p:nvPr/>
        </p:nvSpPr>
        <p:spPr>
          <a:xfrm>
            <a:off x="4553831" y="4568029"/>
            <a:ext cx="1559870" cy="1354217"/>
          </a:xfrm>
          <a:prstGeom prst="rect">
            <a:avLst/>
          </a:prstGeom>
        </p:spPr>
        <p:txBody>
          <a:bodyPr wrap="square">
            <a:spAutoFit/>
          </a:bodyPr>
          <a:lstStyle/>
          <a:p>
            <a:pPr marL="285750" indent="-285750">
              <a:buFont typeface="Arial" panose="020B0604020202020204" pitchFamily="34" charset="0"/>
              <a:buChar char="•"/>
            </a:pPr>
            <a:r>
              <a:rPr lang="en-US" sz="1600" dirty="0">
                <a:solidFill>
                  <a:srgbClr val="2D2C82"/>
                </a:solidFill>
              </a:rPr>
              <a:t>Hands full</a:t>
            </a:r>
          </a:p>
          <a:p>
            <a:pPr marL="285750" indent="-285750">
              <a:buFont typeface="Arial" panose="020B0604020202020204" pitchFamily="34" charset="0"/>
              <a:buChar char="•"/>
            </a:pPr>
            <a:r>
              <a:rPr lang="en-US" sz="1600" dirty="0">
                <a:solidFill>
                  <a:srgbClr val="2D2C82"/>
                </a:solidFill>
              </a:rPr>
              <a:t>Broken arm</a:t>
            </a:r>
          </a:p>
          <a:p>
            <a:pPr marL="285750" indent="-285750">
              <a:buFont typeface="Arial" panose="020B0604020202020204" pitchFamily="34" charset="0"/>
              <a:buChar char="•"/>
            </a:pPr>
            <a:r>
              <a:rPr lang="en-US" sz="1600" dirty="0">
                <a:solidFill>
                  <a:srgbClr val="2D2C82"/>
                </a:solidFill>
              </a:rPr>
              <a:t>Spinal cord injury</a:t>
            </a:r>
          </a:p>
          <a:p>
            <a:pPr marL="285750" indent="-285750">
              <a:buFont typeface="Arial" panose="020B0604020202020204" pitchFamily="34" charset="0"/>
              <a:buChar char="•"/>
            </a:pPr>
            <a:r>
              <a:rPr lang="en-US" sz="1600" dirty="0">
                <a:solidFill>
                  <a:srgbClr val="2D2C82"/>
                </a:solidFill>
              </a:rPr>
              <a:t>Amelia</a:t>
            </a:r>
            <a:endParaRPr lang="en-US" sz="1600" dirty="0"/>
          </a:p>
        </p:txBody>
      </p:sp>
      <p:sp>
        <p:nvSpPr>
          <p:cNvPr id="38" name="Google Shape;7675;p54">
            <a:extLst>
              <a:ext uri="{FF2B5EF4-FFF2-40B4-BE49-F238E27FC236}">
                <a16:creationId xmlns:a16="http://schemas.microsoft.com/office/drawing/2014/main" id="{46D25471-5BD3-440E-8FCE-B438A69B2316}"/>
              </a:ext>
              <a:ext uri="{C183D7F6-B498-43B3-948B-1728B52AA6E4}">
                <adec:decorative xmlns:adec="http://schemas.microsoft.com/office/drawing/2017/decorative" val="1"/>
              </a:ext>
            </a:extLst>
          </p:cNvPr>
          <p:cNvSpPr/>
          <p:nvPr/>
        </p:nvSpPr>
        <p:spPr>
          <a:xfrm rot="10800000">
            <a:off x="6230148" y="3612507"/>
            <a:ext cx="1559869" cy="2983368"/>
          </a:xfrm>
          <a:custGeom>
            <a:avLst/>
            <a:gdLst/>
            <a:ahLst/>
            <a:cxnLst/>
            <a:rect l="l" t="t" r="r" b="b"/>
            <a:pathLst>
              <a:path w="14910" h="22743" extrusionOk="0">
                <a:moveTo>
                  <a:pt x="7449" y="0"/>
                </a:moveTo>
                <a:cubicBezTo>
                  <a:pt x="7363" y="0"/>
                  <a:pt x="7277" y="40"/>
                  <a:pt x="7219" y="121"/>
                </a:cubicBezTo>
                <a:lnTo>
                  <a:pt x="4981" y="3220"/>
                </a:lnTo>
                <a:lnTo>
                  <a:pt x="1079" y="3220"/>
                </a:lnTo>
                <a:cubicBezTo>
                  <a:pt x="482" y="3220"/>
                  <a:pt x="0" y="3702"/>
                  <a:pt x="0" y="4298"/>
                </a:cubicBezTo>
                <a:lnTo>
                  <a:pt x="0" y="21652"/>
                </a:lnTo>
                <a:cubicBezTo>
                  <a:pt x="0" y="22249"/>
                  <a:pt x="482" y="22742"/>
                  <a:pt x="1079" y="22742"/>
                </a:cubicBezTo>
                <a:lnTo>
                  <a:pt x="13830" y="22742"/>
                </a:lnTo>
                <a:cubicBezTo>
                  <a:pt x="14427" y="22742"/>
                  <a:pt x="14909" y="22249"/>
                  <a:pt x="14909" y="21652"/>
                </a:cubicBezTo>
                <a:lnTo>
                  <a:pt x="14909" y="4298"/>
                </a:lnTo>
                <a:cubicBezTo>
                  <a:pt x="14909" y="3708"/>
                  <a:pt x="14438" y="3219"/>
                  <a:pt x="13851" y="3219"/>
                </a:cubicBezTo>
                <a:cubicBezTo>
                  <a:pt x="13844" y="3219"/>
                  <a:pt x="13837" y="3219"/>
                  <a:pt x="13830" y="3220"/>
                </a:cubicBezTo>
                <a:lnTo>
                  <a:pt x="9916" y="3220"/>
                </a:lnTo>
                <a:lnTo>
                  <a:pt x="7678" y="121"/>
                </a:lnTo>
                <a:cubicBezTo>
                  <a:pt x="7621" y="40"/>
                  <a:pt x="7535" y="0"/>
                  <a:pt x="7449" y="0"/>
                </a:cubicBezTo>
                <a:close/>
              </a:path>
            </a:pathLst>
          </a:custGeom>
          <a:solidFill>
            <a:srgbClr val="E4E3F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600" dirty="0"/>
          </a:p>
        </p:txBody>
      </p:sp>
      <p:sp>
        <p:nvSpPr>
          <p:cNvPr id="40" name="Rectangle 39">
            <a:extLst>
              <a:ext uri="{FF2B5EF4-FFF2-40B4-BE49-F238E27FC236}">
                <a16:creationId xmlns:a16="http://schemas.microsoft.com/office/drawing/2014/main" id="{69DA7A9E-90FB-4E40-8BDB-DB8E87C98C9E}"/>
              </a:ext>
            </a:extLst>
          </p:cNvPr>
          <p:cNvSpPr/>
          <p:nvPr/>
        </p:nvSpPr>
        <p:spPr>
          <a:xfrm>
            <a:off x="6353363" y="4180814"/>
            <a:ext cx="1208595" cy="461665"/>
          </a:xfrm>
          <a:prstGeom prst="rect">
            <a:avLst/>
          </a:prstGeom>
        </p:spPr>
        <p:txBody>
          <a:bodyPr wrap="square">
            <a:spAutoFit/>
          </a:bodyPr>
          <a:lstStyle/>
          <a:p>
            <a:pPr algn="ctr"/>
            <a:r>
              <a:rPr lang="en-US" sz="2400" b="1" dirty="0">
                <a:solidFill>
                  <a:srgbClr val="2D2C82"/>
                </a:solidFill>
              </a:rPr>
              <a:t>Speech</a:t>
            </a:r>
            <a:endParaRPr lang="en-US" sz="2400" dirty="0"/>
          </a:p>
        </p:txBody>
      </p:sp>
      <p:sp>
        <p:nvSpPr>
          <p:cNvPr id="41" name="Rectangle 40">
            <a:extLst>
              <a:ext uri="{FF2B5EF4-FFF2-40B4-BE49-F238E27FC236}">
                <a16:creationId xmlns:a16="http://schemas.microsoft.com/office/drawing/2014/main" id="{DDD70BA9-66C1-43DD-B1FE-6172F2E46161}"/>
              </a:ext>
            </a:extLst>
          </p:cNvPr>
          <p:cNvSpPr/>
          <p:nvPr/>
        </p:nvSpPr>
        <p:spPr>
          <a:xfrm>
            <a:off x="6205459" y="4568029"/>
            <a:ext cx="1658300" cy="1631216"/>
          </a:xfrm>
          <a:prstGeom prst="rect">
            <a:avLst/>
          </a:prstGeom>
        </p:spPr>
        <p:txBody>
          <a:bodyPr wrap="square">
            <a:spAutoFit/>
          </a:bodyPr>
          <a:lstStyle/>
          <a:p>
            <a:pPr marL="285750" indent="-285750">
              <a:buFont typeface="Arial" panose="020B0604020202020204" pitchFamily="34" charset="0"/>
              <a:buChar char="•"/>
            </a:pPr>
            <a:r>
              <a:rPr lang="en-US" sz="1600" dirty="0">
                <a:solidFill>
                  <a:srgbClr val="2D2C82"/>
                </a:solidFill>
              </a:rPr>
              <a:t>Ambient noise</a:t>
            </a:r>
          </a:p>
          <a:p>
            <a:pPr marL="285750" indent="-285750">
              <a:buFont typeface="Arial" panose="020B0604020202020204" pitchFamily="34" charset="0"/>
              <a:buChar char="•"/>
            </a:pPr>
            <a:r>
              <a:rPr lang="en-US" sz="1600" dirty="0">
                <a:solidFill>
                  <a:srgbClr val="2D2C82"/>
                </a:solidFill>
              </a:rPr>
              <a:t>Speech impediment</a:t>
            </a:r>
          </a:p>
          <a:p>
            <a:pPr marL="285750" indent="-285750">
              <a:buFont typeface="Arial" panose="020B0604020202020204" pitchFamily="34" charset="0"/>
              <a:buChar char="•"/>
            </a:pPr>
            <a:r>
              <a:rPr lang="en-US" sz="1600" dirty="0">
                <a:solidFill>
                  <a:srgbClr val="2D2C82"/>
                </a:solidFill>
              </a:rPr>
              <a:t>Unable to speak</a:t>
            </a:r>
          </a:p>
        </p:txBody>
      </p:sp>
      <p:sp>
        <p:nvSpPr>
          <p:cNvPr id="42" name="Google Shape;7675;p54">
            <a:extLst>
              <a:ext uri="{FF2B5EF4-FFF2-40B4-BE49-F238E27FC236}">
                <a16:creationId xmlns:a16="http://schemas.microsoft.com/office/drawing/2014/main" id="{C614BE64-C5CC-44F2-8320-7BB3B50D9F9F}"/>
              </a:ext>
              <a:ext uri="{C183D7F6-B498-43B3-948B-1728B52AA6E4}">
                <adec:decorative xmlns:adec="http://schemas.microsoft.com/office/drawing/2017/decorative" val="1"/>
              </a:ext>
            </a:extLst>
          </p:cNvPr>
          <p:cNvSpPr/>
          <p:nvPr/>
        </p:nvSpPr>
        <p:spPr>
          <a:xfrm rot="10800000">
            <a:off x="7910607" y="3612507"/>
            <a:ext cx="1559869" cy="2983368"/>
          </a:xfrm>
          <a:custGeom>
            <a:avLst/>
            <a:gdLst/>
            <a:ahLst/>
            <a:cxnLst/>
            <a:rect l="l" t="t" r="r" b="b"/>
            <a:pathLst>
              <a:path w="14910" h="22743" extrusionOk="0">
                <a:moveTo>
                  <a:pt x="7449" y="0"/>
                </a:moveTo>
                <a:cubicBezTo>
                  <a:pt x="7363" y="0"/>
                  <a:pt x="7277" y="40"/>
                  <a:pt x="7219" y="121"/>
                </a:cubicBezTo>
                <a:lnTo>
                  <a:pt x="4981" y="3220"/>
                </a:lnTo>
                <a:lnTo>
                  <a:pt x="1079" y="3220"/>
                </a:lnTo>
                <a:cubicBezTo>
                  <a:pt x="482" y="3220"/>
                  <a:pt x="0" y="3702"/>
                  <a:pt x="0" y="4298"/>
                </a:cubicBezTo>
                <a:lnTo>
                  <a:pt x="0" y="21652"/>
                </a:lnTo>
                <a:cubicBezTo>
                  <a:pt x="0" y="22249"/>
                  <a:pt x="482" y="22742"/>
                  <a:pt x="1079" y="22742"/>
                </a:cubicBezTo>
                <a:lnTo>
                  <a:pt x="13830" y="22742"/>
                </a:lnTo>
                <a:cubicBezTo>
                  <a:pt x="14427" y="22742"/>
                  <a:pt x="14909" y="22249"/>
                  <a:pt x="14909" y="21652"/>
                </a:cubicBezTo>
                <a:lnTo>
                  <a:pt x="14909" y="4298"/>
                </a:lnTo>
                <a:cubicBezTo>
                  <a:pt x="14909" y="3708"/>
                  <a:pt x="14438" y="3219"/>
                  <a:pt x="13851" y="3219"/>
                </a:cubicBezTo>
                <a:cubicBezTo>
                  <a:pt x="13844" y="3219"/>
                  <a:pt x="13837" y="3219"/>
                  <a:pt x="13830" y="3220"/>
                </a:cubicBezTo>
                <a:lnTo>
                  <a:pt x="9916" y="3220"/>
                </a:lnTo>
                <a:lnTo>
                  <a:pt x="7678" y="121"/>
                </a:lnTo>
                <a:cubicBezTo>
                  <a:pt x="7621" y="40"/>
                  <a:pt x="7535" y="0"/>
                  <a:pt x="7449" y="0"/>
                </a:cubicBezTo>
                <a:close/>
              </a:path>
            </a:pathLst>
          </a:custGeom>
          <a:solidFill>
            <a:srgbClr val="E4E3F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600" dirty="0"/>
          </a:p>
        </p:txBody>
      </p:sp>
      <p:sp>
        <p:nvSpPr>
          <p:cNvPr id="44" name="Rectangle 43">
            <a:extLst>
              <a:ext uri="{FF2B5EF4-FFF2-40B4-BE49-F238E27FC236}">
                <a16:creationId xmlns:a16="http://schemas.microsoft.com/office/drawing/2014/main" id="{4CD7B8DF-7D9D-4D30-A5A1-CE5E0C527424}"/>
              </a:ext>
            </a:extLst>
          </p:cNvPr>
          <p:cNvSpPr/>
          <p:nvPr/>
        </p:nvSpPr>
        <p:spPr>
          <a:xfrm>
            <a:off x="7900475" y="4180814"/>
            <a:ext cx="1553104" cy="461665"/>
          </a:xfrm>
          <a:prstGeom prst="rect">
            <a:avLst/>
          </a:prstGeom>
        </p:spPr>
        <p:txBody>
          <a:bodyPr wrap="square">
            <a:spAutoFit/>
          </a:bodyPr>
          <a:lstStyle/>
          <a:p>
            <a:pPr algn="ctr"/>
            <a:r>
              <a:rPr lang="en-US" sz="2400" b="1" dirty="0">
                <a:solidFill>
                  <a:srgbClr val="2D2C82"/>
                </a:solidFill>
              </a:rPr>
              <a:t>Cognitive</a:t>
            </a:r>
            <a:endParaRPr lang="en-US" sz="2400" dirty="0"/>
          </a:p>
        </p:txBody>
      </p:sp>
      <p:sp>
        <p:nvSpPr>
          <p:cNvPr id="45" name="Rectangle 44">
            <a:extLst>
              <a:ext uri="{FF2B5EF4-FFF2-40B4-BE49-F238E27FC236}">
                <a16:creationId xmlns:a16="http://schemas.microsoft.com/office/drawing/2014/main" id="{4561C0BD-2823-49EC-A0D7-45121A0A4E35}"/>
              </a:ext>
            </a:extLst>
          </p:cNvPr>
          <p:cNvSpPr/>
          <p:nvPr/>
        </p:nvSpPr>
        <p:spPr>
          <a:xfrm>
            <a:off x="7910608" y="4568029"/>
            <a:ext cx="1559870" cy="1569660"/>
          </a:xfrm>
          <a:prstGeom prst="rect">
            <a:avLst/>
          </a:prstGeom>
        </p:spPr>
        <p:txBody>
          <a:bodyPr wrap="square">
            <a:spAutoFit/>
          </a:bodyPr>
          <a:lstStyle/>
          <a:p>
            <a:pPr marL="285750" indent="-285750">
              <a:buFont typeface="Arial" panose="020B0604020202020204" pitchFamily="34" charset="0"/>
              <a:buChar char="•"/>
            </a:pPr>
            <a:r>
              <a:rPr lang="en-US" sz="1600" dirty="0">
                <a:solidFill>
                  <a:srgbClr val="2D2C82"/>
                </a:solidFill>
              </a:rPr>
              <a:t>Sleepy</a:t>
            </a:r>
          </a:p>
          <a:p>
            <a:pPr marL="285750" indent="-285750">
              <a:buFont typeface="Arial" panose="020B0604020202020204" pitchFamily="34" charset="0"/>
              <a:buChar char="•"/>
            </a:pPr>
            <a:r>
              <a:rPr lang="en-US" sz="1600" dirty="0">
                <a:solidFill>
                  <a:srgbClr val="2D2C82"/>
                </a:solidFill>
              </a:rPr>
              <a:t>Distraction</a:t>
            </a:r>
          </a:p>
          <a:p>
            <a:pPr marL="285750" indent="-285750">
              <a:buFont typeface="Arial" panose="020B0604020202020204" pitchFamily="34" charset="0"/>
              <a:buChar char="•"/>
            </a:pPr>
            <a:r>
              <a:rPr lang="en-US" sz="1600" dirty="0">
                <a:solidFill>
                  <a:srgbClr val="2D2C82"/>
                </a:solidFill>
              </a:rPr>
              <a:t>Migraine</a:t>
            </a:r>
          </a:p>
          <a:p>
            <a:pPr marL="285750" indent="-285750">
              <a:buFont typeface="Arial" panose="020B0604020202020204" pitchFamily="34" charset="0"/>
              <a:buChar char="•"/>
            </a:pPr>
            <a:r>
              <a:rPr lang="en-US" sz="1600" dirty="0">
                <a:solidFill>
                  <a:srgbClr val="2D2C82"/>
                </a:solidFill>
              </a:rPr>
              <a:t>Learning disabilities</a:t>
            </a:r>
          </a:p>
          <a:p>
            <a:pPr marL="285750" indent="-285750">
              <a:buFont typeface="Arial" panose="020B0604020202020204" pitchFamily="34" charset="0"/>
              <a:buChar char="•"/>
            </a:pPr>
            <a:r>
              <a:rPr lang="en-US" sz="1600" dirty="0">
                <a:solidFill>
                  <a:srgbClr val="2D2C82"/>
                </a:solidFill>
              </a:rPr>
              <a:t>Autism</a:t>
            </a:r>
            <a:endParaRPr lang="en-US" sz="1600" dirty="0"/>
          </a:p>
        </p:txBody>
      </p:sp>
      <p:sp>
        <p:nvSpPr>
          <p:cNvPr id="46" name="Google Shape;7675;p54">
            <a:extLst>
              <a:ext uri="{FF2B5EF4-FFF2-40B4-BE49-F238E27FC236}">
                <a16:creationId xmlns:a16="http://schemas.microsoft.com/office/drawing/2014/main" id="{22CC9DCD-0A96-456B-9502-4C8C17FDDF11}"/>
              </a:ext>
              <a:ext uri="{C183D7F6-B498-43B3-948B-1728B52AA6E4}">
                <adec:decorative xmlns:adec="http://schemas.microsoft.com/office/drawing/2017/decorative" val="1"/>
              </a:ext>
            </a:extLst>
          </p:cNvPr>
          <p:cNvSpPr/>
          <p:nvPr/>
        </p:nvSpPr>
        <p:spPr>
          <a:xfrm rot="10800000">
            <a:off x="9591064" y="3599687"/>
            <a:ext cx="1559869" cy="2983368"/>
          </a:xfrm>
          <a:custGeom>
            <a:avLst/>
            <a:gdLst/>
            <a:ahLst/>
            <a:cxnLst/>
            <a:rect l="l" t="t" r="r" b="b"/>
            <a:pathLst>
              <a:path w="14910" h="22743" extrusionOk="0">
                <a:moveTo>
                  <a:pt x="7449" y="0"/>
                </a:moveTo>
                <a:cubicBezTo>
                  <a:pt x="7363" y="0"/>
                  <a:pt x="7277" y="40"/>
                  <a:pt x="7219" y="121"/>
                </a:cubicBezTo>
                <a:lnTo>
                  <a:pt x="4981" y="3220"/>
                </a:lnTo>
                <a:lnTo>
                  <a:pt x="1079" y="3220"/>
                </a:lnTo>
                <a:cubicBezTo>
                  <a:pt x="482" y="3220"/>
                  <a:pt x="0" y="3702"/>
                  <a:pt x="0" y="4298"/>
                </a:cubicBezTo>
                <a:lnTo>
                  <a:pt x="0" y="21652"/>
                </a:lnTo>
                <a:cubicBezTo>
                  <a:pt x="0" y="22249"/>
                  <a:pt x="482" y="22742"/>
                  <a:pt x="1079" y="22742"/>
                </a:cubicBezTo>
                <a:lnTo>
                  <a:pt x="13830" y="22742"/>
                </a:lnTo>
                <a:cubicBezTo>
                  <a:pt x="14427" y="22742"/>
                  <a:pt x="14909" y="22249"/>
                  <a:pt x="14909" y="21652"/>
                </a:cubicBezTo>
                <a:lnTo>
                  <a:pt x="14909" y="4298"/>
                </a:lnTo>
                <a:cubicBezTo>
                  <a:pt x="14909" y="3708"/>
                  <a:pt x="14438" y="3219"/>
                  <a:pt x="13851" y="3219"/>
                </a:cubicBezTo>
                <a:cubicBezTo>
                  <a:pt x="13844" y="3219"/>
                  <a:pt x="13837" y="3219"/>
                  <a:pt x="13830" y="3220"/>
                </a:cubicBezTo>
                <a:lnTo>
                  <a:pt x="9916" y="3220"/>
                </a:lnTo>
                <a:lnTo>
                  <a:pt x="7678" y="121"/>
                </a:lnTo>
                <a:cubicBezTo>
                  <a:pt x="7621" y="40"/>
                  <a:pt x="7535" y="0"/>
                  <a:pt x="7449" y="0"/>
                </a:cubicBezTo>
                <a:close/>
              </a:path>
            </a:pathLst>
          </a:custGeom>
          <a:solidFill>
            <a:srgbClr val="E4E3F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600" dirty="0"/>
          </a:p>
        </p:txBody>
      </p:sp>
      <p:sp>
        <p:nvSpPr>
          <p:cNvPr id="48" name="Rectangle 47">
            <a:extLst>
              <a:ext uri="{FF2B5EF4-FFF2-40B4-BE49-F238E27FC236}">
                <a16:creationId xmlns:a16="http://schemas.microsoft.com/office/drawing/2014/main" id="{21CAA742-9902-4079-8AC5-5902CF721B56}"/>
              </a:ext>
            </a:extLst>
          </p:cNvPr>
          <p:cNvSpPr/>
          <p:nvPr/>
        </p:nvSpPr>
        <p:spPr>
          <a:xfrm>
            <a:off x="9604826" y="4211958"/>
            <a:ext cx="1532344" cy="400110"/>
          </a:xfrm>
          <a:prstGeom prst="rect">
            <a:avLst/>
          </a:prstGeom>
        </p:spPr>
        <p:txBody>
          <a:bodyPr wrap="square">
            <a:spAutoFit/>
          </a:bodyPr>
          <a:lstStyle/>
          <a:p>
            <a:pPr algn="ctr"/>
            <a:r>
              <a:rPr lang="en-US" sz="2000" b="1" dirty="0">
                <a:solidFill>
                  <a:srgbClr val="2D2C82"/>
                </a:solidFill>
              </a:rPr>
              <a:t>Neurological</a:t>
            </a:r>
            <a:endParaRPr lang="en-US" sz="2000" dirty="0"/>
          </a:p>
        </p:txBody>
      </p:sp>
      <p:sp>
        <p:nvSpPr>
          <p:cNvPr id="49" name="Rectangle 48">
            <a:extLst>
              <a:ext uri="{FF2B5EF4-FFF2-40B4-BE49-F238E27FC236}">
                <a16:creationId xmlns:a16="http://schemas.microsoft.com/office/drawing/2014/main" id="{266B32AD-C7B4-462A-87FE-E8C8F0B5D00A}"/>
              </a:ext>
            </a:extLst>
          </p:cNvPr>
          <p:cNvSpPr/>
          <p:nvPr/>
        </p:nvSpPr>
        <p:spPr>
          <a:xfrm>
            <a:off x="9591065" y="4555209"/>
            <a:ext cx="1559870" cy="1077218"/>
          </a:xfrm>
          <a:prstGeom prst="rect">
            <a:avLst/>
          </a:prstGeom>
        </p:spPr>
        <p:txBody>
          <a:bodyPr wrap="square">
            <a:spAutoFit/>
          </a:bodyPr>
          <a:lstStyle/>
          <a:p>
            <a:pPr marL="285750" indent="-285750">
              <a:buFont typeface="Arial" panose="020B0604020202020204" pitchFamily="34" charset="0"/>
              <a:buChar char="•"/>
            </a:pPr>
            <a:r>
              <a:rPr lang="en-US" sz="1600" dirty="0">
                <a:solidFill>
                  <a:srgbClr val="2D2C82"/>
                </a:solidFill>
              </a:rPr>
              <a:t>Depression</a:t>
            </a:r>
          </a:p>
          <a:p>
            <a:pPr marL="285750" indent="-285750">
              <a:buFont typeface="Arial" panose="020B0604020202020204" pitchFamily="34" charset="0"/>
              <a:buChar char="•"/>
            </a:pPr>
            <a:r>
              <a:rPr lang="en-US" sz="1600" dirty="0">
                <a:solidFill>
                  <a:srgbClr val="2D2C82"/>
                </a:solidFill>
              </a:rPr>
              <a:t>PTSD</a:t>
            </a:r>
          </a:p>
          <a:p>
            <a:pPr marL="285750" indent="-285750">
              <a:buFont typeface="Arial" panose="020B0604020202020204" pitchFamily="34" charset="0"/>
              <a:buChar char="•"/>
            </a:pPr>
            <a:r>
              <a:rPr lang="en-US" sz="1600" dirty="0">
                <a:solidFill>
                  <a:srgbClr val="2D2C82"/>
                </a:solidFill>
              </a:rPr>
              <a:t>Bipolar</a:t>
            </a:r>
          </a:p>
          <a:p>
            <a:pPr marL="285750" indent="-285750">
              <a:buFont typeface="Arial" panose="020B0604020202020204" pitchFamily="34" charset="0"/>
              <a:buChar char="•"/>
            </a:pPr>
            <a:r>
              <a:rPr lang="en-US" sz="1600" dirty="0">
                <a:solidFill>
                  <a:srgbClr val="2D2C82"/>
                </a:solidFill>
              </a:rPr>
              <a:t>Anxiety</a:t>
            </a:r>
            <a:endParaRPr lang="en-US" sz="1600" dirty="0"/>
          </a:p>
        </p:txBody>
      </p:sp>
      <p:pic>
        <p:nvPicPr>
          <p:cNvPr id="50" name="Graphic 49">
            <a:extLst>
              <a:ext uri="{FF2B5EF4-FFF2-40B4-BE49-F238E27FC236}">
                <a16:creationId xmlns:a16="http://schemas.microsoft.com/office/drawing/2014/main" id="{CE791EF6-1770-4C89-BFBD-5FA07B0B25F5}"/>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176288" y="3700618"/>
            <a:ext cx="409391" cy="436451"/>
          </a:xfrm>
          <a:prstGeom prst="rect">
            <a:avLst/>
          </a:prstGeom>
        </p:spPr>
      </p:pic>
      <p:pic>
        <p:nvPicPr>
          <p:cNvPr id="51" name="Graphic 50">
            <a:extLst>
              <a:ext uri="{FF2B5EF4-FFF2-40B4-BE49-F238E27FC236}">
                <a16:creationId xmlns:a16="http://schemas.microsoft.com/office/drawing/2014/main" id="{C27DDB23-6834-4BCA-BAAA-4823CF86880B}"/>
              </a:ext>
              <a:ext uri="{C183D7F6-B498-43B3-948B-1728B52AA6E4}">
                <adec:decorative xmlns:adec="http://schemas.microsoft.com/office/drawing/2017/decorative" val="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473738" y="3701492"/>
            <a:ext cx="390262" cy="405388"/>
          </a:xfrm>
          <a:prstGeom prst="rect">
            <a:avLst/>
          </a:prstGeom>
        </p:spPr>
      </p:pic>
      <p:pic>
        <p:nvPicPr>
          <p:cNvPr id="52" name="Graphic 51">
            <a:extLst>
              <a:ext uri="{FF2B5EF4-FFF2-40B4-BE49-F238E27FC236}">
                <a16:creationId xmlns:a16="http://schemas.microsoft.com/office/drawing/2014/main" id="{FE836AE6-8B6D-4695-B871-8689AD4C4F72}"/>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195653" y="3710032"/>
            <a:ext cx="282216" cy="361572"/>
          </a:xfrm>
          <a:prstGeom prst="rect">
            <a:avLst/>
          </a:prstGeom>
        </p:spPr>
      </p:pic>
      <p:pic>
        <p:nvPicPr>
          <p:cNvPr id="53" name="Graphic 52">
            <a:extLst>
              <a:ext uri="{FF2B5EF4-FFF2-40B4-BE49-F238E27FC236}">
                <a16:creationId xmlns:a16="http://schemas.microsoft.com/office/drawing/2014/main" id="{11BCC076-F720-47D6-9F24-CD07DBFAA101}"/>
              </a:ext>
              <a:ext uri="{C183D7F6-B498-43B3-948B-1728B52AA6E4}">
                <adec:decorative xmlns:adec="http://schemas.microsoft.com/office/drawing/2017/decorative" val="1"/>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481948" y="3671390"/>
            <a:ext cx="401470" cy="489115"/>
          </a:xfrm>
          <a:prstGeom prst="rect">
            <a:avLst/>
          </a:prstGeom>
        </p:spPr>
      </p:pic>
      <p:pic>
        <p:nvPicPr>
          <p:cNvPr id="54" name="Graphic 53">
            <a:extLst>
              <a:ext uri="{FF2B5EF4-FFF2-40B4-BE49-F238E27FC236}">
                <a16:creationId xmlns:a16="http://schemas.microsoft.com/office/drawing/2014/main" id="{0ED4AE0B-B589-4E16-A4CC-92D705FA7A6F}"/>
              </a:ext>
              <a:ext uri="{C183D7F6-B498-43B3-948B-1728B52AA6E4}">
                <adec:decorative xmlns:adec="http://schemas.microsoft.com/office/drawing/2017/decorative" val="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801205" y="3700619"/>
            <a:ext cx="417753" cy="462512"/>
          </a:xfrm>
          <a:prstGeom prst="rect">
            <a:avLst/>
          </a:prstGeom>
        </p:spPr>
      </p:pic>
    </p:spTree>
    <p:extLst>
      <p:ext uri="{BB962C8B-B14F-4D97-AF65-F5344CB8AC3E}">
        <p14:creationId xmlns:p14="http://schemas.microsoft.com/office/powerpoint/2010/main" val="1500704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 System logos backdrop.">
            <a:extLst>
              <a:ext uri="{FF2B5EF4-FFF2-40B4-BE49-F238E27FC236}">
                <a16:creationId xmlns:a16="http://schemas.microsoft.com/office/drawing/2014/main" id="{F1C2DB7C-4374-41DC-BF13-1E1D015FA13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5098BF41-D0A2-4967-9D19-BCAA6A2414A7}"/>
              </a:ext>
            </a:extLst>
          </p:cNvPr>
          <p:cNvSpPr txBox="1">
            <a:spLocks noGrp="1"/>
          </p:cNvSpPr>
          <p:nvPr>
            <p:ph type="title" idx="4294967295"/>
          </p:nvPr>
        </p:nvSpPr>
        <p:spPr>
          <a:xfrm>
            <a:off x="838200" y="678952"/>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Why Accessibility Matters</a:t>
            </a:r>
          </a:p>
        </p:txBody>
      </p:sp>
      <p:sp>
        <p:nvSpPr>
          <p:cNvPr id="4" name="Content Placeholder 7">
            <a:extLst>
              <a:ext uri="{FF2B5EF4-FFF2-40B4-BE49-F238E27FC236}">
                <a16:creationId xmlns:a16="http://schemas.microsoft.com/office/drawing/2014/main" id="{632F9A2F-D9ED-4842-9507-AFB2B7BE6702}"/>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Ensures </a:t>
            </a:r>
            <a:r>
              <a:rPr lang="en-US" b="1" dirty="0"/>
              <a:t>equal access </a:t>
            </a:r>
            <a:r>
              <a:rPr lang="en-US" dirty="0"/>
              <a:t>for people with disabilities</a:t>
            </a:r>
          </a:p>
          <a:p>
            <a:pPr marL="0" indent="0">
              <a:buNone/>
            </a:pPr>
            <a:r>
              <a:rPr lang="en-US" b="0" i="0" u="none" strike="noStrike" dirty="0">
                <a:solidFill>
                  <a:srgbClr val="000000"/>
                </a:solidFill>
                <a:effectLst/>
              </a:rPr>
              <a:t>Impacts 28% of your residents</a:t>
            </a:r>
            <a:r>
              <a:rPr lang="en-US" b="0" i="0" dirty="0">
                <a:solidFill>
                  <a:srgbClr val="FFFFFF"/>
                </a:solidFill>
                <a:effectLst/>
              </a:rPr>
              <a:t>​</a:t>
            </a:r>
            <a:endParaRPr lang="en-US" dirty="0"/>
          </a:p>
          <a:p>
            <a:pPr marL="0" indent="0" algn="l" rtl="0" fontAlgn="base">
              <a:buNone/>
            </a:pPr>
            <a:r>
              <a:rPr lang="en-US" b="0" i="0" u="none" strike="noStrike" dirty="0">
                <a:solidFill>
                  <a:srgbClr val="000000"/>
                </a:solidFill>
                <a:effectLst/>
              </a:rPr>
              <a:t>It is a legal &amp; ethical best practice</a:t>
            </a:r>
            <a:endParaRPr lang="en-US" b="0" i="0" dirty="0">
              <a:solidFill>
                <a:srgbClr val="FFFFFF"/>
              </a:solidFill>
              <a:effectLst/>
            </a:endParaRPr>
          </a:p>
          <a:p>
            <a:pPr marL="0" indent="0">
              <a:buNone/>
            </a:pPr>
            <a:r>
              <a:rPr lang="en-US" dirty="0"/>
              <a:t>Benefits all users</a:t>
            </a:r>
          </a:p>
          <a:p>
            <a:pPr lvl="1"/>
            <a:r>
              <a:rPr lang="en-US" sz="2800" dirty="0"/>
              <a:t>Clearer Structure, Better Navigation, Mobile-Friendly</a:t>
            </a:r>
          </a:p>
        </p:txBody>
      </p:sp>
      <p:sp>
        <p:nvSpPr>
          <p:cNvPr id="5" name="Rectangle 4">
            <a:extLst>
              <a:ext uri="{FF2B5EF4-FFF2-40B4-BE49-F238E27FC236}">
                <a16:creationId xmlns:a16="http://schemas.microsoft.com/office/drawing/2014/main" id="{F1315C69-04CB-4DCB-ADA9-70EF45ED69A3}"/>
              </a:ext>
              <a:ext uri="{C183D7F6-B498-43B3-948B-1728B52AA6E4}">
                <adec:decorative xmlns:adec="http://schemas.microsoft.com/office/drawing/2017/decorative" val="1"/>
              </a:ext>
            </a:extLst>
          </p:cNvPr>
          <p:cNvSpPr/>
          <p:nvPr/>
        </p:nvSpPr>
        <p:spPr>
          <a:xfrm>
            <a:off x="897467" y="1352499"/>
            <a:ext cx="10583333"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47353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 System logos backdrop.">
            <a:extLst>
              <a:ext uri="{FF2B5EF4-FFF2-40B4-BE49-F238E27FC236}">
                <a16:creationId xmlns:a16="http://schemas.microsoft.com/office/drawing/2014/main" id="{F1C2DB7C-4374-41DC-BF13-1E1D015FA13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5098BF41-D0A2-4967-9D19-BCAA6A2414A7}"/>
              </a:ext>
            </a:extLst>
          </p:cNvPr>
          <p:cNvSpPr txBox="1">
            <a:spLocks noGrp="1"/>
          </p:cNvSpPr>
          <p:nvPr>
            <p:ph type="title" idx="4294967295"/>
          </p:nvPr>
        </p:nvSpPr>
        <p:spPr>
          <a:xfrm>
            <a:off x="838200" y="678952"/>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Four Principles</a:t>
            </a:r>
          </a:p>
        </p:txBody>
      </p:sp>
      <p:sp>
        <p:nvSpPr>
          <p:cNvPr id="4" name="Content Placeholder 7">
            <a:extLst>
              <a:ext uri="{FF2B5EF4-FFF2-40B4-BE49-F238E27FC236}">
                <a16:creationId xmlns:a16="http://schemas.microsoft.com/office/drawing/2014/main" id="{632F9A2F-D9ED-4842-9507-AFB2B7BE6702}"/>
              </a:ext>
            </a:extLst>
          </p:cNvPr>
          <p:cNvSpPr txBox="1">
            <a:spLocks/>
          </p:cNvSpPr>
          <p:nvPr/>
        </p:nvSpPr>
        <p:spPr>
          <a:xfrm>
            <a:off x="838200" y="1690688"/>
            <a:ext cx="10642600" cy="494134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WCAG 2.1 </a:t>
            </a:r>
            <a:r>
              <a:rPr lang="en-US" dirty="0"/>
              <a:t>is built around four key principles that </a:t>
            </a:r>
            <a:r>
              <a:rPr lang="en-US" b="0" i="0" dirty="0">
                <a:solidFill>
                  <a:srgbClr val="1D1D1D"/>
                </a:solidFill>
                <a:effectLst/>
              </a:rPr>
              <a:t>which lay the foundation necessary for anyone to access and use web content</a:t>
            </a:r>
          </a:p>
          <a:p>
            <a:pPr lvl="1"/>
            <a:r>
              <a:rPr lang="en-US" sz="2800" b="1" dirty="0"/>
              <a:t>Perceivable – </a:t>
            </a:r>
            <a:r>
              <a:rPr lang="en-US" sz="2800" dirty="0"/>
              <a:t>Information must be presented in ways users can perceive ​</a:t>
            </a:r>
          </a:p>
          <a:p>
            <a:pPr lvl="1"/>
            <a:r>
              <a:rPr lang="en-US" sz="2800" b="1" dirty="0"/>
              <a:t>Operable – </a:t>
            </a:r>
            <a:r>
              <a:rPr lang="en-US" sz="2800" dirty="0"/>
              <a:t>Users must be able to navigate and interact with content ​</a:t>
            </a:r>
          </a:p>
          <a:p>
            <a:pPr lvl="1"/>
            <a:r>
              <a:rPr lang="en-US" sz="2800" b="1" dirty="0"/>
              <a:t>Understandable – </a:t>
            </a:r>
            <a:r>
              <a:rPr lang="en-US" sz="2800" dirty="0"/>
              <a:t>Information and operation of the document must be clear and predictable​</a:t>
            </a:r>
          </a:p>
          <a:p>
            <a:pPr lvl="1"/>
            <a:r>
              <a:rPr lang="en-US" sz="2800" b="1" dirty="0"/>
              <a:t>Robust – </a:t>
            </a:r>
            <a:r>
              <a:rPr lang="en-US" sz="2800" dirty="0"/>
              <a:t>Content must be compatible with current and future assistive technologies​</a:t>
            </a:r>
          </a:p>
          <a:p>
            <a:pPr marL="0" indent="0">
              <a:buNone/>
            </a:pPr>
            <a:r>
              <a:rPr lang="en-US" dirty="0"/>
              <a:t>If a document fails any one of these principles, it is not fully accessible.</a:t>
            </a:r>
            <a:r>
              <a:rPr lang="en-US" b="1" dirty="0"/>
              <a:t>​</a:t>
            </a:r>
            <a:endParaRPr lang="en-US" dirty="0"/>
          </a:p>
        </p:txBody>
      </p:sp>
      <p:sp>
        <p:nvSpPr>
          <p:cNvPr id="5" name="Rectangle 4">
            <a:extLst>
              <a:ext uri="{FF2B5EF4-FFF2-40B4-BE49-F238E27FC236}">
                <a16:creationId xmlns:a16="http://schemas.microsoft.com/office/drawing/2014/main" id="{F1315C69-04CB-4DCB-ADA9-70EF45ED69A3}"/>
              </a:ext>
              <a:ext uri="{C183D7F6-B498-43B3-948B-1728B52AA6E4}">
                <adec:decorative xmlns:adec="http://schemas.microsoft.com/office/drawing/2017/decorative" val="1"/>
              </a:ext>
            </a:extLst>
          </p:cNvPr>
          <p:cNvSpPr/>
          <p:nvPr/>
        </p:nvSpPr>
        <p:spPr>
          <a:xfrm>
            <a:off x="897467" y="1352499"/>
            <a:ext cx="10583333"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47567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 System logos backdrop.">
            <a:extLst>
              <a:ext uri="{FF2B5EF4-FFF2-40B4-BE49-F238E27FC236}">
                <a16:creationId xmlns:a16="http://schemas.microsoft.com/office/drawing/2014/main" id="{1DBF3EA1-C2A8-4DE5-9CD2-7D787C3C5BC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E70979F4-C116-4B21-A01A-2DF5B0231BE4}"/>
              </a:ext>
            </a:extLst>
          </p:cNvPr>
          <p:cNvSpPr txBox="1">
            <a:spLocks noGrp="1"/>
          </p:cNvSpPr>
          <p:nvPr>
            <p:ph type="title" idx="4294967295"/>
          </p:nvPr>
        </p:nvSpPr>
        <p:spPr>
          <a:xfrm>
            <a:off x="838200" y="678952"/>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Perceivable</a:t>
            </a:r>
          </a:p>
        </p:txBody>
      </p:sp>
      <p:sp>
        <p:nvSpPr>
          <p:cNvPr id="4" name="Content Placeholder 7">
            <a:extLst>
              <a:ext uri="{FF2B5EF4-FFF2-40B4-BE49-F238E27FC236}">
                <a16:creationId xmlns:a16="http://schemas.microsoft.com/office/drawing/2014/main" id="{480EF32F-8C66-4942-93C0-5D6E3BAAA580}"/>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Text Alternatives: </a:t>
            </a:r>
            <a:r>
              <a:rPr lang="en-US" dirty="0"/>
              <a:t>Alt text for all images, mark decorative ones​</a:t>
            </a:r>
          </a:p>
          <a:p>
            <a:pPr marL="0" indent="0">
              <a:buNone/>
            </a:pPr>
            <a:r>
              <a:rPr lang="en-US" b="1" dirty="0"/>
              <a:t>Adaptable: </a:t>
            </a:r>
            <a:r>
              <a:rPr lang="en-US" dirty="0"/>
              <a:t>Use semantic structure (headings, lists, tables, bookmarks)​</a:t>
            </a:r>
          </a:p>
          <a:p>
            <a:pPr marL="0" indent="0">
              <a:buNone/>
            </a:pPr>
            <a:r>
              <a:rPr lang="en-US" b="1" dirty="0"/>
              <a:t>Use of Color: </a:t>
            </a:r>
            <a:r>
              <a:rPr lang="en-US" dirty="0"/>
              <a:t>Don’t rely on color alone to convey meaning​</a:t>
            </a:r>
          </a:p>
          <a:p>
            <a:pPr marL="0" indent="0">
              <a:buNone/>
            </a:pPr>
            <a:r>
              <a:rPr lang="en-US" b="1" dirty="0"/>
              <a:t>Contrast: </a:t>
            </a:r>
            <a:r>
              <a:rPr lang="en-US" dirty="0"/>
              <a:t>Normal text 4.5:1, large text 3:1​</a:t>
            </a:r>
          </a:p>
          <a:p>
            <a:pPr marL="0" indent="0">
              <a:buNone/>
            </a:pPr>
            <a:r>
              <a:rPr lang="en-US" b="1" dirty="0"/>
              <a:t>Reflow &amp; Resize: </a:t>
            </a:r>
            <a:r>
              <a:rPr lang="en-US" dirty="0"/>
              <a:t>Content reflows, text readable at 200% zoom​</a:t>
            </a:r>
          </a:p>
          <a:p>
            <a:pPr marL="0" indent="0">
              <a:buNone/>
            </a:pPr>
            <a:r>
              <a:rPr lang="en-US" b="1" dirty="0"/>
              <a:t>Non-Text Contrast: </a:t>
            </a:r>
            <a:r>
              <a:rPr lang="en-US" dirty="0"/>
              <a:t>Icons and graphics must meet contrast requirements​</a:t>
            </a:r>
          </a:p>
          <a:p>
            <a:pPr marL="0" indent="0">
              <a:buNone/>
            </a:pPr>
            <a:r>
              <a:rPr lang="en-US" b="1" dirty="0"/>
              <a:t>Text Spacing: </a:t>
            </a:r>
            <a:r>
              <a:rPr lang="en-US" dirty="0"/>
              <a:t>Document remains readable with adjusted spacing​</a:t>
            </a:r>
          </a:p>
        </p:txBody>
      </p:sp>
      <p:sp>
        <p:nvSpPr>
          <p:cNvPr id="5" name="Rectangle 4">
            <a:extLst>
              <a:ext uri="{FF2B5EF4-FFF2-40B4-BE49-F238E27FC236}">
                <a16:creationId xmlns:a16="http://schemas.microsoft.com/office/drawing/2014/main" id="{8553EB24-B397-4CC6-ADA9-EFC3B800EEFD}"/>
              </a:ext>
              <a:ext uri="{C183D7F6-B498-43B3-948B-1728B52AA6E4}">
                <adec:decorative xmlns:adec="http://schemas.microsoft.com/office/drawing/2017/decorative" val="1"/>
              </a:ext>
            </a:extLst>
          </p:cNvPr>
          <p:cNvSpPr/>
          <p:nvPr/>
        </p:nvSpPr>
        <p:spPr>
          <a:xfrm>
            <a:off x="897467" y="1352499"/>
            <a:ext cx="10583333"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95833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 System logos backdrop.">
            <a:extLst>
              <a:ext uri="{FF2B5EF4-FFF2-40B4-BE49-F238E27FC236}">
                <a16:creationId xmlns:a16="http://schemas.microsoft.com/office/drawing/2014/main" id="{1DBF3EA1-C2A8-4DE5-9CD2-7D787C3C5BC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E70979F4-C116-4B21-A01A-2DF5B0231BE4}"/>
              </a:ext>
            </a:extLst>
          </p:cNvPr>
          <p:cNvSpPr txBox="1">
            <a:spLocks noGrp="1"/>
          </p:cNvSpPr>
          <p:nvPr>
            <p:ph type="title" idx="4294967295"/>
          </p:nvPr>
        </p:nvSpPr>
        <p:spPr>
          <a:xfrm>
            <a:off x="838200" y="678952"/>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Operable</a:t>
            </a:r>
          </a:p>
        </p:txBody>
      </p:sp>
      <p:sp>
        <p:nvSpPr>
          <p:cNvPr id="4" name="Content Placeholder 7">
            <a:extLst>
              <a:ext uri="{FF2B5EF4-FFF2-40B4-BE49-F238E27FC236}">
                <a16:creationId xmlns:a16="http://schemas.microsoft.com/office/drawing/2014/main" id="{480EF32F-8C66-4942-93C0-5D6E3BAAA580}"/>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Keyboard Accessible: </a:t>
            </a:r>
            <a:r>
              <a:rPr lang="en-US" dirty="0"/>
              <a:t>Navigation works with keyboard only</a:t>
            </a:r>
            <a:r>
              <a:rPr lang="en-US" b="1" dirty="0"/>
              <a:t>​</a:t>
            </a:r>
          </a:p>
          <a:p>
            <a:pPr marL="0" indent="0">
              <a:buNone/>
            </a:pPr>
            <a:r>
              <a:rPr lang="en-US" b="1" dirty="0"/>
              <a:t>No Keyboard Trap: </a:t>
            </a:r>
            <a:r>
              <a:rPr lang="en-US" dirty="0"/>
              <a:t>Users can move focus freely (A text box in a form should let users tab out to the next field)​</a:t>
            </a:r>
          </a:p>
          <a:p>
            <a:pPr marL="0" indent="0">
              <a:buNone/>
            </a:pPr>
            <a:r>
              <a:rPr lang="en-US" b="1" dirty="0"/>
              <a:t>Navigable: </a:t>
            </a:r>
            <a:r>
              <a:rPr lang="en-US" dirty="0"/>
              <a:t>Use page titles, descriptive links, bookmarks​</a:t>
            </a:r>
          </a:p>
          <a:p>
            <a:pPr marL="0" indent="0">
              <a:buNone/>
            </a:pPr>
            <a:r>
              <a:rPr lang="en-US" b="1" dirty="0"/>
              <a:t>Focus Visible: </a:t>
            </a:r>
            <a:r>
              <a:rPr lang="en-US" dirty="0"/>
              <a:t>Ensure forms/buttons show visible focus​</a:t>
            </a:r>
          </a:p>
        </p:txBody>
      </p:sp>
      <p:sp>
        <p:nvSpPr>
          <p:cNvPr id="5" name="Rectangle 4">
            <a:extLst>
              <a:ext uri="{FF2B5EF4-FFF2-40B4-BE49-F238E27FC236}">
                <a16:creationId xmlns:a16="http://schemas.microsoft.com/office/drawing/2014/main" id="{8553EB24-B397-4CC6-ADA9-EFC3B800EEFD}"/>
              </a:ext>
              <a:ext uri="{C183D7F6-B498-43B3-948B-1728B52AA6E4}">
                <adec:decorative xmlns:adec="http://schemas.microsoft.com/office/drawing/2017/decorative" val="1"/>
              </a:ext>
            </a:extLst>
          </p:cNvPr>
          <p:cNvSpPr/>
          <p:nvPr/>
        </p:nvSpPr>
        <p:spPr>
          <a:xfrm>
            <a:off x="897467" y="1352499"/>
            <a:ext cx="10583333"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403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 System logos backdrop.">
            <a:extLst>
              <a:ext uri="{FF2B5EF4-FFF2-40B4-BE49-F238E27FC236}">
                <a16:creationId xmlns:a16="http://schemas.microsoft.com/office/drawing/2014/main" id="{1DBF3EA1-C2A8-4DE5-9CD2-7D787C3C5BC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E70979F4-C116-4B21-A01A-2DF5B0231BE4}"/>
              </a:ext>
            </a:extLst>
          </p:cNvPr>
          <p:cNvSpPr txBox="1">
            <a:spLocks noGrp="1"/>
          </p:cNvSpPr>
          <p:nvPr>
            <p:ph type="title" idx="4294967295"/>
          </p:nvPr>
        </p:nvSpPr>
        <p:spPr>
          <a:xfrm>
            <a:off x="838200" y="678952"/>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Understandable</a:t>
            </a:r>
          </a:p>
        </p:txBody>
      </p:sp>
      <p:sp>
        <p:nvSpPr>
          <p:cNvPr id="4" name="Content Placeholder 7">
            <a:extLst>
              <a:ext uri="{FF2B5EF4-FFF2-40B4-BE49-F238E27FC236}">
                <a16:creationId xmlns:a16="http://schemas.microsoft.com/office/drawing/2014/main" id="{480EF32F-8C66-4942-93C0-5D6E3BAAA580}"/>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Language: </a:t>
            </a:r>
            <a:r>
              <a:rPr lang="en-US" dirty="0"/>
              <a:t>Set document language in properties​</a:t>
            </a:r>
          </a:p>
          <a:p>
            <a:pPr marL="0" indent="0">
              <a:buNone/>
            </a:pPr>
            <a:r>
              <a:rPr lang="en-US" b="1" dirty="0"/>
              <a:t>Readable: </a:t>
            </a:r>
            <a:r>
              <a:rPr lang="en-US" dirty="0"/>
              <a:t>Use clear, plain language​</a:t>
            </a:r>
          </a:p>
          <a:p>
            <a:pPr marL="0" indent="0">
              <a:buNone/>
            </a:pPr>
            <a:r>
              <a:rPr lang="en-US" b="1" dirty="0"/>
              <a:t>Predictable: </a:t>
            </a:r>
            <a:r>
              <a:rPr lang="en-US" dirty="0"/>
              <a:t>Navigation consistent (TOC matches headings)</a:t>
            </a:r>
            <a:r>
              <a:rPr lang="en-US" b="1" dirty="0"/>
              <a:t>​</a:t>
            </a:r>
          </a:p>
          <a:p>
            <a:pPr marL="0" indent="0">
              <a:buNone/>
            </a:pPr>
            <a:r>
              <a:rPr lang="en-US" b="1" dirty="0"/>
              <a:t>Input Assistance: </a:t>
            </a:r>
            <a:r>
              <a:rPr lang="en-US" dirty="0"/>
              <a:t>Label form fields, identify errors clearly​</a:t>
            </a:r>
          </a:p>
        </p:txBody>
      </p:sp>
      <p:sp>
        <p:nvSpPr>
          <p:cNvPr id="5" name="Rectangle 4">
            <a:extLst>
              <a:ext uri="{FF2B5EF4-FFF2-40B4-BE49-F238E27FC236}">
                <a16:creationId xmlns:a16="http://schemas.microsoft.com/office/drawing/2014/main" id="{8553EB24-B397-4CC6-ADA9-EFC3B800EEFD}"/>
              </a:ext>
              <a:ext uri="{C183D7F6-B498-43B3-948B-1728B52AA6E4}">
                <adec:decorative xmlns:adec="http://schemas.microsoft.com/office/drawing/2017/decorative" val="1"/>
              </a:ext>
            </a:extLst>
          </p:cNvPr>
          <p:cNvSpPr/>
          <p:nvPr/>
        </p:nvSpPr>
        <p:spPr>
          <a:xfrm>
            <a:off x="897467" y="1352499"/>
            <a:ext cx="10583333"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81756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 System logos backdrop.">
            <a:extLst>
              <a:ext uri="{FF2B5EF4-FFF2-40B4-BE49-F238E27FC236}">
                <a16:creationId xmlns:a16="http://schemas.microsoft.com/office/drawing/2014/main" id="{1DBF3EA1-C2A8-4DE5-9CD2-7D787C3C5BC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3" y="0"/>
            <a:ext cx="12189833" cy="6858000"/>
          </a:xfrm>
          <a:prstGeom prst="rect">
            <a:avLst/>
          </a:prstGeom>
        </p:spPr>
      </p:pic>
      <p:sp>
        <p:nvSpPr>
          <p:cNvPr id="3" name="Title 1">
            <a:extLst>
              <a:ext uri="{FF2B5EF4-FFF2-40B4-BE49-F238E27FC236}">
                <a16:creationId xmlns:a16="http://schemas.microsoft.com/office/drawing/2014/main" id="{E70979F4-C116-4B21-A01A-2DF5B0231BE4}"/>
              </a:ext>
            </a:extLst>
          </p:cNvPr>
          <p:cNvSpPr txBox="1">
            <a:spLocks noGrp="1"/>
          </p:cNvSpPr>
          <p:nvPr>
            <p:ph type="title" idx="4294967295"/>
          </p:nvPr>
        </p:nvSpPr>
        <p:spPr>
          <a:xfrm>
            <a:off x="838200" y="678952"/>
            <a:ext cx="10515600" cy="6593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2D2C82"/>
                </a:solidFill>
                <a:effectLst/>
                <a:uLnTx/>
                <a:uFillTx/>
                <a:latin typeface="+mn-lt"/>
                <a:ea typeface="+mj-ea"/>
                <a:cs typeface="+mj-cs"/>
              </a:rPr>
              <a:t>Robust</a:t>
            </a:r>
          </a:p>
        </p:txBody>
      </p:sp>
      <p:sp>
        <p:nvSpPr>
          <p:cNvPr id="4" name="Content Placeholder 7">
            <a:extLst>
              <a:ext uri="{FF2B5EF4-FFF2-40B4-BE49-F238E27FC236}">
                <a16:creationId xmlns:a16="http://schemas.microsoft.com/office/drawing/2014/main" id="{480EF32F-8C66-4942-93C0-5D6E3BAAA580}"/>
              </a:ext>
            </a:extLst>
          </p:cNvPr>
          <p:cNvSpPr txBox="1">
            <a:spLocks/>
          </p:cNvSpPr>
          <p:nvPr/>
        </p:nvSpPr>
        <p:spPr>
          <a:xfrm>
            <a:off x="838200" y="1690688"/>
            <a:ext cx="10642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Compatible: </a:t>
            </a:r>
            <a:r>
              <a:rPr lang="en-US" dirty="0"/>
              <a:t>Use proper tagging and document standards​</a:t>
            </a:r>
          </a:p>
          <a:p>
            <a:pPr marL="0" indent="0">
              <a:buNone/>
            </a:pPr>
            <a:r>
              <a:rPr lang="en-US" b="1" dirty="0"/>
              <a:t>Parsing: </a:t>
            </a:r>
            <a:r>
              <a:rPr lang="en-US" dirty="0"/>
              <a:t>Ensure no broken/corrupted tags​</a:t>
            </a:r>
          </a:p>
          <a:p>
            <a:pPr marL="0" indent="0">
              <a:buNone/>
            </a:pPr>
            <a:r>
              <a:rPr lang="en-US" b="1" dirty="0"/>
              <a:t>Metadata: </a:t>
            </a:r>
            <a:r>
              <a:rPr lang="en-US" dirty="0"/>
              <a:t>Title, author, and subject fields filled​</a:t>
            </a:r>
          </a:p>
          <a:p>
            <a:pPr marL="0" indent="0">
              <a:buNone/>
            </a:pPr>
            <a:r>
              <a:rPr lang="en-US" b="1" dirty="0"/>
              <a:t>OCR: </a:t>
            </a:r>
            <a:r>
              <a:rPr lang="en-US" dirty="0"/>
              <a:t>Image-only PDFs converted with OCR (Optical Character Recognition)​</a:t>
            </a:r>
          </a:p>
        </p:txBody>
      </p:sp>
      <p:sp>
        <p:nvSpPr>
          <p:cNvPr id="5" name="Rectangle 4">
            <a:extLst>
              <a:ext uri="{FF2B5EF4-FFF2-40B4-BE49-F238E27FC236}">
                <a16:creationId xmlns:a16="http://schemas.microsoft.com/office/drawing/2014/main" id="{8553EB24-B397-4CC6-ADA9-EFC3B800EEFD}"/>
              </a:ext>
              <a:ext uri="{C183D7F6-B498-43B3-948B-1728B52AA6E4}">
                <adec:decorative xmlns:adec="http://schemas.microsoft.com/office/drawing/2017/decorative" val="1"/>
              </a:ext>
            </a:extLst>
          </p:cNvPr>
          <p:cNvSpPr/>
          <p:nvPr/>
        </p:nvSpPr>
        <p:spPr>
          <a:xfrm>
            <a:off x="897467" y="1352499"/>
            <a:ext cx="10583333" cy="45719"/>
          </a:xfrm>
          <a:prstGeom prst="rect">
            <a:avLst/>
          </a:prstGeom>
          <a:solidFill>
            <a:srgbClr val="C5C2E1"/>
          </a:solidFill>
          <a:ln>
            <a:solidFill>
              <a:srgbClr val="C5C2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13266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6580</TotalTime>
  <Words>1683</Words>
  <Application>Microsoft Office PowerPoint</Application>
  <PresentationFormat>Widescreen</PresentationFormat>
  <Paragraphs>196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Accessibility in Documents​ (Overview and Best Practices)​</vt:lpstr>
      <vt:lpstr>Intro and Background</vt:lpstr>
      <vt:lpstr>Accessibility Standards</vt:lpstr>
      <vt:lpstr>Why Accessibility Matters</vt:lpstr>
      <vt:lpstr>Four Principles</vt:lpstr>
      <vt:lpstr>Perceivable</vt:lpstr>
      <vt:lpstr>Operable</vt:lpstr>
      <vt:lpstr>Understandable</vt:lpstr>
      <vt:lpstr>Robust</vt:lpstr>
      <vt:lpstr>How Headings, Bookmarks, and Tags Work</vt:lpstr>
      <vt:lpstr>Headers, Bookmarks, and Tags</vt:lpstr>
      <vt:lpstr>Descriptive Links</vt:lpstr>
      <vt:lpstr>How to add Descriptive Links </vt:lpstr>
      <vt:lpstr>Alt Text</vt:lpstr>
      <vt:lpstr>How to add Alt Text</vt:lpstr>
      <vt:lpstr>Do tables need Alt text?</vt:lpstr>
      <vt:lpstr>Color Contrast</vt:lpstr>
      <vt:lpstr>Examples of Color Contrast</vt:lpstr>
      <vt:lpstr>Free tools for testing Accessibility</vt:lpstr>
      <vt:lpstr>WCAG 2.1 AA Document Accessibility Checklist​</vt:lpstr>
      <vt:lpstr>ADA Resources</vt:lpstr>
      <vt:lpstr>University of Louisiana System</vt:lpstr>
      <vt:lpstr>Questions? </vt:lpstr>
    </vt:vector>
  </TitlesOfParts>
  <Company>ULS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Jessie Gabor</dc:creator>
  <cp:lastModifiedBy>Alyssa Coats</cp:lastModifiedBy>
  <cp:revision>122</cp:revision>
  <cp:lastPrinted>2025-08-06T19:24:59Z</cp:lastPrinted>
  <dcterms:created xsi:type="dcterms:W3CDTF">2017-09-26T14:07:10Z</dcterms:created>
  <dcterms:modified xsi:type="dcterms:W3CDTF">2025-09-30T21:33:54Z</dcterms:modified>
</cp:coreProperties>
</file>