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82"/>
  </p:notesMasterIdLst>
  <p:sldIdLst>
    <p:sldId id="303" r:id="rId2"/>
    <p:sldId id="304" r:id="rId3"/>
    <p:sldId id="324" r:id="rId4"/>
    <p:sldId id="347" r:id="rId5"/>
    <p:sldId id="320" r:id="rId6"/>
    <p:sldId id="318" r:id="rId7"/>
    <p:sldId id="326" r:id="rId8"/>
    <p:sldId id="327" r:id="rId9"/>
    <p:sldId id="328" r:id="rId10"/>
    <p:sldId id="297" r:id="rId11"/>
    <p:sldId id="335" r:id="rId12"/>
    <p:sldId id="339" r:id="rId13"/>
    <p:sldId id="340" r:id="rId14"/>
    <p:sldId id="298" r:id="rId15"/>
    <p:sldId id="342" r:id="rId16"/>
    <p:sldId id="343" r:id="rId17"/>
    <p:sldId id="344" r:id="rId18"/>
    <p:sldId id="345" r:id="rId19"/>
    <p:sldId id="346" r:id="rId20"/>
    <p:sldId id="323" r:id="rId21"/>
    <p:sldId id="334" r:id="rId22"/>
    <p:sldId id="370" r:id="rId23"/>
    <p:sldId id="371" r:id="rId24"/>
    <p:sldId id="372" r:id="rId25"/>
    <p:sldId id="373" r:id="rId26"/>
    <p:sldId id="374" r:id="rId27"/>
    <p:sldId id="375" r:id="rId28"/>
    <p:sldId id="376" r:id="rId29"/>
    <p:sldId id="377" r:id="rId30"/>
    <p:sldId id="378" r:id="rId31"/>
    <p:sldId id="379" r:id="rId32"/>
    <p:sldId id="380" r:id="rId33"/>
    <p:sldId id="381" r:id="rId34"/>
    <p:sldId id="382" r:id="rId35"/>
    <p:sldId id="383" r:id="rId36"/>
    <p:sldId id="384" r:id="rId37"/>
    <p:sldId id="385" r:id="rId38"/>
    <p:sldId id="386" r:id="rId39"/>
    <p:sldId id="348" r:id="rId40"/>
    <p:sldId id="349" r:id="rId41"/>
    <p:sldId id="350" r:id="rId42"/>
    <p:sldId id="325" r:id="rId43"/>
    <p:sldId id="331" r:id="rId44"/>
    <p:sldId id="333" r:id="rId45"/>
    <p:sldId id="351" r:id="rId46"/>
    <p:sldId id="352" r:id="rId47"/>
    <p:sldId id="353" r:id="rId48"/>
    <p:sldId id="329" r:id="rId49"/>
    <p:sldId id="354" r:id="rId50"/>
    <p:sldId id="355" r:id="rId51"/>
    <p:sldId id="356" r:id="rId52"/>
    <p:sldId id="357" r:id="rId53"/>
    <p:sldId id="358" r:id="rId54"/>
    <p:sldId id="359" r:id="rId55"/>
    <p:sldId id="360" r:id="rId56"/>
    <p:sldId id="361" r:id="rId57"/>
    <p:sldId id="362" r:id="rId58"/>
    <p:sldId id="363" r:id="rId59"/>
    <p:sldId id="364" r:id="rId60"/>
    <p:sldId id="341" r:id="rId61"/>
    <p:sldId id="365" r:id="rId62"/>
    <p:sldId id="366" r:id="rId63"/>
    <p:sldId id="367" r:id="rId64"/>
    <p:sldId id="368" r:id="rId65"/>
    <p:sldId id="369" r:id="rId66"/>
    <p:sldId id="387" r:id="rId67"/>
    <p:sldId id="389" r:id="rId68"/>
    <p:sldId id="390" r:id="rId69"/>
    <p:sldId id="391" r:id="rId70"/>
    <p:sldId id="392" r:id="rId71"/>
    <p:sldId id="393" r:id="rId72"/>
    <p:sldId id="394" r:id="rId73"/>
    <p:sldId id="395" r:id="rId74"/>
    <p:sldId id="396" r:id="rId75"/>
    <p:sldId id="397" r:id="rId76"/>
    <p:sldId id="398" r:id="rId77"/>
    <p:sldId id="399" r:id="rId78"/>
    <p:sldId id="336" r:id="rId79"/>
    <p:sldId id="337" r:id="rId80"/>
    <p:sldId id="338" r:id="rId81"/>
  </p:sldIdLst>
  <p:sldSz cx="12192000" cy="6858000"/>
  <p:notesSz cx="6950075" cy="9236075"/>
  <p:custDataLst>
    <p:tags r:id="rId8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2C82"/>
    <a:srgbClr val="C5C2E1"/>
    <a:srgbClr val="E4E3F1"/>
    <a:srgbClr val="8A84C2"/>
    <a:srgbClr val="02B53C"/>
    <a:srgbClr val="690021"/>
    <a:srgbClr val="000099"/>
    <a:srgbClr val="0B4B82"/>
    <a:srgbClr val="28659C"/>
    <a:srgbClr val="342E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603" autoAdjust="0"/>
    <p:restoredTop sz="86371" autoAdjust="0"/>
  </p:normalViewPr>
  <p:slideViewPr>
    <p:cSldViewPr snapToGrid="0">
      <p:cViewPr varScale="1">
        <p:scale>
          <a:sx n="58" d="100"/>
          <a:sy n="58" d="100"/>
        </p:scale>
        <p:origin x="102" y="522"/>
      </p:cViewPr>
      <p:guideLst>
        <p:guide orient="horz" pos="2160"/>
        <p:guide pos="3840"/>
      </p:guideLst>
    </p:cSldViewPr>
  </p:slideViewPr>
  <p:outlineViewPr>
    <p:cViewPr>
      <p:scale>
        <a:sx n="33" d="100"/>
        <a:sy n="33" d="100"/>
      </p:scale>
      <p:origin x="0" y="-1030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70942041-0F36-45CF-8148-503C7DED04C4}" type="datetimeFigureOut">
              <a:rPr lang="en-US" smtClean="0"/>
              <a:t>10/24/2025</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DD2E27C4-EBA9-4145-A1C5-C452E39EAF84}" type="slidenum">
              <a:rPr lang="en-US" smtClean="0"/>
              <a:t>‹#›</a:t>
            </a:fld>
            <a:endParaRPr lang="en-US"/>
          </a:p>
        </p:txBody>
      </p:sp>
    </p:spTree>
    <p:extLst>
      <p:ext uri="{BB962C8B-B14F-4D97-AF65-F5344CB8AC3E}">
        <p14:creationId xmlns:p14="http://schemas.microsoft.com/office/powerpoint/2010/main" val="169162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05DE3D7-0488-430B-A6A3-4C5F7B284C50}" type="datetimeFigureOut">
              <a:rPr lang="en-US" smtClean="0"/>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0D782D-4AFA-44FF-9D8A-1D4E3D2768DC}" type="slidenum">
              <a:rPr lang="en-US" smtClean="0"/>
              <a:t>‹#›</a:t>
            </a:fld>
            <a:endParaRPr lang="en-US"/>
          </a:p>
        </p:txBody>
      </p:sp>
    </p:spTree>
    <p:extLst>
      <p:ext uri="{BB962C8B-B14F-4D97-AF65-F5344CB8AC3E}">
        <p14:creationId xmlns:p14="http://schemas.microsoft.com/office/powerpoint/2010/main" val="2561376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5DE3D7-0488-430B-A6A3-4C5F7B284C50}" type="datetimeFigureOut">
              <a:rPr lang="en-US" smtClean="0"/>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0D782D-4AFA-44FF-9D8A-1D4E3D2768DC}" type="slidenum">
              <a:rPr lang="en-US" smtClean="0"/>
              <a:t>‹#›</a:t>
            </a:fld>
            <a:endParaRPr lang="en-US"/>
          </a:p>
        </p:txBody>
      </p:sp>
    </p:spTree>
    <p:extLst>
      <p:ext uri="{BB962C8B-B14F-4D97-AF65-F5344CB8AC3E}">
        <p14:creationId xmlns:p14="http://schemas.microsoft.com/office/powerpoint/2010/main" val="1876216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5DE3D7-0488-430B-A6A3-4C5F7B284C50}" type="datetimeFigureOut">
              <a:rPr lang="en-US" smtClean="0"/>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0D782D-4AFA-44FF-9D8A-1D4E3D2768DC}" type="slidenum">
              <a:rPr lang="en-US" smtClean="0"/>
              <a:t>‹#›</a:t>
            </a:fld>
            <a:endParaRPr lang="en-US"/>
          </a:p>
        </p:txBody>
      </p:sp>
    </p:spTree>
    <p:extLst>
      <p:ext uri="{BB962C8B-B14F-4D97-AF65-F5344CB8AC3E}">
        <p14:creationId xmlns:p14="http://schemas.microsoft.com/office/powerpoint/2010/main" val="3795082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5DE3D7-0488-430B-A6A3-4C5F7B284C50}" type="datetimeFigureOut">
              <a:rPr lang="en-US" smtClean="0"/>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0D782D-4AFA-44FF-9D8A-1D4E3D2768DC}" type="slidenum">
              <a:rPr lang="en-US" smtClean="0"/>
              <a:t>‹#›</a:t>
            </a:fld>
            <a:endParaRPr lang="en-US"/>
          </a:p>
        </p:txBody>
      </p:sp>
    </p:spTree>
    <p:extLst>
      <p:ext uri="{BB962C8B-B14F-4D97-AF65-F5344CB8AC3E}">
        <p14:creationId xmlns:p14="http://schemas.microsoft.com/office/powerpoint/2010/main" val="1633687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5DE3D7-0488-430B-A6A3-4C5F7B284C50}" type="datetimeFigureOut">
              <a:rPr lang="en-US" smtClean="0"/>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0D782D-4AFA-44FF-9D8A-1D4E3D2768DC}" type="slidenum">
              <a:rPr lang="en-US" smtClean="0"/>
              <a:t>‹#›</a:t>
            </a:fld>
            <a:endParaRPr lang="en-US"/>
          </a:p>
        </p:txBody>
      </p:sp>
    </p:spTree>
    <p:extLst>
      <p:ext uri="{BB962C8B-B14F-4D97-AF65-F5344CB8AC3E}">
        <p14:creationId xmlns:p14="http://schemas.microsoft.com/office/powerpoint/2010/main" val="2610694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5DE3D7-0488-430B-A6A3-4C5F7B284C50}" type="datetimeFigureOut">
              <a:rPr lang="en-US" smtClean="0"/>
              <a:t>10/24/2025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0D782D-4AFA-44FF-9D8A-1D4E3D2768DC}" type="slidenum">
              <a:rPr lang="en-US" smtClean="0"/>
              <a:t>‹#›</a:t>
            </a:fld>
            <a:endParaRPr lang="en-US"/>
          </a:p>
        </p:txBody>
      </p:sp>
    </p:spTree>
    <p:extLst>
      <p:ext uri="{BB962C8B-B14F-4D97-AF65-F5344CB8AC3E}">
        <p14:creationId xmlns:p14="http://schemas.microsoft.com/office/powerpoint/2010/main" val="3093956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5DE3D7-0488-430B-A6A3-4C5F7B284C50}" type="datetimeFigureOut">
              <a:rPr lang="en-US" smtClean="0"/>
              <a:t>10/24/2025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0D782D-4AFA-44FF-9D8A-1D4E3D2768DC}" type="slidenum">
              <a:rPr lang="en-US" smtClean="0"/>
              <a:t>‹#›</a:t>
            </a:fld>
            <a:endParaRPr lang="en-US"/>
          </a:p>
        </p:txBody>
      </p:sp>
    </p:spTree>
    <p:extLst>
      <p:ext uri="{BB962C8B-B14F-4D97-AF65-F5344CB8AC3E}">
        <p14:creationId xmlns:p14="http://schemas.microsoft.com/office/powerpoint/2010/main" val="1388896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5DE3D7-0488-430B-A6A3-4C5F7B284C50}" type="datetimeFigureOut">
              <a:rPr lang="en-US" smtClean="0"/>
              <a:t>10/24/2025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0D782D-4AFA-44FF-9D8A-1D4E3D2768DC}" type="slidenum">
              <a:rPr lang="en-US" smtClean="0"/>
              <a:t>‹#›</a:t>
            </a:fld>
            <a:endParaRPr lang="en-US"/>
          </a:p>
        </p:txBody>
      </p:sp>
    </p:spTree>
    <p:extLst>
      <p:ext uri="{BB962C8B-B14F-4D97-AF65-F5344CB8AC3E}">
        <p14:creationId xmlns:p14="http://schemas.microsoft.com/office/powerpoint/2010/main" val="2561107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5DE3D7-0488-430B-A6A3-4C5F7B284C50}" type="datetimeFigureOut">
              <a:rPr lang="en-US" smtClean="0"/>
              <a:t>10/24/2025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0D782D-4AFA-44FF-9D8A-1D4E3D2768DC}" type="slidenum">
              <a:rPr lang="en-US" smtClean="0"/>
              <a:t>‹#›</a:t>
            </a:fld>
            <a:endParaRPr lang="en-US"/>
          </a:p>
        </p:txBody>
      </p:sp>
    </p:spTree>
    <p:extLst>
      <p:ext uri="{BB962C8B-B14F-4D97-AF65-F5344CB8AC3E}">
        <p14:creationId xmlns:p14="http://schemas.microsoft.com/office/powerpoint/2010/main" val="4070414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5DE3D7-0488-430B-A6A3-4C5F7B284C50}" type="datetimeFigureOut">
              <a:rPr lang="en-US" smtClean="0"/>
              <a:t>10/24/2025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0D782D-4AFA-44FF-9D8A-1D4E3D2768DC}" type="slidenum">
              <a:rPr lang="en-US" smtClean="0"/>
              <a:t>‹#›</a:t>
            </a:fld>
            <a:endParaRPr lang="en-US"/>
          </a:p>
        </p:txBody>
      </p:sp>
    </p:spTree>
    <p:extLst>
      <p:ext uri="{BB962C8B-B14F-4D97-AF65-F5344CB8AC3E}">
        <p14:creationId xmlns:p14="http://schemas.microsoft.com/office/powerpoint/2010/main" val="1110190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5DE3D7-0488-430B-A6A3-4C5F7B284C50}" type="datetimeFigureOut">
              <a:rPr lang="en-US" smtClean="0"/>
              <a:t>10/24/2025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0D782D-4AFA-44FF-9D8A-1D4E3D2768DC}" type="slidenum">
              <a:rPr lang="en-US" smtClean="0"/>
              <a:t>‹#›</a:t>
            </a:fld>
            <a:endParaRPr lang="en-US"/>
          </a:p>
        </p:txBody>
      </p:sp>
    </p:spTree>
    <p:extLst>
      <p:ext uri="{BB962C8B-B14F-4D97-AF65-F5344CB8AC3E}">
        <p14:creationId xmlns:p14="http://schemas.microsoft.com/office/powerpoint/2010/main" val="2598194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5DE3D7-0488-430B-A6A3-4C5F7B284C50}" type="datetimeFigureOut">
              <a:rPr lang="en-US" smtClean="0"/>
              <a:t>10/24/2025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0D782D-4AFA-44FF-9D8A-1D4E3D2768DC}" type="slidenum">
              <a:rPr lang="en-US" smtClean="0"/>
              <a:t>‹#›</a:t>
            </a:fld>
            <a:endParaRPr lang="en-US"/>
          </a:p>
        </p:txBody>
      </p:sp>
    </p:spTree>
    <p:extLst>
      <p:ext uri="{BB962C8B-B14F-4D97-AF65-F5344CB8AC3E}">
        <p14:creationId xmlns:p14="http://schemas.microsoft.com/office/powerpoint/2010/main" val="17451387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hyperlink" Target="https://pac.pdf-accessibility.org/en" TargetMode="External"/><Relationship Id="rId3" Type="http://schemas.openxmlformats.org/officeDocument/2006/relationships/image" Target="../media/image2.jpeg"/><Relationship Id="rId7" Type="http://schemas.openxmlformats.org/officeDocument/2006/relationships/hyperlink" Target="https://wave.webaim.org/" TargetMode="External"/><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hyperlink" Target="https://www.tpgi.com/color-contrast-checker/" TargetMode="External"/><Relationship Id="rId5" Type="http://schemas.openxmlformats.org/officeDocument/2006/relationships/hyperlink" Target="https://color.adobe.com/create/color-contrast-analyzer" TargetMode="External"/><Relationship Id="rId4" Type="http://schemas.openxmlformats.org/officeDocument/2006/relationships/hyperlink" Target="https://webaim.org/resources/contrastchecker/"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hyperlink" Target="https://webaim.org/resources/contrastchecker/"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21.xml"/><Relationship Id="rId5" Type="http://schemas.openxmlformats.org/officeDocument/2006/relationships/image" Target="../media/image11.pn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22.xml"/><Relationship Id="rId5" Type="http://schemas.openxmlformats.org/officeDocument/2006/relationships/image" Target="../media/image13.jpeg"/><Relationship Id="rId4" Type="http://schemas.openxmlformats.org/officeDocument/2006/relationships/image" Target="../media/image12.jpe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23.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15.jpeg"/><Relationship Id="rId5" Type="http://schemas.microsoft.com/office/2007/relationships/hdphoto" Target="../media/hdphoto1.wdp"/><Relationship Id="rId4" Type="http://schemas.openxmlformats.org/officeDocument/2006/relationships/image" Target="../media/image14.jpe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25.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26.xml"/><Relationship Id="rId5" Type="http://schemas.openxmlformats.org/officeDocument/2006/relationships/image" Target="../media/image19.png"/><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21.png"/><Relationship Id="rId5" Type="http://schemas.microsoft.com/office/2007/relationships/hdphoto" Target="../media/hdphoto3.wdp"/><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28.xml"/><Relationship Id="rId6" Type="http://schemas.microsoft.com/office/2007/relationships/hdphoto" Target="../media/hdphoto5.wdp"/><Relationship Id="rId5" Type="http://schemas.openxmlformats.org/officeDocument/2006/relationships/image" Target="../media/image23.png"/><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hyperlink" Target="http://colororacle.org/" TargetMode="External"/><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hyperlink" Target="http://webaim.org/resources/contrastchecker/" TargetMode="External"/><Relationship Id="rId5" Type="http://schemas.openxmlformats.org/officeDocument/2006/relationships/hyperlink" Target="http://www.checkmycolours.com/" TargetMode="External"/><Relationship Id="rId4" Type="http://schemas.openxmlformats.org/officeDocument/2006/relationships/hyperlink" Target="https://www.w3.org/TR/UNDERSTANDING-WCAG20/visual-audio-contrast-contrast.html"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30.xml"/></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31.xml"/></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32.xm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33.xml"/><Relationship Id="rId4" Type="http://schemas.openxmlformats.org/officeDocument/2006/relationships/image" Target="../media/image24.pn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34.xml"/><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35.xml"/><Relationship Id="rId4" Type="http://schemas.openxmlformats.org/officeDocument/2006/relationships/image" Target="../media/image25.png"/></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36.xml"/><Relationship Id="rId4" Type="http://schemas.openxmlformats.org/officeDocument/2006/relationships/image" Target="../media/image25.png"/></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37.xml"/></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38.xml"/></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39.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40.xml"/><Relationship Id="rId4" Type="http://schemas.openxmlformats.org/officeDocument/2006/relationships/image" Target="../media/image27.jpeg"/></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41.xml"/><Relationship Id="rId4" Type="http://schemas.openxmlformats.org/officeDocument/2006/relationships/image" Target="../media/image28.jpg"/></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42.xml"/><Relationship Id="rId5" Type="http://schemas.openxmlformats.org/officeDocument/2006/relationships/image" Target="../media/image30.jpeg"/><Relationship Id="rId4" Type="http://schemas.openxmlformats.org/officeDocument/2006/relationships/image" Target="../media/image29.jpeg"/></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43.xml"/></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4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45.xml"/></Relationships>
</file>

<file path=ppt/slides/_rels/slide5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46.xml"/></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47.xml"/></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48.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49.xml"/></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50.xml"/></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51.xml"/></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52.xml"/></Relationships>
</file>

<file path=ppt/slides/_rels/slide64.xml.rels><?xml version="1.0" encoding="UTF-8" standalone="yes"?>
<Relationships xmlns="http://schemas.openxmlformats.org/package/2006/relationships"><Relationship Id="rId8" Type="http://schemas.openxmlformats.org/officeDocument/2006/relationships/hyperlink" Target="https://support.google.com/a/answer/14644162?hl=en" TargetMode="External"/><Relationship Id="rId13" Type="http://schemas.openxmlformats.org/officeDocument/2006/relationships/hyperlink" Target="https://support.microsoft.com/en-us/office/use-live-captions-in-microsoft-teams-meetings-4be2d304-f675-4b57-8347-cbd000a21260" TargetMode="External"/><Relationship Id="rId18" Type="http://schemas.openxmlformats.org/officeDocument/2006/relationships/hyperlink" Target="https://support.panopto.com/s/article/How-to-Edit-or-Delete-Captions" TargetMode="External"/><Relationship Id="rId26" Type="http://schemas.openxmlformats.org/officeDocument/2006/relationships/hyperlink" Target="https://turboscribe.ai/support" TargetMode="External"/><Relationship Id="rId3" Type="http://schemas.openxmlformats.org/officeDocument/2006/relationships/image" Target="../media/image2.jpeg"/><Relationship Id="rId21" Type="http://schemas.openxmlformats.org/officeDocument/2006/relationships/hyperlink" Target="https://support.yuja.com/hc/en-us/articles/360050590953-Editing-Captions-in-the-Video-Editor" TargetMode="External"/><Relationship Id="rId7" Type="http://schemas.openxmlformats.org/officeDocument/2006/relationships/hyperlink" Target="https://support.google.com/drive/answer/1372218?sjid=16522302452016249583-NC#zippy=%2Cupload-captions" TargetMode="External"/><Relationship Id="rId12" Type="http://schemas.openxmlformats.org/officeDocument/2006/relationships/hyperlink" Target="https://support.zoom.com/hc/en/article?id=zm_kb&amp;sysparm_article=KB0064927#h_01EHA530NBZ9QT65AZJQGC219B" TargetMode="External"/><Relationship Id="rId17" Type="http://schemas.openxmlformats.org/officeDocument/2006/relationships/hyperlink" Target="https://support.panopto.com/s/article/ASR-Generated-Captions" TargetMode="External"/><Relationship Id="rId25" Type="http://schemas.openxmlformats.org/officeDocument/2006/relationships/hyperlink" Target="https://turboscribe.ai/blog/getting-started-with-turboscribe" TargetMode="External"/><Relationship Id="rId2" Type="http://schemas.openxmlformats.org/officeDocument/2006/relationships/slideLayout" Target="../slideLayouts/slideLayout7.xml"/><Relationship Id="rId16" Type="http://schemas.openxmlformats.org/officeDocument/2006/relationships/hyperlink" Target="https://support.panopto.com/s/article/Manually-upload-Captions" TargetMode="External"/><Relationship Id="rId20" Type="http://schemas.openxmlformats.org/officeDocument/2006/relationships/hyperlink" Target="https://support.yuja.com/hc/en-us/articles/360043421473-Adding-Auto-Captions-to-Media" TargetMode="External"/><Relationship Id="rId1" Type="http://schemas.openxmlformats.org/officeDocument/2006/relationships/tags" Target="../tags/tag53.xml"/><Relationship Id="rId6" Type="http://schemas.openxmlformats.org/officeDocument/2006/relationships/hyperlink" Target="https://support.google.com/youtube/answer/2734705?hl=en&amp;ref_topic=7296214&amp;sjid=16522302452016249583-NC#zippy=%2Cedit-caption-text" TargetMode="External"/><Relationship Id="rId11" Type="http://schemas.openxmlformats.org/officeDocument/2006/relationships/hyperlink" Target="https://support.zoom.com/hc/en/article?id=zm_kb&amp;sysparm_article=KB0064927" TargetMode="External"/><Relationship Id="rId24" Type="http://schemas.openxmlformats.org/officeDocument/2006/relationships/hyperlink" Target="https://help.otter.ai/hc/en-us/articles/11742706003735-Create-captions-subtitles-for-your-video" TargetMode="External"/><Relationship Id="rId5" Type="http://schemas.openxmlformats.org/officeDocument/2006/relationships/hyperlink" Target="https://support.google.com/youtube/answer/6373554?hl=en&amp;ref_topic=7296214&amp;sjid=16522302452016249583-NC#zippy=" TargetMode="External"/><Relationship Id="rId15" Type="http://schemas.openxmlformats.org/officeDocument/2006/relationships/hyperlink" Target="https://clipchamp.com/en/blog/clipchamps-auto-captioning-feature/" TargetMode="External"/><Relationship Id="rId23" Type="http://schemas.openxmlformats.org/officeDocument/2006/relationships/hyperlink" Target="https://docs.moodle.org/501/en/Video" TargetMode="External"/><Relationship Id="rId10" Type="http://schemas.openxmlformats.org/officeDocument/2006/relationships/hyperlink" Target="https://support.zoom.com/hc/en/article?id=zm_kb&amp;sysparm_article=KB0058810" TargetMode="External"/><Relationship Id="rId19" Type="http://schemas.openxmlformats.org/officeDocument/2006/relationships/hyperlink" Target="https://support.yuja.com/hc/en-us/articles/360051103634-Manually-Uploading-Auto-Captions" TargetMode="External"/><Relationship Id="rId4" Type="http://schemas.openxmlformats.org/officeDocument/2006/relationships/hyperlink" Target="https://support.google.com/youtube/answer/2734796?hl=en#zippy=%2Cupload-a-file" TargetMode="External"/><Relationship Id="rId9" Type="http://schemas.openxmlformats.org/officeDocument/2006/relationships/hyperlink" Target="https://support.google.com/drive/answer/1372218?sjid=16522302452016249583-NC#zippy=%2Cedit-caption-tracks" TargetMode="External"/><Relationship Id="rId14" Type="http://schemas.openxmlformats.org/officeDocument/2006/relationships/hyperlink" Target="https://learn.microsoft.com/en-us/microsoftteams/meeting-transcription-captions" TargetMode="External"/><Relationship Id="rId22" Type="http://schemas.openxmlformats.org/officeDocument/2006/relationships/hyperlink" Target="https://community.canvaslms.com/t5/Canvas-Basics-Guide/How-do-I-add-captions-to-new-or-uploaded-videos-in-the-Rich/ta-p/618250"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54.xml"/></Relationships>
</file>

<file path=ppt/slides/_rels/slide6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7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7.xml"/><Relationship Id="rId1" Type="http://schemas.openxmlformats.org/officeDocument/2006/relationships/video" Target="https://www.youtube.com/embed/X9h1Pdu0WWw?feature=oembed" TargetMode="External"/></Relationships>
</file>

<file path=ppt/slides/_rels/slide7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8" Type="http://schemas.openxmlformats.org/officeDocument/2006/relationships/hyperlink" Target="https://url.avanan.click/v2/___https:/pelican.ots.la.gov/___.YXAzOnVuaXZlcnNpdHlvZmxvdWlzaWFuYXN5c3RlbTphOm86ODVkYWZiNWM2NzY4MDY1MjJjMTBlMTE4ZmNkNTJhNGY6NjoxMTg1OjI4MmQyNjFmZDgxNDIxNDk3Zjc4Mjk1NmI4OTg2ZGYwYTUwNTNhNTkwNWM1OGRhYjNjNzY1ZjFjMWYyZDUyOGM6cDpGOk4" TargetMode="External"/><Relationship Id="rId3" Type="http://schemas.openxmlformats.org/officeDocument/2006/relationships/image" Target="../media/image2.jpeg"/><Relationship Id="rId7" Type="http://schemas.openxmlformats.org/officeDocument/2006/relationships/hyperlink" Target="https://url.avanan.click/v2/___https:/accessibility.ots.la.gov/___.YXAzOnVuaXZlcnNpdHlvZmxvdWlzaWFuYXN5c3RlbTphOm86ODVkYWZiNWM2NzY4MDY1MjJjMTBlMTE4ZmNkNTJhNGY6NjowNjNmOjU1YjkxYWNlMThmY2IxNGY0NDIwN2RlNzI0NzA3M2I3MjJhNjI3ODY0ZWYwOGUyNjllZGJhMmUxYzk2ZDUwNWY6cDpGOk4" TargetMode="External"/><Relationship Id="rId2" Type="http://schemas.openxmlformats.org/officeDocument/2006/relationships/slideLayout" Target="../slideLayouts/slideLayout7.xml"/><Relationship Id="rId1" Type="http://schemas.openxmlformats.org/officeDocument/2006/relationships/tags" Target="../tags/tag55.xml"/><Relationship Id="rId6" Type="http://schemas.openxmlformats.org/officeDocument/2006/relationships/hyperlink" Target="https://url.avanan.click/v2/___https:/ahrefs.com/writing-tools/img-alt-text-generator___.YXAzOnVuaXZlcnNpdHlvZmxvdWlzaWFuYXN5c3RlbTphOm86ODVkYWZiNWM2NzY4MDY1MjJjMTBlMTE4ZmNkNTJhNGY6Njo3NjYzOjJmNGMyZjliYWQ1NGRmYTJiOWFiM2IyZTZlMGEwYWM3YjJiNjJkZWE2YjQ3NDg2ZTFmM2U5MzI5MjBlZDhkMzg6cDpGOk4" TargetMode="External"/><Relationship Id="rId5" Type="http://schemas.openxmlformats.org/officeDocument/2006/relationships/hyperlink" Target="https://url.avanan.click/v2/___https:/webaim.org/resources/contrastchecker/___.YXAzOnVuaXZlcnNpdHlvZmxvdWlzaWFuYXN5c3RlbTphOm86ODVkYWZiNWM2NzY4MDY1MjJjMTBlMTE4ZmNkNTJhNGY6NjozMDJmOjg4YTllOWM4OWUxYTY5MjhiMDU3MzI0MTliNDNkNmI5ZTExMTRkMjU2Zjc5NjQwYmY4YTUxNmU5YjA2NDYzZGY6cDpGOk4" TargetMode="External"/><Relationship Id="rId4" Type="http://schemas.openxmlformats.org/officeDocument/2006/relationships/hyperlink" Target="https://url.avanan.click/v2/___https:/www.accessibilitychecker.org/___.YXAzOnVuaXZlcnNpdHlvZmxvdWlzaWFuYXN5c3RlbTphOm86ODVkYWZiNWM2NzY4MDY1MjJjMTBlMTE4ZmNkNTJhNGY6Njo3ZGUxOjdkYjMxYjYxNTczN2UzNmU4NGQ5Y2E2MTkwMTBhNTJmNzY0NTQzODU1NzlmZTAzZmVhM2JhODRiYTYwNzNiN2E6cDpGOk4"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4.xml"/><Relationship Id="rId1" Type="http://schemas.openxmlformats.org/officeDocument/2006/relationships/tags" Target="../tags/tag56.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8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UL System logos backdrop.">
            <a:extLst>
              <a:ext uri="{FF2B5EF4-FFF2-40B4-BE49-F238E27FC236}">
                <a16:creationId xmlns:a16="http://schemas.microsoft.com/office/drawing/2014/main" id="{15190C38-8A56-40D9-8738-56B4D239D5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
            <a:ext cx="12192000" cy="6856781"/>
          </a:xfrm>
          <a:prstGeom prst="rect">
            <a:avLst/>
          </a:prstGeom>
        </p:spPr>
      </p:pic>
      <p:sp>
        <p:nvSpPr>
          <p:cNvPr id="7" name="Title 6">
            <a:extLst>
              <a:ext uri="{FF2B5EF4-FFF2-40B4-BE49-F238E27FC236}">
                <a16:creationId xmlns:a16="http://schemas.microsoft.com/office/drawing/2014/main" id="{5E1571A4-9020-4098-B6AF-73F5069238B8}"/>
              </a:ext>
            </a:extLst>
          </p:cNvPr>
          <p:cNvSpPr>
            <a:spLocks noGrp="1"/>
          </p:cNvSpPr>
          <p:nvPr>
            <p:ph type="title" idx="4294967295"/>
          </p:nvPr>
        </p:nvSpPr>
        <p:spPr>
          <a:xfrm>
            <a:off x="3531454" y="5136207"/>
            <a:ext cx="5129096" cy="1261884"/>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mn-lt"/>
                <a:ea typeface="+mn-ea"/>
                <a:cs typeface="+mn-cs"/>
              </a:rPr>
              <a:t>Accessible Media​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mn-lt"/>
                <a:ea typeface="+mn-ea"/>
                <a:cs typeface="+mn-cs"/>
              </a:rPr>
              <a:t>(Overview and Best Practices)​</a:t>
            </a:r>
            <a:endParaRPr kumimoji="0" lang="en-US" sz="16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931135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L System logos backdrop.">
            <a:extLst>
              <a:ext uri="{FF2B5EF4-FFF2-40B4-BE49-F238E27FC236}">
                <a16:creationId xmlns:a16="http://schemas.microsoft.com/office/drawing/2014/main" id="{95082B3E-E316-4481-BF9C-8F88EAEA72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4" name="Title 1">
            <a:extLst>
              <a:ext uri="{FF2B5EF4-FFF2-40B4-BE49-F238E27FC236}">
                <a16:creationId xmlns:a16="http://schemas.microsoft.com/office/drawing/2014/main" id="{15EF0AAD-ACE2-4C99-B23B-99B50A28D35B}"/>
              </a:ext>
            </a:extLst>
          </p:cNvPr>
          <p:cNvSpPr txBox="1">
            <a:spLocks noGrp="1"/>
          </p:cNvSpPr>
          <p:nvPr>
            <p:ph type="title" idx="4294967295"/>
          </p:nvPr>
        </p:nvSpPr>
        <p:spPr>
          <a:xfrm>
            <a:off x="838199" y="693157"/>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Color and Contrast in Images</a:t>
            </a:r>
          </a:p>
        </p:txBody>
      </p:sp>
      <p:sp>
        <p:nvSpPr>
          <p:cNvPr id="5" name="Content Placeholder 7">
            <a:extLst>
              <a:ext uri="{FF2B5EF4-FFF2-40B4-BE49-F238E27FC236}">
                <a16:creationId xmlns:a16="http://schemas.microsoft.com/office/drawing/2014/main" id="{6ADAB9C2-7510-474E-A8C6-DB51D368A9B9}"/>
              </a:ext>
            </a:extLst>
          </p:cNvPr>
          <p:cNvSpPr txBox="1">
            <a:spLocks/>
          </p:cNvSpPr>
          <p:nvPr/>
        </p:nvSpPr>
        <p:spPr>
          <a:xfrm>
            <a:off x="838200" y="1690687"/>
            <a:ext cx="10642600" cy="49691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Text on Images</a:t>
            </a:r>
          </a:p>
          <a:p>
            <a:pPr lvl="1">
              <a:buFont typeface="Arial" panose="020B0604020202020204" pitchFamily="34" charset="0"/>
              <a:buChar char="•"/>
            </a:pPr>
            <a:r>
              <a:rPr lang="en-US" dirty="0"/>
              <a:t>If you place text on a photo or video, you must ensure the text stands out.</a:t>
            </a:r>
          </a:p>
          <a:p>
            <a:pPr lvl="1">
              <a:buFont typeface="Arial" panose="020B0604020202020204" pitchFamily="34" charset="0"/>
              <a:buChar char="•"/>
            </a:pPr>
            <a:r>
              <a:rPr lang="en-US" dirty="0"/>
              <a:t>If text is baked-into the image or video, you will need alt-text or an audio description for this text, as well.</a:t>
            </a:r>
          </a:p>
          <a:p>
            <a:pPr marL="0" indent="0">
              <a:buNone/>
            </a:pPr>
            <a:r>
              <a:rPr lang="en-US" b="1" dirty="0"/>
              <a:t>Charts and Graphs</a:t>
            </a:r>
          </a:p>
          <a:p>
            <a:pPr lvl="1">
              <a:buFont typeface="Arial" panose="020B0604020202020204" pitchFamily="34" charset="0"/>
              <a:buChar char="•"/>
            </a:pPr>
            <a:r>
              <a:rPr lang="en-US" dirty="0"/>
              <a:t>Never rely on color alone to differentiate data.</a:t>
            </a:r>
          </a:p>
          <a:p>
            <a:pPr lvl="1">
              <a:buFont typeface="Arial" panose="020B0604020202020204" pitchFamily="34" charset="0"/>
              <a:buChar char="•"/>
            </a:pPr>
            <a:r>
              <a:rPr lang="en-US" dirty="0"/>
              <a:t>Pair color with patterns, labels, or line styles.</a:t>
            </a:r>
          </a:p>
          <a:p>
            <a:pPr lvl="1">
              <a:buFont typeface="Arial" panose="020B0604020202020204" pitchFamily="34" charset="0"/>
              <a:buChar char="•"/>
            </a:pPr>
            <a:r>
              <a:rPr lang="en-US" dirty="0"/>
              <a:t>Ensure each line/bar/segment meets 3:1 contrast against the background.</a:t>
            </a:r>
          </a:p>
          <a:p>
            <a:pPr marL="0" indent="0">
              <a:buNone/>
            </a:pPr>
            <a:r>
              <a:rPr lang="en-US" b="1" dirty="0"/>
              <a:t>Icons and Buttons</a:t>
            </a:r>
          </a:p>
          <a:p>
            <a:pPr lvl="1">
              <a:buFont typeface="Arial" panose="020B0604020202020204" pitchFamily="34" charset="0"/>
              <a:buChar char="•"/>
            </a:pPr>
            <a:r>
              <a:rPr lang="en-US" dirty="0"/>
              <a:t>Playback buttons, pause icons, or CC toggles must be visible against backgrounds.</a:t>
            </a:r>
          </a:p>
          <a:p>
            <a:pPr lvl="1">
              <a:buFont typeface="Arial" panose="020B0604020202020204" pitchFamily="34" charset="0"/>
              <a:buChar char="•"/>
            </a:pPr>
            <a:r>
              <a:rPr lang="en-US" dirty="0"/>
              <a:t>Media players must meet non-text contrast requirements.</a:t>
            </a:r>
          </a:p>
        </p:txBody>
      </p:sp>
      <p:sp>
        <p:nvSpPr>
          <p:cNvPr id="6" name="Rectangle 5">
            <a:extLst>
              <a:ext uri="{FF2B5EF4-FFF2-40B4-BE49-F238E27FC236}">
                <a16:creationId xmlns:a16="http://schemas.microsoft.com/office/drawing/2014/main" id="{D9B74B0C-60BA-4B27-B664-4CBFD58C693E}"/>
              </a:ext>
              <a:ext uri="{C183D7F6-B498-43B3-948B-1728B52AA6E4}">
                <adec:decorative xmlns:adec="http://schemas.microsoft.com/office/drawing/2017/decorative" val="1"/>
              </a:ext>
            </a:extLst>
          </p:cNvPr>
          <p:cNvSpPr/>
          <p:nvPr/>
        </p:nvSpPr>
        <p:spPr>
          <a:xfrm>
            <a:off x="838199" y="1352499"/>
            <a:ext cx="10642601"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475047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L System logos backdrop.">
            <a:extLst>
              <a:ext uri="{FF2B5EF4-FFF2-40B4-BE49-F238E27FC236}">
                <a16:creationId xmlns:a16="http://schemas.microsoft.com/office/drawing/2014/main" id="{95082B3E-E316-4481-BF9C-8F88EAEA72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4" name="Title 1">
            <a:extLst>
              <a:ext uri="{FF2B5EF4-FFF2-40B4-BE49-F238E27FC236}">
                <a16:creationId xmlns:a16="http://schemas.microsoft.com/office/drawing/2014/main" id="{15EF0AAD-ACE2-4C99-B23B-99B50A28D35B}"/>
              </a:ext>
            </a:extLst>
          </p:cNvPr>
          <p:cNvSpPr txBox="1">
            <a:spLocks noGrp="1"/>
          </p:cNvSpPr>
          <p:nvPr>
            <p:ph type="title" idx="4294967295"/>
          </p:nvPr>
        </p:nvSpPr>
        <p:spPr>
          <a:xfrm>
            <a:off x="838199" y="693157"/>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Why Color Contrast Matters</a:t>
            </a:r>
          </a:p>
        </p:txBody>
      </p:sp>
      <p:sp>
        <p:nvSpPr>
          <p:cNvPr id="5" name="Content Placeholder 7">
            <a:extLst>
              <a:ext uri="{FF2B5EF4-FFF2-40B4-BE49-F238E27FC236}">
                <a16:creationId xmlns:a16="http://schemas.microsoft.com/office/drawing/2014/main" id="{6ADAB9C2-7510-474E-A8C6-DB51D368A9B9}"/>
              </a:ext>
            </a:extLst>
          </p:cNvPr>
          <p:cNvSpPr txBox="1">
            <a:spLocks/>
          </p:cNvSpPr>
          <p:nvPr/>
        </p:nvSpPr>
        <p:spPr>
          <a:xfrm>
            <a:off x="838200" y="1690687"/>
            <a:ext cx="10642600" cy="49691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Good contrast ensures that:</a:t>
            </a:r>
          </a:p>
          <a:p>
            <a:pPr lvl="1">
              <a:buFont typeface="Arial" panose="020B0604020202020204" pitchFamily="34" charset="0"/>
              <a:buChar char="•"/>
            </a:pPr>
            <a:r>
              <a:rPr lang="en-US" dirty="0"/>
              <a:t>People with low vision can read and interpret information</a:t>
            </a:r>
          </a:p>
          <a:p>
            <a:pPr lvl="1">
              <a:buFont typeface="Arial" panose="020B0604020202020204" pitchFamily="34" charset="0"/>
              <a:buChar char="•"/>
            </a:pPr>
            <a:r>
              <a:rPr lang="en-US" dirty="0"/>
              <a:t>Users with colorblindness can differentiate elements</a:t>
            </a:r>
          </a:p>
          <a:p>
            <a:pPr lvl="1">
              <a:buFont typeface="Arial" panose="020B0604020202020204" pitchFamily="34" charset="0"/>
              <a:buChar char="•"/>
            </a:pPr>
            <a:r>
              <a:rPr lang="en-US" dirty="0"/>
              <a:t>Mobile users in bright lighting can still see the content</a:t>
            </a:r>
          </a:p>
          <a:p>
            <a:pPr lvl="1">
              <a:buFont typeface="Arial" panose="020B0604020202020204" pitchFamily="34" charset="0"/>
              <a:buChar char="•"/>
            </a:pPr>
            <a:r>
              <a:rPr lang="en-US" dirty="0"/>
              <a:t>Charts, diagrams, and images remain understandable to everyone</a:t>
            </a:r>
          </a:p>
          <a:p>
            <a:pPr marL="0" indent="0">
              <a:buNone/>
            </a:pPr>
            <a:r>
              <a:rPr lang="en-US" dirty="0"/>
              <a:t>Poor contrast is one of the most common accessibility failures in documents, LMS pages, videos, and lecture slides.</a:t>
            </a:r>
          </a:p>
          <a:p>
            <a:pPr marL="0" indent="0">
              <a:buNone/>
            </a:pPr>
            <a:endParaRPr lang="en-US" sz="1600" b="1" i="1" dirty="0"/>
          </a:p>
        </p:txBody>
      </p:sp>
      <p:sp>
        <p:nvSpPr>
          <p:cNvPr id="6" name="Rectangle 5">
            <a:extLst>
              <a:ext uri="{FF2B5EF4-FFF2-40B4-BE49-F238E27FC236}">
                <a16:creationId xmlns:a16="http://schemas.microsoft.com/office/drawing/2014/main" id="{D9B74B0C-60BA-4B27-B664-4CBFD58C693E}"/>
              </a:ext>
              <a:ext uri="{C183D7F6-B498-43B3-948B-1728B52AA6E4}">
                <adec:decorative xmlns:adec="http://schemas.microsoft.com/office/drawing/2017/decorative" val="1"/>
              </a:ext>
            </a:extLst>
          </p:cNvPr>
          <p:cNvSpPr/>
          <p:nvPr/>
        </p:nvSpPr>
        <p:spPr>
          <a:xfrm>
            <a:off x="838199" y="1352499"/>
            <a:ext cx="10642601"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888476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7F96B-7122-A6F3-BCEC-F4F0D0D51687}"/>
            </a:ext>
          </a:extLst>
        </p:cNvPr>
        <p:cNvGrpSpPr/>
        <p:nvPr/>
      </p:nvGrpSpPr>
      <p:grpSpPr>
        <a:xfrm>
          <a:off x="0" y="0"/>
          <a:ext cx="0" cy="0"/>
          <a:chOff x="0" y="0"/>
          <a:chExt cx="0" cy="0"/>
        </a:xfrm>
      </p:grpSpPr>
      <p:pic>
        <p:nvPicPr>
          <p:cNvPr id="3" name="Picture 2" descr="UL System logos backdrop.">
            <a:extLst>
              <a:ext uri="{FF2B5EF4-FFF2-40B4-BE49-F238E27FC236}">
                <a16:creationId xmlns:a16="http://schemas.microsoft.com/office/drawing/2014/main" id="{6728296F-00BE-82F4-AE63-392990E23A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4" name="Title 1">
            <a:extLst>
              <a:ext uri="{FF2B5EF4-FFF2-40B4-BE49-F238E27FC236}">
                <a16:creationId xmlns:a16="http://schemas.microsoft.com/office/drawing/2014/main" id="{5B932AC0-6B7C-12BE-2306-A31D191162CD}"/>
              </a:ext>
            </a:extLst>
          </p:cNvPr>
          <p:cNvSpPr txBox="1">
            <a:spLocks noGrp="1"/>
          </p:cNvSpPr>
          <p:nvPr>
            <p:ph type="title" idx="4294967295"/>
          </p:nvPr>
        </p:nvSpPr>
        <p:spPr>
          <a:xfrm>
            <a:off x="838199" y="693157"/>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Alternative Text for Images</a:t>
            </a:r>
          </a:p>
        </p:txBody>
      </p:sp>
      <p:sp>
        <p:nvSpPr>
          <p:cNvPr id="5" name="Content Placeholder 7">
            <a:extLst>
              <a:ext uri="{FF2B5EF4-FFF2-40B4-BE49-F238E27FC236}">
                <a16:creationId xmlns:a16="http://schemas.microsoft.com/office/drawing/2014/main" id="{FDBD1B75-A593-0BB9-F89D-F23B7211842F}"/>
              </a:ext>
            </a:extLst>
          </p:cNvPr>
          <p:cNvSpPr txBox="1">
            <a:spLocks/>
          </p:cNvSpPr>
          <p:nvPr/>
        </p:nvSpPr>
        <p:spPr>
          <a:xfrm>
            <a:off x="838200" y="1690687"/>
            <a:ext cx="10642600" cy="49691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Alt text</a:t>
            </a:r>
            <a:r>
              <a:rPr lang="en-US" sz="2400" dirty="0"/>
              <a:t>: Short, written description that conveys the purpose and meaning of an image to users who cannot see it. </a:t>
            </a:r>
          </a:p>
          <a:p>
            <a:pPr lvl="1"/>
            <a:r>
              <a:rPr lang="en-US" sz="2200" b="1" dirty="0"/>
              <a:t>Alt text is required for all informative or functional images in accessible media and digital content.</a:t>
            </a:r>
          </a:p>
          <a:p>
            <a:pPr lvl="1">
              <a:buFont typeface="Arial" panose="020B0604020202020204" pitchFamily="34" charset="0"/>
              <a:buChar char="•"/>
            </a:pPr>
            <a:r>
              <a:rPr lang="en-US" sz="2200" dirty="0"/>
              <a:t>A screen reader reads the alt text aloud, allowing users to understand what the image communicates. </a:t>
            </a:r>
          </a:p>
          <a:p>
            <a:pPr lvl="1">
              <a:buFont typeface="Arial" panose="020B0604020202020204" pitchFamily="34" charset="0"/>
              <a:buChar char="•"/>
            </a:pPr>
            <a:r>
              <a:rPr lang="en-US" sz="2200" dirty="0"/>
              <a:t>Images that do not communicate meaning can be marked as decorative.</a:t>
            </a:r>
          </a:p>
          <a:p>
            <a:r>
              <a:rPr lang="en-US" sz="2400" b="1" dirty="0"/>
              <a:t>This applies to images in</a:t>
            </a:r>
            <a:r>
              <a:rPr lang="en-US" sz="2400" dirty="0"/>
              <a:t>:</a:t>
            </a:r>
          </a:p>
          <a:p>
            <a:pPr lvl="1">
              <a:buFont typeface="Arial" panose="020B0604020202020204" pitchFamily="34" charset="0"/>
              <a:buChar char="•"/>
            </a:pPr>
            <a:r>
              <a:rPr lang="en-US" sz="2200" dirty="0"/>
              <a:t>LMS pages</a:t>
            </a:r>
          </a:p>
          <a:p>
            <a:pPr lvl="1">
              <a:buFont typeface="Arial" panose="020B0604020202020204" pitchFamily="34" charset="0"/>
              <a:buChar char="•"/>
            </a:pPr>
            <a:r>
              <a:rPr lang="en-US" sz="2200" dirty="0"/>
              <a:t>Documents (slides, Word, Excel, .pdfs)</a:t>
            </a:r>
          </a:p>
          <a:p>
            <a:pPr lvl="1">
              <a:buFont typeface="Arial" panose="020B0604020202020204" pitchFamily="34" charset="0"/>
              <a:buChar char="•"/>
            </a:pPr>
            <a:r>
              <a:rPr lang="en-US" sz="2200" dirty="0"/>
              <a:t>Websites</a:t>
            </a:r>
          </a:p>
          <a:p>
            <a:pPr lvl="1">
              <a:buFont typeface="Arial" panose="020B0604020202020204" pitchFamily="34" charset="0"/>
              <a:buChar char="•"/>
            </a:pPr>
            <a:r>
              <a:rPr lang="en-US" sz="2200" dirty="0"/>
              <a:t>Infographics</a:t>
            </a:r>
          </a:p>
          <a:p>
            <a:pPr lvl="1">
              <a:buFont typeface="Arial" panose="020B0604020202020204" pitchFamily="34" charset="0"/>
              <a:buChar char="•"/>
            </a:pPr>
            <a:r>
              <a:rPr lang="en-US" sz="2200" dirty="0"/>
              <a:t>Embedded images in video or media players (when relevant)</a:t>
            </a:r>
          </a:p>
        </p:txBody>
      </p:sp>
      <p:sp>
        <p:nvSpPr>
          <p:cNvPr id="6" name="Rectangle 5">
            <a:extLst>
              <a:ext uri="{FF2B5EF4-FFF2-40B4-BE49-F238E27FC236}">
                <a16:creationId xmlns:a16="http://schemas.microsoft.com/office/drawing/2014/main" id="{6E9CA30D-971E-075D-0F52-E30859796D81}"/>
              </a:ext>
              <a:ext uri="{C183D7F6-B498-43B3-948B-1728B52AA6E4}">
                <adec:decorative xmlns:adec="http://schemas.microsoft.com/office/drawing/2017/decorative" val="1"/>
              </a:ext>
            </a:extLst>
          </p:cNvPr>
          <p:cNvSpPr/>
          <p:nvPr/>
        </p:nvSpPr>
        <p:spPr>
          <a:xfrm>
            <a:off x="838199" y="1352499"/>
            <a:ext cx="10642601"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826922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D7AD7-A611-5837-A801-8D82AED56821}"/>
            </a:ext>
          </a:extLst>
        </p:cNvPr>
        <p:cNvGrpSpPr/>
        <p:nvPr/>
      </p:nvGrpSpPr>
      <p:grpSpPr>
        <a:xfrm>
          <a:off x="0" y="0"/>
          <a:ext cx="0" cy="0"/>
          <a:chOff x="0" y="0"/>
          <a:chExt cx="0" cy="0"/>
        </a:xfrm>
      </p:grpSpPr>
      <p:pic>
        <p:nvPicPr>
          <p:cNvPr id="3" name="Picture 2" descr="UL System logos backdrop.">
            <a:extLst>
              <a:ext uri="{FF2B5EF4-FFF2-40B4-BE49-F238E27FC236}">
                <a16:creationId xmlns:a16="http://schemas.microsoft.com/office/drawing/2014/main" id="{E35CDDF4-810B-5411-8D78-8B8088BD26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4" name="Title 1">
            <a:extLst>
              <a:ext uri="{FF2B5EF4-FFF2-40B4-BE49-F238E27FC236}">
                <a16:creationId xmlns:a16="http://schemas.microsoft.com/office/drawing/2014/main" id="{4216CBBD-E7FD-8ED2-C162-5E57A09D8439}"/>
              </a:ext>
            </a:extLst>
          </p:cNvPr>
          <p:cNvSpPr txBox="1">
            <a:spLocks noGrp="1"/>
          </p:cNvSpPr>
          <p:nvPr>
            <p:ph type="title" idx="4294967295"/>
          </p:nvPr>
        </p:nvSpPr>
        <p:spPr>
          <a:xfrm>
            <a:off x="838199" y="693157"/>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Why Alt Text Matters</a:t>
            </a:r>
          </a:p>
        </p:txBody>
      </p:sp>
      <p:sp>
        <p:nvSpPr>
          <p:cNvPr id="5" name="Content Placeholder 7">
            <a:extLst>
              <a:ext uri="{FF2B5EF4-FFF2-40B4-BE49-F238E27FC236}">
                <a16:creationId xmlns:a16="http://schemas.microsoft.com/office/drawing/2014/main" id="{3295028A-A38F-04FC-8C30-FE5A763B97DC}"/>
              </a:ext>
            </a:extLst>
          </p:cNvPr>
          <p:cNvSpPr txBox="1">
            <a:spLocks/>
          </p:cNvSpPr>
          <p:nvPr/>
        </p:nvSpPr>
        <p:spPr>
          <a:xfrm>
            <a:off x="838200" y="1690687"/>
            <a:ext cx="10642600" cy="49691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Alt text ensures that</a:t>
            </a:r>
            <a:r>
              <a:rPr lang="en-US" dirty="0"/>
              <a:t>:</a:t>
            </a:r>
          </a:p>
          <a:p>
            <a:pPr lvl="1">
              <a:buFont typeface="Arial" panose="020B0604020202020204" pitchFamily="34" charset="0"/>
              <a:buChar char="•"/>
            </a:pPr>
            <a:r>
              <a:rPr lang="en-US" sz="2800" dirty="0"/>
              <a:t>Blind and low-vision users receive the same information as sighted users</a:t>
            </a:r>
          </a:p>
          <a:p>
            <a:pPr lvl="1">
              <a:buFont typeface="Arial" panose="020B0604020202020204" pitchFamily="34" charset="0"/>
              <a:buChar char="•"/>
            </a:pPr>
            <a:r>
              <a:rPr lang="en-US" sz="2800" dirty="0"/>
              <a:t>Screen reader users can navigate content efficiently</a:t>
            </a:r>
          </a:p>
          <a:p>
            <a:pPr lvl="1">
              <a:buFont typeface="Arial" panose="020B0604020202020204" pitchFamily="34" charset="0"/>
              <a:buChar char="•"/>
            </a:pPr>
            <a:r>
              <a:rPr lang="en-US" sz="2800" dirty="0"/>
              <a:t>Images used in instruction, assessment, or navigation are accessible</a:t>
            </a:r>
          </a:p>
          <a:p>
            <a:pPr lvl="1">
              <a:buFont typeface="Arial" panose="020B0604020202020204" pitchFamily="34" charset="0"/>
              <a:buChar char="•"/>
            </a:pPr>
            <a:r>
              <a:rPr lang="en-US" sz="2800" dirty="0"/>
              <a:t>Users with slow internet or blocked images can still understand the content</a:t>
            </a:r>
          </a:p>
          <a:p>
            <a:pPr marL="0" indent="0">
              <a:buNone/>
            </a:pPr>
            <a:endParaRPr lang="en-US" b="1" dirty="0"/>
          </a:p>
          <a:p>
            <a:pPr marL="0" indent="0">
              <a:buNone/>
            </a:pPr>
            <a:r>
              <a:rPr lang="en-US" b="1" dirty="0"/>
              <a:t>Without alt text, images become “invisible” to assistive technology.</a:t>
            </a:r>
          </a:p>
          <a:p>
            <a:pPr marL="0" indent="0">
              <a:buNone/>
            </a:pPr>
            <a:endParaRPr lang="en-US" b="1" i="1" dirty="0"/>
          </a:p>
        </p:txBody>
      </p:sp>
      <p:sp>
        <p:nvSpPr>
          <p:cNvPr id="6" name="Rectangle 5">
            <a:extLst>
              <a:ext uri="{FF2B5EF4-FFF2-40B4-BE49-F238E27FC236}">
                <a16:creationId xmlns:a16="http://schemas.microsoft.com/office/drawing/2014/main" id="{125BF3A9-51B9-36A2-2236-7F8CDD85336B}"/>
              </a:ext>
              <a:ext uri="{C183D7F6-B498-43B3-948B-1728B52AA6E4}">
                <adec:decorative xmlns:adec="http://schemas.microsoft.com/office/drawing/2017/decorative" val="1"/>
              </a:ext>
            </a:extLst>
          </p:cNvPr>
          <p:cNvSpPr/>
          <p:nvPr/>
        </p:nvSpPr>
        <p:spPr>
          <a:xfrm>
            <a:off x="838199" y="1352499"/>
            <a:ext cx="10642601"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3928937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L System logos backdrop.">
            <a:extLst>
              <a:ext uri="{FF2B5EF4-FFF2-40B4-BE49-F238E27FC236}">
                <a16:creationId xmlns:a16="http://schemas.microsoft.com/office/drawing/2014/main" id="{346B7712-C60C-4E7A-AE88-3A8C29D313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4" name="Title 1">
            <a:extLst>
              <a:ext uri="{FF2B5EF4-FFF2-40B4-BE49-F238E27FC236}">
                <a16:creationId xmlns:a16="http://schemas.microsoft.com/office/drawing/2014/main" id="{42A2AD91-E760-4416-A821-8FD70346FE2D}"/>
              </a:ext>
            </a:extLst>
          </p:cNvPr>
          <p:cNvSpPr txBox="1">
            <a:spLocks noGrp="1"/>
          </p:cNvSpPr>
          <p:nvPr>
            <p:ph type="title" idx="4294967295"/>
          </p:nvPr>
        </p:nvSpPr>
        <p:spPr>
          <a:xfrm>
            <a:off x="838199" y="693157"/>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Captions</a:t>
            </a:r>
          </a:p>
        </p:txBody>
      </p:sp>
      <p:sp>
        <p:nvSpPr>
          <p:cNvPr id="5" name="Content Placeholder 7">
            <a:extLst>
              <a:ext uri="{FF2B5EF4-FFF2-40B4-BE49-F238E27FC236}">
                <a16:creationId xmlns:a16="http://schemas.microsoft.com/office/drawing/2014/main" id="{D429EF72-48D1-4BA0-99D6-735CD3DCBDFC}"/>
              </a:ext>
            </a:extLst>
          </p:cNvPr>
          <p:cNvSpPr txBox="1">
            <a:spLocks/>
          </p:cNvSpPr>
          <p:nvPr/>
        </p:nvSpPr>
        <p:spPr>
          <a:xfrm>
            <a:off x="838200" y="1690688"/>
            <a:ext cx="10642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Captions: </a:t>
            </a:r>
            <a:r>
              <a:rPr lang="en-US" b="1" dirty="0"/>
              <a:t>Synchronized on-screen text </a:t>
            </a:r>
            <a:r>
              <a:rPr lang="en-US" dirty="0"/>
              <a:t>that represents all meaningful audio content in a video. </a:t>
            </a:r>
          </a:p>
          <a:p>
            <a:pPr marL="0" indent="0">
              <a:buNone/>
            </a:pPr>
            <a:r>
              <a:rPr lang="en-US" dirty="0"/>
              <a:t>This includes:</a:t>
            </a:r>
          </a:p>
          <a:p>
            <a:pPr lvl="1">
              <a:buFont typeface="Arial" panose="020B0604020202020204" pitchFamily="34" charset="0"/>
              <a:buChar char="•"/>
            </a:pPr>
            <a:r>
              <a:rPr lang="en-US" sz="2800" dirty="0"/>
              <a:t>Spoken dialogue</a:t>
            </a:r>
          </a:p>
          <a:p>
            <a:pPr lvl="1">
              <a:buFont typeface="Arial" panose="020B0604020202020204" pitchFamily="34" charset="0"/>
              <a:buChar char="•"/>
            </a:pPr>
            <a:r>
              <a:rPr lang="en-US" sz="2800" dirty="0"/>
              <a:t>Speaker identification (when needed)</a:t>
            </a:r>
          </a:p>
          <a:p>
            <a:pPr lvl="1">
              <a:buFont typeface="Arial" panose="020B0604020202020204" pitchFamily="34" charset="0"/>
              <a:buChar char="•"/>
            </a:pPr>
            <a:r>
              <a:rPr lang="en-US" sz="2800" dirty="0"/>
              <a:t>Meaningful sound effects (e.g., </a:t>
            </a:r>
            <a:r>
              <a:rPr lang="en-US" sz="2800" i="1" dirty="0"/>
              <a:t>[laughter]</a:t>
            </a:r>
            <a:r>
              <a:rPr lang="en-US" sz="2800" dirty="0"/>
              <a:t>, </a:t>
            </a:r>
            <a:r>
              <a:rPr lang="en-US" sz="2800" i="1" dirty="0"/>
              <a:t>[door slams]</a:t>
            </a:r>
            <a:r>
              <a:rPr lang="en-US" sz="2800" dirty="0"/>
              <a:t>)</a:t>
            </a:r>
          </a:p>
          <a:p>
            <a:pPr lvl="1">
              <a:buFont typeface="Arial" panose="020B0604020202020204" pitchFamily="34" charset="0"/>
              <a:buChar char="•"/>
            </a:pPr>
            <a:r>
              <a:rPr lang="en-US" sz="2800" dirty="0"/>
              <a:t>Important background audio cues (e.g., </a:t>
            </a:r>
            <a:r>
              <a:rPr lang="en-US" sz="2800" i="1" dirty="0"/>
              <a:t>[dramatic music]</a:t>
            </a:r>
            <a:r>
              <a:rPr lang="en-US" sz="2800" dirty="0"/>
              <a:t>)</a:t>
            </a:r>
          </a:p>
          <a:p>
            <a:pPr marL="0" indent="0">
              <a:buNone/>
            </a:pPr>
            <a:r>
              <a:rPr lang="en-US" b="1" dirty="0"/>
              <a:t>Captions are designed to be read while the video plays and must be timed to match the audio.</a:t>
            </a:r>
          </a:p>
          <a:p>
            <a:pPr lvl="1"/>
            <a:endParaRPr lang="en-US" sz="2800" u="sng" dirty="0">
              <a:solidFill>
                <a:schemeClr val="accent1">
                  <a:lumMod val="75000"/>
                </a:schemeClr>
              </a:solidFill>
            </a:endParaRPr>
          </a:p>
        </p:txBody>
      </p:sp>
      <p:sp>
        <p:nvSpPr>
          <p:cNvPr id="6" name="Rectangle 5">
            <a:extLst>
              <a:ext uri="{FF2B5EF4-FFF2-40B4-BE49-F238E27FC236}">
                <a16:creationId xmlns:a16="http://schemas.microsoft.com/office/drawing/2014/main" id="{6FCD3852-7726-4C40-A489-3CEACCF0D2E7}"/>
              </a:ext>
              <a:ext uri="{C183D7F6-B498-43B3-948B-1728B52AA6E4}">
                <adec:decorative xmlns:adec="http://schemas.microsoft.com/office/drawing/2017/decorative" val="1"/>
              </a:ext>
            </a:extLst>
          </p:cNvPr>
          <p:cNvSpPr/>
          <p:nvPr/>
        </p:nvSpPr>
        <p:spPr>
          <a:xfrm>
            <a:off x="838199" y="1352499"/>
            <a:ext cx="10642601"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4126788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A21AF-51C4-35F7-4750-84343422041B}"/>
            </a:ext>
          </a:extLst>
        </p:cNvPr>
        <p:cNvGrpSpPr/>
        <p:nvPr/>
      </p:nvGrpSpPr>
      <p:grpSpPr>
        <a:xfrm>
          <a:off x="0" y="0"/>
          <a:ext cx="0" cy="0"/>
          <a:chOff x="0" y="0"/>
          <a:chExt cx="0" cy="0"/>
        </a:xfrm>
      </p:grpSpPr>
      <p:pic>
        <p:nvPicPr>
          <p:cNvPr id="3" name="Picture 2" descr="UL System logos backdrop.">
            <a:extLst>
              <a:ext uri="{FF2B5EF4-FFF2-40B4-BE49-F238E27FC236}">
                <a16:creationId xmlns:a16="http://schemas.microsoft.com/office/drawing/2014/main" id="{C9F9B9FC-1443-6715-70E1-F2DE88DDC6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4" name="Title 1">
            <a:extLst>
              <a:ext uri="{FF2B5EF4-FFF2-40B4-BE49-F238E27FC236}">
                <a16:creationId xmlns:a16="http://schemas.microsoft.com/office/drawing/2014/main" id="{D2225F70-BC32-2C60-DB35-8A4D8E6B5E39}"/>
              </a:ext>
            </a:extLst>
          </p:cNvPr>
          <p:cNvSpPr txBox="1">
            <a:spLocks noGrp="1"/>
          </p:cNvSpPr>
          <p:nvPr>
            <p:ph type="title" idx="4294967295"/>
          </p:nvPr>
        </p:nvSpPr>
        <p:spPr>
          <a:xfrm>
            <a:off x="838199" y="693157"/>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Why Captions Matter</a:t>
            </a:r>
          </a:p>
        </p:txBody>
      </p:sp>
      <p:sp>
        <p:nvSpPr>
          <p:cNvPr id="5" name="Content Placeholder 7">
            <a:extLst>
              <a:ext uri="{FF2B5EF4-FFF2-40B4-BE49-F238E27FC236}">
                <a16:creationId xmlns:a16="http://schemas.microsoft.com/office/drawing/2014/main" id="{E0EE90FF-A713-AA90-51E5-F76B40637063}"/>
              </a:ext>
            </a:extLst>
          </p:cNvPr>
          <p:cNvSpPr txBox="1">
            <a:spLocks/>
          </p:cNvSpPr>
          <p:nvPr/>
        </p:nvSpPr>
        <p:spPr>
          <a:xfrm>
            <a:off x="838200" y="1690688"/>
            <a:ext cx="10642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Captions ensure equal access for:</a:t>
            </a:r>
          </a:p>
          <a:p>
            <a:pPr lvl="1">
              <a:buFont typeface="Arial" panose="020B0604020202020204" pitchFamily="34" charset="0"/>
              <a:buChar char="•"/>
            </a:pPr>
            <a:r>
              <a:rPr lang="en-US" sz="2800" dirty="0"/>
              <a:t>Deaf and hard-of-hearing users</a:t>
            </a:r>
          </a:p>
          <a:p>
            <a:pPr lvl="1">
              <a:buFont typeface="Arial" panose="020B0604020202020204" pitchFamily="34" charset="0"/>
              <a:buChar char="•"/>
            </a:pPr>
            <a:r>
              <a:rPr lang="en-US" sz="2800" dirty="0"/>
              <a:t>English language learners</a:t>
            </a:r>
          </a:p>
          <a:p>
            <a:pPr lvl="1">
              <a:buFont typeface="Arial" panose="020B0604020202020204" pitchFamily="34" charset="0"/>
              <a:buChar char="•"/>
            </a:pPr>
            <a:r>
              <a:rPr lang="en-US" sz="2800" dirty="0"/>
              <a:t>Learners in noisy or silent environments</a:t>
            </a:r>
          </a:p>
          <a:p>
            <a:pPr lvl="1">
              <a:buFont typeface="Arial" panose="020B0604020202020204" pitchFamily="34" charset="0"/>
              <a:buChar char="•"/>
            </a:pPr>
            <a:r>
              <a:rPr lang="en-US" sz="2800" dirty="0"/>
              <a:t>Anyone who benefits from reading along</a:t>
            </a:r>
          </a:p>
          <a:p>
            <a:pPr marL="0" indent="0">
              <a:buNone/>
            </a:pPr>
            <a:r>
              <a:rPr lang="en-US" b="1" dirty="0"/>
              <a:t>When are captions required?</a:t>
            </a:r>
          </a:p>
          <a:p>
            <a:pPr lvl="1">
              <a:buFont typeface="Arial" panose="020B0604020202020204" pitchFamily="34" charset="0"/>
              <a:buChar char="•"/>
            </a:pPr>
            <a:r>
              <a:rPr lang="en-US" sz="2800" dirty="0"/>
              <a:t>Captions are not optional for accessible video content.</a:t>
            </a:r>
          </a:p>
          <a:p>
            <a:pPr lvl="1">
              <a:buFont typeface="Arial" panose="020B0604020202020204" pitchFamily="34" charset="0"/>
              <a:buChar char="•"/>
            </a:pPr>
            <a:r>
              <a:rPr lang="en-US" sz="2800" dirty="0"/>
              <a:t>Required for all prerecorded video with sound</a:t>
            </a:r>
          </a:p>
          <a:p>
            <a:pPr lvl="1">
              <a:buFont typeface="Arial" panose="020B0604020202020204" pitchFamily="34" charset="0"/>
              <a:buChar char="•"/>
            </a:pPr>
            <a:r>
              <a:rPr lang="en-US" sz="2800" dirty="0"/>
              <a:t>Required for live media </a:t>
            </a:r>
          </a:p>
        </p:txBody>
      </p:sp>
      <p:sp>
        <p:nvSpPr>
          <p:cNvPr id="6" name="Rectangle 5">
            <a:extLst>
              <a:ext uri="{FF2B5EF4-FFF2-40B4-BE49-F238E27FC236}">
                <a16:creationId xmlns:a16="http://schemas.microsoft.com/office/drawing/2014/main" id="{45E11BA3-0F5E-AF28-9CFA-B4015EC22495}"/>
              </a:ext>
              <a:ext uri="{C183D7F6-B498-43B3-948B-1728B52AA6E4}">
                <adec:decorative xmlns:adec="http://schemas.microsoft.com/office/drawing/2017/decorative" val="1"/>
              </a:ext>
            </a:extLst>
          </p:cNvPr>
          <p:cNvSpPr/>
          <p:nvPr/>
        </p:nvSpPr>
        <p:spPr>
          <a:xfrm>
            <a:off x="838199" y="1352499"/>
            <a:ext cx="10642601"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7349162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68AF1-0226-BC97-5207-D69AE0CEDA27}"/>
            </a:ext>
          </a:extLst>
        </p:cNvPr>
        <p:cNvGrpSpPr/>
        <p:nvPr/>
      </p:nvGrpSpPr>
      <p:grpSpPr>
        <a:xfrm>
          <a:off x="0" y="0"/>
          <a:ext cx="0" cy="0"/>
          <a:chOff x="0" y="0"/>
          <a:chExt cx="0" cy="0"/>
        </a:xfrm>
      </p:grpSpPr>
      <p:pic>
        <p:nvPicPr>
          <p:cNvPr id="3" name="Picture 2" descr="UL System logos backdrop.">
            <a:extLst>
              <a:ext uri="{FF2B5EF4-FFF2-40B4-BE49-F238E27FC236}">
                <a16:creationId xmlns:a16="http://schemas.microsoft.com/office/drawing/2014/main" id="{6F1B1E93-E1DA-D440-4963-6768CFE9AE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4" name="Title 1">
            <a:extLst>
              <a:ext uri="{FF2B5EF4-FFF2-40B4-BE49-F238E27FC236}">
                <a16:creationId xmlns:a16="http://schemas.microsoft.com/office/drawing/2014/main" id="{2EDDC853-5138-EA30-453B-CAF9FCB1A3AC}"/>
              </a:ext>
            </a:extLst>
          </p:cNvPr>
          <p:cNvSpPr txBox="1">
            <a:spLocks noGrp="1"/>
          </p:cNvSpPr>
          <p:nvPr>
            <p:ph type="title" idx="4294967295"/>
          </p:nvPr>
        </p:nvSpPr>
        <p:spPr>
          <a:xfrm>
            <a:off x="838199" y="693157"/>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Transcripts</a:t>
            </a:r>
          </a:p>
        </p:txBody>
      </p:sp>
      <p:sp>
        <p:nvSpPr>
          <p:cNvPr id="5" name="Content Placeholder 7">
            <a:extLst>
              <a:ext uri="{FF2B5EF4-FFF2-40B4-BE49-F238E27FC236}">
                <a16:creationId xmlns:a16="http://schemas.microsoft.com/office/drawing/2014/main" id="{7237C5A4-1304-33A0-4B20-DB8DA6DE3A87}"/>
              </a:ext>
            </a:extLst>
          </p:cNvPr>
          <p:cNvSpPr txBox="1">
            <a:spLocks/>
          </p:cNvSpPr>
          <p:nvPr/>
        </p:nvSpPr>
        <p:spPr>
          <a:xfrm>
            <a:off x="838200" y="1690688"/>
            <a:ext cx="10642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Transcript: </a:t>
            </a:r>
            <a:r>
              <a:rPr lang="en-US" b="1" dirty="0"/>
              <a:t>Text document that includes all spoken words and meaningful sounds </a:t>
            </a:r>
            <a:r>
              <a:rPr lang="en-US" dirty="0"/>
              <a:t>from audio or video. </a:t>
            </a:r>
          </a:p>
          <a:p>
            <a:pPr lvl="1">
              <a:buFont typeface="Arial" panose="020B0604020202020204" pitchFamily="34" charset="0"/>
              <a:buChar char="•"/>
            </a:pPr>
            <a:r>
              <a:rPr lang="en-US" sz="2800" dirty="0"/>
              <a:t>It may also include brief visual descriptions when needed.</a:t>
            </a:r>
          </a:p>
          <a:p>
            <a:pPr lvl="1">
              <a:buFont typeface="Arial" panose="020B0604020202020204" pitchFamily="34" charset="0"/>
              <a:buChar char="•"/>
            </a:pPr>
            <a:r>
              <a:rPr lang="en-US" sz="2800" dirty="0"/>
              <a:t>Unlike captions, a transcript is not synchronized with the media.</a:t>
            </a:r>
          </a:p>
        </p:txBody>
      </p:sp>
      <p:sp>
        <p:nvSpPr>
          <p:cNvPr id="6" name="Rectangle 5">
            <a:extLst>
              <a:ext uri="{FF2B5EF4-FFF2-40B4-BE49-F238E27FC236}">
                <a16:creationId xmlns:a16="http://schemas.microsoft.com/office/drawing/2014/main" id="{577354B7-E7C6-AB9F-43CE-C30C3E1C5EE7}"/>
              </a:ext>
              <a:ext uri="{C183D7F6-B498-43B3-948B-1728B52AA6E4}">
                <adec:decorative xmlns:adec="http://schemas.microsoft.com/office/drawing/2017/decorative" val="1"/>
              </a:ext>
            </a:extLst>
          </p:cNvPr>
          <p:cNvSpPr/>
          <p:nvPr/>
        </p:nvSpPr>
        <p:spPr>
          <a:xfrm>
            <a:off x="838199" y="1352499"/>
            <a:ext cx="10642601"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039399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2E7B6-80FB-CB6A-19BE-39FC8FCAA490}"/>
            </a:ext>
          </a:extLst>
        </p:cNvPr>
        <p:cNvGrpSpPr/>
        <p:nvPr/>
      </p:nvGrpSpPr>
      <p:grpSpPr>
        <a:xfrm>
          <a:off x="0" y="0"/>
          <a:ext cx="0" cy="0"/>
          <a:chOff x="0" y="0"/>
          <a:chExt cx="0" cy="0"/>
        </a:xfrm>
      </p:grpSpPr>
      <p:pic>
        <p:nvPicPr>
          <p:cNvPr id="3" name="Picture 2" descr="UL System logos backdrop.">
            <a:extLst>
              <a:ext uri="{FF2B5EF4-FFF2-40B4-BE49-F238E27FC236}">
                <a16:creationId xmlns:a16="http://schemas.microsoft.com/office/drawing/2014/main" id="{AF4A078E-3837-EB2D-C468-DD2400E36E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4" name="Title 1">
            <a:extLst>
              <a:ext uri="{FF2B5EF4-FFF2-40B4-BE49-F238E27FC236}">
                <a16:creationId xmlns:a16="http://schemas.microsoft.com/office/drawing/2014/main" id="{1386DDC7-F071-D551-B8CA-43BBD18E4C89}"/>
              </a:ext>
            </a:extLst>
          </p:cNvPr>
          <p:cNvSpPr txBox="1">
            <a:spLocks noGrp="1"/>
          </p:cNvSpPr>
          <p:nvPr>
            <p:ph type="title" idx="4294967295"/>
          </p:nvPr>
        </p:nvSpPr>
        <p:spPr>
          <a:xfrm>
            <a:off x="838199" y="693157"/>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Why Transcripts Matter</a:t>
            </a:r>
          </a:p>
        </p:txBody>
      </p:sp>
      <p:sp>
        <p:nvSpPr>
          <p:cNvPr id="5" name="Content Placeholder 7">
            <a:extLst>
              <a:ext uri="{FF2B5EF4-FFF2-40B4-BE49-F238E27FC236}">
                <a16:creationId xmlns:a16="http://schemas.microsoft.com/office/drawing/2014/main" id="{D3FE074D-2363-9167-FA8D-A167D45D2444}"/>
              </a:ext>
            </a:extLst>
          </p:cNvPr>
          <p:cNvSpPr txBox="1">
            <a:spLocks/>
          </p:cNvSpPr>
          <p:nvPr/>
        </p:nvSpPr>
        <p:spPr>
          <a:xfrm>
            <a:off x="838200" y="1690688"/>
            <a:ext cx="10642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Transcripts provide access for:</a:t>
            </a:r>
          </a:p>
          <a:p>
            <a:pPr lvl="1">
              <a:buFont typeface="Arial" panose="020B0604020202020204" pitchFamily="34" charset="0"/>
              <a:buChar char="•"/>
            </a:pPr>
            <a:r>
              <a:rPr lang="en-US" sz="2800" dirty="0"/>
              <a:t>Deaf, hard-of-hearing, and deafblind users</a:t>
            </a:r>
          </a:p>
          <a:p>
            <a:pPr lvl="1">
              <a:buFont typeface="Arial" panose="020B0604020202020204" pitchFamily="34" charset="0"/>
              <a:buChar char="•"/>
            </a:pPr>
            <a:r>
              <a:rPr lang="en-US" sz="2800" dirty="0"/>
              <a:t>Screen reader users</a:t>
            </a:r>
          </a:p>
          <a:p>
            <a:pPr lvl="1">
              <a:buFont typeface="Arial" panose="020B0604020202020204" pitchFamily="34" charset="0"/>
              <a:buChar char="•"/>
            </a:pPr>
            <a:r>
              <a:rPr lang="en-US" sz="2800" dirty="0"/>
              <a:t>Learners who want to search, highlight, or annotate</a:t>
            </a:r>
          </a:p>
          <a:p>
            <a:pPr lvl="1">
              <a:buFont typeface="Arial" panose="020B0604020202020204" pitchFamily="34" charset="0"/>
              <a:buChar char="•"/>
            </a:pPr>
            <a:r>
              <a:rPr lang="en-US" sz="2800" dirty="0"/>
              <a:t>Users with low bandwidth or no audio/video playback</a:t>
            </a:r>
          </a:p>
          <a:p>
            <a:pPr lvl="1">
              <a:buFont typeface="Arial" panose="020B0604020202020204" pitchFamily="34" charset="0"/>
              <a:buChar char="•"/>
            </a:pPr>
            <a:r>
              <a:rPr lang="en-US" sz="2800" dirty="0"/>
              <a:t>Students who prefer to read instead of watch</a:t>
            </a:r>
          </a:p>
          <a:p>
            <a:pPr marL="0" indent="0">
              <a:buNone/>
            </a:pPr>
            <a:r>
              <a:rPr lang="en-US" b="1" dirty="0"/>
              <a:t>When are transcripts required?</a:t>
            </a:r>
          </a:p>
          <a:p>
            <a:pPr lvl="1">
              <a:buFont typeface="Arial" panose="020B0604020202020204" pitchFamily="34" charset="0"/>
              <a:buChar char="•"/>
            </a:pPr>
            <a:r>
              <a:rPr lang="en-US" sz="2800" dirty="0"/>
              <a:t>Pre-recorded audio-only</a:t>
            </a:r>
          </a:p>
          <a:p>
            <a:pPr lvl="1">
              <a:buFont typeface="Arial" panose="020B0604020202020204" pitchFamily="34" charset="0"/>
              <a:buChar char="•"/>
            </a:pPr>
            <a:r>
              <a:rPr lang="en-US" sz="2800" dirty="0"/>
              <a:t>Strongly recommended for all video, even though captions cover synchronizing needs</a:t>
            </a:r>
          </a:p>
        </p:txBody>
      </p:sp>
      <p:sp>
        <p:nvSpPr>
          <p:cNvPr id="6" name="Rectangle 5">
            <a:extLst>
              <a:ext uri="{FF2B5EF4-FFF2-40B4-BE49-F238E27FC236}">
                <a16:creationId xmlns:a16="http://schemas.microsoft.com/office/drawing/2014/main" id="{885D138F-E787-63AF-3968-2AA22A5AC7E1}"/>
              </a:ext>
              <a:ext uri="{C183D7F6-B498-43B3-948B-1728B52AA6E4}">
                <adec:decorative xmlns:adec="http://schemas.microsoft.com/office/drawing/2017/decorative" val="1"/>
              </a:ext>
            </a:extLst>
          </p:cNvPr>
          <p:cNvSpPr/>
          <p:nvPr/>
        </p:nvSpPr>
        <p:spPr>
          <a:xfrm>
            <a:off x="838199" y="1352499"/>
            <a:ext cx="10642601"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848676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BE7AE-E070-B1C0-CB33-F398F7AEAE84}"/>
            </a:ext>
          </a:extLst>
        </p:cNvPr>
        <p:cNvGrpSpPr/>
        <p:nvPr/>
      </p:nvGrpSpPr>
      <p:grpSpPr>
        <a:xfrm>
          <a:off x="0" y="0"/>
          <a:ext cx="0" cy="0"/>
          <a:chOff x="0" y="0"/>
          <a:chExt cx="0" cy="0"/>
        </a:xfrm>
      </p:grpSpPr>
      <p:pic>
        <p:nvPicPr>
          <p:cNvPr id="3" name="Picture 2" descr="UL System logos backdrop.">
            <a:extLst>
              <a:ext uri="{FF2B5EF4-FFF2-40B4-BE49-F238E27FC236}">
                <a16:creationId xmlns:a16="http://schemas.microsoft.com/office/drawing/2014/main" id="{986F7DD4-BE89-6F62-514D-5A047329FA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4" name="Title 1">
            <a:extLst>
              <a:ext uri="{FF2B5EF4-FFF2-40B4-BE49-F238E27FC236}">
                <a16:creationId xmlns:a16="http://schemas.microsoft.com/office/drawing/2014/main" id="{0A43829F-816F-9587-A73F-5D84733FCAE2}"/>
              </a:ext>
            </a:extLst>
          </p:cNvPr>
          <p:cNvSpPr txBox="1">
            <a:spLocks noGrp="1"/>
          </p:cNvSpPr>
          <p:nvPr>
            <p:ph type="title" idx="4294967295"/>
          </p:nvPr>
        </p:nvSpPr>
        <p:spPr>
          <a:xfrm>
            <a:off x="838199" y="693157"/>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Audio Descriptions</a:t>
            </a:r>
          </a:p>
        </p:txBody>
      </p:sp>
      <p:sp>
        <p:nvSpPr>
          <p:cNvPr id="5" name="Content Placeholder 7">
            <a:extLst>
              <a:ext uri="{FF2B5EF4-FFF2-40B4-BE49-F238E27FC236}">
                <a16:creationId xmlns:a16="http://schemas.microsoft.com/office/drawing/2014/main" id="{B83181C5-4F6B-4669-6F6C-27112366B745}"/>
              </a:ext>
            </a:extLst>
          </p:cNvPr>
          <p:cNvSpPr txBox="1">
            <a:spLocks/>
          </p:cNvSpPr>
          <p:nvPr/>
        </p:nvSpPr>
        <p:spPr>
          <a:xfrm>
            <a:off x="838200" y="1690688"/>
            <a:ext cx="10642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Audio descriptions (sometimes called video descriptions or AD): </a:t>
            </a:r>
            <a:r>
              <a:rPr lang="en-US" b="1" dirty="0"/>
              <a:t>Narrated descriptions of key visual information </a:t>
            </a:r>
            <a:r>
              <a:rPr lang="en-US" dirty="0"/>
              <a:t>in a video.</a:t>
            </a:r>
          </a:p>
          <a:p>
            <a:pPr marL="0" indent="0">
              <a:buNone/>
            </a:pPr>
            <a:r>
              <a:rPr lang="en-US" dirty="0"/>
              <a:t>Audio descriptions communicate things like:</a:t>
            </a:r>
          </a:p>
          <a:p>
            <a:pPr lvl="1">
              <a:buFont typeface="Arial" panose="020B0604020202020204" pitchFamily="34" charset="0"/>
              <a:buChar char="•"/>
            </a:pPr>
            <a:r>
              <a:rPr lang="en-US" dirty="0"/>
              <a:t>Actions, movements, and gestures</a:t>
            </a:r>
          </a:p>
          <a:p>
            <a:pPr lvl="1">
              <a:buFont typeface="Arial" panose="020B0604020202020204" pitchFamily="34" charset="0"/>
              <a:buChar char="•"/>
            </a:pPr>
            <a:r>
              <a:rPr lang="en-US" dirty="0"/>
              <a:t>On-screen text and titles</a:t>
            </a:r>
          </a:p>
          <a:p>
            <a:pPr lvl="1">
              <a:buFont typeface="Arial" panose="020B0604020202020204" pitchFamily="34" charset="0"/>
              <a:buChar char="•"/>
            </a:pPr>
            <a:r>
              <a:rPr lang="en-US" dirty="0"/>
              <a:t>Scene changes, settings, and visual context</a:t>
            </a:r>
          </a:p>
          <a:p>
            <a:pPr lvl="1">
              <a:buFont typeface="Arial" panose="020B0604020202020204" pitchFamily="34" charset="0"/>
              <a:buChar char="•"/>
            </a:pPr>
            <a:r>
              <a:rPr lang="en-US" dirty="0"/>
              <a:t>Facial expressions or visual tone</a:t>
            </a:r>
          </a:p>
          <a:p>
            <a:pPr lvl="1">
              <a:buFont typeface="Arial" panose="020B0604020202020204" pitchFamily="34" charset="0"/>
              <a:buChar char="•"/>
            </a:pPr>
            <a:r>
              <a:rPr lang="en-US" dirty="0"/>
              <a:t>Diagrams, charts, or visual demonstrations</a:t>
            </a:r>
          </a:p>
          <a:p>
            <a:pPr marL="0" indent="0">
              <a:buNone/>
            </a:pPr>
            <a:r>
              <a:rPr lang="en-US" dirty="0"/>
              <a:t>If a sighted viewer needs the visual information to understand the content, an audio description provides that same access non-visually.</a:t>
            </a:r>
          </a:p>
        </p:txBody>
      </p:sp>
      <p:sp>
        <p:nvSpPr>
          <p:cNvPr id="6" name="Rectangle 5">
            <a:extLst>
              <a:ext uri="{FF2B5EF4-FFF2-40B4-BE49-F238E27FC236}">
                <a16:creationId xmlns:a16="http://schemas.microsoft.com/office/drawing/2014/main" id="{3633BC62-CD72-9680-E2CE-8E3FB725D55B}"/>
              </a:ext>
              <a:ext uri="{C183D7F6-B498-43B3-948B-1728B52AA6E4}">
                <adec:decorative xmlns:adec="http://schemas.microsoft.com/office/drawing/2017/decorative" val="1"/>
              </a:ext>
            </a:extLst>
          </p:cNvPr>
          <p:cNvSpPr/>
          <p:nvPr/>
        </p:nvSpPr>
        <p:spPr>
          <a:xfrm>
            <a:off x="838199" y="1352499"/>
            <a:ext cx="10642601"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8400712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41763-7084-BAF8-74C1-FC8F612CE42F}"/>
            </a:ext>
          </a:extLst>
        </p:cNvPr>
        <p:cNvGrpSpPr/>
        <p:nvPr/>
      </p:nvGrpSpPr>
      <p:grpSpPr>
        <a:xfrm>
          <a:off x="0" y="0"/>
          <a:ext cx="0" cy="0"/>
          <a:chOff x="0" y="0"/>
          <a:chExt cx="0" cy="0"/>
        </a:xfrm>
      </p:grpSpPr>
      <p:pic>
        <p:nvPicPr>
          <p:cNvPr id="3" name="Picture 2" descr="UL System logos backdrop.">
            <a:extLst>
              <a:ext uri="{FF2B5EF4-FFF2-40B4-BE49-F238E27FC236}">
                <a16:creationId xmlns:a16="http://schemas.microsoft.com/office/drawing/2014/main" id="{B1095327-C1DE-F917-83C7-B46D628070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4" name="Title 1">
            <a:extLst>
              <a:ext uri="{FF2B5EF4-FFF2-40B4-BE49-F238E27FC236}">
                <a16:creationId xmlns:a16="http://schemas.microsoft.com/office/drawing/2014/main" id="{EC44799D-F315-F29F-35FF-E2A3B7E95060}"/>
              </a:ext>
            </a:extLst>
          </p:cNvPr>
          <p:cNvSpPr txBox="1">
            <a:spLocks noGrp="1"/>
          </p:cNvSpPr>
          <p:nvPr>
            <p:ph type="title" idx="4294967295"/>
          </p:nvPr>
        </p:nvSpPr>
        <p:spPr>
          <a:xfrm>
            <a:off x="838199" y="693157"/>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Why Audio Descriptions Matter</a:t>
            </a:r>
          </a:p>
        </p:txBody>
      </p:sp>
      <p:sp>
        <p:nvSpPr>
          <p:cNvPr id="5" name="Content Placeholder 7">
            <a:extLst>
              <a:ext uri="{FF2B5EF4-FFF2-40B4-BE49-F238E27FC236}">
                <a16:creationId xmlns:a16="http://schemas.microsoft.com/office/drawing/2014/main" id="{5CE7BE5D-CF0B-FF38-8ACE-F9BD381AF1CD}"/>
              </a:ext>
            </a:extLst>
          </p:cNvPr>
          <p:cNvSpPr txBox="1">
            <a:spLocks/>
          </p:cNvSpPr>
          <p:nvPr/>
        </p:nvSpPr>
        <p:spPr>
          <a:xfrm>
            <a:off x="838200" y="1690688"/>
            <a:ext cx="10642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Without audio descriptions, these learners miss content that sighted viewers take for granted.</a:t>
            </a:r>
          </a:p>
          <a:p>
            <a:pPr marL="0" indent="0">
              <a:buNone/>
            </a:pPr>
            <a:r>
              <a:rPr lang="en-US" b="1" dirty="0"/>
              <a:t>Audio descriptions ensure full access for:</a:t>
            </a:r>
          </a:p>
          <a:p>
            <a:pPr lvl="1">
              <a:buFont typeface="Arial" panose="020B0604020202020204" pitchFamily="34" charset="0"/>
              <a:buChar char="•"/>
            </a:pPr>
            <a:r>
              <a:rPr lang="en-US" dirty="0"/>
              <a:t>Blind and low-vision learners</a:t>
            </a:r>
          </a:p>
          <a:p>
            <a:pPr lvl="1">
              <a:buFont typeface="Arial" panose="020B0604020202020204" pitchFamily="34" charset="0"/>
              <a:buChar char="•"/>
            </a:pPr>
            <a:r>
              <a:rPr lang="en-US" dirty="0"/>
              <a:t>Deafblind users (when paired with transcripts)</a:t>
            </a:r>
          </a:p>
          <a:p>
            <a:pPr lvl="1">
              <a:buFont typeface="Arial" panose="020B0604020202020204" pitchFamily="34" charset="0"/>
              <a:buChar char="•"/>
            </a:pPr>
            <a:r>
              <a:rPr lang="en-US" dirty="0"/>
              <a:t>Screen-reader users viewing videos</a:t>
            </a:r>
          </a:p>
          <a:p>
            <a:pPr lvl="1">
              <a:buFont typeface="Arial" panose="020B0604020202020204" pitchFamily="34" charset="0"/>
              <a:buChar char="•"/>
            </a:pPr>
            <a:r>
              <a:rPr lang="en-US" dirty="0"/>
              <a:t>Anyone listening without the screen visible</a:t>
            </a:r>
          </a:p>
          <a:p>
            <a:pPr marL="0" indent="0">
              <a:buNone/>
            </a:pPr>
            <a:r>
              <a:rPr lang="en-US" b="1" dirty="0"/>
              <a:t>When are audio descriptions required?</a:t>
            </a:r>
          </a:p>
          <a:p>
            <a:pPr>
              <a:buFont typeface="Arial" panose="020B0604020202020204" pitchFamily="34" charset="0"/>
              <a:buChar char="•"/>
            </a:pPr>
            <a:r>
              <a:rPr lang="en-US" dirty="0"/>
              <a:t>In videos when visuals are essential to meaning</a:t>
            </a:r>
          </a:p>
          <a:p>
            <a:pPr>
              <a:buFont typeface="Arial" panose="020B0604020202020204" pitchFamily="34" charset="0"/>
              <a:buChar char="•"/>
            </a:pPr>
            <a:r>
              <a:rPr lang="en-US" dirty="0"/>
              <a:t>If visual information is teaching something, showing steps, or conveying data, audio description is required.</a:t>
            </a:r>
          </a:p>
        </p:txBody>
      </p:sp>
      <p:sp>
        <p:nvSpPr>
          <p:cNvPr id="6" name="Rectangle 5">
            <a:extLst>
              <a:ext uri="{FF2B5EF4-FFF2-40B4-BE49-F238E27FC236}">
                <a16:creationId xmlns:a16="http://schemas.microsoft.com/office/drawing/2014/main" id="{D539B668-AC17-7913-87EB-AB37A365B3D6}"/>
              </a:ext>
              <a:ext uri="{C183D7F6-B498-43B3-948B-1728B52AA6E4}">
                <adec:decorative xmlns:adec="http://schemas.microsoft.com/office/drawing/2017/decorative" val="1"/>
              </a:ext>
            </a:extLst>
          </p:cNvPr>
          <p:cNvSpPr/>
          <p:nvPr/>
        </p:nvSpPr>
        <p:spPr>
          <a:xfrm>
            <a:off x="838199" y="1352499"/>
            <a:ext cx="10642601"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6090478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L System logos backdrop.">
            <a:extLst>
              <a:ext uri="{FF2B5EF4-FFF2-40B4-BE49-F238E27FC236}">
                <a16:creationId xmlns:a16="http://schemas.microsoft.com/office/drawing/2014/main" id="{F1C2DB7C-4374-41DC-BF13-1E1D015FA1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3" name="Title 1">
            <a:extLst>
              <a:ext uri="{FF2B5EF4-FFF2-40B4-BE49-F238E27FC236}">
                <a16:creationId xmlns:a16="http://schemas.microsoft.com/office/drawing/2014/main" id="{5098BF41-D0A2-4967-9D19-BCAA6A2414A7}"/>
              </a:ext>
            </a:extLst>
          </p:cNvPr>
          <p:cNvSpPr txBox="1">
            <a:spLocks noGrp="1"/>
          </p:cNvSpPr>
          <p:nvPr>
            <p:ph type="title" idx="4294967295"/>
          </p:nvPr>
        </p:nvSpPr>
        <p:spPr>
          <a:xfrm>
            <a:off x="838200" y="678952"/>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Today’s Session Overview</a:t>
            </a:r>
          </a:p>
        </p:txBody>
      </p:sp>
      <p:sp>
        <p:nvSpPr>
          <p:cNvPr id="4" name="Content Placeholder 7">
            <a:extLst>
              <a:ext uri="{FF2B5EF4-FFF2-40B4-BE49-F238E27FC236}">
                <a16:creationId xmlns:a16="http://schemas.microsoft.com/office/drawing/2014/main" id="{632F9A2F-D9ED-4842-9507-AFB2B7BE6702}"/>
              </a:ext>
            </a:extLst>
          </p:cNvPr>
          <p:cNvSpPr txBox="1">
            <a:spLocks/>
          </p:cNvSpPr>
          <p:nvPr/>
        </p:nvSpPr>
        <p:spPr>
          <a:xfrm>
            <a:off x="838200" y="1690688"/>
            <a:ext cx="10642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0" dirty="0">
                <a:solidFill>
                  <a:srgbClr val="000000"/>
                </a:solidFill>
                <a:effectLst/>
              </a:rPr>
              <a:t>What we mean by </a:t>
            </a:r>
            <a:r>
              <a:rPr lang="en-US" b="1" i="0" dirty="0">
                <a:solidFill>
                  <a:srgbClr val="000000"/>
                </a:solidFill>
                <a:effectLst/>
              </a:rPr>
              <a:t>“Media”</a:t>
            </a:r>
          </a:p>
          <a:p>
            <a:r>
              <a:rPr lang="en-US" b="1" i="0" dirty="0">
                <a:solidFill>
                  <a:srgbClr val="000000"/>
                </a:solidFill>
                <a:effectLst/>
              </a:rPr>
              <a:t>ADA and WCAG</a:t>
            </a:r>
            <a:r>
              <a:rPr lang="en-US" i="0" dirty="0">
                <a:solidFill>
                  <a:srgbClr val="000000"/>
                </a:solidFill>
                <a:effectLst/>
              </a:rPr>
              <a:t> guidelines for multimedia</a:t>
            </a:r>
            <a:endParaRPr lang="en-US" b="1" i="0" dirty="0">
              <a:solidFill>
                <a:srgbClr val="000000"/>
              </a:solidFill>
              <a:effectLst/>
            </a:endParaRPr>
          </a:p>
          <a:p>
            <a:r>
              <a:rPr lang="en-US" dirty="0">
                <a:solidFill>
                  <a:srgbClr val="000000"/>
                </a:solidFill>
              </a:rPr>
              <a:t>Four key </a:t>
            </a:r>
            <a:r>
              <a:rPr lang="en-US" b="1" dirty="0">
                <a:solidFill>
                  <a:srgbClr val="000000"/>
                </a:solidFill>
              </a:rPr>
              <a:t>Principles</a:t>
            </a:r>
            <a:endParaRPr lang="en-US" b="1" i="0" dirty="0">
              <a:solidFill>
                <a:srgbClr val="000000"/>
              </a:solidFill>
              <a:effectLst/>
            </a:endParaRPr>
          </a:p>
          <a:p>
            <a:r>
              <a:rPr lang="en-US" b="1" i="0" dirty="0">
                <a:solidFill>
                  <a:srgbClr val="000000"/>
                </a:solidFill>
                <a:effectLst/>
              </a:rPr>
              <a:t>Best practices for:</a:t>
            </a:r>
          </a:p>
          <a:p>
            <a:pPr lvl="1"/>
            <a:r>
              <a:rPr lang="en-US" sz="2800" i="0" dirty="0">
                <a:solidFill>
                  <a:srgbClr val="000000"/>
                </a:solidFill>
                <a:effectLst/>
              </a:rPr>
              <a:t>Color contrast and visual design for readability</a:t>
            </a:r>
          </a:p>
          <a:p>
            <a:pPr lvl="1"/>
            <a:r>
              <a:rPr lang="en-US" sz="2800" i="0" dirty="0">
                <a:solidFill>
                  <a:srgbClr val="000000"/>
                </a:solidFill>
                <a:effectLst/>
              </a:rPr>
              <a:t>Images and alt text for visual content</a:t>
            </a:r>
          </a:p>
          <a:p>
            <a:pPr lvl="1"/>
            <a:r>
              <a:rPr lang="en-US" sz="2800" i="0" dirty="0">
                <a:solidFill>
                  <a:srgbClr val="000000"/>
                </a:solidFill>
                <a:effectLst/>
              </a:rPr>
              <a:t>Captions, transcripts, and audio descriptions</a:t>
            </a:r>
          </a:p>
        </p:txBody>
      </p:sp>
      <p:sp>
        <p:nvSpPr>
          <p:cNvPr id="5" name="Rectangle 4">
            <a:extLst>
              <a:ext uri="{FF2B5EF4-FFF2-40B4-BE49-F238E27FC236}">
                <a16:creationId xmlns:a16="http://schemas.microsoft.com/office/drawing/2014/main" id="{F1315C69-04CB-4DCB-ADA9-70EF45ED69A3}"/>
              </a:ext>
              <a:ext uri="{C183D7F6-B498-43B3-948B-1728B52AA6E4}">
                <adec:decorative xmlns:adec="http://schemas.microsoft.com/office/drawing/2017/decorative" val="1"/>
              </a:ext>
            </a:extLst>
          </p:cNvPr>
          <p:cNvSpPr/>
          <p:nvPr/>
        </p:nvSpPr>
        <p:spPr>
          <a:xfrm>
            <a:off x="897467" y="1352499"/>
            <a:ext cx="10583333"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7159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UL System logos backdrop.">
            <a:extLst>
              <a:ext uri="{FF2B5EF4-FFF2-40B4-BE49-F238E27FC236}">
                <a16:creationId xmlns:a16="http://schemas.microsoft.com/office/drawing/2014/main" id="{161EBB3D-7CF5-4872-93CB-7C634FC058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3" name="Title 1">
            <a:extLst>
              <a:ext uri="{FF2B5EF4-FFF2-40B4-BE49-F238E27FC236}">
                <a16:creationId xmlns:a16="http://schemas.microsoft.com/office/drawing/2014/main" id="{82C25017-7545-4887-8B25-2DAE6BE91186}"/>
              </a:ext>
            </a:extLst>
          </p:cNvPr>
          <p:cNvSpPr txBox="1">
            <a:spLocks noGrp="1"/>
          </p:cNvSpPr>
          <p:nvPr>
            <p:ph type="title" idx="4294967295"/>
          </p:nvPr>
        </p:nvSpPr>
        <p:spPr>
          <a:xfrm>
            <a:off x="838199" y="693157"/>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Free tools for testing Accessibility</a:t>
            </a:r>
          </a:p>
        </p:txBody>
      </p:sp>
      <p:sp>
        <p:nvSpPr>
          <p:cNvPr id="4" name="Content Placeholder 7">
            <a:extLst>
              <a:ext uri="{FF2B5EF4-FFF2-40B4-BE49-F238E27FC236}">
                <a16:creationId xmlns:a16="http://schemas.microsoft.com/office/drawing/2014/main" id="{D3E82B16-AF67-4CF9-8351-585CB2680617}"/>
              </a:ext>
            </a:extLst>
          </p:cNvPr>
          <p:cNvSpPr txBox="1">
            <a:spLocks/>
          </p:cNvSpPr>
          <p:nvPr/>
        </p:nvSpPr>
        <p:spPr>
          <a:xfrm>
            <a:off x="838200" y="1690687"/>
            <a:ext cx="10642600" cy="48213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Free Color and Contrast Checkers:​</a:t>
            </a:r>
          </a:p>
          <a:p>
            <a:pPr lvl="1"/>
            <a:r>
              <a:rPr lang="en-US" sz="2800" dirty="0" err="1">
                <a:hlinkClick r:id="rId4"/>
              </a:rPr>
              <a:t>WebAIM</a:t>
            </a:r>
            <a:r>
              <a:rPr lang="en-US" sz="2800" dirty="0">
                <a:hlinkClick r:id="rId4"/>
              </a:rPr>
              <a:t> Contrast Checker </a:t>
            </a:r>
            <a:endParaRPr lang="en-US" sz="2800" dirty="0"/>
          </a:p>
          <a:p>
            <a:pPr lvl="1"/>
            <a:r>
              <a:rPr lang="en-US" sz="2800" dirty="0">
                <a:hlinkClick r:id="rId5"/>
              </a:rPr>
              <a:t>Adobe Color Contrast Tool</a:t>
            </a:r>
            <a:endParaRPr lang="en-US" sz="2800" dirty="0"/>
          </a:p>
          <a:p>
            <a:pPr lvl="1"/>
            <a:r>
              <a:rPr lang="en-US" sz="2800" dirty="0" err="1">
                <a:hlinkClick r:id="rId6"/>
              </a:rPr>
              <a:t>TPGi</a:t>
            </a:r>
            <a:r>
              <a:rPr lang="en-US" sz="2800" dirty="0">
                <a:hlinkClick r:id="rId6"/>
              </a:rPr>
              <a:t> </a:t>
            </a:r>
            <a:r>
              <a:rPr lang="en-US" sz="2800" dirty="0" err="1">
                <a:hlinkClick r:id="rId6"/>
              </a:rPr>
              <a:t>Colour</a:t>
            </a:r>
            <a:r>
              <a:rPr lang="en-US" sz="2800" dirty="0">
                <a:hlinkClick r:id="rId6"/>
              </a:rPr>
              <a:t> Contrast Analyzer</a:t>
            </a:r>
            <a:endParaRPr lang="en-US" sz="2800" dirty="0"/>
          </a:p>
          <a:p>
            <a:pPr marL="457200" lvl="1" indent="0">
              <a:buNone/>
            </a:pPr>
            <a:endParaRPr lang="en-US" sz="2800" dirty="0"/>
          </a:p>
          <a:p>
            <a:pPr marL="0" indent="0">
              <a:buNone/>
            </a:pPr>
            <a:r>
              <a:rPr lang="en-US" b="1" dirty="0"/>
              <a:t>Free Accessibility Checkers </a:t>
            </a:r>
          </a:p>
          <a:p>
            <a:r>
              <a:rPr lang="en-US" sz="2800" dirty="0"/>
              <a:t>Microsoft Office Accessibility Checkers​</a:t>
            </a:r>
          </a:p>
          <a:p>
            <a:pPr lvl="1"/>
            <a:r>
              <a:rPr lang="en-US" sz="2800" dirty="0">
                <a:hlinkClick r:id="rId7"/>
              </a:rPr>
              <a:t>WAVE (for online docs and media players) ​</a:t>
            </a:r>
            <a:endParaRPr lang="en-US" sz="2800" dirty="0"/>
          </a:p>
          <a:p>
            <a:pPr lvl="1"/>
            <a:r>
              <a:rPr lang="en-US" sz="2800" dirty="0">
                <a:hlinkClick r:id="rId8"/>
              </a:rPr>
              <a:t>PDF Accessibility Checker – PAC (Windows only)</a:t>
            </a:r>
            <a:endParaRPr lang="en-US" sz="2800" dirty="0"/>
          </a:p>
          <a:p>
            <a:pPr lvl="1"/>
            <a:r>
              <a:rPr lang="en-US" sz="2800" dirty="0"/>
              <a:t>LMS accessibility checkers</a:t>
            </a:r>
          </a:p>
        </p:txBody>
      </p:sp>
      <p:sp>
        <p:nvSpPr>
          <p:cNvPr id="5" name="Rectangle 4">
            <a:extLst>
              <a:ext uri="{FF2B5EF4-FFF2-40B4-BE49-F238E27FC236}">
                <a16:creationId xmlns:a16="http://schemas.microsoft.com/office/drawing/2014/main" id="{41C3C4FB-CC92-4C55-92EF-4A3C3838B3BE}"/>
              </a:ext>
              <a:ext uri="{C183D7F6-B498-43B3-948B-1728B52AA6E4}">
                <adec:decorative xmlns:adec="http://schemas.microsoft.com/office/drawing/2017/decorative" val="1"/>
              </a:ext>
            </a:extLst>
          </p:cNvPr>
          <p:cNvSpPr/>
          <p:nvPr/>
        </p:nvSpPr>
        <p:spPr>
          <a:xfrm>
            <a:off x="838199" y="1352499"/>
            <a:ext cx="10642601" cy="45719"/>
          </a:xfrm>
          <a:prstGeom prst="rect">
            <a:avLst/>
          </a:prstGeom>
          <a:solidFill>
            <a:srgbClr val="C5C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0345293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UL System logos backdrop.">
            <a:extLst>
              <a:ext uri="{FF2B5EF4-FFF2-40B4-BE49-F238E27FC236}">
                <a16:creationId xmlns:a16="http://schemas.microsoft.com/office/drawing/2014/main" id="{161EBB3D-7CF5-4872-93CB-7C634FC058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66" y="0"/>
            <a:ext cx="12189833" cy="6858000"/>
          </a:xfrm>
          <a:prstGeom prst="rect">
            <a:avLst/>
          </a:prstGeom>
        </p:spPr>
      </p:pic>
      <p:sp>
        <p:nvSpPr>
          <p:cNvPr id="3" name="Title 1">
            <a:extLst>
              <a:ext uri="{FF2B5EF4-FFF2-40B4-BE49-F238E27FC236}">
                <a16:creationId xmlns:a16="http://schemas.microsoft.com/office/drawing/2014/main" id="{82C25017-7545-4887-8B25-2DAE6BE91186}"/>
              </a:ext>
            </a:extLst>
          </p:cNvPr>
          <p:cNvSpPr txBox="1">
            <a:spLocks noGrp="1"/>
          </p:cNvSpPr>
          <p:nvPr>
            <p:ph type="title" idx="4294967295"/>
          </p:nvPr>
        </p:nvSpPr>
        <p:spPr>
          <a:xfrm>
            <a:off x="838199" y="693157"/>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WCAG 2.1 AA Media Accessibility Checklist​</a:t>
            </a:r>
          </a:p>
        </p:txBody>
      </p:sp>
      <p:sp>
        <p:nvSpPr>
          <p:cNvPr id="4" name="Content Placeholder 7">
            <a:extLst>
              <a:ext uri="{FF2B5EF4-FFF2-40B4-BE49-F238E27FC236}">
                <a16:creationId xmlns:a16="http://schemas.microsoft.com/office/drawing/2014/main" id="{D3E82B16-AF67-4CF9-8351-585CB2680617}"/>
              </a:ext>
            </a:extLst>
          </p:cNvPr>
          <p:cNvSpPr txBox="1">
            <a:spLocks/>
          </p:cNvSpPr>
          <p:nvPr/>
        </p:nvSpPr>
        <p:spPr>
          <a:xfrm>
            <a:off x="838200" y="1690687"/>
            <a:ext cx="10642600" cy="48213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0"/>
              </a:spcBef>
              <a:buNone/>
            </a:pPr>
            <a:r>
              <a:rPr lang="en-US" sz="1800" dirty="0"/>
              <a:t>✓ </a:t>
            </a:r>
            <a:r>
              <a:rPr lang="en-US" sz="1800" b="1" dirty="0"/>
              <a:t>Color Contrast:</a:t>
            </a:r>
            <a:r>
              <a:rPr lang="en-US" sz="1800" dirty="0"/>
              <a:t> Text meets 4.5:1 (normal) or 3:1 (large) contrast </a:t>
            </a:r>
          </a:p>
          <a:p>
            <a:pPr marL="0" indent="0">
              <a:lnSpc>
                <a:spcPct val="114000"/>
              </a:lnSpc>
              <a:spcBef>
                <a:spcPts val="0"/>
              </a:spcBef>
              <a:buNone/>
            </a:pPr>
            <a:r>
              <a:rPr lang="en-US" sz="1800" dirty="0"/>
              <a:t>✓ </a:t>
            </a:r>
            <a:r>
              <a:rPr lang="en-US" sz="1800" b="1" dirty="0"/>
              <a:t>Non-Text Contrast:</a:t>
            </a:r>
            <a:r>
              <a:rPr lang="en-US" sz="1800" dirty="0"/>
              <a:t> Icons, controls, and key visuals meet 3:1 contrast </a:t>
            </a:r>
          </a:p>
          <a:p>
            <a:pPr marL="0" indent="0">
              <a:lnSpc>
                <a:spcPct val="114000"/>
              </a:lnSpc>
              <a:spcBef>
                <a:spcPts val="0"/>
              </a:spcBef>
              <a:buNone/>
            </a:pPr>
            <a:r>
              <a:rPr lang="en-US" sz="1800" dirty="0"/>
              <a:t>✓ </a:t>
            </a:r>
            <a:r>
              <a:rPr lang="en-US" sz="1800" b="1" dirty="0"/>
              <a:t>No Color-Only Meaning:</a:t>
            </a:r>
            <a:r>
              <a:rPr lang="en-US" sz="1800" dirty="0"/>
              <a:t> Charts, diagrams, and states use labels, shapes, or patterns—not just color </a:t>
            </a:r>
          </a:p>
          <a:p>
            <a:pPr marL="0" indent="0">
              <a:lnSpc>
                <a:spcPct val="114000"/>
              </a:lnSpc>
              <a:spcBef>
                <a:spcPts val="0"/>
              </a:spcBef>
              <a:buNone/>
            </a:pPr>
            <a:r>
              <a:rPr lang="en-US" sz="1800" dirty="0"/>
              <a:t>✓ </a:t>
            </a:r>
            <a:r>
              <a:rPr lang="en-US" sz="1800" b="1" dirty="0"/>
              <a:t>Clear On-Screen Text:</a:t>
            </a:r>
            <a:r>
              <a:rPr lang="en-US" sz="1800" dirty="0"/>
              <a:t> Avoid text baked into images without alternatives </a:t>
            </a:r>
          </a:p>
          <a:p>
            <a:pPr marL="0" indent="0">
              <a:lnSpc>
                <a:spcPct val="114000"/>
              </a:lnSpc>
              <a:spcBef>
                <a:spcPts val="0"/>
              </a:spcBef>
              <a:buNone/>
            </a:pPr>
            <a:r>
              <a:rPr lang="en-US" sz="1800" dirty="0"/>
              <a:t>✓ </a:t>
            </a:r>
            <a:r>
              <a:rPr lang="en-US" sz="1800" b="1" dirty="0"/>
              <a:t>Alt Text:</a:t>
            </a:r>
            <a:r>
              <a:rPr lang="en-US" sz="1800" dirty="0"/>
              <a:t> Provided for meaningful images, diagrams, and screenshots </a:t>
            </a:r>
          </a:p>
          <a:p>
            <a:pPr marL="0" indent="0">
              <a:lnSpc>
                <a:spcPct val="114000"/>
              </a:lnSpc>
              <a:spcBef>
                <a:spcPts val="0"/>
              </a:spcBef>
              <a:buNone/>
            </a:pPr>
            <a:r>
              <a:rPr lang="en-US" sz="1800" dirty="0"/>
              <a:t>✓ </a:t>
            </a:r>
            <a:r>
              <a:rPr lang="en-US" sz="1800" b="1" dirty="0"/>
              <a:t>Decorative Images:</a:t>
            </a:r>
            <a:r>
              <a:rPr lang="en-US" sz="1800" dirty="0"/>
              <a:t> Mark with empty alt text (alt=””) or ignore in player</a:t>
            </a:r>
            <a:br>
              <a:rPr lang="en-US" sz="1800" dirty="0"/>
            </a:br>
            <a:r>
              <a:rPr lang="en-US" sz="1800" dirty="0"/>
              <a:t>✓ </a:t>
            </a:r>
            <a:r>
              <a:rPr lang="en-US" sz="1800" b="1" dirty="0"/>
              <a:t>Complex Visuals:</a:t>
            </a:r>
            <a:r>
              <a:rPr lang="en-US" sz="1800" dirty="0"/>
              <a:t> Provide text summaries for charts, graphs, or infographics</a:t>
            </a:r>
          </a:p>
          <a:p>
            <a:pPr marL="0" indent="0">
              <a:lnSpc>
                <a:spcPct val="114000"/>
              </a:lnSpc>
              <a:spcBef>
                <a:spcPts val="0"/>
              </a:spcBef>
              <a:buNone/>
            </a:pPr>
            <a:r>
              <a:rPr lang="en-US" sz="1800" dirty="0"/>
              <a:t>✓ </a:t>
            </a:r>
            <a:r>
              <a:rPr lang="en-US" sz="1800" b="1" dirty="0"/>
              <a:t>Captions (Prerecorded):</a:t>
            </a:r>
            <a:r>
              <a:rPr lang="en-US" sz="1800" dirty="0"/>
              <a:t> Accurate, synchronized dialogue + meaningful sounds</a:t>
            </a:r>
            <a:br>
              <a:rPr lang="en-US" sz="1800" dirty="0"/>
            </a:br>
            <a:r>
              <a:rPr lang="en-US" sz="1800" dirty="0"/>
              <a:t>✓ </a:t>
            </a:r>
            <a:r>
              <a:rPr lang="en-US" sz="1800" b="1" dirty="0"/>
              <a:t>Captions (Live):</a:t>
            </a:r>
            <a:r>
              <a:rPr lang="en-US" sz="1800" dirty="0"/>
              <a:t> Real-time captions for livestreamed events </a:t>
            </a:r>
          </a:p>
          <a:p>
            <a:pPr marL="0" indent="0">
              <a:lnSpc>
                <a:spcPct val="114000"/>
              </a:lnSpc>
              <a:spcBef>
                <a:spcPts val="0"/>
              </a:spcBef>
              <a:buNone/>
            </a:pPr>
            <a:r>
              <a:rPr lang="en-US" sz="1800" dirty="0"/>
              <a:t>✓ </a:t>
            </a:r>
            <a:r>
              <a:rPr lang="en-US" sz="1800" b="1" dirty="0"/>
              <a:t>Transcripts:</a:t>
            </a:r>
            <a:r>
              <a:rPr lang="en-US" sz="1800" dirty="0"/>
              <a:t> Full text alternative for all audio-only content </a:t>
            </a:r>
          </a:p>
          <a:p>
            <a:pPr marL="0" indent="0">
              <a:lnSpc>
                <a:spcPct val="114000"/>
              </a:lnSpc>
              <a:spcBef>
                <a:spcPts val="0"/>
              </a:spcBef>
              <a:buNone/>
            </a:pPr>
            <a:r>
              <a:rPr lang="en-US" sz="1800" dirty="0"/>
              <a:t>✓ </a:t>
            </a:r>
            <a:r>
              <a:rPr lang="en-US" sz="1800" b="1" dirty="0"/>
              <a:t>Transcript Recommended for Video:</a:t>
            </a:r>
            <a:r>
              <a:rPr lang="en-US" sz="1800" dirty="0"/>
              <a:t> Supports search, study, and deafblind access</a:t>
            </a:r>
          </a:p>
          <a:p>
            <a:pPr marL="0" indent="0">
              <a:lnSpc>
                <a:spcPct val="114000"/>
              </a:lnSpc>
              <a:spcBef>
                <a:spcPts val="0"/>
              </a:spcBef>
              <a:buNone/>
            </a:pPr>
            <a:r>
              <a:rPr lang="en-US" sz="1800" dirty="0"/>
              <a:t>✓ </a:t>
            </a:r>
            <a:r>
              <a:rPr lang="en-US" sz="1800" b="1" dirty="0"/>
              <a:t>Audio Descriptions:</a:t>
            </a:r>
            <a:r>
              <a:rPr lang="en-US" sz="1800" dirty="0"/>
              <a:t> Narrate essential visual info (actions, text, data, demos) when visuals convey meaning</a:t>
            </a:r>
            <a:br>
              <a:rPr lang="en-US" sz="1800" dirty="0"/>
            </a:br>
            <a:r>
              <a:rPr lang="en-US" sz="1800" dirty="0"/>
              <a:t>✓ </a:t>
            </a:r>
            <a:r>
              <a:rPr lang="en-US" sz="1800" b="1" dirty="0"/>
              <a:t>Accessible Media Player:</a:t>
            </a:r>
            <a:r>
              <a:rPr lang="en-US" sz="1800" dirty="0"/>
              <a:t> Keyboard operable, labeled controls, visible focus</a:t>
            </a:r>
          </a:p>
          <a:p>
            <a:pPr marL="0" indent="0">
              <a:lnSpc>
                <a:spcPct val="114000"/>
              </a:lnSpc>
              <a:spcBef>
                <a:spcPts val="0"/>
              </a:spcBef>
              <a:buNone/>
            </a:pPr>
            <a:r>
              <a:rPr lang="en-US" sz="1800" dirty="0"/>
              <a:t>✓ </a:t>
            </a:r>
            <a:r>
              <a:rPr lang="en-US" sz="1800" b="1" dirty="0"/>
              <a:t>No Autoplay with Sound:</a:t>
            </a:r>
            <a:r>
              <a:rPr lang="en-US" sz="1800" dirty="0"/>
              <a:t> Avoid auto-start; it interferes with screen readers </a:t>
            </a:r>
          </a:p>
          <a:p>
            <a:pPr marL="0" indent="0">
              <a:lnSpc>
                <a:spcPct val="114000"/>
              </a:lnSpc>
              <a:spcBef>
                <a:spcPts val="0"/>
              </a:spcBef>
              <a:buNone/>
            </a:pPr>
            <a:r>
              <a:rPr lang="en-US" sz="1800" dirty="0"/>
              <a:t>✓ </a:t>
            </a:r>
            <a:r>
              <a:rPr lang="en-US" sz="1800" b="1" dirty="0"/>
              <a:t>Test with Assistive Tech:</a:t>
            </a:r>
            <a:r>
              <a:rPr lang="en-US" sz="1800" dirty="0"/>
              <a:t> Check with keyboard only, captions on/off, and a screen reader</a:t>
            </a:r>
          </a:p>
        </p:txBody>
      </p:sp>
      <p:sp>
        <p:nvSpPr>
          <p:cNvPr id="5" name="Rectangle 4">
            <a:extLst>
              <a:ext uri="{FF2B5EF4-FFF2-40B4-BE49-F238E27FC236}">
                <a16:creationId xmlns:a16="http://schemas.microsoft.com/office/drawing/2014/main" id="{41C3C4FB-CC92-4C55-92EF-4A3C3838B3BE}"/>
              </a:ext>
              <a:ext uri="{C183D7F6-B498-43B3-948B-1728B52AA6E4}">
                <adec:decorative xmlns:adec="http://schemas.microsoft.com/office/drawing/2017/decorative" val="1"/>
              </a:ext>
            </a:extLst>
          </p:cNvPr>
          <p:cNvSpPr/>
          <p:nvPr/>
        </p:nvSpPr>
        <p:spPr>
          <a:xfrm>
            <a:off x="838199" y="1352499"/>
            <a:ext cx="10642601" cy="45719"/>
          </a:xfrm>
          <a:prstGeom prst="rect">
            <a:avLst/>
          </a:prstGeom>
          <a:solidFill>
            <a:srgbClr val="C5C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8458082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UL System logos backdrop.">
            <a:extLst>
              <a:ext uri="{FF2B5EF4-FFF2-40B4-BE49-F238E27FC236}">
                <a16:creationId xmlns:a16="http://schemas.microsoft.com/office/drawing/2014/main" id="{15190C38-8A56-40D9-8738-56B4D239D5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
            <a:ext cx="12192000" cy="6856781"/>
          </a:xfrm>
          <a:prstGeom prst="rect">
            <a:avLst/>
          </a:prstGeom>
        </p:spPr>
      </p:pic>
      <p:sp>
        <p:nvSpPr>
          <p:cNvPr id="7" name="Title 6">
            <a:extLst>
              <a:ext uri="{FF2B5EF4-FFF2-40B4-BE49-F238E27FC236}">
                <a16:creationId xmlns:a16="http://schemas.microsoft.com/office/drawing/2014/main" id="{5E1571A4-9020-4098-B6AF-73F5069238B8}"/>
              </a:ext>
            </a:extLst>
          </p:cNvPr>
          <p:cNvSpPr>
            <a:spLocks noGrp="1"/>
          </p:cNvSpPr>
          <p:nvPr>
            <p:ph type="title" idx="4294967295"/>
          </p:nvPr>
        </p:nvSpPr>
        <p:spPr>
          <a:xfrm>
            <a:off x="2310033" y="5136207"/>
            <a:ext cx="7571945" cy="1261884"/>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mn-lt"/>
                <a:ea typeface="+mn-ea"/>
                <a:cs typeface="+mn-cs"/>
              </a:rPr>
              <a:t>Images, Color, and Design Rules​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mn-lt"/>
                <a:ea typeface="+mn-ea"/>
                <a:cs typeface="+mn-cs"/>
              </a:rPr>
              <a:t>(Overview and Best Practices)​</a:t>
            </a:r>
            <a:endParaRPr kumimoji="0" lang="en-US" sz="16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0626788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L System logos backdrop.">
            <a:extLst>
              <a:ext uri="{FF2B5EF4-FFF2-40B4-BE49-F238E27FC236}">
                <a16:creationId xmlns:a16="http://schemas.microsoft.com/office/drawing/2014/main" id="{F1C2DB7C-4374-41DC-BF13-1E1D015FA1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3" name="Title 1">
            <a:extLst>
              <a:ext uri="{FF2B5EF4-FFF2-40B4-BE49-F238E27FC236}">
                <a16:creationId xmlns:a16="http://schemas.microsoft.com/office/drawing/2014/main" id="{5098BF41-D0A2-4967-9D19-BCAA6A2414A7}"/>
              </a:ext>
            </a:extLst>
          </p:cNvPr>
          <p:cNvSpPr txBox="1">
            <a:spLocks noGrp="1"/>
          </p:cNvSpPr>
          <p:nvPr>
            <p:ph type="title" idx="4294967295"/>
          </p:nvPr>
        </p:nvSpPr>
        <p:spPr>
          <a:xfrm>
            <a:off x="838200" y="678952"/>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Use of Color</a:t>
            </a:r>
          </a:p>
        </p:txBody>
      </p:sp>
      <p:sp>
        <p:nvSpPr>
          <p:cNvPr id="4" name="Content Placeholder 7">
            <a:extLst>
              <a:ext uri="{FF2B5EF4-FFF2-40B4-BE49-F238E27FC236}">
                <a16:creationId xmlns:a16="http://schemas.microsoft.com/office/drawing/2014/main" id="{632F9A2F-D9ED-4842-9507-AFB2B7BE6702}"/>
              </a:ext>
            </a:extLst>
          </p:cNvPr>
          <p:cNvSpPr txBox="1">
            <a:spLocks/>
          </p:cNvSpPr>
          <p:nvPr/>
        </p:nvSpPr>
        <p:spPr>
          <a:xfrm>
            <a:off x="838200" y="1690688"/>
            <a:ext cx="10642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i="0" dirty="0">
                <a:solidFill>
                  <a:srgbClr val="000000"/>
                </a:solidFill>
                <a:effectLst/>
              </a:rPr>
              <a:t>Color blindness</a:t>
            </a:r>
          </a:p>
          <a:p>
            <a:pPr lvl="1"/>
            <a:r>
              <a:rPr lang="en-US" sz="2800" i="0" dirty="0">
                <a:solidFill>
                  <a:srgbClr val="000000"/>
                </a:solidFill>
                <a:effectLst/>
              </a:rPr>
              <a:t>1 in 12 men (8%)</a:t>
            </a:r>
          </a:p>
          <a:p>
            <a:pPr lvl="1"/>
            <a:r>
              <a:rPr lang="en-US" sz="2800" i="0" dirty="0">
                <a:solidFill>
                  <a:srgbClr val="000000"/>
                </a:solidFill>
                <a:effectLst/>
              </a:rPr>
              <a:t>1 in 200 women (0.5%) </a:t>
            </a:r>
          </a:p>
          <a:p>
            <a:pPr marL="0" indent="0">
              <a:buNone/>
            </a:pPr>
            <a:endParaRPr lang="en-US" i="0" dirty="0">
              <a:solidFill>
                <a:srgbClr val="000000"/>
              </a:solidFill>
              <a:effectLst/>
            </a:endParaRPr>
          </a:p>
          <a:p>
            <a:pPr marL="0" indent="0">
              <a:buNone/>
            </a:pPr>
            <a:r>
              <a:rPr lang="en-US" b="1" i="0" dirty="0">
                <a:solidFill>
                  <a:srgbClr val="000000"/>
                </a:solidFill>
                <a:effectLst/>
              </a:rPr>
              <a:t>Most common type: </a:t>
            </a:r>
            <a:r>
              <a:rPr lang="en-US" i="0" dirty="0">
                <a:solidFill>
                  <a:srgbClr val="000000"/>
                </a:solidFill>
                <a:effectLst/>
              </a:rPr>
              <a:t>red-green</a:t>
            </a:r>
          </a:p>
          <a:p>
            <a:pPr lvl="1"/>
            <a:r>
              <a:rPr lang="en-US" sz="2800" i="0" dirty="0">
                <a:solidFill>
                  <a:srgbClr val="000000"/>
                </a:solidFill>
                <a:effectLst/>
              </a:rPr>
              <a:t>Can confuse any colors that have red or green in them, so colors such as purple and blue can be difficult to distinguish</a:t>
            </a:r>
          </a:p>
        </p:txBody>
      </p:sp>
      <p:sp>
        <p:nvSpPr>
          <p:cNvPr id="5" name="Rectangle 4">
            <a:extLst>
              <a:ext uri="{FF2B5EF4-FFF2-40B4-BE49-F238E27FC236}">
                <a16:creationId xmlns:a16="http://schemas.microsoft.com/office/drawing/2014/main" id="{F1315C69-04CB-4DCB-ADA9-70EF45ED69A3}"/>
              </a:ext>
              <a:ext uri="{C183D7F6-B498-43B3-948B-1728B52AA6E4}">
                <adec:decorative xmlns:adec="http://schemas.microsoft.com/office/drawing/2017/decorative" val="1"/>
              </a:ext>
            </a:extLst>
          </p:cNvPr>
          <p:cNvSpPr/>
          <p:nvPr/>
        </p:nvSpPr>
        <p:spPr>
          <a:xfrm>
            <a:off x="897467" y="1352499"/>
            <a:ext cx="10583333"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976971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L System logos backdrop.">
            <a:extLst>
              <a:ext uri="{FF2B5EF4-FFF2-40B4-BE49-F238E27FC236}">
                <a16:creationId xmlns:a16="http://schemas.microsoft.com/office/drawing/2014/main" id="{F1C2DB7C-4374-41DC-BF13-1E1D015FA1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3" name="Title 1">
            <a:extLst>
              <a:ext uri="{FF2B5EF4-FFF2-40B4-BE49-F238E27FC236}">
                <a16:creationId xmlns:a16="http://schemas.microsoft.com/office/drawing/2014/main" id="{5098BF41-D0A2-4967-9D19-BCAA6A2414A7}"/>
              </a:ext>
            </a:extLst>
          </p:cNvPr>
          <p:cNvSpPr txBox="1">
            <a:spLocks noGrp="1"/>
          </p:cNvSpPr>
          <p:nvPr>
            <p:ph type="title" idx="4294967295"/>
          </p:nvPr>
        </p:nvSpPr>
        <p:spPr>
          <a:xfrm>
            <a:off x="838200" y="678952"/>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Types of Color Blindness</a:t>
            </a:r>
          </a:p>
        </p:txBody>
      </p:sp>
      <p:sp>
        <p:nvSpPr>
          <p:cNvPr id="5" name="Rectangle 4">
            <a:extLst>
              <a:ext uri="{FF2B5EF4-FFF2-40B4-BE49-F238E27FC236}">
                <a16:creationId xmlns:a16="http://schemas.microsoft.com/office/drawing/2014/main" id="{F1315C69-04CB-4DCB-ADA9-70EF45ED69A3}"/>
              </a:ext>
              <a:ext uri="{C183D7F6-B498-43B3-948B-1728B52AA6E4}">
                <adec:decorative xmlns:adec="http://schemas.microsoft.com/office/drawing/2017/decorative" val="1"/>
              </a:ext>
            </a:extLst>
          </p:cNvPr>
          <p:cNvSpPr/>
          <p:nvPr/>
        </p:nvSpPr>
        <p:spPr>
          <a:xfrm>
            <a:off x="897467" y="1352499"/>
            <a:ext cx="10583333"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4" descr="Three different types of color blindness filters over an image of skittles.">
            <a:extLst>
              <a:ext uri="{FF2B5EF4-FFF2-40B4-BE49-F238E27FC236}">
                <a16:creationId xmlns:a16="http://schemas.microsoft.com/office/drawing/2014/main" id="{B9C9D59E-FF28-87E7-BF3F-23967225B5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6846" y="1676511"/>
            <a:ext cx="4751785" cy="47517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Three different types of color blindness filters over an photo of parrots.">
            <a:extLst>
              <a:ext uri="{FF2B5EF4-FFF2-40B4-BE49-F238E27FC236}">
                <a16:creationId xmlns:a16="http://schemas.microsoft.com/office/drawing/2014/main" id="{92B9ED50-8FFC-770B-66D5-FEE2412950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6999" y="1676511"/>
            <a:ext cx="4751785" cy="4751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98178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L System logos backdrop.">
            <a:extLst>
              <a:ext uri="{FF2B5EF4-FFF2-40B4-BE49-F238E27FC236}">
                <a16:creationId xmlns:a16="http://schemas.microsoft.com/office/drawing/2014/main" id="{F1C2DB7C-4374-41DC-BF13-1E1D015FA1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3" name="Title 1">
            <a:extLst>
              <a:ext uri="{FF2B5EF4-FFF2-40B4-BE49-F238E27FC236}">
                <a16:creationId xmlns:a16="http://schemas.microsoft.com/office/drawing/2014/main" id="{5098BF41-D0A2-4967-9D19-BCAA6A2414A7}"/>
              </a:ext>
            </a:extLst>
          </p:cNvPr>
          <p:cNvSpPr txBox="1">
            <a:spLocks noGrp="1"/>
          </p:cNvSpPr>
          <p:nvPr>
            <p:ph type="title" idx="4294967295"/>
          </p:nvPr>
        </p:nvSpPr>
        <p:spPr>
          <a:xfrm>
            <a:off x="838200" y="678952"/>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Types of Color Blindness</a:t>
            </a:r>
          </a:p>
        </p:txBody>
      </p:sp>
      <p:sp>
        <p:nvSpPr>
          <p:cNvPr id="5" name="Rectangle 4">
            <a:extLst>
              <a:ext uri="{FF2B5EF4-FFF2-40B4-BE49-F238E27FC236}">
                <a16:creationId xmlns:a16="http://schemas.microsoft.com/office/drawing/2014/main" id="{F1315C69-04CB-4DCB-ADA9-70EF45ED69A3}"/>
              </a:ext>
              <a:ext uri="{C183D7F6-B498-43B3-948B-1728B52AA6E4}">
                <adec:decorative xmlns:adec="http://schemas.microsoft.com/office/drawing/2017/decorative" val="1"/>
              </a:ext>
            </a:extLst>
          </p:cNvPr>
          <p:cNvSpPr/>
          <p:nvPr/>
        </p:nvSpPr>
        <p:spPr>
          <a:xfrm>
            <a:off x="897467" y="1352499"/>
            <a:ext cx="10583333"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2" descr="An amazon shopping listing in normal color vision.">
            <a:extLst>
              <a:ext uri="{FF2B5EF4-FFF2-40B4-BE49-F238E27FC236}">
                <a16:creationId xmlns:a16="http://schemas.microsoft.com/office/drawing/2014/main" id="{CCE21397-09B6-5689-FB95-7F3ADF97FE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55" r="49291"/>
          <a:stretch/>
        </p:blipFill>
        <p:spPr bwMode="auto">
          <a:xfrm>
            <a:off x="897466" y="2436194"/>
            <a:ext cx="5062149" cy="40039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2" descr="An amazon shopping listing under a protanopia color blindness filter.">
            <a:extLst>
              <a:ext uri="{FF2B5EF4-FFF2-40B4-BE49-F238E27FC236}">
                <a16:creationId xmlns:a16="http://schemas.microsoft.com/office/drawing/2014/main" id="{0E83E899-8C14-7541-5921-1CFE768AE9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719" t="3104"/>
          <a:stretch/>
        </p:blipFill>
        <p:spPr bwMode="auto">
          <a:xfrm>
            <a:off x="6345508" y="2390475"/>
            <a:ext cx="5141910" cy="40039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Content Placeholder 7">
            <a:extLst>
              <a:ext uri="{FF2B5EF4-FFF2-40B4-BE49-F238E27FC236}">
                <a16:creationId xmlns:a16="http://schemas.microsoft.com/office/drawing/2014/main" id="{5871EA44-C683-6AA6-39B1-ECCE89E99754}"/>
              </a:ext>
            </a:extLst>
          </p:cNvPr>
          <p:cNvSpPr txBox="1">
            <a:spLocks/>
          </p:cNvSpPr>
          <p:nvPr/>
        </p:nvSpPr>
        <p:spPr>
          <a:xfrm>
            <a:off x="838200" y="1690688"/>
            <a:ext cx="10649218"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i="0" dirty="0">
                <a:solidFill>
                  <a:srgbClr val="000000"/>
                </a:solidFill>
                <a:effectLst/>
              </a:rPr>
              <a:t>An Amazon listing using a filter simulating Protanopia (red-green color blindness)</a:t>
            </a:r>
          </a:p>
        </p:txBody>
      </p:sp>
    </p:spTree>
    <p:extLst>
      <p:ext uri="{BB962C8B-B14F-4D97-AF65-F5344CB8AC3E}">
        <p14:creationId xmlns:p14="http://schemas.microsoft.com/office/powerpoint/2010/main" val="39042201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C2DB7C-4374-41DC-BF13-1E1D015FA132}"/>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3" name="Title 1">
            <a:extLst>
              <a:ext uri="{FF2B5EF4-FFF2-40B4-BE49-F238E27FC236}">
                <a16:creationId xmlns:a16="http://schemas.microsoft.com/office/drawing/2014/main" id="{5098BF41-D0A2-4967-9D19-BCAA6A2414A7}"/>
              </a:ext>
            </a:extLst>
          </p:cNvPr>
          <p:cNvSpPr txBox="1">
            <a:spLocks noGrp="1"/>
          </p:cNvSpPr>
          <p:nvPr>
            <p:ph type="title" idx="4294967295"/>
          </p:nvPr>
        </p:nvSpPr>
        <p:spPr>
          <a:xfrm>
            <a:off x="838200" y="678952"/>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Color Combinations to Avoid</a:t>
            </a:r>
          </a:p>
        </p:txBody>
      </p:sp>
      <p:sp>
        <p:nvSpPr>
          <p:cNvPr id="4" name="Content Placeholder 7">
            <a:extLst>
              <a:ext uri="{FF2B5EF4-FFF2-40B4-BE49-F238E27FC236}">
                <a16:creationId xmlns:a16="http://schemas.microsoft.com/office/drawing/2014/main" id="{632F9A2F-D9ED-4842-9507-AFB2B7BE6702}"/>
              </a:ext>
            </a:extLst>
          </p:cNvPr>
          <p:cNvSpPr txBox="1">
            <a:spLocks/>
          </p:cNvSpPr>
          <p:nvPr/>
        </p:nvSpPr>
        <p:spPr>
          <a:xfrm>
            <a:off x="838200" y="1690688"/>
            <a:ext cx="10642600" cy="10600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Avoid high value complimentary colors. </a:t>
            </a:r>
            <a:r>
              <a:rPr lang="en-US" dirty="0"/>
              <a:t>(green/red, green/brown, blue/purple, green/yellow, </a:t>
            </a:r>
            <a:r>
              <a:rPr lang="en-US" dirty="0" err="1"/>
              <a:t>etc</a:t>
            </a:r>
            <a:r>
              <a:rPr lang="en-US" dirty="0"/>
              <a:t>)</a:t>
            </a:r>
          </a:p>
        </p:txBody>
      </p:sp>
      <p:sp>
        <p:nvSpPr>
          <p:cNvPr id="5" name="Rectangle 4">
            <a:extLst>
              <a:ext uri="{FF2B5EF4-FFF2-40B4-BE49-F238E27FC236}">
                <a16:creationId xmlns:a16="http://schemas.microsoft.com/office/drawing/2014/main" id="{F1315C69-04CB-4DCB-ADA9-70EF45ED69A3}"/>
              </a:ext>
              <a:ext uri="{C183D7F6-B498-43B3-948B-1728B52AA6E4}">
                <adec:decorative xmlns:adec="http://schemas.microsoft.com/office/drawing/2017/decorative" val="1"/>
              </a:ext>
            </a:extLst>
          </p:cNvPr>
          <p:cNvSpPr/>
          <p:nvPr/>
        </p:nvSpPr>
        <p:spPr>
          <a:xfrm>
            <a:off x="897467" y="1352499"/>
            <a:ext cx="10583333"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E56A1229-DBD7-B698-59AD-B45F227B849B}"/>
              </a:ext>
            </a:extLst>
          </p:cNvPr>
          <p:cNvSpPr txBox="1"/>
          <p:nvPr/>
        </p:nvSpPr>
        <p:spPr>
          <a:xfrm>
            <a:off x="1283290" y="3074279"/>
            <a:ext cx="1944382" cy="3139321"/>
          </a:xfrm>
          <a:prstGeom prst="rect">
            <a:avLst/>
          </a:prstGeom>
          <a:noFill/>
        </p:spPr>
        <p:txBody>
          <a:bodyPr wrap="square" rtlCol="0">
            <a:spAutoFit/>
          </a:bodyPr>
          <a:lstStyle/>
          <a:p>
            <a:endParaRPr lang="en-US" dirty="0"/>
          </a:p>
          <a:p>
            <a:r>
              <a:rPr lang="en-US" dirty="0"/>
              <a:t>Green/Red</a:t>
            </a:r>
          </a:p>
          <a:p>
            <a:endParaRPr lang="en-US" dirty="0"/>
          </a:p>
          <a:p>
            <a:endParaRPr lang="en-US" dirty="0"/>
          </a:p>
          <a:p>
            <a:r>
              <a:rPr lang="en-US" dirty="0"/>
              <a:t>Green/Brown</a:t>
            </a:r>
          </a:p>
          <a:p>
            <a:endParaRPr lang="en-US" dirty="0"/>
          </a:p>
          <a:p>
            <a:endParaRPr lang="en-US" dirty="0"/>
          </a:p>
          <a:p>
            <a:r>
              <a:rPr lang="en-US" dirty="0"/>
              <a:t>Blue/Purple</a:t>
            </a:r>
          </a:p>
          <a:p>
            <a:endParaRPr lang="en-US" dirty="0"/>
          </a:p>
          <a:p>
            <a:endParaRPr lang="en-US" dirty="0"/>
          </a:p>
          <a:p>
            <a:r>
              <a:rPr lang="en-US" dirty="0"/>
              <a:t>Green/Yellow</a:t>
            </a:r>
          </a:p>
        </p:txBody>
      </p:sp>
      <p:pic>
        <p:nvPicPr>
          <p:cNvPr id="6" name="Picture 2" descr="Examples of primary colors and what they look like with color blindness.">
            <a:extLst>
              <a:ext uri="{FF2B5EF4-FFF2-40B4-BE49-F238E27FC236}">
                <a16:creationId xmlns:a16="http://schemas.microsoft.com/office/drawing/2014/main" id="{4CF71185-7E79-7EDE-BCFE-D0652944E9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0422" y="3011608"/>
            <a:ext cx="5787831" cy="34083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126F569-2AB2-3AC6-6ECB-CBE5B0F5C520}"/>
              </a:ext>
            </a:extLst>
          </p:cNvPr>
          <p:cNvSpPr txBox="1"/>
          <p:nvPr/>
        </p:nvSpPr>
        <p:spPr>
          <a:xfrm>
            <a:off x="9280709" y="3935212"/>
            <a:ext cx="2454442" cy="1200329"/>
          </a:xfrm>
          <a:prstGeom prst="rect">
            <a:avLst/>
          </a:prstGeom>
          <a:noFill/>
        </p:spPr>
        <p:txBody>
          <a:bodyPr wrap="square" rtlCol="0">
            <a:spAutoFit/>
          </a:bodyPr>
          <a:lstStyle/>
          <a:p>
            <a:r>
              <a:rPr lang="en-US" dirty="0"/>
              <a:t>On the right, how those may appear to individuals with color blindness. </a:t>
            </a:r>
          </a:p>
        </p:txBody>
      </p:sp>
    </p:spTree>
    <p:extLst>
      <p:ext uri="{BB962C8B-B14F-4D97-AF65-F5344CB8AC3E}">
        <p14:creationId xmlns:p14="http://schemas.microsoft.com/office/powerpoint/2010/main" val="22697757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L System logos backdrop.">
            <a:extLst>
              <a:ext uri="{FF2B5EF4-FFF2-40B4-BE49-F238E27FC236}">
                <a16:creationId xmlns:a16="http://schemas.microsoft.com/office/drawing/2014/main" id="{1DBF3EA1-C2A8-4DE5-9CD2-7D787C3C5B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3" name="Title 1">
            <a:extLst>
              <a:ext uri="{FF2B5EF4-FFF2-40B4-BE49-F238E27FC236}">
                <a16:creationId xmlns:a16="http://schemas.microsoft.com/office/drawing/2014/main" id="{E70979F4-C116-4B21-A01A-2DF5B0231BE4}"/>
              </a:ext>
            </a:extLst>
          </p:cNvPr>
          <p:cNvSpPr txBox="1">
            <a:spLocks noGrp="1"/>
          </p:cNvSpPr>
          <p:nvPr>
            <p:ph type="title" idx="4294967295"/>
          </p:nvPr>
        </p:nvSpPr>
        <p:spPr>
          <a:xfrm>
            <a:off x="838200" y="678952"/>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Color Contrast Standards</a:t>
            </a:r>
          </a:p>
        </p:txBody>
      </p:sp>
      <p:sp>
        <p:nvSpPr>
          <p:cNvPr id="4" name="Content Placeholder 7">
            <a:extLst>
              <a:ext uri="{FF2B5EF4-FFF2-40B4-BE49-F238E27FC236}">
                <a16:creationId xmlns:a16="http://schemas.microsoft.com/office/drawing/2014/main" id="{480EF32F-8C66-4942-93C0-5D6E3BAAA580}"/>
              </a:ext>
            </a:extLst>
          </p:cNvPr>
          <p:cNvSpPr txBox="1">
            <a:spLocks/>
          </p:cNvSpPr>
          <p:nvPr/>
        </p:nvSpPr>
        <p:spPr>
          <a:xfrm>
            <a:off x="838200" y="1690688"/>
            <a:ext cx="10642600" cy="48132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Contrast ratio: </a:t>
            </a:r>
            <a:r>
              <a:rPr lang="en-US" dirty="0"/>
              <a:t>measure of difference in brightness</a:t>
            </a:r>
          </a:p>
          <a:p>
            <a:pPr marL="0" indent="0">
              <a:buNone/>
            </a:pPr>
            <a:r>
              <a:rPr lang="en-US" b="1" dirty="0"/>
              <a:t>1:1 </a:t>
            </a:r>
            <a:r>
              <a:rPr lang="en-US" dirty="0"/>
              <a:t>= same color; 21:1 highest possible</a:t>
            </a:r>
          </a:p>
          <a:p>
            <a:pPr marL="0" indent="0">
              <a:buNone/>
            </a:pPr>
            <a:r>
              <a:rPr lang="en-US" b="1" dirty="0"/>
              <a:t>Most text and images: </a:t>
            </a:r>
            <a:r>
              <a:rPr lang="en-US" dirty="0"/>
              <a:t>Contrast ratio of 4.5: 1</a:t>
            </a:r>
          </a:p>
          <a:p>
            <a:pPr marL="0" indent="0">
              <a:buNone/>
            </a:pPr>
            <a:r>
              <a:rPr lang="en-US" b="1" dirty="0"/>
              <a:t>Large scale (min 18 pt or 14 pt bold) text: </a:t>
            </a:r>
            <a:r>
              <a:rPr lang="en-US" dirty="0"/>
              <a:t>Contrast ratio minimum 3:1</a:t>
            </a:r>
          </a:p>
          <a:p>
            <a:pPr marL="0" indent="0">
              <a:buNone/>
            </a:pPr>
            <a:r>
              <a:rPr lang="en-US" b="1" dirty="0"/>
              <a:t>Graphs and charts: </a:t>
            </a:r>
            <a:r>
              <a:rPr lang="en-US" dirty="0"/>
              <a:t>3:1</a:t>
            </a:r>
          </a:p>
          <a:p>
            <a:pPr marL="0" indent="0">
              <a:buNone/>
            </a:pPr>
            <a:endParaRPr lang="en-US" dirty="0"/>
          </a:p>
          <a:p>
            <a:pPr marL="0" indent="0">
              <a:buNone/>
            </a:pPr>
            <a:r>
              <a:rPr lang="en-US" dirty="0"/>
              <a:t>Accessibility checker will flag </a:t>
            </a:r>
          </a:p>
          <a:p>
            <a:pPr marL="0" indent="0">
              <a:buNone/>
            </a:pPr>
            <a:r>
              <a:rPr lang="en-US" dirty="0"/>
              <a:t>Contrast checker:</a:t>
            </a:r>
          </a:p>
          <a:p>
            <a:pPr lvl="1"/>
            <a:r>
              <a:rPr lang="en-US" sz="2800" dirty="0" err="1">
                <a:hlinkClick r:id="rId4"/>
              </a:rPr>
              <a:t>WebAIM</a:t>
            </a:r>
            <a:endParaRPr lang="en-US" dirty="0"/>
          </a:p>
          <a:p>
            <a:pPr marL="0" indent="0">
              <a:buNone/>
            </a:pPr>
            <a:endParaRPr lang="en-US" dirty="0"/>
          </a:p>
        </p:txBody>
      </p:sp>
      <p:sp>
        <p:nvSpPr>
          <p:cNvPr id="5" name="Rectangle 4">
            <a:extLst>
              <a:ext uri="{FF2B5EF4-FFF2-40B4-BE49-F238E27FC236}">
                <a16:creationId xmlns:a16="http://schemas.microsoft.com/office/drawing/2014/main" id="{8553EB24-B397-4CC6-ADA9-EFC3B800EEFD}"/>
              </a:ext>
              <a:ext uri="{C183D7F6-B498-43B3-948B-1728B52AA6E4}">
                <adec:decorative xmlns:adec="http://schemas.microsoft.com/office/drawing/2017/decorative" val="1"/>
              </a:ext>
            </a:extLst>
          </p:cNvPr>
          <p:cNvSpPr/>
          <p:nvPr/>
        </p:nvSpPr>
        <p:spPr>
          <a:xfrm>
            <a:off x="897467" y="1352499"/>
            <a:ext cx="10583333"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084079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L System logos backdrop.">
            <a:extLst>
              <a:ext uri="{FF2B5EF4-FFF2-40B4-BE49-F238E27FC236}">
                <a16:creationId xmlns:a16="http://schemas.microsoft.com/office/drawing/2014/main" id="{1DBF3EA1-C2A8-4DE5-9CD2-7D787C3C5B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3" name="Title 1">
            <a:extLst>
              <a:ext uri="{FF2B5EF4-FFF2-40B4-BE49-F238E27FC236}">
                <a16:creationId xmlns:a16="http://schemas.microsoft.com/office/drawing/2014/main" id="{E70979F4-C116-4B21-A01A-2DF5B0231BE4}"/>
              </a:ext>
            </a:extLst>
          </p:cNvPr>
          <p:cNvSpPr txBox="1">
            <a:spLocks noGrp="1"/>
          </p:cNvSpPr>
          <p:nvPr>
            <p:ph type="title" idx="4294967295"/>
          </p:nvPr>
        </p:nvSpPr>
        <p:spPr>
          <a:xfrm>
            <a:off x="838200" y="678952"/>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err="1">
                <a:ln>
                  <a:noFill/>
                </a:ln>
                <a:solidFill>
                  <a:srgbClr val="2D2C82"/>
                </a:solidFill>
                <a:effectLst/>
                <a:uLnTx/>
                <a:uFillTx/>
                <a:latin typeface="+mn-lt"/>
                <a:ea typeface="+mj-ea"/>
                <a:cs typeface="+mj-cs"/>
              </a:rPr>
              <a:t>WebAim</a:t>
            </a:r>
            <a:r>
              <a:rPr kumimoji="0" lang="en-US" sz="4400" b="1" i="0" u="none" strike="noStrike" kern="1200" cap="none" spc="0" normalizeH="0" baseline="0" noProof="0" dirty="0">
                <a:ln>
                  <a:noFill/>
                </a:ln>
                <a:solidFill>
                  <a:srgbClr val="2D2C82"/>
                </a:solidFill>
                <a:effectLst/>
                <a:uLnTx/>
                <a:uFillTx/>
                <a:latin typeface="+mn-lt"/>
                <a:ea typeface="+mj-ea"/>
                <a:cs typeface="+mj-cs"/>
              </a:rPr>
              <a:t> Color Contrast Checker</a:t>
            </a:r>
          </a:p>
        </p:txBody>
      </p:sp>
      <p:sp>
        <p:nvSpPr>
          <p:cNvPr id="4" name="Content Placeholder 7">
            <a:extLst>
              <a:ext uri="{FF2B5EF4-FFF2-40B4-BE49-F238E27FC236}">
                <a16:creationId xmlns:a16="http://schemas.microsoft.com/office/drawing/2014/main" id="{480EF32F-8C66-4942-93C0-5D6E3BAAA580}"/>
              </a:ext>
            </a:extLst>
          </p:cNvPr>
          <p:cNvSpPr txBox="1">
            <a:spLocks/>
          </p:cNvSpPr>
          <p:nvPr/>
        </p:nvSpPr>
        <p:spPr>
          <a:xfrm>
            <a:off x="838200" y="1690688"/>
            <a:ext cx="5025272"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i="1" dirty="0"/>
              <a:t>WCAG: </a:t>
            </a:r>
            <a:r>
              <a:rPr lang="en-US" i="1" dirty="0"/>
              <a:t>Minimum 4.5:1 for regular text and 3:1 for large text</a:t>
            </a:r>
            <a:endParaRPr lang="en-US" dirty="0"/>
          </a:p>
        </p:txBody>
      </p:sp>
      <p:sp>
        <p:nvSpPr>
          <p:cNvPr id="5" name="Rectangle 4">
            <a:extLst>
              <a:ext uri="{FF2B5EF4-FFF2-40B4-BE49-F238E27FC236}">
                <a16:creationId xmlns:a16="http://schemas.microsoft.com/office/drawing/2014/main" id="{8553EB24-B397-4CC6-ADA9-EFC3B800EEFD}"/>
              </a:ext>
              <a:ext uri="{C183D7F6-B498-43B3-948B-1728B52AA6E4}">
                <adec:decorative xmlns:adec="http://schemas.microsoft.com/office/drawing/2017/decorative" val="1"/>
              </a:ext>
            </a:extLst>
          </p:cNvPr>
          <p:cNvSpPr/>
          <p:nvPr/>
        </p:nvSpPr>
        <p:spPr>
          <a:xfrm>
            <a:off x="897467" y="1352499"/>
            <a:ext cx="10583333"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Contrast Checker Example">
            <a:extLst>
              <a:ext uri="{FF2B5EF4-FFF2-40B4-BE49-F238E27FC236}">
                <a16:creationId xmlns:a16="http://schemas.microsoft.com/office/drawing/2014/main" id="{DD0AD5BC-1E49-A814-8BC3-EFF751092AA4}"/>
              </a:ext>
            </a:extLst>
          </p:cNvPr>
          <p:cNvPicPr>
            <a:picLocks noChangeAspect="1"/>
          </p:cNvPicPr>
          <p:nvPr/>
        </p:nvPicPr>
        <p:blipFill>
          <a:blip r:embed="rId4"/>
          <a:stretch>
            <a:fillRect/>
          </a:stretch>
        </p:blipFill>
        <p:spPr>
          <a:xfrm>
            <a:off x="6551629" y="1589986"/>
            <a:ext cx="4101089" cy="4956398"/>
          </a:xfrm>
          <a:prstGeom prst="rect">
            <a:avLst/>
          </a:prstGeom>
        </p:spPr>
      </p:pic>
    </p:spTree>
    <p:custDataLst>
      <p:tags r:id="rId1"/>
    </p:custDataLst>
    <p:extLst>
      <p:ext uri="{BB962C8B-B14F-4D97-AF65-F5344CB8AC3E}">
        <p14:creationId xmlns:p14="http://schemas.microsoft.com/office/powerpoint/2010/main" val="15875543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L System logos backdrop.">
            <a:extLst>
              <a:ext uri="{FF2B5EF4-FFF2-40B4-BE49-F238E27FC236}">
                <a16:creationId xmlns:a16="http://schemas.microsoft.com/office/drawing/2014/main" id="{1DBF3EA1-C2A8-4DE5-9CD2-7D787C3C5B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3" name="Title 1">
            <a:extLst>
              <a:ext uri="{FF2B5EF4-FFF2-40B4-BE49-F238E27FC236}">
                <a16:creationId xmlns:a16="http://schemas.microsoft.com/office/drawing/2014/main" id="{E70979F4-C116-4B21-A01A-2DF5B0231BE4}"/>
              </a:ext>
            </a:extLst>
          </p:cNvPr>
          <p:cNvSpPr txBox="1">
            <a:spLocks noGrp="1"/>
          </p:cNvSpPr>
          <p:nvPr>
            <p:ph type="title" idx="4294967295"/>
          </p:nvPr>
        </p:nvSpPr>
        <p:spPr>
          <a:xfrm>
            <a:off x="838200" y="678952"/>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Contrast Examples</a:t>
            </a:r>
          </a:p>
        </p:txBody>
      </p:sp>
      <p:sp>
        <p:nvSpPr>
          <p:cNvPr id="5" name="Rectangle 4">
            <a:extLst>
              <a:ext uri="{FF2B5EF4-FFF2-40B4-BE49-F238E27FC236}">
                <a16:creationId xmlns:a16="http://schemas.microsoft.com/office/drawing/2014/main" id="{8553EB24-B397-4CC6-ADA9-EFC3B800EEFD}"/>
              </a:ext>
              <a:ext uri="{C183D7F6-B498-43B3-948B-1728B52AA6E4}">
                <adec:decorative xmlns:adec="http://schemas.microsoft.com/office/drawing/2017/decorative" val="1"/>
              </a:ext>
            </a:extLst>
          </p:cNvPr>
          <p:cNvSpPr/>
          <p:nvPr/>
        </p:nvSpPr>
        <p:spPr>
          <a:xfrm>
            <a:off x="897467" y="1352499"/>
            <a:ext cx="10583333"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The same word styles but in black and white, showing that the bright green turns light grey.">
            <a:extLst>
              <a:ext uri="{FF2B5EF4-FFF2-40B4-BE49-F238E27FC236}">
                <a16:creationId xmlns:a16="http://schemas.microsoft.com/office/drawing/2014/main" id="{3BC71AAA-1F2E-B879-C8F4-C6AA65ABA52F}"/>
              </a:ext>
            </a:extLst>
          </p:cNvPr>
          <p:cNvPicPr>
            <a:picLocks noChangeAspect="1"/>
          </p:cNvPicPr>
          <p:nvPr/>
        </p:nvPicPr>
        <p:blipFill>
          <a:blip r:embed="rId4">
            <a:extLst>
              <a:ext uri="{28A0092B-C50C-407E-A947-70E740481C1C}">
                <a14:useLocalDpi xmlns:a14="http://schemas.microsoft.com/office/drawing/2010/main" val="0"/>
              </a:ext>
            </a:extLst>
          </a:blip>
          <a:srcRect t="7119" b="13642"/>
          <a:stretch/>
        </p:blipFill>
        <p:spPr>
          <a:xfrm>
            <a:off x="2509343" y="4378609"/>
            <a:ext cx="7173312" cy="2031758"/>
          </a:xfrm>
          <a:prstGeom prst="rect">
            <a:avLst/>
          </a:prstGeom>
          <a:effectLst>
            <a:outerShdw blurRad="50800" dist="38100" dir="2700000" algn="tl" rotWithShape="0">
              <a:prstClr val="black">
                <a:alpha val="40000"/>
              </a:prstClr>
            </a:outerShdw>
          </a:effectLst>
        </p:spPr>
      </p:pic>
      <p:pic>
        <p:nvPicPr>
          <p:cNvPr id="7" name="Picture 6" descr="Word Styles using a bright light green.">
            <a:extLst>
              <a:ext uri="{FF2B5EF4-FFF2-40B4-BE49-F238E27FC236}">
                <a16:creationId xmlns:a16="http://schemas.microsoft.com/office/drawing/2014/main" id="{A838345D-20FD-7EB5-D208-99A6194E1EE0}"/>
              </a:ext>
            </a:extLst>
          </p:cNvPr>
          <p:cNvPicPr>
            <a:picLocks noChangeAspect="1"/>
          </p:cNvPicPr>
          <p:nvPr/>
        </p:nvPicPr>
        <p:blipFill>
          <a:blip r:embed="rId5">
            <a:extLst>
              <a:ext uri="{28A0092B-C50C-407E-A947-70E740481C1C}">
                <a14:useLocalDpi xmlns:a14="http://schemas.microsoft.com/office/drawing/2010/main" val="0"/>
              </a:ext>
            </a:extLst>
          </a:blip>
          <a:srcRect t="8742" b="10064"/>
          <a:stretch/>
        </p:blipFill>
        <p:spPr>
          <a:xfrm>
            <a:off x="2646704" y="1777772"/>
            <a:ext cx="6898589" cy="2123195"/>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286225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L System logos backdrop.">
            <a:extLst>
              <a:ext uri="{FF2B5EF4-FFF2-40B4-BE49-F238E27FC236}">
                <a16:creationId xmlns:a16="http://schemas.microsoft.com/office/drawing/2014/main" id="{F1C2DB7C-4374-41DC-BF13-1E1D015FA1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3" name="Title 1">
            <a:extLst>
              <a:ext uri="{FF2B5EF4-FFF2-40B4-BE49-F238E27FC236}">
                <a16:creationId xmlns:a16="http://schemas.microsoft.com/office/drawing/2014/main" id="{5098BF41-D0A2-4967-9D19-BCAA6A2414A7}"/>
              </a:ext>
            </a:extLst>
          </p:cNvPr>
          <p:cNvSpPr txBox="1">
            <a:spLocks noGrp="1"/>
          </p:cNvSpPr>
          <p:nvPr>
            <p:ph type="title" idx="4294967295"/>
          </p:nvPr>
        </p:nvSpPr>
        <p:spPr>
          <a:xfrm>
            <a:off x="838200" y="678952"/>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What we mean by “Media”</a:t>
            </a:r>
          </a:p>
        </p:txBody>
      </p:sp>
      <p:sp>
        <p:nvSpPr>
          <p:cNvPr id="4" name="Content Placeholder 7">
            <a:extLst>
              <a:ext uri="{FF2B5EF4-FFF2-40B4-BE49-F238E27FC236}">
                <a16:creationId xmlns:a16="http://schemas.microsoft.com/office/drawing/2014/main" id="{632F9A2F-D9ED-4842-9507-AFB2B7BE6702}"/>
              </a:ext>
            </a:extLst>
          </p:cNvPr>
          <p:cNvSpPr txBox="1">
            <a:spLocks/>
          </p:cNvSpPr>
          <p:nvPr/>
        </p:nvSpPr>
        <p:spPr>
          <a:xfrm>
            <a:off x="838200" y="1690688"/>
            <a:ext cx="10642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While document accessibility ensures text-based content can be understood by assistive technology, media accessibility ensures audio-visual content can also be perceived, heard/seen, and operated in an equivalent way.</a:t>
            </a:r>
          </a:p>
          <a:p>
            <a:pPr marL="0" indent="0">
              <a:buNone/>
            </a:pPr>
            <a:r>
              <a:rPr lang="en-US" b="1" dirty="0"/>
              <a:t>Media:</a:t>
            </a:r>
          </a:p>
          <a:p>
            <a:r>
              <a:rPr lang="en-US" dirty="0"/>
              <a:t>Is </a:t>
            </a:r>
            <a:r>
              <a:rPr lang="en-US" b="1" dirty="0"/>
              <a:t>time-based</a:t>
            </a:r>
            <a:r>
              <a:rPr lang="en-US" dirty="0"/>
              <a:t> and/or </a:t>
            </a:r>
            <a:r>
              <a:rPr lang="en-US" b="1" dirty="0"/>
              <a:t>sensory-dependent</a:t>
            </a:r>
          </a:p>
          <a:p>
            <a:pPr>
              <a:buFont typeface="Arial" panose="020B0604020202020204" pitchFamily="34" charset="0"/>
              <a:buChar char="•"/>
            </a:pPr>
            <a:r>
              <a:rPr lang="en-US" dirty="0"/>
              <a:t>May</a:t>
            </a:r>
            <a:r>
              <a:rPr lang="en-US" b="1" dirty="0"/>
              <a:t> </a:t>
            </a:r>
            <a:r>
              <a:rPr lang="en-US" dirty="0"/>
              <a:t>have</a:t>
            </a:r>
            <a:r>
              <a:rPr lang="en-US" b="1" dirty="0"/>
              <a:t> motion</a:t>
            </a:r>
            <a:r>
              <a:rPr lang="en-US" dirty="0"/>
              <a:t>, so timing matters</a:t>
            </a:r>
          </a:p>
          <a:p>
            <a:pPr>
              <a:buFont typeface="Arial" panose="020B0604020202020204" pitchFamily="34" charset="0"/>
              <a:buChar char="•"/>
            </a:pPr>
            <a:r>
              <a:rPr lang="en-US" dirty="0"/>
              <a:t>May have </a:t>
            </a:r>
            <a:r>
              <a:rPr lang="en-US" b="1" dirty="0"/>
              <a:t>sound</a:t>
            </a:r>
            <a:r>
              <a:rPr lang="en-US" dirty="0"/>
              <a:t>, so text equivalents are required</a:t>
            </a:r>
          </a:p>
          <a:p>
            <a:pPr>
              <a:buFont typeface="Arial" panose="020B0604020202020204" pitchFamily="34" charset="0"/>
              <a:buChar char="•"/>
            </a:pPr>
            <a:r>
              <a:rPr lang="en-US" dirty="0"/>
              <a:t>May show</a:t>
            </a:r>
            <a:r>
              <a:rPr lang="en-US" b="1" dirty="0"/>
              <a:t> visual meaning</a:t>
            </a:r>
            <a:r>
              <a:rPr lang="en-US" dirty="0"/>
              <a:t>, so descriptions may be needed</a:t>
            </a:r>
          </a:p>
          <a:p>
            <a:pPr>
              <a:buFont typeface="Arial" panose="020B0604020202020204" pitchFamily="34" charset="0"/>
              <a:buChar char="•"/>
            </a:pPr>
            <a:r>
              <a:rPr lang="en-US" dirty="0"/>
              <a:t>May </a:t>
            </a:r>
            <a:r>
              <a:rPr lang="en-US" b="1" dirty="0"/>
              <a:t>use controls</a:t>
            </a:r>
            <a:r>
              <a:rPr lang="en-US" dirty="0"/>
              <a:t>, so players must be keyboard-operable</a:t>
            </a:r>
          </a:p>
          <a:p>
            <a:pPr marL="0" indent="0">
              <a:buNone/>
            </a:pPr>
            <a:endParaRPr lang="en-US" dirty="0"/>
          </a:p>
          <a:p>
            <a:pPr marL="0" indent="0">
              <a:buNone/>
            </a:pPr>
            <a:endParaRPr lang="en-US" dirty="0"/>
          </a:p>
        </p:txBody>
      </p:sp>
      <p:sp>
        <p:nvSpPr>
          <p:cNvPr id="5" name="Rectangle 4">
            <a:extLst>
              <a:ext uri="{FF2B5EF4-FFF2-40B4-BE49-F238E27FC236}">
                <a16:creationId xmlns:a16="http://schemas.microsoft.com/office/drawing/2014/main" id="{F1315C69-04CB-4DCB-ADA9-70EF45ED69A3}"/>
              </a:ext>
              <a:ext uri="{C183D7F6-B498-43B3-948B-1728B52AA6E4}">
                <adec:decorative xmlns:adec="http://schemas.microsoft.com/office/drawing/2017/decorative" val="1"/>
              </a:ext>
            </a:extLst>
          </p:cNvPr>
          <p:cNvSpPr/>
          <p:nvPr/>
        </p:nvSpPr>
        <p:spPr>
          <a:xfrm>
            <a:off x="897467" y="1352499"/>
            <a:ext cx="10583333"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73536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BF3EA1-C2A8-4DE5-9CD2-7D787C3C5BC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3" name="Title 1">
            <a:extLst>
              <a:ext uri="{FF2B5EF4-FFF2-40B4-BE49-F238E27FC236}">
                <a16:creationId xmlns:a16="http://schemas.microsoft.com/office/drawing/2014/main" id="{E70979F4-C116-4B21-A01A-2DF5B0231BE4}"/>
              </a:ext>
            </a:extLst>
          </p:cNvPr>
          <p:cNvSpPr txBox="1">
            <a:spLocks noGrp="1"/>
          </p:cNvSpPr>
          <p:nvPr>
            <p:ph type="title" idx="4294967295"/>
          </p:nvPr>
        </p:nvSpPr>
        <p:spPr>
          <a:xfrm>
            <a:off x="838200" y="678952"/>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Graphics with Low Contrast</a:t>
            </a:r>
          </a:p>
        </p:txBody>
      </p:sp>
      <p:sp>
        <p:nvSpPr>
          <p:cNvPr id="4" name="Content Placeholder 7">
            <a:extLst>
              <a:ext uri="{FF2B5EF4-FFF2-40B4-BE49-F238E27FC236}">
                <a16:creationId xmlns:a16="http://schemas.microsoft.com/office/drawing/2014/main" id="{480EF32F-8C66-4942-93C0-5D6E3BAAA580}"/>
              </a:ext>
            </a:extLst>
          </p:cNvPr>
          <p:cNvSpPr txBox="1">
            <a:spLocks/>
          </p:cNvSpPr>
          <p:nvPr/>
        </p:nvSpPr>
        <p:spPr>
          <a:xfrm>
            <a:off x="838200" y="1690688"/>
            <a:ext cx="10642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i="1" dirty="0"/>
              <a:t>Content difficult to distinguish from background</a:t>
            </a:r>
          </a:p>
        </p:txBody>
      </p:sp>
      <p:sp>
        <p:nvSpPr>
          <p:cNvPr id="5" name="Rectangle 4">
            <a:extLst>
              <a:ext uri="{FF2B5EF4-FFF2-40B4-BE49-F238E27FC236}">
                <a16:creationId xmlns:a16="http://schemas.microsoft.com/office/drawing/2014/main" id="{8553EB24-B397-4CC6-ADA9-EFC3B800EEFD}"/>
              </a:ext>
              <a:ext uri="{C183D7F6-B498-43B3-948B-1728B52AA6E4}">
                <adec:decorative xmlns:adec="http://schemas.microsoft.com/office/drawing/2017/decorative" val="1"/>
              </a:ext>
            </a:extLst>
          </p:cNvPr>
          <p:cNvSpPr/>
          <p:nvPr/>
        </p:nvSpPr>
        <p:spPr>
          <a:xfrm>
            <a:off x="897467" y="1352499"/>
            <a:ext cx="10583333"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close-up of sunflowers with low contrast">
            <a:extLst>
              <a:ext uri="{FF2B5EF4-FFF2-40B4-BE49-F238E27FC236}">
                <a16:creationId xmlns:a16="http://schemas.microsoft.com/office/drawing/2014/main" id="{7DAF0A6A-48E9-370D-C33D-BBCD590E80EA}"/>
              </a:ext>
            </a:extLst>
          </p:cNvPr>
          <p:cNvPicPr>
            <a:picLocks noChangeAspect="1"/>
          </p:cNvPicPr>
          <p:nvPr/>
        </p:nvPicPr>
        <p:blipFill>
          <a:blip r:embed="rId4"/>
          <a:stretch>
            <a:fillRect/>
          </a:stretch>
        </p:blipFill>
        <p:spPr>
          <a:xfrm>
            <a:off x="1701858" y="2367780"/>
            <a:ext cx="2749520" cy="4124280"/>
          </a:xfrm>
          <a:prstGeom prst="rect">
            <a:avLst/>
          </a:prstGeom>
        </p:spPr>
      </p:pic>
      <p:pic>
        <p:nvPicPr>
          <p:cNvPr id="6" name="Content Placeholder 3" descr="A foggy mountain range with low contrast">
            <a:extLst>
              <a:ext uri="{FF2B5EF4-FFF2-40B4-BE49-F238E27FC236}">
                <a16:creationId xmlns:a16="http://schemas.microsoft.com/office/drawing/2014/main" id="{2B39F4B3-6B72-608B-58A5-543E552AF48B}"/>
              </a:ext>
            </a:extLst>
          </p:cNvPr>
          <p:cNvPicPr>
            <a:picLocks noChangeAspect="1"/>
          </p:cNvPicPr>
          <p:nvPr/>
        </p:nvPicPr>
        <p:blipFill>
          <a:blip r:embed="rId5"/>
          <a:stretch>
            <a:fillRect/>
          </a:stretch>
        </p:blipFill>
        <p:spPr>
          <a:xfrm>
            <a:off x="4863361" y="2367780"/>
            <a:ext cx="6148037" cy="4098691"/>
          </a:xfrm>
          <a:prstGeom prst="rect">
            <a:avLst/>
          </a:prstGeom>
        </p:spPr>
      </p:pic>
    </p:spTree>
    <p:custDataLst>
      <p:tags r:id="rId1"/>
    </p:custDataLst>
    <p:extLst>
      <p:ext uri="{BB962C8B-B14F-4D97-AF65-F5344CB8AC3E}">
        <p14:creationId xmlns:p14="http://schemas.microsoft.com/office/powerpoint/2010/main" val="11058537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L System logos backdrop.">
            <a:extLst>
              <a:ext uri="{FF2B5EF4-FFF2-40B4-BE49-F238E27FC236}">
                <a16:creationId xmlns:a16="http://schemas.microsoft.com/office/drawing/2014/main" id="{95082B3E-E316-4481-BF9C-8F88EAEA72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4" name="Title 1">
            <a:extLst>
              <a:ext uri="{FF2B5EF4-FFF2-40B4-BE49-F238E27FC236}">
                <a16:creationId xmlns:a16="http://schemas.microsoft.com/office/drawing/2014/main" id="{15EF0AAD-ACE2-4C99-B23B-99B50A28D35B}"/>
              </a:ext>
            </a:extLst>
          </p:cNvPr>
          <p:cNvSpPr txBox="1">
            <a:spLocks noGrp="1"/>
          </p:cNvSpPr>
          <p:nvPr>
            <p:ph type="title" idx="4294967295"/>
          </p:nvPr>
        </p:nvSpPr>
        <p:spPr>
          <a:xfrm>
            <a:off x="838199" y="693157"/>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Avoid Busy Backgrounds behind Text</a:t>
            </a:r>
          </a:p>
        </p:txBody>
      </p:sp>
      <p:sp>
        <p:nvSpPr>
          <p:cNvPr id="6" name="Rectangle 5">
            <a:extLst>
              <a:ext uri="{FF2B5EF4-FFF2-40B4-BE49-F238E27FC236}">
                <a16:creationId xmlns:a16="http://schemas.microsoft.com/office/drawing/2014/main" id="{D9B74B0C-60BA-4B27-B664-4CBFD58C693E}"/>
              </a:ext>
              <a:ext uri="{C183D7F6-B498-43B3-948B-1728B52AA6E4}">
                <adec:decorative xmlns:adec="http://schemas.microsoft.com/office/drawing/2017/decorative" val="1"/>
              </a:ext>
            </a:extLst>
          </p:cNvPr>
          <p:cNvSpPr/>
          <p:nvPr/>
        </p:nvSpPr>
        <p:spPr>
          <a:xfrm>
            <a:off x="838199" y="1352499"/>
            <a:ext cx="10642601"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2" descr="An image with the text &quot;Bad Example&quot; over a vibrant image.">
            <a:extLst>
              <a:ext uri="{FF2B5EF4-FFF2-40B4-BE49-F238E27FC236}">
                <a16:creationId xmlns:a16="http://schemas.microsoft.com/office/drawing/2014/main" id="{5E64FCC2-D33B-4625-E18E-C02EE7AB1DD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7305" y="2168790"/>
            <a:ext cx="5812971" cy="32552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And image with the text &quot;Good Example&quot; over an image that is darker and less vibrant.">
            <a:extLst>
              <a:ext uri="{FF2B5EF4-FFF2-40B4-BE49-F238E27FC236}">
                <a16:creationId xmlns:a16="http://schemas.microsoft.com/office/drawing/2014/main" id="{8537DA6E-063C-09B0-7990-49D17A8A173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9499" y="2168790"/>
            <a:ext cx="5812971" cy="325526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843128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082B3E-E316-4481-BF9C-8F88EAEA72D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4" name="Title 1">
            <a:extLst>
              <a:ext uri="{FF2B5EF4-FFF2-40B4-BE49-F238E27FC236}">
                <a16:creationId xmlns:a16="http://schemas.microsoft.com/office/drawing/2014/main" id="{15EF0AAD-ACE2-4C99-B23B-99B50A28D35B}"/>
              </a:ext>
            </a:extLst>
          </p:cNvPr>
          <p:cNvSpPr txBox="1">
            <a:spLocks noGrp="1"/>
          </p:cNvSpPr>
          <p:nvPr>
            <p:ph type="title" idx="4294967295"/>
          </p:nvPr>
        </p:nvSpPr>
        <p:spPr>
          <a:xfrm>
            <a:off x="838199" y="693157"/>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Color Alone to Denote Meaning</a:t>
            </a:r>
          </a:p>
        </p:txBody>
      </p:sp>
      <p:sp>
        <p:nvSpPr>
          <p:cNvPr id="8" name="TextBox 7">
            <a:extLst>
              <a:ext uri="{FF2B5EF4-FFF2-40B4-BE49-F238E27FC236}">
                <a16:creationId xmlns:a16="http://schemas.microsoft.com/office/drawing/2014/main" id="{0D7F3450-4419-E0FA-CAEB-FDF46D8C28E7}"/>
              </a:ext>
            </a:extLst>
          </p:cNvPr>
          <p:cNvSpPr txBox="1"/>
          <p:nvPr/>
        </p:nvSpPr>
        <p:spPr>
          <a:xfrm>
            <a:off x="756500" y="1569324"/>
            <a:ext cx="9179351" cy="523220"/>
          </a:xfrm>
          <a:prstGeom prst="rect">
            <a:avLst/>
          </a:prstGeom>
          <a:noFill/>
        </p:spPr>
        <p:txBody>
          <a:bodyPr wrap="square">
            <a:spAutoFit/>
          </a:bodyPr>
          <a:lstStyle/>
          <a:p>
            <a:pPr marL="0" indent="0">
              <a:buNone/>
            </a:pPr>
            <a:r>
              <a:rPr lang="en-US" sz="2800" i="1" dirty="0"/>
              <a:t>Example: Group one in red; group two in green </a:t>
            </a:r>
          </a:p>
        </p:txBody>
      </p:sp>
      <p:sp>
        <p:nvSpPr>
          <p:cNvPr id="5" name="Content Placeholder 7">
            <a:extLst>
              <a:ext uri="{FF2B5EF4-FFF2-40B4-BE49-F238E27FC236}">
                <a16:creationId xmlns:a16="http://schemas.microsoft.com/office/drawing/2014/main" id="{6ADAB9C2-7510-474E-A8C6-DB51D368A9B9}"/>
              </a:ext>
            </a:extLst>
          </p:cNvPr>
          <p:cNvSpPr txBox="1">
            <a:spLocks/>
          </p:cNvSpPr>
          <p:nvPr/>
        </p:nvSpPr>
        <p:spPr>
          <a:xfrm>
            <a:off x="838201" y="2501393"/>
            <a:ext cx="2527168" cy="30929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t>DON’T: </a:t>
            </a:r>
          </a:p>
          <a:p>
            <a:pPr marL="0" indent="0">
              <a:lnSpc>
                <a:spcPct val="100000"/>
              </a:lnSpc>
              <a:spcBef>
                <a:spcPts val="0"/>
              </a:spcBef>
              <a:buNone/>
            </a:pPr>
            <a:r>
              <a:rPr lang="en-US" sz="2000" dirty="0">
                <a:solidFill>
                  <a:srgbClr val="FF0000"/>
                </a:solidFill>
              </a:rPr>
              <a:t>Emily</a:t>
            </a:r>
          </a:p>
          <a:p>
            <a:pPr marL="0" indent="0">
              <a:lnSpc>
                <a:spcPct val="100000"/>
              </a:lnSpc>
              <a:spcBef>
                <a:spcPts val="0"/>
              </a:spcBef>
              <a:buNone/>
            </a:pPr>
            <a:r>
              <a:rPr lang="en-US" sz="2000" dirty="0">
                <a:solidFill>
                  <a:schemeClr val="accent6">
                    <a:lumMod val="75000"/>
                  </a:schemeClr>
                </a:solidFill>
              </a:rPr>
              <a:t>Jarrod</a:t>
            </a:r>
          </a:p>
          <a:p>
            <a:pPr marL="0" indent="0">
              <a:lnSpc>
                <a:spcPct val="100000"/>
              </a:lnSpc>
              <a:spcBef>
                <a:spcPts val="0"/>
              </a:spcBef>
              <a:buNone/>
            </a:pPr>
            <a:r>
              <a:rPr lang="en-US" sz="2000" dirty="0">
                <a:solidFill>
                  <a:srgbClr val="FF0000"/>
                </a:solidFill>
              </a:rPr>
              <a:t>Stephanie</a:t>
            </a:r>
          </a:p>
          <a:p>
            <a:pPr marL="0" indent="0">
              <a:lnSpc>
                <a:spcPct val="100000"/>
              </a:lnSpc>
              <a:spcBef>
                <a:spcPts val="0"/>
              </a:spcBef>
              <a:buNone/>
            </a:pPr>
            <a:r>
              <a:rPr lang="en-US" sz="2000" dirty="0">
                <a:solidFill>
                  <a:schemeClr val="accent6">
                    <a:lumMod val="75000"/>
                  </a:schemeClr>
                </a:solidFill>
              </a:rPr>
              <a:t>Danielle</a:t>
            </a:r>
          </a:p>
          <a:p>
            <a:pPr marL="0" indent="0">
              <a:lnSpc>
                <a:spcPct val="100000"/>
              </a:lnSpc>
              <a:spcBef>
                <a:spcPts val="0"/>
              </a:spcBef>
              <a:buNone/>
            </a:pPr>
            <a:r>
              <a:rPr lang="en-US" sz="2000" dirty="0">
                <a:solidFill>
                  <a:srgbClr val="FF0000"/>
                </a:solidFill>
              </a:rPr>
              <a:t>Brian</a:t>
            </a:r>
          </a:p>
          <a:p>
            <a:pPr marL="0" indent="0">
              <a:lnSpc>
                <a:spcPct val="100000"/>
              </a:lnSpc>
              <a:spcBef>
                <a:spcPts val="0"/>
              </a:spcBef>
              <a:buNone/>
            </a:pPr>
            <a:r>
              <a:rPr lang="en-US" sz="2000" dirty="0">
                <a:solidFill>
                  <a:schemeClr val="accent6">
                    <a:lumMod val="75000"/>
                  </a:schemeClr>
                </a:solidFill>
              </a:rPr>
              <a:t>Melanie</a:t>
            </a:r>
            <a:endParaRPr lang="en-US" sz="2400" dirty="0">
              <a:solidFill>
                <a:schemeClr val="accent6">
                  <a:lumMod val="75000"/>
                </a:schemeClr>
              </a:solidFill>
            </a:endParaRPr>
          </a:p>
        </p:txBody>
      </p:sp>
      <p:sp>
        <p:nvSpPr>
          <p:cNvPr id="6" name="Rectangle 5">
            <a:extLst>
              <a:ext uri="{FF2B5EF4-FFF2-40B4-BE49-F238E27FC236}">
                <a16:creationId xmlns:a16="http://schemas.microsoft.com/office/drawing/2014/main" id="{D9B74B0C-60BA-4B27-B664-4CBFD58C693E}"/>
              </a:ext>
              <a:ext uri="{C183D7F6-B498-43B3-948B-1728B52AA6E4}">
                <adec:decorative xmlns:adec="http://schemas.microsoft.com/office/drawing/2017/decorative" val="1"/>
              </a:ext>
            </a:extLst>
          </p:cNvPr>
          <p:cNvSpPr/>
          <p:nvPr/>
        </p:nvSpPr>
        <p:spPr>
          <a:xfrm>
            <a:off x="838199" y="1352499"/>
            <a:ext cx="10642601"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7">
            <a:extLst>
              <a:ext uri="{FF2B5EF4-FFF2-40B4-BE49-F238E27FC236}">
                <a16:creationId xmlns:a16="http://schemas.microsoft.com/office/drawing/2014/main" id="{87826256-2502-7212-C1E4-F99876094BA8}"/>
              </a:ext>
            </a:extLst>
          </p:cNvPr>
          <p:cNvSpPr txBox="1">
            <a:spLocks/>
          </p:cNvSpPr>
          <p:nvPr/>
        </p:nvSpPr>
        <p:spPr>
          <a:xfrm>
            <a:off x="4653698" y="2501393"/>
            <a:ext cx="2614368" cy="42232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t>BETTER: </a:t>
            </a:r>
          </a:p>
          <a:p>
            <a:pPr marL="0" indent="0">
              <a:lnSpc>
                <a:spcPct val="100000"/>
              </a:lnSpc>
              <a:spcBef>
                <a:spcPts val="0"/>
              </a:spcBef>
              <a:buNone/>
            </a:pPr>
            <a:r>
              <a:rPr lang="en-US" sz="2000" u="sng" dirty="0">
                <a:solidFill>
                  <a:srgbClr val="FF0000"/>
                </a:solidFill>
              </a:rPr>
              <a:t>Group 1</a:t>
            </a:r>
            <a:r>
              <a:rPr lang="en-US" sz="2000" dirty="0">
                <a:solidFill>
                  <a:srgbClr val="FF0000"/>
                </a:solidFill>
              </a:rPr>
              <a:t>	</a:t>
            </a:r>
          </a:p>
          <a:p>
            <a:pPr marL="0" indent="0">
              <a:lnSpc>
                <a:spcPct val="100000"/>
              </a:lnSpc>
              <a:spcBef>
                <a:spcPts val="0"/>
              </a:spcBef>
              <a:buNone/>
            </a:pPr>
            <a:r>
              <a:rPr lang="en-US" sz="2000" dirty="0">
                <a:solidFill>
                  <a:srgbClr val="FF0000"/>
                </a:solidFill>
              </a:rPr>
              <a:t>Emily</a:t>
            </a:r>
          </a:p>
          <a:p>
            <a:pPr marL="0" indent="0">
              <a:lnSpc>
                <a:spcPct val="100000"/>
              </a:lnSpc>
              <a:spcBef>
                <a:spcPts val="0"/>
              </a:spcBef>
              <a:buNone/>
            </a:pPr>
            <a:r>
              <a:rPr lang="en-US" sz="2000" dirty="0">
                <a:solidFill>
                  <a:srgbClr val="FF0000"/>
                </a:solidFill>
              </a:rPr>
              <a:t>Stephanie</a:t>
            </a:r>
          </a:p>
          <a:p>
            <a:pPr marL="0" indent="0">
              <a:lnSpc>
                <a:spcPct val="100000"/>
              </a:lnSpc>
              <a:spcBef>
                <a:spcPts val="0"/>
              </a:spcBef>
              <a:buNone/>
            </a:pPr>
            <a:r>
              <a:rPr lang="en-US" sz="2000" dirty="0">
                <a:solidFill>
                  <a:srgbClr val="FF0000"/>
                </a:solidFill>
              </a:rPr>
              <a:t>Brian</a:t>
            </a:r>
          </a:p>
          <a:p>
            <a:pPr marL="0" indent="0">
              <a:lnSpc>
                <a:spcPct val="100000"/>
              </a:lnSpc>
              <a:spcBef>
                <a:spcPts val="0"/>
              </a:spcBef>
              <a:buNone/>
            </a:pPr>
            <a:endParaRPr lang="en-US" sz="2000" dirty="0"/>
          </a:p>
          <a:p>
            <a:pPr marL="0" indent="0">
              <a:lnSpc>
                <a:spcPct val="100000"/>
              </a:lnSpc>
              <a:spcBef>
                <a:spcPts val="0"/>
              </a:spcBef>
              <a:buNone/>
            </a:pPr>
            <a:r>
              <a:rPr lang="en-US" sz="2000" u="sng" dirty="0">
                <a:solidFill>
                  <a:schemeClr val="accent6">
                    <a:lumMod val="75000"/>
                  </a:schemeClr>
                </a:solidFill>
              </a:rPr>
              <a:t>Group 2</a:t>
            </a:r>
          </a:p>
          <a:p>
            <a:pPr marL="0" indent="0">
              <a:lnSpc>
                <a:spcPct val="100000"/>
              </a:lnSpc>
              <a:spcBef>
                <a:spcPts val="0"/>
              </a:spcBef>
              <a:buNone/>
            </a:pPr>
            <a:r>
              <a:rPr lang="en-US" sz="2000" dirty="0">
                <a:solidFill>
                  <a:schemeClr val="accent6">
                    <a:lumMod val="75000"/>
                  </a:schemeClr>
                </a:solidFill>
              </a:rPr>
              <a:t>Jarrod</a:t>
            </a:r>
          </a:p>
          <a:p>
            <a:pPr marL="0" indent="0">
              <a:lnSpc>
                <a:spcPct val="100000"/>
              </a:lnSpc>
              <a:spcBef>
                <a:spcPts val="0"/>
              </a:spcBef>
              <a:buNone/>
            </a:pPr>
            <a:r>
              <a:rPr lang="en-US" sz="2000" dirty="0">
                <a:solidFill>
                  <a:schemeClr val="accent6">
                    <a:lumMod val="75000"/>
                  </a:schemeClr>
                </a:solidFill>
              </a:rPr>
              <a:t>Danielle</a:t>
            </a:r>
          </a:p>
          <a:p>
            <a:pPr marL="0" indent="0">
              <a:lnSpc>
                <a:spcPct val="100000"/>
              </a:lnSpc>
              <a:spcBef>
                <a:spcPts val="0"/>
              </a:spcBef>
              <a:buNone/>
            </a:pPr>
            <a:r>
              <a:rPr lang="en-US" sz="2000" dirty="0">
                <a:solidFill>
                  <a:schemeClr val="accent6">
                    <a:lumMod val="75000"/>
                  </a:schemeClr>
                </a:solidFill>
              </a:rPr>
              <a:t>Melanie</a:t>
            </a:r>
            <a:endParaRPr lang="en-US" sz="2000" dirty="0"/>
          </a:p>
        </p:txBody>
      </p:sp>
      <p:sp>
        <p:nvSpPr>
          <p:cNvPr id="9" name="Content Placeholder 7">
            <a:extLst>
              <a:ext uri="{FF2B5EF4-FFF2-40B4-BE49-F238E27FC236}">
                <a16:creationId xmlns:a16="http://schemas.microsoft.com/office/drawing/2014/main" id="{4B56F588-6CFD-FC97-E31A-2F31A2CB46E3}"/>
              </a:ext>
            </a:extLst>
          </p:cNvPr>
          <p:cNvSpPr txBox="1">
            <a:spLocks/>
          </p:cNvSpPr>
          <p:nvPr/>
        </p:nvSpPr>
        <p:spPr>
          <a:xfrm>
            <a:off x="7268066" y="3036820"/>
            <a:ext cx="3187831" cy="18720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000" dirty="0">
                <a:solidFill>
                  <a:srgbClr val="FF0000"/>
                </a:solidFill>
              </a:rPr>
              <a:t>Emily (Group 1)</a:t>
            </a:r>
          </a:p>
          <a:p>
            <a:pPr marL="0" indent="0">
              <a:lnSpc>
                <a:spcPct val="100000"/>
              </a:lnSpc>
              <a:spcBef>
                <a:spcPts val="0"/>
              </a:spcBef>
              <a:buNone/>
            </a:pPr>
            <a:r>
              <a:rPr lang="en-US" sz="2000" dirty="0">
                <a:solidFill>
                  <a:schemeClr val="accent6">
                    <a:lumMod val="75000"/>
                  </a:schemeClr>
                </a:solidFill>
              </a:rPr>
              <a:t>Jarrod (Group 2)</a:t>
            </a:r>
          </a:p>
          <a:p>
            <a:pPr marL="0" indent="0">
              <a:lnSpc>
                <a:spcPct val="100000"/>
              </a:lnSpc>
              <a:spcBef>
                <a:spcPts val="0"/>
              </a:spcBef>
              <a:buNone/>
            </a:pPr>
            <a:r>
              <a:rPr lang="en-US" sz="2000" dirty="0">
                <a:solidFill>
                  <a:srgbClr val="FF0000"/>
                </a:solidFill>
              </a:rPr>
              <a:t>Stephanie (Group 1)</a:t>
            </a:r>
          </a:p>
          <a:p>
            <a:pPr marL="0" indent="0">
              <a:lnSpc>
                <a:spcPct val="100000"/>
              </a:lnSpc>
              <a:spcBef>
                <a:spcPts val="0"/>
              </a:spcBef>
              <a:buNone/>
            </a:pPr>
            <a:r>
              <a:rPr lang="en-US" sz="2000" dirty="0">
                <a:solidFill>
                  <a:schemeClr val="accent6">
                    <a:lumMod val="75000"/>
                  </a:schemeClr>
                </a:solidFill>
              </a:rPr>
              <a:t>Danielle (Group 2) </a:t>
            </a:r>
          </a:p>
          <a:p>
            <a:pPr marL="0" indent="0">
              <a:lnSpc>
                <a:spcPct val="100000"/>
              </a:lnSpc>
              <a:spcBef>
                <a:spcPts val="0"/>
              </a:spcBef>
              <a:buNone/>
            </a:pPr>
            <a:r>
              <a:rPr lang="en-US" sz="2000" dirty="0">
                <a:solidFill>
                  <a:srgbClr val="FF0000"/>
                </a:solidFill>
              </a:rPr>
              <a:t>Brian (Group 1) </a:t>
            </a:r>
          </a:p>
          <a:p>
            <a:pPr marL="0" indent="0">
              <a:lnSpc>
                <a:spcPct val="100000"/>
              </a:lnSpc>
              <a:spcBef>
                <a:spcPts val="0"/>
              </a:spcBef>
              <a:buNone/>
            </a:pPr>
            <a:r>
              <a:rPr lang="en-US" sz="2000" dirty="0">
                <a:solidFill>
                  <a:schemeClr val="accent6">
                    <a:lumMod val="75000"/>
                  </a:schemeClr>
                </a:solidFill>
              </a:rPr>
              <a:t>Melanie (Group 2)</a:t>
            </a:r>
            <a:endParaRPr lang="en-US" sz="3200" dirty="0"/>
          </a:p>
        </p:txBody>
      </p:sp>
    </p:spTree>
    <p:custDataLst>
      <p:tags r:id="rId1"/>
    </p:custDataLst>
    <p:extLst>
      <p:ext uri="{BB962C8B-B14F-4D97-AF65-F5344CB8AC3E}">
        <p14:creationId xmlns:p14="http://schemas.microsoft.com/office/powerpoint/2010/main" val="10496195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7F96B-7122-A6F3-BCEC-F4F0D0D5168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728296F-00BE-82F4-AE63-392990E23A9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4" name="Title 1">
            <a:extLst>
              <a:ext uri="{FF2B5EF4-FFF2-40B4-BE49-F238E27FC236}">
                <a16:creationId xmlns:a16="http://schemas.microsoft.com/office/drawing/2014/main" id="{5B932AC0-6B7C-12BE-2306-A31D191162CD}"/>
              </a:ext>
            </a:extLst>
          </p:cNvPr>
          <p:cNvSpPr txBox="1">
            <a:spLocks noGrp="1"/>
          </p:cNvSpPr>
          <p:nvPr>
            <p:ph type="title" idx="4294967295"/>
          </p:nvPr>
        </p:nvSpPr>
        <p:spPr>
          <a:xfrm>
            <a:off x="838199" y="693157"/>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Add Descriptions if Using Color</a:t>
            </a:r>
          </a:p>
        </p:txBody>
      </p:sp>
      <p:sp>
        <p:nvSpPr>
          <p:cNvPr id="5" name="Content Placeholder 7">
            <a:extLst>
              <a:ext uri="{FF2B5EF4-FFF2-40B4-BE49-F238E27FC236}">
                <a16:creationId xmlns:a16="http://schemas.microsoft.com/office/drawing/2014/main" id="{FDBD1B75-A593-0BB9-F89D-F23B7211842F}"/>
              </a:ext>
            </a:extLst>
          </p:cNvPr>
          <p:cNvSpPr txBox="1">
            <a:spLocks/>
          </p:cNvSpPr>
          <p:nvPr/>
        </p:nvSpPr>
        <p:spPr>
          <a:xfrm>
            <a:off x="838200" y="1690687"/>
            <a:ext cx="10642600" cy="49691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Include a brief description along with color differentiation.</a:t>
            </a:r>
          </a:p>
        </p:txBody>
      </p:sp>
      <p:sp>
        <p:nvSpPr>
          <p:cNvPr id="6" name="Rectangle 5">
            <a:extLst>
              <a:ext uri="{FF2B5EF4-FFF2-40B4-BE49-F238E27FC236}">
                <a16:creationId xmlns:a16="http://schemas.microsoft.com/office/drawing/2014/main" id="{6E9CA30D-971E-075D-0F52-E30859796D81}"/>
              </a:ext>
              <a:ext uri="{C183D7F6-B498-43B3-948B-1728B52AA6E4}">
                <adec:decorative xmlns:adec="http://schemas.microsoft.com/office/drawing/2017/decorative" val="1"/>
              </a:ext>
            </a:extLst>
          </p:cNvPr>
          <p:cNvSpPr/>
          <p:nvPr/>
        </p:nvSpPr>
        <p:spPr>
          <a:xfrm>
            <a:off x="838199" y="1352499"/>
            <a:ext cx="10642601"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4" descr="notifications of success and failure, consecutively made better with descriptions and icons that denote success or failure. This image is in black and white to show the need for more detailed text.">
            <a:extLst>
              <a:ext uri="{FF2B5EF4-FFF2-40B4-BE49-F238E27FC236}">
                <a16:creationId xmlns:a16="http://schemas.microsoft.com/office/drawing/2014/main" id="{8704438A-0958-C4B0-E668-2BEDFF0BE663}"/>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1" b="397"/>
          <a:stretch/>
        </p:blipFill>
        <p:spPr bwMode="auto">
          <a:xfrm>
            <a:off x="1282045" y="2611728"/>
            <a:ext cx="4681520" cy="355311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notifications of success and failure, consecutively made better with descriptions and icons that denote success or failure.">
            <a:extLst>
              <a:ext uri="{FF2B5EF4-FFF2-40B4-BE49-F238E27FC236}">
                <a16:creationId xmlns:a16="http://schemas.microsoft.com/office/drawing/2014/main" id="{2E1D8D00-DEA3-7858-0BFD-9A0897B636A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 b="397"/>
          <a:stretch/>
        </p:blipFill>
        <p:spPr bwMode="auto">
          <a:xfrm>
            <a:off x="6478280" y="2611728"/>
            <a:ext cx="4681520" cy="355311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420346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D7AD7-A611-5837-A801-8D82AED56821}"/>
            </a:ext>
          </a:extLst>
        </p:cNvPr>
        <p:cNvGrpSpPr/>
        <p:nvPr/>
      </p:nvGrpSpPr>
      <p:grpSpPr>
        <a:xfrm>
          <a:off x="0" y="0"/>
          <a:ext cx="0" cy="0"/>
          <a:chOff x="0" y="0"/>
          <a:chExt cx="0" cy="0"/>
        </a:xfrm>
      </p:grpSpPr>
      <p:pic>
        <p:nvPicPr>
          <p:cNvPr id="3" name="Picture 2" descr="UL System logos backdrop.">
            <a:extLst>
              <a:ext uri="{FF2B5EF4-FFF2-40B4-BE49-F238E27FC236}">
                <a16:creationId xmlns:a16="http://schemas.microsoft.com/office/drawing/2014/main" id="{E35CDDF4-810B-5411-8D78-8B8088BD26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4" name="Title 1">
            <a:extLst>
              <a:ext uri="{FF2B5EF4-FFF2-40B4-BE49-F238E27FC236}">
                <a16:creationId xmlns:a16="http://schemas.microsoft.com/office/drawing/2014/main" id="{4216CBBD-E7FD-8ED2-C162-5E57A09D8439}"/>
              </a:ext>
            </a:extLst>
          </p:cNvPr>
          <p:cNvSpPr txBox="1">
            <a:spLocks noGrp="1"/>
          </p:cNvSpPr>
          <p:nvPr>
            <p:ph type="title" idx="4294967295"/>
          </p:nvPr>
        </p:nvSpPr>
        <p:spPr>
          <a:xfrm>
            <a:off x="838199" y="693157"/>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Contrast (Chart)</a:t>
            </a:r>
          </a:p>
        </p:txBody>
      </p:sp>
      <p:sp>
        <p:nvSpPr>
          <p:cNvPr id="5" name="Content Placeholder 7">
            <a:extLst>
              <a:ext uri="{FF2B5EF4-FFF2-40B4-BE49-F238E27FC236}">
                <a16:creationId xmlns:a16="http://schemas.microsoft.com/office/drawing/2014/main" id="{3295028A-A38F-04FC-8C30-FE5A763B97DC}"/>
              </a:ext>
            </a:extLst>
          </p:cNvPr>
          <p:cNvSpPr txBox="1">
            <a:spLocks/>
          </p:cNvSpPr>
          <p:nvPr/>
        </p:nvSpPr>
        <p:spPr>
          <a:xfrm>
            <a:off x="838200" y="1690687"/>
            <a:ext cx="10642600" cy="49691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Make sure colors within a graphic have adequate contrast.</a:t>
            </a:r>
          </a:p>
          <a:p>
            <a:pPr marL="0" indent="0">
              <a:buNone/>
            </a:pPr>
            <a:r>
              <a:rPr lang="en-US" i="1" dirty="0"/>
              <a:t>Example of contrast too low; difficult to see edges </a:t>
            </a:r>
          </a:p>
          <a:p>
            <a:pPr marL="0" indent="0">
              <a:buNone/>
            </a:pPr>
            <a:endParaRPr lang="en-US" dirty="0"/>
          </a:p>
        </p:txBody>
      </p:sp>
      <p:sp>
        <p:nvSpPr>
          <p:cNvPr id="6" name="Rectangle 5">
            <a:extLst>
              <a:ext uri="{FF2B5EF4-FFF2-40B4-BE49-F238E27FC236}">
                <a16:creationId xmlns:a16="http://schemas.microsoft.com/office/drawing/2014/main" id="{125BF3A9-51B9-36A2-2236-7F8CDD85336B}"/>
              </a:ext>
              <a:ext uri="{C183D7F6-B498-43B3-948B-1728B52AA6E4}">
                <adec:decorative xmlns:adec="http://schemas.microsoft.com/office/drawing/2017/decorative" val="1"/>
              </a:ext>
            </a:extLst>
          </p:cNvPr>
          <p:cNvSpPr/>
          <p:nvPr/>
        </p:nvSpPr>
        <p:spPr>
          <a:xfrm>
            <a:off x="838199" y="1352499"/>
            <a:ext cx="10642601"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 pie chart with text with low contrast ">
            <a:extLst>
              <a:ext uri="{FF2B5EF4-FFF2-40B4-BE49-F238E27FC236}">
                <a16:creationId xmlns:a16="http://schemas.microsoft.com/office/drawing/2014/main" id="{6849B865-CB99-52B5-4612-4174561FF5D3}"/>
              </a:ext>
            </a:extLst>
          </p:cNvPr>
          <p:cNvPicPr>
            <a:picLocks noChangeAspect="1"/>
          </p:cNvPicPr>
          <p:nvPr/>
        </p:nvPicPr>
        <p:blipFill>
          <a:blip r:embed="rId4"/>
          <a:stretch>
            <a:fillRect/>
          </a:stretch>
        </p:blipFill>
        <p:spPr>
          <a:xfrm>
            <a:off x="2595028" y="2889129"/>
            <a:ext cx="3661949" cy="3387302"/>
          </a:xfrm>
          <a:prstGeom prst="rect">
            <a:avLst/>
          </a:prstGeom>
        </p:spPr>
      </p:pic>
      <p:pic>
        <p:nvPicPr>
          <p:cNvPr id="7" name="Picture 6" descr="A grey pie chart with white text with low contrast for color blind">
            <a:extLst>
              <a:ext uri="{FF2B5EF4-FFF2-40B4-BE49-F238E27FC236}">
                <a16:creationId xmlns:a16="http://schemas.microsoft.com/office/drawing/2014/main" id="{1205785D-5C71-B78F-D5E7-D853D92254A9}"/>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621663" y="2886801"/>
            <a:ext cx="3663950" cy="3389630"/>
          </a:xfrm>
          <a:prstGeom prst="rect">
            <a:avLst/>
          </a:prstGeom>
          <a:noFill/>
        </p:spPr>
      </p:pic>
    </p:spTree>
    <p:custDataLst>
      <p:tags r:id="rId1"/>
    </p:custDataLst>
    <p:extLst>
      <p:ext uri="{BB962C8B-B14F-4D97-AF65-F5344CB8AC3E}">
        <p14:creationId xmlns:p14="http://schemas.microsoft.com/office/powerpoint/2010/main" val="38284502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D7AD7-A611-5837-A801-8D82AED5682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35CDDF4-810B-5411-8D78-8B8088BD26D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4" name="Title 1">
            <a:extLst>
              <a:ext uri="{FF2B5EF4-FFF2-40B4-BE49-F238E27FC236}">
                <a16:creationId xmlns:a16="http://schemas.microsoft.com/office/drawing/2014/main" id="{4216CBBD-E7FD-8ED2-C162-5E57A09D8439}"/>
              </a:ext>
            </a:extLst>
          </p:cNvPr>
          <p:cNvSpPr txBox="1">
            <a:spLocks noGrp="1"/>
          </p:cNvSpPr>
          <p:nvPr>
            <p:ph type="title" idx="4294967295"/>
          </p:nvPr>
        </p:nvSpPr>
        <p:spPr>
          <a:xfrm>
            <a:off x="838199" y="693157"/>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Contrast (Chart) Add Labels</a:t>
            </a:r>
          </a:p>
        </p:txBody>
      </p:sp>
      <p:sp>
        <p:nvSpPr>
          <p:cNvPr id="5" name="Content Placeholder 7">
            <a:extLst>
              <a:ext uri="{FF2B5EF4-FFF2-40B4-BE49-F238E27FC236}">
                <a16:creationId xmlns:a16="http://schemas.microsoft.com/office/drawing/2014/main" id="{3295028A-A38F-04FC-8C30-FE5A763B97DC}"/>
              </a:ext>
            </a:extLst>
          </p:cNvPr>
          <p:cNvSpPr txBox="1">
            <a:spLocks/>
          </p:cNvSpPr>
          <p:nvPr/>
        </p:nvSpPr>
        <p:spPr>
          <a:xfrm>
            <a:off x="838200" y="1690688"/>
            <a:ext cx="10642600" cy="4977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Add callouts or labels to the chart. </a:t>
            </a:r>
          </a:p>
        </p:txBody>
      </p:sp>
      <p:sp>
        <p:nvSpPr>
          <p:cNvPr id="6" name="Rectangle 5">
            <a:extLst>
              <a:ext uri="{FF2B5EF4-FFF2-40B4-BE49-F238E27FC236}">
                <a16:creationId xmlns:a16="http://schemas.microsoft.com/office/drawing/2014/main" id="{125BF3A9-51B9-36A2-2236-7F8CDD85336B}"/>
              </a:ext>
              <a:ext uri="{C183D7F6-B498-43B3-948B-1728B52AA6E4}">
                <adec:decorative xmlns:adec="http://schemas.microsoft.com/office/drawing/2017/decorative" val="1"/>
              </a:ext>
            </a:extLst>
          </p:cNvPr>
          <p:cNvSpPr/>
          <p:nvPr/>
        </p:nvSpPr>
        <p:spPr>
          <a:xfrm>
            <a:off x="838199" y="1352499"/>
            <a:ext cx="10642601"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1417DC80-C7FD-4F45-594D-A114872F988D}"/>
              </a:ext>
            </a:extLst>
          </p:cNvPr>
          <p:cNvSpPr txBox="1"/>
          <p:nvPr/>
        </p:nvSpPr>
        <p:spPr>
          <a:xfrm>
            <a:off x="1248436" y="2189852"/>
            <a:ext cx="3191590" cy="3785652"/>
          </a:xfrm>
          <a:prstGeom prst="rect">
            <a:avLst/>
          </a:prstGeom>
          <a:noFill/>
        </p:spPr>
        <p:txBody>
          <a:bodyPr wrap="square">
            <a:spAutoFit/>
          </a:bodyPr>
          <a:lstStyle/>
          <a:p>
            <a:pPr marL="285750" indent="-285750">
              <a:buFont typeface="Arial" panose="020B0604020202020204" pitchFamily="34" charset="0"/>
              <a:buChar char="•"/>
            </a:pPr>
            <a:r>
              <a:rPr lang="en-US" sz="2400" dirty="0"/>
              <a:t>Adding callouts with labels and percentages makes this chart more understandable</a:t>
            </a:r>
          </a:p>
          <a:p>
            <a:pPr marL="285750" indent="-285750">
              <a:buFont typeface="Arial" panose="020B0604020202020204" pitchFamily="34" charset="0"/>
              <a:buChar char="•"/>
            </a:pPr>
            <a:r>
              <a:rPr lang="en-US" sz="2400" dirty="0"/>
              <a:t>On the right- Adding more contrast between the sections can also help show the differences. </a:t>
            </a:r>
          </a:p>
        </p:txBody>
      </p:sp>
      <p:pic>
        <p:nvPicPr>
          <p:cNvPr id="9" name="Picture 8" descr="A pie chart with text on it with labels and contrast">
            <a:extLst>
              <a:ext uri="{FF2B5EF4-FFF2-40B4-BE49-F238E27FC236}">
                <a16:creationId xmlns:a16="http://schemas.microsoft.com/office/drawing/2014/main" id="{9D5AA146-FF07-4945-0464-CCA3E45DBE07}"/>
              </a:ext>
            </a:extLst>
          </p:cNvPr>
          <p:cNvPicPr>
            <a:picLocks noChangeAspect="1"/>
          </p:cNvPicPr>
          <p:nvPr/>
        </p:nvPicPr>
        <p:blipFill>
          <a:blip r:embed="rId4"/>
          <a:stretch>
            <a:fillRect/>
          </a:stretch>
        </p:blipFill>
        <p:spPr>
          <a:xfrm>
            <a:off x="4564105" y="2492642"/>
            <a:ext cx="3492791" cy="3265759"/>
          </a:xfrm>
          <a:prstGeom prst="rect">
            <a:avLst/>
          </a:prstGeom>
        </p:spPr>
      </p:pic>
      <p:pic>
        <p:nvPicPr>
          <p:cNvPr id="8" name="Picture 7" descr="A pie chart with different colored sections better contrast">
            <a:extLst>
              <a:ext uri="{FF2B5EF4-FFF2-40B4-BE49-F238E27FC236}">
                <a16:creationId xmlns:a16="http://schemas.microsoft.com/office/drawing/2014/main" id="{E551E9AD-DF4B-1CA4-8070-58692EFCF150}"/>
              </a:ext>
            </a:extLst>
          </p:cNvPr>
          <p:cNvPicPr>
            <a:picLocks noChangeAspect="1"/>
          </p:cNvPicPr>
          <p:nvPr/>
        </p:nvPicPr>
        <p:blipFill>
          <a:blip r:embed="rId5"/>
          <a:stretch>
            <a:fillRect/>
          </a:stretch>
        </p:blipFill>
        <p:spPr>
          <a:xfrm>
            <a:off x="8395972" y="2480906"/>
            <a:ext cx="3396369" cy="3277495"/>
          </a:xfrm>
          <a:prstGeom prst="rect">
            <a:avLst/>
          </a:prstGeom>
        </p:spPr>
      </p:pic>
    </p:spTree>
    <p:custDataLst>
      <p:tags r:id="rId1"/>
    </p:custDataLst>
    <p:extLst>
      <p:ext uri="{BB962C8B-B14F-4D97-AF65-F5344CB8AC3E}">
        <p14:creationId xmlns:p14="http://schemas.microsoft.com/office/powerpoint/2010/main" val="16056394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L System logos backdrop.">
            <a:extLst>
              <a:ext uri="{FF2B5EF4-FFF2-40B4-BE49-F238E27FC236}">
                <a16:creationId xmlns:a16="http://schemas.microsoft.com/office/drawing/2014/main" id="{346B7712-C60C-4E7A-AE88-3A8C29D313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4" name="Title 1">
            <a:extLst>
              <a:ext uri="{FF2B5EF4-FFF2-40B4-BE49-F238E27FC236}">
                <a16:creationId xmlns:a16="http://schemas.microsoft.com/office/drawing/2014/main" id="{42A2AD91-E760-4416-A821-8FD70346FE2D}"/>
              </a:ext>
            </a:extLst>
          </p:cNvPr>
          <p:cNvSpPr txBox="1">
            <a:spLocks noGrp="1"/>
          </p:cNvSpPr>
          <p:nvPr>
            <p:ph type="title" idx="4294967295"/>
          </p:nvPr>
        </p:nvSpPr>
        <p:spPr>
          <a:xfrm>
            <a:off x="838199" y="693157"/>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Graphs</a:t>
            </a:r>
          </a:p>
        </p:txBody>
      </p:sp>
      <p:sp>
        <p:nvSpPr>
          <p:cNvPr id="5" name="Content Placeholder 7">
            <a:extLst>
              <a:ext uri="{FF2B5EF4-FFF2-40B4-BE49-F238E27FC236}">
                <a16:creationId xmlns:a16="http://schemas.microsoft.com/office/drawing/2014/main" id="{D429EF72-48D1-4BA0-99D6-735CD3DCBDFC}"/>
              </a:ext>
            </a:extLst>
          </p:cNvPr>
          <p:cNvSpPr txBox="1">
            <a:spLocks/>
          </p:cNvSpPr>
          <p:nvPr/>
        </p:nvSpPr>
        <p:spPr>
          <a:xfrm>
            <a:off x="838200" y="1690688"/>
            <a:ext cx="441253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Label items</a:t>
            </a:r>
          </a:p>
          <a:p>
            <a:pPr marL="0" indent="0">
              <a:buNone/>
            </a:pPr>
            <a:r>
              <a:rPr lang="en-US" b="1" dirty="0"/>
              <a:t>Use shapes and patterns </a:t>
            </a:r>
            <a:r>
              <a:rPr lang="en-US" dirty="0"/>
              <a:t>when possible</a:t>
            </a:r>
          </a:p>
        </p:txBody>
      </p:sp>
      <p:sp>
        <p:nvSpPr>
          <p:cNvPr id="6" name="Rectangle 5">
            <a:extLst>
              <a:ext uri="{FF2B5EF4-FFF2-40B4-BE49-F238E27FC236}">
                <a16:creationId xmlns:a16="http://schemas.microsoft.com/office/drawing/2014/main" id="{6FCD3852-7726-4C40-A489-3CEACCF0D2E7}"/>
              </a:ext>
              <a:ext uri="{C183D7F6-B498-43B3-948B-1728B52AA6E4}">
                <adec:decorative xmlns:adec="http://schemas.microsoft.com/office/drawing/2017/decorative" val="1"/>
              </a:ext>
            </a:extLst>
          </p:cNvPr>
          <p:cNvSpPr/>
          <p:nvPr/>
        </p:nvSpPr>
        <p:spPr>
          <a:xfrm>
            <a:off x="838199" y="1352499"/>
            <a:ext cx="10642601"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6" descr="The two graphs from the first image in black and white, showing that the textures work to define the various bars.">
            <a:extLst>
              <a:ext uri="{FF2B5EF4-FFF2-40B4-BE49-F238E27FC236}">
                <a16:creationId xmlns:a16="http://schemas.microsoft.com/office/drawing/2014/main" id="{2C6621B5-A866-910E-0199-72453EC443D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439267" y="4120145"/>
            <a:ext cx="6034020" cy="23411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Two graphs, the first using only color to denote the four bars. The second graph has applied differing textures to the bars.">
            <a:extLst>
              <a:ext uri="{FF2B5EF4-FFF2-40B4-BE49-F238E27FC236}">
                <a16:creationId xmlns:a16="http://schemas.microsoft.com/office/drawing/2014/main" id="{8E2BAE65-3F74-5C97-B5F0-2D4D71497D7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saturation sat="66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439268" y="1680586"/>
            <a:ext cx="6034020" cy="234119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198257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A21AF-51C4-35F7-4750-84343422041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9F9B9FC-1443-6715-70E1-F2DE88DDC69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8" name="Title 1">
            <a:extLst>
              <a:ext uri="{FF2B5EF4-FFF2-40B4-BE49-F238E27FC236}">
                <a16:creationId xmlns:a16="http://schemas.microsoft.com/office/drawing/2014/main" id="{0F953E06-0F01-3DF4-9C78-39A061F3D6CD}"/>
              </a:ext>
            </a:extLst>
          </p:cNvPr>
          <p:cNvSpPr txBox="1">
            <a:spLocks noGrp="1"/>
          </p:cNvSpPr>
          <p:nvPr>
            <p:ph type="title" idx="4294967295"/>
          </p:nvPr>
        </p:nvSpPr>
        <p:spPr>
          <a:xfrm>
            <a:off x="838199" y="693157"/>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Example</a:t>
            </a:r>
          </a:p>
        </p:txBody>
      </p:sp>
      <p:pic>
        <p:nvPicPr>
          <p:cNvPr id="2" name="Picture 1" descr="Quality Matters Rubric organization chart. the chart uses box shapes, color, and text formatting to differentiate the elements.">
            <a:extLst>
              <a:ext uri="{FF2B5EF4-FFF2-40B4-BE49-F238E27FC236}">
                <a16:creationId xmlns:a16="http://schemas.microsoft.com/office/drawing/2014/main" id="{11FBE1BF-750C-2F76-9736-26A851395E74}"/>
              </a:ext>
            </a:extLst>
          </p:cNvPr>
          <p:cNvPicPr>
            <a:picLocks noChangeAspect="1"/>
          </p:cNvPicPr>
          <p:nvPr/>
        </p:nvPicPr>
        <p:blipFill>
          <a:blip r:embed="rId4"/>
          <a:stretch>
            <a:fillRect/>
          </a:stretch>
        </p:blipFill>
        <p:spPr>
          <a:xfrm>
            <a:off x="394352" y="1757861"/>
            <a:ext cx="5561411" cy="4296190"/>
          </a:xfrm>
          <a:prstGeom prst="rect">
            <a:avLst/>
          </a:prstGeom>
          <a:effectLst>
            <a:outerShdw blurRad="50800" dist="38100" dir="2700000" algn="tl" rotWithShape="0">
              <a:prstClr val="black">
                <a:alpha val="40000"/>
              </a:prstClr>
            </a:outerShdw>
          </a:effectLst>
        </p:spPr>
      </p:pic>
      <p:pic>
        <p:nvPicPr>
          <p:cNvPr id="7" name="Picture 6" descr="The same QM organization chart in black and white.">
            <a:extLst>
              <a:ext uri="{FF2B5EF4-FFF2-40B4-BE49-F238E27FC236}">
                <a16:creationId xmlns:a16="http://schemas.microsoft.com/office/drawing/2014/main" id="{D91A60CF-130F-6D4E-FC08-6D90C8E5DBC6}"/>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6217383" y="1757861"/>
            <a:ext cx="5561411" cy="4296190"/>
          </a:xfrm>
          <a:prstGeom prst="rect">
            <a:avLst/>
          </a:prstGeom>
          <a:effectLst>
            <a:outerShdw blurRad="50800" dist="38100" dir="2700000" algn="tl" rotWithShape="0">
              <a:prstClr val="black">
                <a:alpha val="40000"/>
              </a:prstClr>
            </a:outerShdw>
          </a:effectLst>
        </p:spPr>
      </p:pic>
      <p:sp>
        <p:nvSpPr>
          <p:cNvPr id="9" name="Rectangle 8">
            <a:extLst>
              <a:ext uri="{FF2B5EF4-FFF2-40B4-BE49-F238E27FC236}">
                <a16:creationId xmlns:a16="http://schemas.microsoft.com/office/drawing/2014/main" id="{E92DD987-E7D0-AB08-10F9-FA09729AAC95}"/>
              </a:ext>
              <a:ext uri="{C183D7F6-B498-43B3-948B-1728B52AA6E4}">
                <adec:decorative xmlns:adec="http://schemas.microsoft.com/office/drawing/2017/decorative" val="1"/>
              </a:ext>
            </a:extLst>
          </p:cNvPr>
          <p:cNvSpPr/>
          <p:nvPr/>
        </p:nvSpPr>
        <p:spPr>
          <a:xfrm>
            <a:off x="838199" y="1352499"/>
            <a:ext cx="10642601"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5919553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68AF1-0226-BC97-5207-D69AE0CEDA27}"/>
            </a:ext>
          </a:extLst>
        </p:cNvPr>
        <p:cNvGrpSpPr/>
        <p:nvPr/>
      </p:nvGrpSpPr>
      <p:grpSpPr>
        <a:xfrm>
          <a:off x="0" y="0"/>
          <a:ext cx="0" cy="0"/>
          <a:chOff x="0" y="0"/>
          <a:chExt cx="0" cy="0"/>
        </a:xfrm>
      </p:grpSpPr>
      <p:pic>
        <p:nvPicPr>
          <p:cNvPr id="3" name="Picture 2" descr="UL System logos backdrop.">
            <a:extLst>
              <a:ext uri="{FF2B5EF4-FFF2-40B4-BE49-F238E27FC236}">
                <a16:creationId xmlns:a16="http://schemas.microsoft.com/office/drawing/2014/main" id="{6F1B1E93-E1DA-D440-4963-6768CFE9AE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4" name="Title 1">
            <a:extLst>
              <a:ext uri="{FF2B5EF4-FFF2-40B4-BE49-F238E27FC236}">
                <a16:creationId xmlns:a16="http://schemas.microsoft.com/office/drawing/2014/main" id="{2EDDC853-5138-EA30-453B-CAF9FCB1A3AC}"/>
              </a:ext>
            </a:extLst>
          </p:cNvPr>
          <p:cNvSpPr txBox="1">
            <a:spLocks noGrp="1"/>
          </p:cNvSpPr>
          <p:nvPr>
            <p:ph type="title" idx="4294967295"/>
          </p:nvPr>
        </p:nvSpPr>
        <p:spPr>
          <a:xfrm>
            <a:off x="838199" y="693157"/>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Color &amp; Design Rules Resources</a:t>
            </a:r>
          </a:p>
        </p:txBody>
      </p:sp>
      <p:sp>
        <p:nvSpPr>
          <p:cNvPr id="5" name="Content Placeholder 7">
            <a:extLst>
              <a:ext uri="{FF2B5EF4-FFF2-40B4-BE49-F238E27FC236}">
                <a16:creationId xmlns:a16="http://schemas.microsoft.com/office/drawing/2014/main" id="{7237C5A4-1304-33A0-4B20-DB8DA6DE3A87}"/>
              </a:ext>
            </a:extLst>
          </p:cNvPr>
          <p:cNvSpPr txBox="1">
            <a:spLocks/>
          </p:cNvSpPr>
          <p:nvPr/>
        </p:nvSpPr>
        <p:spPr>
          <a:xfrm>
            <a:off x="838200" y="1690688"/>
            <a:ext cx="10642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Tools to help you design with colorblindness in mind:</a:t>
            </a:r>
          </a:p>
          <a:p>
            <a:pPr lvl="1"/>
            <a:r>
              <a:rPr lang="en-US" sz="2800" u="sng" dirty="0">
                <a:hlinkClick r:id="rId4"/>
              </a:rPr>
              <a:t>A great explanation of color font ratios</a:t>
            </a:r>
            <a:r>
              <a:rPr lang="en-US" sz="2800" dirty="0"/>
              <a:t>.</a:t>
            </a:r>
            <a:endParaRPr lang="en-US" sz="2800" dirty="0">
              <a:hlinkClick r:id="rId5"/>
            </a:endParaRPr>
          </a:p>
          <a:p>
            <a:pPr lvl="1"/>
            <a:r>
              <a:rPr lang="en-US" sz="2800" dirty="0" err="1">
                <a:hlinkClick r:id="rId6"/>
              </a:rPr>
              <a:t>WebAim’s</a:t>
            </a:r>
            <a:r>
              <a:rPr lang="en-US" sz="2800" dirty="0">
                <a:hlinkClick r:id="rId6"/>
              </a:rPr>
              <a:t> color contrast checker</a:t>
            </a:r>
            <a:r>
              <a:rPr lang="en-US" sz="2800" dirty="0"/>
              <a:t>: provide two colors to see if they pass accessibility guidelines.</a:t>
            </a:r>
          </a:p>
          <a:p>
            <a:pPr lvl="1"/>
            <a:r>
              <a:rPr lang="en-US" sz="2800" dirty="0">
                <a:hlinkClick r:id="rId7"/>
              </a:rPr>
              <a:t>Color Oracle</a:t>
            </a:r>
            <a:r>
              <a:rPr lang="en-US" sz="2800" dirty="0"/>
              <a:t>: a color blindness simulator for Windows, Mac and Linux, showing you what people with common color vision impairments will see.</a:t>
            </a:r>
          </a:p>
          <a:p>
            <a:pPr marL="0" indent="0">
              <a:buNone/>
            </a:pPr>
            <a:endParaRPr lang="en-US" dirty="0"/>
          </a:p>
        </p:txBody>
      </p:sp>
      <p:sp>
        <p:nvSpPr>
          <p:cNvPr id="6" name="Rectangle 5">
            <a:extLst>
              <a:ext uri="{FF2B5EF4-FFF2-40B4-BE49-F238E27FC236}">
                <a16:creationId xmlns:a16="http://schemas.microsoft.com/office/drawing/2014/main" id="{577354B7-E7C6-AB9F-43CE-C30C3E1C5EE7}"/>
              </a:ext>
              <a:ext uri="{C183D7F6-B498-43B3-948B-1728B52AA6E4}">
                <adec:decorative xmlns:adec="http://schemas.microsoft.com/office/drawing/2017/decorative" val="1"/>
              </a:ext>
            </a:extLst>
          </p:cNvPr>
          <p:cNvSpPr/>
          <p:nvPr/>
        </p:nvSpPr>
        <p:spPr>
          <a:xfrm>
            <a:off x="838199" y="1352499"/>
            <a:ext cx="10642601"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731156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UL System logos backdrop.">
            <a:extLst>
              <a:ext uri="{FF2B5EF4-FFF2-40B4-BE49-F238E27FC236}">
                <a16:creationId xmlns:a16="http://schemas.microsoft.com/office/drawing/2014/main" id="{15190C38-8A56-40D9-8738-56B4D239D5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
            <a:ext cx="12192000" cy="6856781"/>
          </a:xfrm>
          <a:prstGeom prst="rect">
            <a:avLst/>
          </a:prstGeom>
        </p:spPr>
      </p:pic>
      <p:sp>
        <p:nvSpPr>
          <p:cNvPr id="7" name="Title 6">
            <a:extLst>
              <a:ext uri="{FF2B5EF4-FFF2-40B4-BE49-F238E27FC236}">
                <a16:creationId xmlns:a16="http://schemas.microsoft.com/office/drawing/2014/main" id="{5E1571A4-9020-4098-B6AF-73F5069238B8}"/>
              </a:ext>
            </a:extLst>
          </p:cNvPr>
          <p:cNvSpPr>
            <a:spLocks noGrp="1"/>
          </p:cNvSpPr>
          <p:nvPr>
            <p:ph type="title" idx="4294967295"/>
          </p:nvPr>
        </p:nvSpPr>
        <p:spPr>
          <a:xfrm>
            <a:off x="3531454" y="5136207"/>
            <a:ext cx="5129096" cy="1261884"/>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mn-lt"/>
                <a:ea typeface="+mn-ea"/>
                <a:cs typeface="+mn-cs"/>
              </a:rPr>
              <a:t>Alt Text​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mn-lt"/>
                <a:ea typeface="+mn-ea"/>
                <a:cs typeface="+mn-cs"/>
              </a:rPr>
              <a:t>(Overview and Best Practices)​</a:t>
            </a:r>
            <a:endParaRPr kumimoji="0" lang="en-US" sz="16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302744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L System logos backdrop.">
            <a:extLst>
              <a:ext uri="{FF2B5EF4-FFF2-40B4-BE49-F238E27FC236}">
                <a16:creationId xmlns:a16="http://schemas.microsoft.com/office/drawing/2014/main" id="{F1C2DB7C-4374-41DC-BF13-1E1D015FA1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3" name="Title 1">
            <a:extLst>
              <a:ext uri="{FF2B5EF4-FFF2-40B4-BE49-F238E27FC236}">
                <a16:creationId xmlns:a16="http://schemas.microsoft.com/office/drawing/2014/main" id="{5098BF41-D0A2-4967-9D19-BCAA6A2414A7}"/>
              </a:ext>
            </a:extLst>
          </p:cNvPr>
          <p:cNvSpPr txBox="1">
            <a:spLocks noGrp="1"/>
          </p:cNvSpPr>
          <p:nvPr>
            <p:ph type="title" idx="4294967295"/>
          </p:nvPr>
        </p:nvSpPr>
        <p:spPr>
          <a:xfrm>
            <a:off x="838200" y="678952"/>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Media Includes:</a:t>
            </a:r>
          </a:p>
        </p:txBody>
      </p:sp>
      <p:sp>
        <p:nvSpPr>
          <p:cNvPr id="4" name="Content Placeholder 7">
            <a:extLst>
              <a:ext uri="{FF2B5EF4-FFF2-40B4-BE49-F238E27FC236}">
                <a16:creationId xmlns:a16="http://schemas.microsoft.com/office/drawing/2014/main" id="{632F9A2F-D9ED-4842-9507-AFB2B7BE6702}"/>
              </a:ext>
            </a:extLst>
          </p:cNvPr>
          <p:cNvSpPr txBox="1">
            <a:spLocks/>
          </p:cNvSpPr>
          <p:nvPr/>
        </p:nvSpPr>
        <p:spPr>
          <a:xfrm>
            <a:off x="838200" y="1690688"/>
            <a:ext cx="10642600" cy="50403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sz="2200" b="1" dirty="0"/>
              <a:t>Images</a:t>
            </a:r>
          </a:p>
          <a:p>
            <a:pPr lvl="1"/>
            <a:r>
              <a:rPr lang="en-US" sz="2200" dirty="0"/>
              <a:t>Static images, GIFs, and animated images</a:t>
            </a:r>
          </a:p>
          <a:p>
            <a:pPr lvl="1"/>
            <a:r>
              <a:rPr lang="en-US" sz="2200" dirty="0"/>
              <a:t>Images in LMS pages</a:t>
            </a:r>
          </a:p>
          <a:p>
            <a:pPr>
              <a:buFont typeface="Arial" panose="020B0604020202020204" pitchFamily="34" charset="0"/>
              <a:buChar char="•"/>
            </a:pPr>
            <a:r>
              <a:rPr lang="en-US" sz="2200" b="1" dirty="0"/>
              <a:t>Video lectures, recorded classes, lab demonstration videos, or teaching materials</a:t>
            </a:r>
          </a:p>
          <a:p>
            <a:pPr lvl="1"/>
            <a:r>
              <a:rPr lang="en-US" sz="2200" dirty="0"/>
              <a:t>Screencasts, tutorials, narrated PowerPoints, Panopto, Zoom/Teams recordings</a:t>
            </a:r>
          </a:p>
          <a:p>
            <a:pPr lvl="1"/>
            <a:r>
              <a:rPr lang="en-US" sz="2200" dirty="0"/>
              <a:t>Podcasts, audio assignments, interviews</a:t>
            </a:r>
          </a:p>
          <a:p>
            <a:pPr lvl="1"/>
            <a:r>
              <a:rPr lang="en-US" sz="2200" dirty="0"/>
              <a:t>Movies, documentaries or YouTube/Vimeo clips</a:t>
            </a:r>
          </a:p>
          <a:p>
            <a:pPr>
              <a:buFont typeface="Arial" panose="020B0604020202020204" pitchFamily="34" charset="0"/>
              <a:buChar char="•"/>
            </a:pPr>
            <a:r>
              <a:rPr lang="en-US" sz="2200" b="1" dirty="0"/>
              <a:t>Interactive objects</a:t>
            </a:r>
          </a:p>
          <a:p>
            <a:pPr lvl="1"/>
            <a:r>
              <a:rPr lang="en-US" sz="2200" dirty="0"/>
              <a:t>H5P or Storyline interactive objects</a:t>
            </a:r>
          </a:p>
          <a:p>
            <a:pPr lvl="1"/>
            <a:r>
              <a:rPr lang="en-US" sz="2200" dirty="0"/>
              <a:t>VR/AR experiences</a:t>
            </a:r>
          </a:p>
          <a:p>
            <a:pPr lvl="1"/>
            <a:r>
              <a:rPr lang="en-US" sz="2200" dirty="0"/>
              <a:t>Simulations and multimedia quizzes</a:t>
            </a:r>
            <a:endParaRPr lang="en-US" sz="2200" b="1" dirty="0"/>
          </a:p>
          <a:p>
            <a:pPr marL="0" indent="0">
              <a:buNone/>
            </a:pPr>
            <a:r>
              <a:rPr lang="en-US" sz="2200" dirty="0"/>
              <a:t>If the student must </a:t>
            </a:r>
            <a:r>
              <a:rPr lang="en-US" sz="2200" b="1" dirty="0"/>
              <a:t>watch, listen, or control playback</a:t>
            </a:r>
            <a:r>
              <a:rPr lang="en-US" sz="2200" dirty="0"/>
              <a:t>, it is treated as </a:t>
            </a:r>
            <a:r>
              <a:rPr lang="en-US" sz="2200" b="1" dirty="0"/>
              <a:t>media</a:t>
            </a:r>
            <a:r>
              <a:rPr lang="en-US" sz="2200" dirty="0"/>
              <a:t> for WCAG and ADA compliance.</a:t>
            </a:r>
          </a:p>
        </p:txBody>
      </p:sp>
      <p:sp>
        <p:nvSpPr>
          <p:cNvPr id="5" name="Rectangle 4">
            <a:extLst>
              <a:ext uri="{FF2B5EF4-FFF2-40B4-BE49-F238E27FC236}">
                <a16:creationId xmlns:a16="http://schemas.microsoft.com/office/drawing/2014/main" id="{F1315C69-04CB-4DCB-ADA9-70EF45ED69A3}"/>
              </a:ext>
              <a:ext uri="{C183D7F6-B498-43B3-948B-1728B52AA6E4}">
                <adec:decorative xmlns:adec="http://schemas.microsoft.com/office/drawing/2017/decorative" val="1"/>
              </a:ext>
            </a:extLst>
          </p:cNvPr>
          <p:cNvSpPr/>
          <p:nvPr/>
        </p:nvSpPr>
        <p:spPr>
          <a:xfrm>
            <a:off x="897467" y="1352499"/>
            <a:ext cx="10583333"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882127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L System logos backdrop.">
            <a:extLst>
              <a:ext uri="{FF2B5EF4-FFF2-40B4-BE49-F238E27FC236}">
                <a16:creationId xmlns:a16="http://schemas.microsoft.com/office/drawing/2014/main" id="{F1C2DB7C-4374-41DC-BF13-1E1D015FA1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3" name="Title 1">
            <a:extLst>
              <a:ext uri="{FF2B5EF4-FFF2-40B4-BE49-F238E27FC236}">
                <a16:creationId xmlns:a16="http://schemas.microsoft.com/office/drawing/2014/main" id="{5098BF41-D0A2-4967-9D19-BCAA6A2414A7}"/>
              </a:ext>
            </a:extLst>
          </p:cNvPr>
          <p:cNvSpPr txBox="1">
            <a:spLocks noGrp="1"/>
          </p:cNvSpPr>
          <p:nvPr>
            <p:ph type="title" idx="4294967295"/>
          </p:nvPr>
        </p:nvSpPr>
        <p:spPr>
          <a:xfrm>
            <a:off x="838200" y="678952"/>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What Is Alt Text?</a:t>
            </a:r>
          </a:p>
        </p:txBody>
      </p:sp>
      <p:sp>
        <p:nvSpPr>
          <p:cNvPr id="4" name="Content Placeholder 7">
            <a:extLst>
              <a:ext uri="{FF2B5EF4-FFF2-40B4-BE49-F238E27FC236}">
                <a16:creationId xmlns:a16="http://schemas.microsoft.com/office/drawing/2014/main" id="{632F9A2F-D9ED-4842-9507-AFB2B7BE6702}"/>
              </a:ext>
            </a:extLst>
          </p:cNvPr>
          <p:cNvSpPr txBox="1">
            <a:spLocks/>
          </p:cNvSpPr>
          <p:nvPr/>
        </p:nvSpPr>
        <p:spPr>
          <a:xfrm>
            <a:off x="838200" y="1690688"/>
            <a:ext cx="10642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Alt text is a written substitute for meaningful image content. </a:t>
            </a:r>
          </a:p>
          <a:p>
            <a:r>
              <a:rPr lang="en-US" dirty="0"/>
              <a:t>Read aloud by screen readers for blind/low-vision users</a:t>
            </a:r>
          </a:p>
          <a:p>
            <a:r>
              <a:rPr lang="en-US" dirty="0"/>
              <a:t>Required by WCAG 1.1.1 Non-Text Content</a:t>
            </a:r>
          </a:p>
          <a:p>
            <a:r>
              <a:rPr lang="en-US" dirty="0"/>
              <a:t>Goal: provide the same meaning, not the same visual detail</a:t>
            </a:r>
          </a:p>
        </p:txBody>
      </p:sp>
      <p:sp>
        <p:nvSpPr>
          <p:cNvPr id="5" name="Rectangle 4">
            <a:extLst>
              <a:ext uri="{FF2B5EF4-FFF2-40B4-BE49-F238E27FC236}">
                <a16:creationId xmlns:a16="http://schemas.microsoft.com/office/drawing/2014/main" id="{F1315C69-04CB-4DCB-ADA9-70EF45ED69A3}"/>
              </a:ext>
              <a:ext uri="{C183D7F6-B498-43B3-948B-1728B52AA6E4}">
                <adec:decorative xmlns:adec="http://schemas.microsoft.com/office/drawing/2017/decorative" val="1"/>
              </a:ext>
            </a:extLst>
          </p:cNvPr>
          <p:cNvSpPr/>
          <p:nvPr/>
        </p:nvSpPr>
        <p:spPr>
          <a:xfrm>
            <a:off x="897467" y="1352499"/>
            <a:ext cx="10583333"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7782035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L System logos backdrop.">
            <a:extLst>
              <a:ext uri="{FF2B5EF4-FFF2-40B4-BE49-F238E27FC236}">
                <a16:creationId xmlns:a16="http://schemas.microsoft.com/office/drawing/2014/main" id="{F1C2DB7C-4374-41DC-BF13-1E1D015FA1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3" name="Title 1">
            <a:extLst>
              <a:ext uri="{FF2B5EF4-FFF2-40B4-BE49-F238E27FC236}">
                <a16:creationId xmlns:a16="http://schemas.microsoft.com/office/drawing/2014/main" id="{5098BF41-D0A2-4967-9D19-BCAA6A2414A7}"/>
              </a:ext>
            </a:extLst>
          </p:cNvPr>
          <p:cNvSpPr txBox="1">
            <a:spLocks noGrp="1"/>
          </p:cNvSpPr>
          <p:nvPr>
            <p:ph type="title" idx="4294967295"/>
          </p:nvPr>
        </p:nvSpPr>
        <p:spPr>
          <a:xfrm>
            <a:off x="838200" y="678952"/>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When Do You Use Alt Text?</a:t>
            </a:r>
          </a:p>
        </p:txBody>
      </p:sp>
      <p:sp>
        <p:nvSpPr>
          <p:cNvPr id="4" name="Content Placeholder 7">
            <a:extLst>
              <a:ext uri="{FF2B5EF4-FFF2-40B4-BE49-F238E27FC236}">
                <a16:creationId xmlns:a16="http://schemas.microsoft.com/office/drawing/2014/main" id="{632F9A2F-D9ED-4842-9507-AFB2B7BE6702}"/>
              </a:ext>
            </a:extLst>
          </p:cNvPr>
          <p:cNvSpPr txBox="1">
            <a:spLocks/>
          </p:cNvSpPr>
          <p:nvPr/>
        </p:nvSpPr>
        <p:spPr>
          <a:xfrm>
            <a:off x="838200" y="1690688"/>
            <a:ext cx="10642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Use alt text when an image:</a:t>
            </a:r>
          </a:p>
          <a:p>
            <a:pPr lvl="1">
              <a:buFont typeface="Arial" panose="020B0604020202020204" pitchFamily="34" charset="0"/>
              <a:buChar char="•"/>
            </a:pPr>
            <a:r>
              <a:rPr lang="en-US" dirty="0"/>
              <a:t>Conveys information (charts, diagrams, screenshots, labels)</a:t>
            </a:r>
          </a:p>
          <a:p>
            <a:pPr lvl="1">
              <a:buFont typeface="Arial" panose="020B0604020202020204" pitchFamily="34" charset="0"/>
              <a:buChar char="•"/>
            </a:pPr>
            <a:r>
              <a:rPr lang="en-US" dirty="0"/>
              <a:t>Supports instruction or is referenced in the content</a:t>
            </a:r>
          </a:p>
          <a:p>
            <a:pPr lvl="1">
              <a:buFont typeface="Arial" panose="020B0604020202020204" pitchFamily="34" charset="0"/>
              <a:buChar char="•"/>
            </a:pPr>
            <a:r>
              <a:rPr lang="en-US" dirty="0"/>
              <a:t>Identifies a person, place, or object</a:t>
            </a:r>
          </a:p>
          <a:p>
            <a:pPr lvl="1">
              <a:buFont typeface="Arial" panose="020B0604020202020204" pitchFamily="34" charset="0"/>
              <a:buChar char="•"/>
            </a:pPr>
            <a:r>
              <a:rPr lang="en-US" dirty="0"/>
              <a:t>Functions as a link or button</a:t>
            </a:r>
          </a:p>
          <a:p>
            <a:pPr lvl="2">
              <a:buFont typeface="Arial" panose="020B0604020202020204" pitchFamily="34" charset="0"/>
              <a:buChar char="•"/>
            </a:pPr>
            <a:r>
              <a:rPr lang="en-US" dirty="0"/>
              <a:t>Example: alt="Download syllabus“</a:t>
            </a:r>
          </a:p>
          <a:p>
            <a:pPr marL="914400" lvl="2" indent="0">
              <a:buNone/>
            </a:pPr>
            <a:endParaRPr lang="en-US" dirty="0"/>
          </a:p>
          <a:p>
            <a:pPr marL="114300" indent="0">
              <a:buNone/>
            </a:pPr>
            <a:r>
              <a:rPr lang="en-US" dirty="0"/>
              <a:t>If you remove the image, does the user lose meaning? If yes, alt text is required.</a:t>
            </a:r>
          </a:p>
          <a:p>
            <a:pPr marL="457200" lvl="1" indent="0">
              <a:buNone/>
            </a:pPr>
            <a:endParaRPr lang="en-US" sz="2800" dirty="0"/>
          </a:p>
        </p:txBody>
      </p:sp>
      <p:sp>
        <p:nvSpPr>
          <p:cNvPr id="5" name="Rectangle 4">
            <a:extLst>
              <a:ext uri="{FF2B5EF4-FFF2-40B4-BE49-F238E27FC236}">
                <a16:creationId xmlns:a16="http://schemas.microsoft.com/office/drawing/2014/main" id="{F1315C69-04CB-4DCB-ADA9-70EF45ED69A3}"/>
              </a:ext>
              <a:ext uri="{C183D7F6-B498-43B3-948B-1728B52AA6E4}">
                <adec:decorative xmlns:adec="http://schemas.microsoft.com/office/drawing/2017/decorative" val="1"/>
              </a:ext>
            </a:extLst>
          </p:cNvPr>
          <p:cNvSpPr/>
          <p:nvPr/>
        </p:nvSpPr>
        <p:spPr>
          <a:xfrm>
            <a:off x="897467" y="1352499"/>
            <a:ext cx="10583333"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941310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L System logos backdrop.">
            <a:extLst>
              <a:ext uri="{FF2B5EF4-FFF2-40B4-BE49-F238E27FC236}">
                <a16:creationId xmlns:a16="http://schemas.microsoft.com/office/drawing/2014/main" id="{F1C2DB7C-4374-41DC-BF13-1E1D015FA1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3" name="Title 1">
            <a:extLst>
              <a:ext uri="{FF2B5EF4-FFF2-40B4-BE49-F238E27FC236}">
                <a16:creationId xmlns:a16="http://schemas.microsoft.com/office/drawing/2014/main" id="{5098BF41-D0A2-4967-9D19-BCAA6A2414A7}"/>
              </a:ext>
            </a:extLst>
          </p:cNvPr>
          <p:cNvSpPr txBox="1">
            <a:spLocks noGrp="1"/>
          </p:cNvSpPr>
          <p:nvPr>
            <p:ph type="title" idx="4294967295"/>
          </p:nvPr>
        </p:nvSpPr>
        <p:spPr>
          <a:xfrm>
            <a:off x="838200" y="678952"/>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How to Write Good Alt Text</a:t>
            </a:r>
          </a:p>
        </p:txBody>
      </p:sp>
      <p:sp>
        <p:nvSpPr>
          <p:cNvPr id="4" name="Content Placeholder 7">
            <a:extLst>
              <a:ext uri="{FF2B5EF4-FFF2-40B4-BE49-F238E27FC236}">
                <a16:creationId xmlns:a16="http://schemas.microsoft.com/office/drawing/2014/main" id="{632F9A2F-D9ED-4842-9507-AFB2B7BE6702}"/>
              </a:ext>
            </a:extLst>
          </p:cNvPr>
          <p:cNvSpPr txBox="1">
            <a:spLocks/>
          </p:cNvSpPr>
          <p:nvPr/>
        </p:nvSpPr>
        <p:spPr>
          <a:xfrm>
            <a:off x="838200" y="1690688"/>
            <a:ext cx="10642600" cy="49413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Be concise and specific (aim for ≤ 125 characters or one/two sentences.)</a:t>
            </a:r>
          </a:p>
          <a:p>
            <a:r>
              <a:rPr lang="en-US" dirty="0"/>
              <a:t>Focus on purpose, not appearance</a:t>
            </a:r>
          </a:p>
          <a:p>
            <a:r>
              <a:rPr lang="en-US" dirty="0"/>
              <a:t>Don’t start with “Image of…” or “Picture of…”</a:t>
            </a:r>
          </a:p>
          <a:p>
            <a:r>
              <a:rPr lang="en-US" dirty="0"/>
              <a:t>Describe meaning, not style</a:t>
            </a:r>
          </a:p>
        </p:txBody>
      </p:sp>
      <p:sp>
        <p:nvSpPr>
          <p:cNvPr id="5" name="Rectangle 4">
            <a:extLst>
              <a:ext uri="{FF2B5EF4-FFF2-40B4-BE49-F238E27FC236}">
                <a16:creationId xmlns:a16="http://schemas.microsoft.com/office/drawing/2014/main" id="{F1315C69-04CB-4DCB-ADA9-70EF45ED69A3}"/>
              </a:ext>
              <a:ext uri="{C183D7F6-B498-43B3-948B-1728B52AA6E4}">
                <adec:decorative xmlns:adec="http://schemas.microsoft.com/office/drawing/2017/decorative" val="1"/>
              </a:ext>
            </a:extLst>
          </p:cNvPr>
          <p:cNvSpPr/>
          <p:nvPr/>
        </p:nvSpPr>
        <p:spPr>
          <a:xfrm>
            <a:off x="897467" y="1352499"/>
            <a:ext cx="10583333"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5475674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DF8C4-5374-147D-E1E5-ECA9FAEFED2D}"/>
            </a:ext>
          </a:extLst>
        </p:cNvPr>
        <p:cNvGrpSpPr/>
        <p:nvPr/>
      </p:nvGrpSpPr>
      <p:grpSpPr>
        <a:xfrm>
          <a:off x="0" y="0"/>
          <a:ext cx="0" cy="0"/>
          <a:chOff x="0" y="0"/>
          <a:chExt cx="0" cy="0"/>
        </a:xfrm>
      </p:grpSpPr>
      <p:pic>
        <p:nvPicPr>
          <p:cNvPr id="2" name="Picture 1" descr="UL System logos backdrop.">
            <a:extLst>
              <a:ext uri="{FF2B5EF4-FFF2-40B4-BE49-F238E27FC236}">
                <a16:creationId xmlns:a16="http://schemas.microsoft.com/office/drawing/2014/main" id="{B668B032-3DA5-6C27-7418-A715125AAF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3" name="Title 1">
            <a:extLst>
              <a:ext uri="{FF2B5EF4-FFF2-40B4-BE49-F238E27FC236}">
                <a16:creationId xmlns:a16="http://schemas.microsoft.com/office/drawing/2014/main" id="{A9F06806-5C0B-792E-B549-F2316E6CA1AE}"/>
              </a:ext>
            </a:extLst>
          </p:cNvPr>
          <p:cNvSpPr txBox="1">
            <a:spLocks noGrp="1"/>
          </p:cNvSpPr>
          <p:nvPr>
            <p:ph type="title" idx="4294967295"/>
          </p:nvPr>
        </p:nvSpPr>
        <p:spPr>
          <a:xfrm>
            <a:off x="838200" y="678952"/>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Alt Text – Chart Example</a:t>
            </a:r>
          </a:p>
        </p:txBody>
      </p:sp>
      <p:sp>
        <p:nvSpPr>
          <p:cNvPr id="4" name="Content Placeholder 7">
            <a:extLst>
              <a:ext uri="{FF2B5EF4-FFF2-40B4-BE49-F238E27FC236}">
                <a16:creationId xmlns:a16="http://schemas.microsoft.com/office/drawing/2014/main" id="{E984B053-E4D7-5E86-ADB8-52962AE5982F}"/>
              </a:ext>
            </a:extLst>
          </p:cNvPr>
          <p:cNvSpPr txBox="1">
            <a:spLocks/>
          </p:cNvSpPr>
          <p:nvPr/>
        </p:nvSpPr>
        <p:spPr>
          <a:xfrm>
            <a:off x="838200" y="1690688"/>
            <a:ext cx="10642600" cy="49413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The image of a blue bar chart with three tall bars.</a:t>
            </a:r>
          </a:p>
        </p:txBody>
      </p:sp>
      <p:sp>
        <p:nvSpPr>
          <p:cNvPr id="5" name="Rectangle 4">
            <a:extLst>
              <a:ext uri="{FF2B5EF4-FFF2-40B4-BE49-F238E27FC236}">
                <a16:creationId xmlns:a16="http://schemas.microsoft.com/office/drawing/2014/main" id="{02A3D621-3071-88CA-AC0C-C3A174BEC07D}"/>
              </a:ext>
              <a:ext uri="{C183D7F6-B498-43B3-948B-1728B52AA6E4}">
                <adec:decorative xmlns:adec="http://schemas.microsoft.com/office/drawing/2017/decorative" val="1"/>
              </a:ext>
            </a:extLst>
          </p:cNvPr>
          <p:cNvSpPr/>
          <p:nvPr/>
        </p:nvSpPr>
        <p:spPr>
          <a:xfrm>
            <a:off x="897467" y="1352499"/>
            <a:ext cx="10583333"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Bar chart showing enrollment rising from 200 to 475 from 2021 to 2023.">
            <a:extLst>
              <a:ext uri="{FF2B5EF4-FFF2-40B4-BE49-F238E27FC236}">
                <a16:creationId xmlns:a16="http://schemas.microsoft.com/office/drawing/2014/main" id="{0617BE6B-64F8-E2A0-D7AB-852D795092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1928" y="2903058"/>
            <a:ext cx="5781428" cy="3728970"/>
          </a:xfrm>
          <a:prstGeom prst="rect">
            <a:avLst/>
          </a:prstGeom>
        </p:spPr>
      </p:pic>
    </p:spTree>
    <p:custDataLst>
      <p:tags r:id="rId1"/>
    </p:custDataLst>
    <p:extLst>
      <p:ext uri="{BB962C8B-B14F-4D97-AF65-F5344CB8AC3E}">
        <p14:creationId xmlns:p14="http://schemas.microsoft.com/office/powerpoint/2010/main" val="23252539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281EB-C1B2-D7EE-3D8F-B65EA2107B66}"/>
            </a:ext>
          </a:extLst>
        </p:cNvPr>
        <p:cNvGrpSpPr/>
        <p:nvPr/>
      </p:nvGrpSpPr>
      <p:grpSpPr>
        <a:xfrm>
          <a:off x="0" y="0"/>
          <a:ext cx="0" cy="0"/>
          <a:chOff x="0" y="0"/>
          <a:chExt cx="0" cy="0"/>
        </a:xfrm>
      </p:grpSpPr>
      <p:pic>
        <p:nvPicPr>
          <p:cNvPr id="2" name="Picture 1" descr="UL System logos backdrop.">
            <a:extLst>
              <a:ext uri="{FF2B5EF4-FFF2-40B4-BE49-F238E27FC236}">
                <a16:creationId xmlns:a16="http://schemas.microsoft.com/office/drawing/2014/main" id="{05B38015-C490-413F-50C9-86C1D9E5A1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3" name="Title 1">
            <a:extLst>
              <a:ext uri="{FF2B5EF4-FFF2-40B4-BE49-F238E27FC236}">
                <a16:creationId xmlns:a16="http://schemas.microsoft.com/office/drawing/2014/main" id="{C42F9A13-146F-5B9D-A3DD-B157523679A9}"/>
              </a:ext>
            </a:extLst>
          </p:cNvPr>
          <p:cNvSpPr txBox="1">
            <a:spLocks noGrp="1"/>
          </p:cNvSpPr>
          <p:nvPr>
            <p:ph type="title" idx="4294967295"/>
          </p:nvPr>
        </p:nvSpPr>
        <p:spPr>
          <a:xfrm>
            <a:off x="838200" y="678952"/>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Alt Text – Chart Example</a:t>
            </a:r>
          </a:p>
        </p:txBody>
      </p:sp>
      <p:sp>
        <p:nvSpPr>
          <p:cNvPr id="4" name="Content Placeholder 7">
            <a:extLst>
              <a:ext uri="{FF2B5EF4-FFF2-40B4-BE49-F238E27FC236}">
                <a16:creationId xmlns:a16="http://schemas.microsoft.com/office/drawing/2014/main" id="{0276F798-1010-4E7D-EFB0-9F495DA9A26E}"/>
              </a:ext>
            </a:extLst>
          </p:cNvPr>
          <p:cNvSpPr txBox="1">
            <a:spLocks/>
          </p:cNvSpPr>
          <p:nvPr/>
        </p:nvSpPr>
        <p:spPr>
          <a:xfrm>
            <a:off x="838200" y="1690688"/>
            <a:ext cx="10642600" cy="49413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trike="sngStrike" dirty="0"/>
              <a:t>The image of a blue bar chart with three tall bars.</a:t>
            </a:r>
          </a:p>
          <a:p>
            <a:pPr lvl="1"/>
            <a:r>
              <a:rPr lang="en-US" dirty="0"/>
              <a:t>Bar chart showing enrollment rising from 200 to 475 from 2021 to 2023.</a:t>
            </a:r>
          </a:p>
          <a:p>
            <a:endParaRPr lang="en-US" dirty="0"/>
          </a:p>
        </p:txBody>
      </p:sp>
      <p:sp>
        <p:nvSpPr>
          <p:cNvPr id="5" name="Rectangle 4">
            <a:extLst>
              <a:ext uri="{FF2B5EF4-FFF2-40B4-BE49-F238E27FC236}">
                <a16:creationId xmlns:a16="http://schemas.microsoft.com/office/drawing/2014/main" id="{733CE76D-9AF9-FA0A-337C-9157EB0C93CF}"/>
              </a:ext>
              <a:ext uri="{C183D7F6-B498-43B3-948B-1728B52AA6E4}">
                <adec:decorative xmlns:adec="http://schemas.microsoft.com/office/drawing/2017/decorative" val="1"/>
              </a:ext>
            </a:extLst>
          </p:cNvPr>
          <p:cNvSpPr/>
          <p:nvPr/>
        </p:nvSpPr>
        <p:spPr>
          <a:xfrm>
            <a:off x="897467" y="1352499"/>
            <a:ext cx="10583333"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Bar chart showing enrollment rising from 200 to 475 from 2021 to 2023.">
            <a:extLst>
              <a:ext uri="{FF2B5EF4-FFF2-40B4-BE49-F238E27FC236}">
                <a16:creationId xmlns:a16="http://schemas.microsoft.com/office/drawing/2014/main" id="{C7F73D00-0CC8-CA63-8DC9-65D0A97182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1928" y="2903058"/>
            <a:ext cx="5781428" cy="3728970"/>
          </a:xfrm>
          <a:prstGeom prst="rect">
            <a:avLst/>
          </a:prstGeom>
        </p:spPr>
      </p:pic>
    </p:spTree>
    <p:custDataLst>
      <p:tags r:id="rId1"/>
    </p:custDataLst>
    <p:extLst>
      <p:ext uri="{BB962C8B-B14F-4D97-AF65-F5344CB8AC3E}">
        <p14:creationId xmlns:p14="http://schemas.microsoft.com/office/powerpoint/2010/main" val="6274829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1FE04-71F1-1F2C-30D3-FBC08D3FB339}"/>
            </a:ext>
          </a:extLst>
        </p:cNvPr>
        <p:cNvGrpSpPr/>
        <p:nvPr/>
      </p:nvGrpSpPr>
      <p:grpSpPr>
        <a:xfrm>
          <a:off x="0" y="0"/>
          <a:ext cx="0" cy="0"/>
          <a:chOff x="0" y="0"/>
          <a:chExt cx="0" cy="0"/>
        </a:xfrm>
      </p:grpSpPr>
      <p:pic>
        <p:nvPicPr>
          <p:cNvPr id="2" name="Picture 1" descr="UL System logos backdrop.">
            <a:extLst>
              <a:ext uri="{FF2B5EF4-FFF2-40B4-BE49-F238E27FC236}">
                <a16:creationId xmlns:a16="http://schemas.microsoft.com/office/drawing/2014/main" id="{432FB53A-41D9-585E-16E5-C473E4728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3" name="Title 1">
            <a:extLst>
              <a:ext uri="{FF2B5EF4-FFF2-40B4-BE49-F238E27FC236}">
                <a16:creationId xmlns:a16="http://schemas.microsoft.com/office/drawing/2014/main" id="{C775ECBF-4F91-09C0-2257-80E23C827BB1}"/>
              </a:ext>
            </a:extLst>
          </p:cNvPr>
          <p:cNvSpPr txBox="1">
            <a:spLocks noGrp="1"/>
          </p:cNvSpPr>
          <p:nvPr>
            <p:ph type="title" idx="4294967295"/>
          </p:nvPr>
        </p:nvSpPr>
        <p:spPr>
          <a:xfrm>
            <a:off x="838200" y="678952"/>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Alt Text – Image Example</a:t>
            </a:r>
          </a:p>
        </p:txBody>
      </p:sp>
      <p:sp>
        <p:nvSpPr>
          <p:cNvPr id="4" name="Content Placeholder 7" descr="Snowy mountains glow at sunrise above a still lake and dark evergreens as pink clouds drift across a clear, peaceful sky.">
            <a:extLst>
              <a:ext uri="{FF2B5EF4-FFF2-40B4-BE49-F238E27FC236}">
                <a16:creationId xmlns:a16="http://schemas.microsoft.com/office/drawing/2014/main" id="{8D24FB42-70F2-1ABE-9350-A3A6EF6900CF}"/>
              </a:ext>
            </a:extLst>
          </p:cNvPr>
          <p:cNvSpPr txBox="1">
            <a:spLocks/>
          </p:cNvSpPr>
          <p:nvPr/>
        </p:nvSpPr>
        <p:spPr>
          <a:xfrm>
            <a:off x="838200" y="1690688"/>
            <a:ext cx="10642600" cy="49413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A lake with mountains and trees</a:t>
            </a:r>
          </a:p>
        </p:txBody>
      </p:sp>
      <p:sp>
        <p:nvSpPr>
          <p:cNvPr id="5" name="Rectangle 4">
            <a:extLst>
              <a:ext uri="{FF2B5EF4-FFF2-40B4-BE49-F238E27FC236}">
                <a16:creationId xmlns:a16="http://schemas.microsoft.com/office/drawing/2014/main" id="{CDF93D05-7849-35B1-3083-9152364A1582}"/>
              </a:ext>
              <a:ext uri="{C183D7F6-B498-43B3-948B-1728B52AA6E4}">
                <adec:decorative xmlns:adec="http://schemas.microsoft.com/office/drawing/2017/decorative" val="1"/>
              </a:ext>
            </a:extLst>
          </p:cNvPr>
          <p:cNvSpPr/>
          <p:nvPr/>
        </p:nvSpPr>
        <p:spPr>
          <a:xfrm>
            <a:off x="897467" y="1352499"/>
            <a:ext cx="10583333"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Snowy mountains glow at sunrise above a still lake and dark evergreens as pink clouds drift across a clear, peaceful sky.">
            <a:extLst>
              <a:ext uri="{FF2B5EF4-FFF2-40B4-BE49-F238E27FC236}">
                <a16:creationId xmlns:a16="http://schemas.microsoft.com/office/drawing/2014/main" id="{CFE313EB-B8BA-590B-7A33-C5CF05DA3738}"/>
              </a:ext>
            </a:extLst>
          </p:cNvPr>
          <p:cNvPicPr>
            <a:picLocks noChangeAspect="1"/>
          </p:cNvPicPr>
          <p:nvPr/>
        </p:nvPicPr>
        <p:blipFill>
          <a:blip r:embed="rId4"/>
          <a:stretch>
            <a:fillRect/>
          </a:stretch>
        </p:blipFill>
        <p:spPr>
          <a:xfrm>
            <a:off x="2945002" y="2468881"/>
            <a:ext cx="5446698" cy="3631133"/>
          </a:xfrm>
          <a:prstGeom prst="rect">
            <a:avLst/>
          </a:prstGeom>
        </p:spPr>
      </p:pic>
    </p:spTree>
    <p:custDataLst>
      <p:tags r:id="rId1"/>
    </p:custDataLst>
    <p:extLst>
      <p:ext uri="{BB962C8B-B14F-4D97-AF65-F5344CB8AC3E}">
        <p14:creationId xmlns:p14="http://schemas.microsoft.com/office/powerpoint/2010/main" val="13449609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EDD91-00B4-26FE-CDF7-C1147A38BC70}"/>
            </a:ext>
          </a:extLst>
        </p:cNvPr>
        <p:cNvGrpSpPr/>
        <p:nvPr/>
      </p:nvGrpSpPr>
      <p:grpSpPr>
        <a:xfrm>
          <a:off x="0" y="0"/>
          <a:ext cx="0" cy="0"/>
          <a:chOff x="0" y="0"/>
          <a:chExt cx="0" cy="0"/>
        </a:xfrm>
      </p:grpSpPr>
      <p:pic>
        <p:nvPicPr>
          <p:cNvPr id="2" name="Picture 1" descr="UL System logos backdrop.">
            <a:extLst>
              <a:ext uri="{FF2B5EF4-FFF2-40B4-BE49-F238E27FC236}">
                <a16:creationId xmlns:a16="http://schemas.microsoft.com/office/drawing/2014/main" id="{F2F5356E-3504-4A7C-845C-AF00EF318B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3" name="Title 1">
            <a:extLst>
              <a:ext uri="{FF2B5EF4-FFF2-40B4-BE49-F238E27FC236}">
                <a16:creationId xmlns:a16="http://schemas.microsoft.com/office/drawing/2014/main" id="{9EB5E76E-AF03-DFC7-023E-0544E3714A86}"/>
              </a:ext>
            </a:extLst>
          </p:cNvPr>
          <p:cNvSpPr txBox="1">
            <a:spLocks noGrp="1"/>
          </p:cNvSpPr>
          <p:nvPr>
            <p:ph type="title" idx="4294967295"/>
          </p:nvPr>
        </p:nvSpPr>
        <p:spPr>
          <a:xfrm>
            <a:off x="838200" y="678952"/>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Alt Text – Image Example</a:t>
            </a:r>
          </a:p>
        </p:txBody>
      </p:sp>
      <p:sp>
        <p:nvSpPr>
          <p:cNvPr id="4" name="Content Placeholder 7" descr="Snowy mountains glow at sunrise above a still lake and dark evergreens as pink clouds drift across a clear, peaceful sky.">
            <a:extLst>
              <a:ext uri="{FF2B5EF4-FFF2-40B4-BE49-F238E27FC236}">
                <a16:creationId xmlns:a16="http://schemas.microsoft.com/office/drawing/2014/main" id="{2F4C1CCB-5DED-B37B-FA4D-974FB0177CE5}"/>
              </a:ext>
            </a:extLst>
          </p:cNvPr>
          <p:cNvSpPr txBox="1">
            <a:spLocks/>
          </p:cNvSpPr>
          <p:nvPr/>
        </p:nvSpPr>
        <p:spPr>
          <a:xfrm>
            <a:off x="838200" y="1690688"/>
            <a:ext cx="10642600" cy="49413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trike="sngStrike" dirty="0"/>
              <a:t>A lake with mountains and trees</a:t>
            </a:r>
          </a:p>
          <a:p>
            <a:pPr lvl="1"/>
            <a:r>
              <a:rPr lang="en-US" dirty="0"/>
              <a:t>Snowy mountains glow at sunrise above a still lake and dark evergreens as pink clouds drift across a clear, peaceful sky.</a:t>
            </a:r>
          </a:p>
        </p:txBody>
      </p:sp>
      <p:sp>
        <p:nvSpPr>
          <p:cNvPr id="5" name="Rectangle 4">
            <a:extLst>
              <a:ext uri="{FF2B5EF4-FFF2-40B4-BE49-F238E27FC236}">
                <a16:creationId xmlns:a16="http://schemas.microsoft.com/office/drawing/2014/main" id="{ED037712-AB87-3E72-B062-DD3CF6F39688}"/>
              </a:ext>
              <a:ext uri="{C183D7F6-B498-43B3-948B-1728B52AA6E4}">
                <adec:decorative xmlns:adec="http://schemas.microsoft.com/office/drawing/2017/decorative" val="1"/>
              </a:ext>
            </a:extLst>
          </p:cNvPr>
          <p:cNvSpPr/>
          <p:nvPr/>
        </p:nvSpPr>
        <p:spPr>
          <a:xfrm>
            <a:off x="897467" y="1352499"/>
            <a:ext cx="10583333"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Snowy mountains glow at sunrise above a still lake and dark evergreens as pink clouds drift across a clear, peaceful sky.">
            <a:extLst>
              <a:ext uri="{FF2B5EF4-FFF2-40B4-BE49-F238E27FC236}">
                <a16:creationId xmlns:a16="http://schemas.microsoft.com/office/drawing/2014/main" id="{DD2A3A36-4DA7-B0DD-6339-4B8FACA7FEE0}"/>
              </a:ext>
            </a:extLst>
          </p:cNvPr>
          <p:cNvPicPr>
            <a:picLocks noChangeAspect="1"/>
          </p:cNvPicPr>
          <p:nvPr/>
        </p:nvPicPr>
        <p:blipFill>
          <a:blip r:embed="rId4"/>
          <a:stretch>
            <a:fillRect/>
          </a:stretch>
        </p:blipFill>
        <p:spPr>
          <a:xfrm>
            <a:off x="2832780" y="2942706"/>
            <a:ext cx="5446698" cy="3631133"/>
          </a:xfrm>
          <a:prstGeom prst="rect">
            <a:avLst/>
          </a:prstGeom>
        </p:spPr>
      </p:pic>
    </p:spTree>
    <p:custDataLst>
      <p:tags r:id="rId1"/>
    </p:custDataLst>
    <p:extLst>
      <p:ext uri="{BB962C8B-B14F-4D97-AF65-F5344CB8AC3E}">
        <p14:creationId xmlns:p14="http://schemas.microsoft.com/office/powerpoint/2010/main" val="40804311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L System logos backdrop.">
            <a:extLst>
              <a:ext uri="{FF2B5EF4-FFF2-40B4-BE49-F238E27FC236}">
                <a16:creationId xmlns:a16="http://schemas.microsoft.com/office/drawing/2014/main" id="{1DBF3EA1-C2A8-4DE5-9CD2-7D787C3C5B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3" name="Title 1">
            <a:extLst>
              <a:ext uri="{FF2B5EF4-FFF2-40B4-BE49-F238E27FC236}">
                <a16:creationId xmlns:a16="http://schemas.microsoft.com/office/drawing/2014/main" id="{E70979F4-C116-4B21-A01A-2DF5B0231BE4}"/>
              </a:ext>
            </a:extLst>
          </p:cNvPr>
          <p:cNvSpPr txBox="1">
            <a:spLocks noGrp="1"/>
          </p:cNvSpPr>
          <p:nvPr>
            <p:ph type="title" idx="4294967295"/>
          </p:nvPr>
        </p:nvSpPr>
        <p:spPr>
          <a:xfrm>
            <a:off x="838200" y="678952"/>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When Alt Text Isn’t Enough (Long Descriptions)</a:t>
            </a:r>
          </a:p>
        </p:txBody>
      </p:sp>
      <p:sp>
        <p:nvSpPr>
          <p:cNvPr id="4" name="Content Placeholder 7">
            <a:extLst>
              <a:ext uri="{FF2B5EF4-FFF2-40B4-BE49-F238E27FC236}">
                <a16:creationId xmlns:a16="http://schemas.microsoft.com/office/drawing/2014/main" id="{480EF32F-8C66-4942-93C0-5D6E3BAAA580}"/>
              </a:ext>
            </a:extLst>
          </p:cNvPr>
          <p:cNvSpPr txBox="1">
            <a:spLocks/>
          </p:cNvSpPr>
          <p:nvPr/>
        </p:nvSpPr>
        <p:spPr>
          <a:xfrm>
            <a:off x="838200" y="1690688"/>
            <a:ext cx="10642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For complex visuals (e.g., infographics, maps, detailed charts):</a:t>
            </a:r>
          </a:p>
          <a:p>
            <a:pPr lvl="1">
              <a:buFont typeface="Arial" panose="020B0604020202020204" pitchFamily="34" charset="0"/>
              <a:buChar char="•"/>
            </a:pPr>
            <a:r>
              <a:rPr lang="en-US" dirty="0"/>
              <a:t>Give a short alt text and long description elsewhere</a:t>
            </a:r>
          </a:p>
          <a:p>
            <a:pPr lvl="1">
              <a:buFont typeface="Arial" panose="020B0604020202020204" pitchFamily="34" charset="0"/>
              <a:buChar char="•"/>
            </a:pPr>
            <a:r>
              <a:rPr lang="en-US" dirty="0"/>
              <a:t>Long descriptions can go:</a:t>
            </a:r>
          </a:p>
          <a:p>
            <a:pPr lvl="2">
              <a:buFont typeface="Arial" panose="020B0604020202020204" pitchFamily="34" charset="0"/>
              <a:buChar char="•"/>
            </a:pPr>
            <a:r>
              <a:rPr lang="en-US" dirty="0"/>
              <a:t>In surrounding text</a:t>
            </a:r>
          </a:p>
          <a:p>
            <a:pPr lvl="2">
              <a:buFont typeface="Arial" panose="020B0604020202020204" pitchFamily="34" charset="0"/>
              <a:buChar char="•"/>
            </a:pPr>
            <a:r>
              <a:rPr lang="en-US" dirty="0"/>
              <a:t>In a figure caption</a:t>
            </a:r>
          </a:p>
          <a:p>
            <a:pPr lvl="2">
              <a:buFont typeface="Arial" panose="020B0604020202020204" pitchFamily="34" charset="0"/>
              <a:buChar char="•"/>
            </a:pPr>
            <a:r>
              <a:rPr lang="en-US" dirty="0"/>
              <a:t>On a separate linked page/accordion</a:t>
            </a:r>
          </a:p>
          <a:p>
            <a:pPr marL="114300" indent="0">
              <a:buNone/>
            </a:pPr>
            <a:r>
              <a:rPr lang="en-US" dirty="0"/>
              <a:t>Rule: </a:t>
            </a:r>
          </a:p>
          <a:p>
            <a:pPr marL="571500" indent="-457200"/>
            <a:r>
              <a:rPr lang="en-US" dirty="0"/>
              <a:t>Alt text = summary of meaning</a:t>
            </a:r>
          </a:p>
          <a:p>
            <a:pPr marL="571500" indent="-457200"/>
            <a:r>
              <a:rPr lang="en-US" dirty="0"/>
              <a:t>Long description = details and data</a:t>
            </a:r>
          </a:p>
        </p:txBody>
      </p:sp>
      <p:sp>
        <p:nvSpPr>
          <p:cNvPr id="5" name="Rectangle 4">
            <a:extLst>
              <a:ext uri="{FF2B5EF4-FFF2-40B4-BE49-F238E27FC236}">
                <a16:creationId xmlns:a16="http://schemas.microsoft.com/office/drawing/2014/main" id="{8553EB24-B397-4CC6-ADA9-EFC3B800EEFD}"/>
              </a:ext>
              <a:ext uri="{C183D7F6-B498-43B3-948B-1728B52AA6E4}">
                <adec:decorative xmlns:adec="http://schemas.microsoft.com/office/drawing/2017/decorative" val="1"/>
              </a:ext>
            </a:extLst>
          </p:cNvPr>
          <p:cNvSpPr/>
          <p:nvPr/>
        </p:nvSpPr>
        <p:spPr>
          <a:xfrm>
            <a:off x="897467" y="1352499"/>
            <a:ext cx="10583333"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3510272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4D8DA-8917-8737-3456-CDC356F485D9}"/>
            </a:ext>
          </a:extLst>
        </p:cNvPr>
        <p:cNvGrpSpPr/>
        <p:nvPr/>
      </p:nvGrpSpPr>
      <p:grpSpPr>
        <a:xfrm>
          <a:off x="0" y="0"/>
          <a:ext cx="0" cy="0"/>
          <a:chOff x="0" y="0"/>
          <a:chExt cx="0" cy="0"/>
        </a:xfrm>
      </p:grpSpPr>
      <p:pic>
        <p:nvPicPr>
          <p:cNvPr id="2" name="Picture 1" descr="UL System logos backdrop.">
            <a:extLst>
              <a:ext uri="{FF2B5EF4-FFF2-40B4-BE49-F238E27FC236}">
                <a16:creationId xmlns:a16="http://schemas.microsoft.com/office/drawing/2014/main" id="{12CDE623-80BC-C713-617E-A86A144107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7" y="0"/>
            <a:ext cx="12189833" cy="6858000"/>
          </a:xfrm>
          <a:prstGeom prst="rect">
            <a:avLst/>
          </a:prstGeom>
        </p:spPr>
      </p:pic>
      <p:sp>
        <p:nvSpPr>
          <p:cNvPr id="3" name="Title 1">
            <a:extLst>
              <a:ext uri="{FF2B5EF4-FFF2-40B4-BE49-F238E27FC236}">
                <a16:creationId xmlns:a16="http://schemas.microsoft.com/office/drawing/2014/main" id="{F1D1EBF4-0AA1-5F81-E5C2-A922ADF650AF}"/>
              </a:ext>
            </a:extLst>
          </p:cNvPr>
          <p:cNvSpPr txBox="1">
            <a:spLocks noGrp="1"/>
          </p:cNvSpPr>
          <p:nvPr>
            <p:ph type="title" idx="4294967295"/>
          </p:nvPr>
        </p:nvSpPr>
        <p:spPr>
          <a:xfrm>
            <a:off x="838200" y="678952"/>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Context Matters</a:t>
            </a:r>
          </a:p>
        </p:txBody>
      </p:sp>
      <p:sp>
        <p:nvSpPr>
          <p:cNvPr id="4" name="Content Placeholder 7">
            <a:extLst>
              <a:ext uri="{FF2B5EF4-FFF2-40B4-BE49-F238E27FC236}">
                <a16:creationId xmlns:a16="http://schemas.microsoft.com/office/drawing/2014/main" id="{1A7029FD-3038-75B6-BBE6-6070BEA98349}"/>
              </a:ext>
            </a:extLst>
          </p:cNvPr>
          <p:cNvSpPr txBox="1">
            <a:spLocks/>
          </p:cNvSpPr>
          <p:nvPr/>
        </p:nvSpPr>
        <p:spPr>
          <a:xfrm>
            <a:off x="838200" y="1690688"/>
            <a:ext cx="10642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Alt text should answer “What does a sighted user gain from </a:t>
            </a:r>
            <a:r>
              <a:rPr lang="en-US" b="1" dirty="0"/>
              <a:t>this image right here </a:t>
            </a:r>
            <a:r>
              <a:rPr lang="en-US" dirty="0"/>
              <a:t>that a non-sighted user also needs?”</a:t>
            </a:r>
          </a:p>
          <a:p>
            <a:pPr marL="0" indent="0">
              <a:buNone/>
            </a:pPr>
            <a:endParaRPr lang="en-US" dirty="0"/>
          </a:p>
          <a:p>
            <a:pPr marL="0" indent="0">
              <a:buNone/>
            </a:pPr>
            <a:r>
              <a:rPr lang="en-US" dirty="0"/>
              <a:t>Questions that shape how you write alt text contextually:</a:t>
            </a:r>
          </a:p>
          <a:p>
            <a:pPr lvl="1"/>
            <a:r>
              <a:rPr lang="en-US" dirty="0"/>
              <a:t>Why is the image here?</a:t>
            </a:r>
          </a:p>
          <a:p>
            <a:pPr lvl="1"/>
            <a:r>
              <a:rPr lang="en-US" dirty="0"/>
              <a:t>What information does it add?</a:t>
            </a:r>
          </a:p>
          <a:p>
            <a:pPr lvl="1"/>
            <a:r>
              <a:rPr lang="en-US" dirty="0"/>
              <a:t>What should the viewer learn or notice from it?</a:t>
            </a:r>
          </a:p>
          <a:p>
            <a:pPr marL="0" indent="0">
              <a:buNone/>
            </a:pPr>
            <a:endParaRPr lang="en-US" dirty="0"/>
          </a:p>
          <a:p>
            <a:pPr marL="0" indent="0">
              <a:buNone/>
            </a:pPr>
            <a:r>
              <a:rPr lang="en-US" dirty="0"/>
              <a:t>If the </a:t>
            </a:r>
            <a:r>
              <a:rPr lang="en-US" b="1" dirty="0"/>
              <a:t>purpose changes</a:t>
            </a:r>
            <a:r>
              <a:rPr lang="en-US" dirty="0"/>
              <a:t>, the </a:t>
            </a:r>
            <a:r>
              <a:rPr lang="en-US" b="1" dirty="0"/>
              <a:t>alt text must change too</a:t>
            </a:r>
            <a:r>
              <a:rPr lang="en-US" dirty="0"/>
              <a:t>, even if the image stays the same.</a:t>
            </a:r>
          </a:p>
          <a:p>
            <a:endParaRPr lang="en-US" dirty="0"/>
          </a:p>
        </p:txBody>
      </p:sp>
      <p:sp>
        <p:nvSpPr>
          <p:cNvPr id="5" name="Rectangle 4">
            <a:extLst>
              <a:ext uri="{FF2B5EF4-FFF2-40B4-BE49-F238E27FC236}">
                <a16:creationId xmlns:a16="http://schemas.microsoft.com/office/drawing/2014/main" id="{44AAE423-2412-FC37-C342-DE2DE380BD2F}"/>
              </a:ext>
              <a:ext uri="{C183D7F6-B498-43B3-948B-1728B52AA6E4}">
                <adec:decorative xmlns:adec="http://schemas.microsoft.com/office/drawing/2017/decorative" val="1"/>
              </a:ext>
            </a:extLst>
          </p:cNvPr>
          <p:cNvSpPr/>
          <p:nvPr/>
        </p:nvSpPr>
        <p:spPr>
          <a:xfrm>
            <a:off x="897467" y="1352499"/>
            <a:ext cx="10583333"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9452246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28040-FB37-3504-CC3B-7E3ED9217C5A}"/>
            </a:ext>
          </a:extLst>
        </p:cNvPr>
        <p:cNvGrpSpPr/>
        <p:nvPr/>
      </p:nvGrpSpPr>
      <p:grpSpPr>
        <a:xfrm>
          <a:off x="0" y="0"/>
          <a:ext cx="0" cy="0"/>
          <a:chOff x="0" y="0"/>
          <a:chExt cx="0" cy="0"/>
        </a:xfrm>
      </p:grpSpPr>
      <p:pic>
        <p:nvPicPr>
          <p:cNvPr id="2" name="Picture 1" descr="UL System logos backdrop.">
            <a:extLst>
              <a:ext uri="{FF2B5EF4-FFF2-40B4-BE49-F238E27FC236}">
                <a16:creationId xmlns:a16="http://schemas.microsoft.com/office/drawing/2014/main" id="{C506AEF5-590B-2DA4-8A02-DA4DA96BD1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7" y="0"/>
            <a:ext cx="12189833" cy="6858000"/>
          </a:xfrm>
          <a:prstGeom prst="rect">
            <a:avLst/>
          </a:prstGeom>
        </p:spPr>
      </p:pic>
      <p:sp>
        <p:nvSpPr>
          <p:cNvPr id="3" name="Title 1">
            <a:extLst>
              <a:ext uri="{FF2B5EF4-FFF2-40B4-BE49-F238E27FC236}">
                <a16:creationId xmlns:a16="http://schemas.microsoft.com/office/drawing/2014/main" id="{E15692A3-09D0-B3AD-8091-1EFAC4E8CEC2}"/>
              </a:ext>
            </a:extLst>
          </p:cNvPr>
          <p:cNvSpPr txBox="1">
            <a:spLocks noGrp="1"/>
          </p:cNvSpPr>
          <p:nvPr>
            <p:ph type="title" idx="4294967295"/>
          </p:nvPr>
        </p:nvSpPr>
        <p:spPr>
          <a:xfrm>
            <a:off x="838200" y="678952"/>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Context Matters – Example</a:t>
            </a:r>
          </a:p>
        </p:txBody>
      </p:sp>
      <p:sp>
        <p:nvSpPr>
          <p:cNvPr id="4" name="Content Placeholder 7">
            <a:extLst>
              <a:ext uri="{FF2B5EF4-FFF2-40B4-BE49-F238E27FC236}">
                <a16:creationId xmlns:a16="http://schemas.microsoft.com/office/drawing/2014/main" id="{116C5B77-4EEE-05CD-FA01-185A4BF6EDE3}"/>
              </a:ext>
            </a:extLst>
          </p:cNvPr>
          <p:cNvSpPr txBox="1">
            <a:spLocks/>
          </p:cNvSpPr>
          <p:nvPr/>
        </p:nvSpPr>
        <p:spPr>
          <a:xfrm>
            <a:off x="897467" y="1971214"/>
            <a:ext cx="2864088"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Biology Lesson</a:t>
            </a:r>
          </a:p>
          <a:p>
            <a:r>
              <a:rPr lang="en-US" dirty="0"/>
              <a:t>A Brown Pelican perched on a piling, showing its long bill.</a:t>
            </a:r>
          </a:p>
        </p:txBody>
      </p:sp>
      <p:sp>
        <p:nvSpPr>
          <p:cNvPr id="5" name="Rectangle 4">
            <a:extLst>
              <a:ext uri="{FF2B5EF4-FFF2-40B4-BE49-F238E27FC236}">
                <a16:creationId xmlns:a16="http://schemas.microsoft.com/office/drawing/2014/main" id="{B98994F3-5678-E13A-AA39-FFAE41D29E72}"/>
              </a:ext>
              <a:ext uri="{C183D7F6-B498-43B3-948B-1728B52AA6E4}">
                <adec:decorative xmlns:adec="http://schemas.microsoft.com/office/drawing/2017/decorative" val="1"/>
              </a:ext>
            </a:extLst>
          </p:cNvPr>
          <p:cNvSpPr/>
          <p:nvPr/>
        </p:nvSpPr>
        <p:spPr>
          <a:xfrm>
            <a:off x="897467" y="1352499"/>
            <a:ext cx="10583333"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elican perched on a piling at sunset along the Louisiana coast.">
            <a:extLst>
              <a:ext uri="{FF2B5EF4-FFF2-40B4-BE49-F238E27FC236}">
                <a16:creationId xmlns:a16="http://schemas.microsoft.com/office/drawing/2014/main" id="{E3F3AC56-F8FE-F850-88C7-765F91950FCE}"/>
              </a:ext>
            </a:extLst>
          </p:cNvPr>
          <p:cNvPicPr>
            <a:picLocks noChangeAspect="1"/>
          </p:cNvPicPr>
          <p:nvPr/>
        </p:nvPicPr>
        <p:blipFill>
          <a:blip r:embed="rId4"/>
          <a:stretch>
            <a:fillRect/>
          </a:stretch>
        </p:blipFill>
        <p:spPr>
          <a:xfrm>
            <a:off x="4021975" y="2414848"/>
            <a:ext cx="2790305" cy="4185458"/>
          </a:xfrm>
          <a:prstGeom prst="rect">
            <a:avLst/>
          </a:prstGeom>
        </p:spPr>
      </p:pic>
      <p:sp>
        <p:nvSpPr>
          <p:cNvPr id="8" name="Content Placeholder 7">
            <a:extLst>
              <a:ext uri="{FF2B5EF4-FFF2-40B4-BE49-F238E27FC236}">
                <a16:creationId xmlns:a16="http://schemas.microsoft.com/office/drawing/2014/main" id="{3142B89C-59B9-964B-921F-8E019CC3D397}"/>
              </a:ext>
            </a:extLst>
          </p:cNvPr>
          <p:cNvSpPr txBox="1">
            <a:spLocks/>
          </p:cNvSpPr>
          <p:nvPr/>
        </p:nvSpPr>
        <p:spPr>
          <a:xfrm>
            <a:off x="7299359" y="1969002"/>
            <a:ext cx="3421639"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Marketing Poster</a:t>
            </a:r>
          </a:p>
          <a:p>
            <a:r>
              <a:rPr lang="en-US" dirty="0"/>
              <a:t>A pelican perched on a piling at sunset along the calm, Louisiana coast.</a:t>
            </a:r>
          </a:p>
        </p:txBody>
      </p:sp>
    </p:spTree>
    <p:custDataLst>
      <p:tags r:id="rId1"/>
    </p:custDataLst>
    <p:extLst>
      <p:ext uri="{BB962C8B-B14F-4D97-AF65-F5344CB8AC3E}">
        <p14:creationId xmlns:p14="http://schemas.microsoft.com/office/powerpoint/2010/main" val="2979399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L System logos backdrop.">
            <a:extLst>
              <a:ext uri="{FF2B5EF4-FFF2-40B4-BE49-F238E27FC236}">
                <a16:creationId xmlns:a16="http://schemas.microsoft.com/office/drawing/2014/main" id="{F1C2DB7C-4374-41DC-BF13-1E1D015FA1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3" name="Title 1">
            <a:extLst>
              <a:ext uri="{FF2B5EF4-FFF2-40B4-BE49-F238E27FC236}">
                <a16:creationId xmlns:a16="http://schemas.microsoft.com/office/drawing/2014/main" id="{5098BF41-D0A2-4967-9D19-BCAA6A2414A7}"/>
              </a:ext>
            </a:extLst>
          </p:cNvPr>
          <p:cNvSpPr txBox="1">
            <a:spLocks noGrp="1"/>
          </p:cNvSpPr>
          <p:nvPr>
            <p:ph type="title" idx="4294967295"/>
          </p:nvPr>
        </p:nvSpPr>
        <p:spPr>
          <a:xfrm>
            <a:off x="838200" y="678952"/>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Accessibility Standards</a:t>
            </a:r>
          </a:p>
        </p:txBody>
      </p:sp>
      <p:sp>
        <p:nvSpPr>
          <p:cNvPr id="4" name="Content Placeholder 7">
            <a:extLst>
              <a:ext uri="{FF2B5EF4-FFF2-40B4-BE49-F238E27FC236}">
                <a16:creationId xmlns:a16="http://schemas.microsoft.com/office/drawing/2014/main" id="{632F9A2F-D9ED-4842-9507-AFB2B7BE6702}"/>
              </a:ext>
            </a:extLst>
          </p:cNvPr>
          <p:cNvSpPr txBox="1">
            <a:spLocks/>
          </p:cNvSpPr>
          <p:nvPr/>
        </p:nvSpPr>
        <p:spPr>
          <a:xfrm>
            <a:off x="838200" y="1690687"/>
            <a:ext cx="10642600" cy="48333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ADA Title II: </a:t>
            </a:r>
            <a:r>
              <a:rPr lang="en-US" dirty="0"/>
              <a:t>Requires equal access to digital communication</a:t>
            </a:r>
          </a:p>
          <a:p>
            <a:pPr marL="0" indent="0">
              <a:buNone/>
            </a:pPr>
            <a:r>
              <a:rPr lang="en-US" b="1" dirty="0"/>
              <a:t>Section 508: </a:t>
            </a:r>
            <a:r>
              <a:rPr lang="en-US" dirty="0"/>
              <a:t>Applies to federally funded entities and digital systems</a:t>
            </a:r>
          </a:p>
          <a:p>
            <a:pPr marL="0" indent="0">
              <a:buNone/>
            </a:pPr>
            <a:r>
              <a:rPr lang="en-US" b="1" dirty="0"/>
              <a:t>WCAG 2.1 Guidelines: </a:t>
            </a:r>
            <a:r>
              <a:rPr lang="en-US" dirty="0"/>
              <a:t>Industry standard for digital accessibility</a:t>
            </a:r>
          </a:p>
          <a:p>
            <a:pPr lvl="1"/>
            <a:r>
              <a:rPr lang="en-US" sz="2800" b="1" dirty="0"/>
              <a:t>Perceivable – </a:t>
            </a:r>
            <a:r>
              <a:rPr lang="en-US" sz="2800" dirty="0"/>
              <a:t>Information must be presented in ways users can perceive ​</a:t>
            </a:r>
          </a:p>
          <a:p>
            <a:pPr lvl="1"/>
            <a:r>
              <a:rPr lang="en-US" sz="2800" b="1" dirty="0"/>
              <a:t>Operable – </a:t>
            </a:r>
            <a:r>
              <a:rPr lang="en-US" sz="2800" dirty="0"/>
              <a:t>Users must be able to navigate and interact with content ​</a:t>
            </a:r>
          </a:p>
          <a:p>
            <a:pPr lvl="1"/>
            <a:r>
              <a:rPr lang="en-US" sz="2800" b="1" dirty="0"/>
              <a:t>Understandable – </a:t>
            </a:r>
            <a:r>
              <a:rPr lang="en-US" sz="2800" dirty="0"/>
              <a:t>Information and operation of the document must be clear and predictable​</a:t>
            </a:r>
          </a:p>
          <a:p>
            <a:pPr lvl="1"/>
            <a:r>
              <a:rPr lang="en-US" sz="2800" b="1" dirty="0"/>
              <a:t>Robust – </a:t>
            </a:r>
            <a:r>
              <a:rPr lang="en-US" sz="2800" dirty="0"/>
              <a:t>Content must be compatible with current and future assistive technologies​</a:t>
            </a:r>
          </a:p>
        </p:txBody>
      </p:sp>
      <p:sp>
        <p:nvSpPr>
          <p:cNvPr id="5" name="Rectangle 4">
            <a:extLst>
              <a:ext uri="{FF2B5EF4-FFF2-40B4-BE49-F238E27FC236}">
                <a16:creationId xmlns:a16="http://schemas.microsoft.com/office/drawing/2014/main" id="{F1315C69-04CB-4DCB-ADA9-70EF45ED69A3}"/>
              </a:ext>
              <a:ext uri="{C183D7F6-B498-43B3-948B-1728B52AA6E4}">
                <adec:decorative xmlns:adec="http://schemas.microsoft.com/office/drawing/2017/decorative" val="1"/>
              </a:ext>
            </a:extLst>
          </p:cNvPr>
          <p:cNvSpPr/>
          <p:nvPr/>
        </p:nvSpPr>
        <p:spPr>
          <a:xfrm>
            <a:off x="897467" y="1352499"/>
            <a:ext cx="10583333"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007041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1ABC8-1314-5327-7832-C7E365F79B3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BE67F5B-E087-8A2C-BE53-C7D827C877B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7" y="0"/>
            <a:ext cx="12189833" cy="6858000"/>
          </a:xfrm>
          <a:prstGeom prst="rect">
            <a:avLst/>
          </a:prstGeom>
        </p:spPr>
      </p:pic>
      <p:sp>
        <p:nvSpPr>
          <p:cNvPr id="3" name="Title 1">
            <a:extLst>
              <a:ext uri="{FF2B5EF4-FFF2-40B4-BE49-F238E27FC236}">
                <a16:creationId xmlns:a16="http://schemas.microsoft.com/office/drawing/2014/main" id="{96421636-19E4-26FB-39A7-7E18979731C6}"/>
              </a:ext>
            </a:extLst>
          </p:cNvPr>
          <p:cNvSpPr txBox="1">
            <a:spLocks noGrp="1"/>
          </p:cNvSpPr>
          <p:nvPr>
            <p:ph type="title" idx="4294967295"/>
          </p:nvPr>
        </p:nvSpPr>
        <p:spPr>
          <a:xfrm>
            <a:off x="838200" y="678952"/>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Context Matters – Example</a:t>
            </a:r>
          </a:p>
        </p:txBody>
      </p:sp>
      <p:sp>
        <p:nvSpPr>
          <p:cNvPr id="4" name="Content Placeholder 7" descr="Degas’ 1881 sculpture Little Dancer Aged Fourteen">
            <a:extLst>
              <a:ext uri="{FF2B5EF4-FFF2-40B4-BE49-F238E27FC236}">
                <a16:creationId xmlns:a16="http://schemas.microsoft.com/office/drawing/2014/main" id="{AF681221-A0B6-9B19-6C97-9855511E1A37}"/>
              </a:ext>
            </a:extLst>
          </p:cNvPr>
          <p:cNvSpPr txBox="1">
            <a:spLocks/>
          </p:cNvSpPr>
          <p:nvPr/>
        </p:nvSpPr>
        <p:spPr>
          <a:xfrm>
            <a:off x="897467" y="1971214"/>
            <a:ext cx="2864088"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Dance Textbook</a:t>
            </a:r>
          </a:p>
          <a:p>
            <a:r>
              <a:rPr lang="en-US" dirty="0"/>
              <a:t>Degas’ 1881 sculpture </a:t>
            </a:r>
            <a:r>
              <a:rPr lang="en-US" i="1" dirty="0"/>
              <a:t>Little Dancer Aged Fourteen</a:t>
            </a:r>
            <a:endParaRPr lang="en-US" dirty="0"/>
          </a:p>
        </p:txBody>
      </p:sp>
      <p:sp>
        <p:nvSpPr>
          <p:cNvPr id="5" name="Rectangle 4">
            <a:extLst>
              <a:ext uri="{FF2B5EF4-FFF2-40B4-BE49-F238E27FC236}">
                <a16:creationId xmlns:a16="http://schemas.microsoft.com/office/drawing/2014/main" id="{40A31445-B756-C3F5-5951-7D25BBE2BD30}"/>
              </a:ext>
              <a:ext uri="{C183D7F6-B498-43B3-948B-1728B52AA6E4}">
                <adec:decorative xmlns:adec="http://schemas.microsoft.com/office/drawing/2017/decorative" val="1"/>
              </a:ext>
            </a:extLst>
          </p:cNvPr>
          <p:cNvSpPr/>
          <p:nvPr/>
        </p:nvSpPr>
        <p:spPr>
          <a:xfrm>
            <a:off x="897467" y="1352499"/>
            <a:ext cx="10583333"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Degas’ 1881 sculpture Little Dancer Aged Fourteen.">
            <a:extLst>
              <a:ext uri="{FF2B5EF4-FFF2-40B4-BE49-F238E27FC236}">
                <a16:creationId xmlns:a16="http://schemas.microsoft.com/office/drawing/2014/main" id="{6448DC67-34AC-DDB7-0CE7-182ACE9831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7361" y="2017246"/>
            <a:ext cx="2826192" cy="4008783"/>
          </a:xfrm>
          <a:prstGeom prst="rect">
            <a:avLst/>
          </a:prstGeom>
        </p:spPr>
      </p:pic>
      <p:sp>
        <p:nvSpPr>
          <p:cNvPr id="8" name="Content Placeholder 7">
            <a:extLst>
              <a:ext uri="{FF2B5EF4-FFF2-40B4-BE49-F238E27FC236}">
                <a16:creationId xmlns:a16="http://schemas.microsoft.com/office/drawing/2014/main" id="{082C4736-F58E-9293-0F51-9FEF814361F3}"/>
              </a:ext>
            </a:extLst>
          </p:cNvPr>
          <p:cNvSpPr txBox="1">
            <a:spLocks/>
          </p:cNvSpPr>
          <p:nvPr/>
        </p:nvSpPr>
        <p:spPr>
          <a:xfrm>
            <a:off x="7299359" y="1969002"/>
            <a:ext cx="3421639"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Art History Quiz</a:t>
            </a:r>
          </a:p>
          <a:p>
            <a:r>
              <a:rPr lang="en-US" dirty="0"/>
              <a:t>A bronze statue of a girl in a tutu, hands behind her back, face upturned.</a:t>
            </a:r>
          </a:p>
        </p:txBody>
      </p:sp>
    </p:spTree>
    <p:custDataLst>
      <p:tags r:id="rId1"/>
    </p:custDataLst>
    <p:extLst>
      <p:ext uri="{BB962C8B-B14F-4D97-AF65-F5344CB8AC3E}">
        <p14:creationId xmlns:p14="http://schemas.microsoft.com/office/powerpoint/2010/main" val="13079305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L System logos backdrop.">
            <a:extLst>
              <a:ext uri="{FF2B5EF4-FFF2-40B4-BE49-F238E27FC236}">
                <a16:creationId xmlns:a16="http://schemas.microsoft.com/office/drawing/2014/main" id="{1DBF3EA1-C2A8-4DE5-9CD2-7D787C3C5B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3" name="Title 1">
            <a:extLst>
              <a:ext uri="{FF2B5EF4-FFF2-40B4-BE49-F238E27FC236}">
                <a16:creationId xmlns:a16="http://schemas.microsoft.com/office/drawing/2014/main" id="{E70979F4-C116-4B21-A01A-2DF5B0231BE4}"/>
              </a:ext>
            </a:extLst>
          </p:cNvPr>
          <p:cNvSpPr txBox="1">
            <a:spLocks noGrp="1"/>
          </p:cNvSpPr>
          <p:nvPr>
            <p:ph type="title" idx="4294967295"/>
          </p:nvPr>
        </p:nvSpPr>
        <p:spPr>
          <a:xfrm>
            <a:off x="838200" y="678952"/>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Decorative Images</a:t>
            </a:r>
          </a:p>
        </p:txBody>
      </p:sp>
      <p:sp>
        <p:nvSpPr>
          <p:cNvPr id="4" name="Content Placeholder 7">
            <a:extLst>
              <a:ext uri="{FF2B5EF4-FFF2-40B4-BE49-F238E27FC236}">
                <a16:creationId xmlns:a16="http://schemas.microsoft.com/office/drawing/2014/main" id="{480EF32F-8C66-4942-93C0-5D6E3BAAA580}"/>
              </a:ext>
            </a:extLst>
          </p:cNvPr>
          <p:cNvSpPr txBox="1">
            <a:spLocks/>
          </p:cNvSpPr>
          <p:nvPr/>
        </p:nvSpPr>
        <p:spPr>
          <a:xfrm>
            <a:off x="838200" y="1690688"/>
            <a:ext cx="10642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Decorative images add visual interest but </a:t>
            </a:r>
            <a:r>
              <a:rPr lang="en-US" b="1" dirty="0"/>
              <a:t>do not convey meaning</a:t>
            </a:r>
            <a:r>
              <a:rPr lang="en-US" dirty="0"/>
              <a:t>.</a:t>
            </a:r>
            <a:endParaRPr lang="en-US" b="1" dirty="0"/>
          </a:p>
          <a:p>
            <a:r>
              <a:rPr lang="en-US" dirty="0"/>
              <a:t>Decorative images use empty alt text (alt=""). Many programs achieve this by allowing you to “mark as decorative.”</a:t>
            </a:r>
          </a:p>
          <a:p>
            <a:r>
              <a:rPr lang="en-US" dirty="0"/>
              <a:t> Examples</a:t>
            </a:r>
          </a:p>
          <a:p>
            <a:pPr lvl="1">
              <a:buFont typeface="Arial" panose="020B0604020202020204" pitchFamily="34" charset="0"/>
              <a:buChar char="•"/>
            </a:pPr>
            <a:r>
              <a:rPr lang="en-US" dirty="0"/>
              <a:t>Background images or textures</a:t>
            </a:r>
          </a:p>
          <a:p>
            <a:pPr lvl="1">
              <a:buFont typeface="Arial" panose="020B0604020202020204" pitchFamily="34" charset="0"/>
              <a:buChar char="•"/>
            </a:pPr>
            <a:r>
              <a:rPr lang="en-US" dirty="0"/>
              <a:t>Stock photos used only for “mood”</a:t>
            </a:r>
          </a:p>
          <a:p>
            <a:pPr lvl="1">
              <a:buFont typeface="Arial" panose="020B0604020202020204" pitchFamily="34" charset="0"/>
              <a:buChar char="•"/>
            </a:pPr>
            <a:r>
              <a:rPr lang="en-US" dirty="0"/>
              <a:t>Clip art or icons used only for decoration</a:t>
            </a:r>
          </a:p>
          <a:p>
            <a:pPr lvl="1">
              <a:buFont typeface="Arial" panose="020B0604020202020204" pitchFamily="34" charset="0"/>
              <a:buChar char="•"/>
            </a:pPr>
            <a:r>
              <a:rPr lang="en-US" dirty="0"/>
              <a:t>Campus/scenery photos not discussed in content</a:t>
            </a:r>
          </a:p>
          <a:p>
            <a:pPr lvl="1">
              <a:buFont typeface="Arial" panose="020B0604020202020204" pitchFamily="34" charset="0"/>
              <a:buChar char="•"/>
            </a:pPr>
            <a:r>
              <a:rPr lang="en-US" dirty="0"/>
              <a:t>Logos used only for branding</a:t>
            </a:r>
          </a:p>
          <a:p>
            <a:pPr lvl="1">
              <a:buFont typeface="Arial" panose="020B0604020202020204" pitchFamily="34" charset="0"/>
              <a:buChar char="•"/>
            </a:pPr>
            <a:r>
              <a:rPr lang="en-US" dirty="0"/>
              <a:t>Divider images or decorative bullets</a:t>
            </a:r>
          </a:p>
        </p:txBody>
      </p:sp>
      <p:sp>
        <p:nvSpPr>
          <p:cNvPr id="5" name="Rectangle 4">
            <a:extLst>
              <a:ext uri="{FF2B5EF4-FFF2-40B4-BE49-F238E27FC236}">
                <a16:creationId xmlns:a16="http://schemas.microsoft.com/office/drawing/2014/main" id="{8553EB24-B397-4CC6-ADA9-EFC3B800EEFD}"/>
              </a:ext>
              <a:ext uri="{C183D7F6-B498-43B3-948B-1728B52AA6E4}">
                <adec:decorative xmlns:adec="http://schemas.microsoft.com/office/drawing/2017/decorative" val="1"/>
              </a:ext>
            </a:extLst>
          </p:cNvPr>
          <p:cNvSpPr/>
          <p:nvPr/>
        </p:nvSpPr>
        <p:spPr>
          <a:xfrm>
            <a:off x="897467" y="1352499"/>
            <a:ext cx="10583333"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Lorem ipsum text surrounded by various shapes.">
            <a:extLst>
              <a:ext uri="{FF2B5EF4-FFF2-40B4-BE49-F238E27FC236}">
                <a16:creationId xmlns:a16="http://schemas.microsoft.com/office/drawing/2014/main" id="{F56EB9C4-814C-D954-0ADC-1E7D38533F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8244" y="2964166"/>
            <a:ext cx="4064602" cy="3300829"/>
          </a:xfrm>
          <a:prstGeom prst="rect">
            <a:avLst/>
          </a:prstGeom>
        </p:spPr>
      </p:pic>
    </p:spTree>
    <p:custDataLst>
      <p:tags r:id="rId1"/>
    </p:custDataLst>
    <p:extLst>
      <p:ext uri="{BB962C8B-B14F-4D97-AF65-F5344CB8AC3E}">
        <p14:creationId xmlns:p14="http://schemas.microsoft.com/office/powerpoint/2010/main" val="24718521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BF3EA1-C2A8-4DE5-9CD2-7D787C3C5BC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3" name="Title 1">
            <a:extLst>
              <a:ext uri="{FF2B5EF4-FFF2-40B4-BE49-F238E27FC236}">
                <a16:creationId xmlns:a16="http://schemas.microsoft.com/office/drawing/2014/main" id="{E70979F4-C116-4B21-A01A-2DF5B0231BE4}"/>
              </a:ext>
            </a:extLst>
          </p:cNvPr>
          <p:cNvSpPr txBox="1">
            <a:spLocks noGrp="1"/>
          </p:cNvSpPr>
          <p:nvPr>
            <p:ph type="title" idx="4294967295"/>
          </p:nvPr>
        </p:nvSpPr>
        <p:spPr>
          <a:xfrm>
            <a:off x="838200" y="678952"/>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Special Cases</a:t>
            </a:r>
          </a:p>
        </p:txBody>
      </p:sp>
      <p:sp>
        <p:nvSpPr>
          <p:cNvPr id="4" name="Content Placeholder 7">
            <a:extLst>
              <a:ext uri="{FF2B5EF4-FFF2-40B4-BE49-F238E27FC236}">
                <a16:creationId xmlns:a16="http://schemas.microsoft.com/office/drawing/2014/main" id="{480EF32F-8C66-4942-93C0-5D6E3BAAA580}"/>
              </a:ext>
            </a:extLst>
          </p:cNvPr>
          <p:cNvSpPr txBox="1">
            <a:spLocks/>
          </p:cNvSpPr>
          <p:nvPr/>
        </p:nvSpPr>
        <p:spPr>
          <a:xfrm>
            <a:off x="838200" y="1690688"/>
            <a:ext cx="10642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Icons</a:t>
            </a:r>
            <a:r>
              <a:rPr lang="en-US" dirty="0"/>
              <a:t>: describe function </a:t>
            </a:r>
          </a:p>
          <a:p>
            <a:pPr lvl="1"/>
            <a:r>
              <a:rPr lang="en-US" dirty="0"/>
              <a:t>(e.g., “More information”)</a:t>
            </a:r>
          </a:p>
          <a:p>
            <a:pPr marL="457200" lvl="1" indent="0">
              <a:buNone/>
            </a:pPr>
            <a:endParaRPr lang="en-US" dirty="0"/>
          </a:p>
          <a:p>
            <a:r>
              <a:rPr lang="en-US" b="1" dirty="0"/>
              <a:t>Screenshots</a:t>
            </a:r>
            <a:r>
              <a:rPr lang="en-US" dirty="0"/>
              <a:t>: Explain what matters, not every pixel</a:t>
            </a:r>
          </a:p>
          <a:p>
            <a:pPr lvl="1"/>
            <a:endParaRPr lang="en-US" dirty="0"/>
          </a:p>
          <a:p>
            <a:r>
              <a:rPr lang="en-US" b="1" dirty="0"/>
              <a:t>Logos</a:t>
            </a:r>
            <a:r>
              <a:rPr lang="en-US" dirty="0"/>
              <a:t>: Identify organization or logo </a:t>
            </a:r>
          </a:p>
          <a:p>
            <a:pPr lvl="1"/>
            <a:r>
              <a:rPr lang="en-US" dirty="0"/>
              <a:t>(e.g., “University of New Orleans logo”)</a:t>
            </a:r>
          </a:p>
          <a:p>
            <a:endParaRPr lang="en-US" dirty="0"/>
          </a:p>
          <a:p>
            <a:r>
              <a:rPr lang="en-US" b="1" dirty="0"/>
              <a:t>Text in images</a:t>
            </a:r>
            <a:r>
              <a:rPr lang="en-US" dirty="0"/>
              <a:t>: Repeat the visible text in the alt text</a:t>
            </a:r>
          </a:p>
        </p:txBody>
      </p:sp>
      <p:sp>
        <p:nvSpPr>
          <p:cNvPr id="5" name="Rectangle 4">
            <a:extLst>
              <a:ext uri="{FF2B5EF4-FFF2-40B4-BE49-F238E27FC236}">
                <a16:creationId xmlns:a16="http://schemas.microsoft.com/office/drawing/2014/main" id="{8553EB24-B397-4CC6-ADA9-EFC3B800EEFD}"/>
              </a:ext>
              <a:ext uri="{C183D7F6-B498-43B3-948B-1728B52AA6E4}">
                <adec:decorative xmlns:adec="http://schemas.microsoft.com/office/drawing/2017/decorative" val="1"/>
              </a:ext>
            </a:extLst>
          </p:cNvPr>
          <p:cNvSpPr/>
          <p:nvPr/>
        </p:nvSpPr>
        <p:spPr>
          <a:xfrm>
            <a:off x="897467" y="1352499"/>
            <a:ext cx="10583333"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More information icon">
            <a:extLst>
              <a:ext uri="{FF2B5EF4-FFF2-40B4-BE49-F238E27FC236}">
                <a16:creationId xmlns:a16="http://schemas.microsoft.com/office/drawing/2014/main" id="{AE8E8ED4-A8D5-9F8F-C3A4-25FC888B7B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6131" y="1750612"/>
            <a:ext cx="765314" cy="765314"/>
          </a:xfrm>
          <a:prstGeom prst="rect">
            <a:avLst/>
          </a:prstGeom>
        </p:spPr>
      </p:pic>
      <p:pic>
        <p:nvPicPr>
          <p:cNvPr id="7" name="Picture 6" descr="University of New Orleans logo">
            <a:extLst>
              <a:ext uri="{FF2B5EF4-FFF2-40B4-BE49-F238E27FC236}">
                <a16:creationId xmlns:a16="http://schemas.microsoft.com/office/drawing/2014/main" id="{ADBDF1E7-44D0-18A7-5DC1-8091BA1151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1033" y="4004366"/>
            <a:ext cx="735495" cy="735495"/>
          </a:xfrm>
          <a:prstGeom prst="rect">
            <a:avLst/>
          </a:prstGeom>
        </p:spPr>
      </p:pic>
    </p:spTree>
    <p:custDataLst>
      <p:tags r:id="rId1"/>
    </p:custDataLst>
    <p:extLst>
      <p:ext uri="{BB962C8B-B14F-4D97-AF65-F5344CB8AC3E}">
        <p14:creationId xmlns:p14="http://schemas.microsoft.com/office/powerpoint/2010/main" val="14589755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L System logos backdrop.">
            <a:extLst>
              <a:ext uri="{FF2B5EF4-FFF2-40B4-BE49-F238E27FC236}">
                <a16:creationId xmlns:a16="http://schemas.microsoft.com/office/drawing/2014/main" id="{1DBF3EA1-C2A8-4DE5-9CD2-7D787C3C5B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3" name="Title 1">
            <a:extLst>
              <a:ext uri="{FF2B5EF4-FFF2-40B4-BE49-F238E27FC236}">
                <a16:creationId xmlns:a16="http://schemas.microsoft.com/office/drawing/2014/main" id="{E70979F4-C116-4B21-A01A-2DF5B0231BE4}"/>
              </a:ext>
            </a:extLst>
          </p:cNvPr>
          <p:cNvSpPr txBox="1">
            <a:spLocks noGrp="1"/>
          </p:cNvSpPr>
          <p:nvPr>
            <p:ph type="title" idx="4294967295"/>
          </p:nvPr>
        </p:nvSpPr>
        <p:spPr>
          <a:xfrm>
            <a:off x="838200" y="678952"/>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Automated Alt Text</a:t>
            </a:r>
          </a:p>
        </p:txBody>
      </p:sp>
      <p:sp>
        <p:nvSpPr>
          <p:cNvPr id="4" name="Content Placeholder 7">
            <a:extLst>
              <a:ext uri="{FF2B5EF4-FFF2-40B4-BE49-F238E27FC236}">
                <a16:creationId xmlns:a16="http://schemas.microsoft.com/office/drawing/2014/main" id="{480EF32F-8C66-4942-93C0-5D6E3BAAA580}"/>
              </a:ext>
            </a:extLst>
          </p:cNvPr>
          <p:cNvSpPr txBox="1">
            <a:spLocks/>
          </p:cNvSpPr>
          <p:nvPr/>
        </p:nvSpPr>
        <p:spPr>
          <a:xfrm>
            <a:off x="838200" y="1690688"/>
            <a:ext cx="10642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Many platforms (Microsoft, Google) can use AI to guess a short description for an image. </a:t>
            </a:r>
          </a:p>
          <a:p>
            <a:r>
              <a:rPr lang="en-US" sz="2400" dirty="0"/>
              <a:t>It’s a starting point, not a finish line. </a:t>
            </a:r>
            <a:r>
              <a:rPr lang="en-US" sz="2400" b="1" dirty="0"/>
              <a:t>Always check auto-generated alt-text!</a:t>
            </a:r>
          </a:p>
          <a:p>
            <a:r>
              <a:rPr lang="en-US" sz="2400" dirty="0"/>
              <a:t>When auto-alt sometimes gets it right:</a:t>
            </a:r>
          </a:p>
          <a:p>
            <a:pPr lvl="1">
              <a:buFont typeface="Arial" panose="020B0604020202020204" pitchFamily="34" charset="0"/>
              <a:buChar char="•"/>
            </a:pPr>
            <a:r>
              <a:rPr lang="en-US" sz="2000" dirty="0"/>
              <a:t>Simple, literal photos used for light illustration.</a:t>
            </a:r>
          </a:p>
          <a:p>
            <a:pPr lvl="1">
              <a:buFont typeface="Arial" panose="020B0604020202020204" pitchFamily="34" charset="0"/>
              <a:buChar char="•"/>
            </a:pPr>
            <a:r>
              <a:rPr lang="en-US" sz="2000" dirty="0"/>
              <a:t>Non-critical visuals where a small error won’t affect learning.</a:t>
            </a:r>
          </a:p>
          <a:p>
            <a:pPr lvl="1">
              <a:buFont typeface="Arial" panose="020B0604020202020204" pitchFamily="34" charset="0"/>
              <a:buChar char="•"/>
            </a:pPr>
            <a:r>
              <a:rPr lang="en-US" sz="2000" dirty="0"/>
              <a:t>Decorative images you’ll immediately mark as decorative.</a:t>
            </a:r>
          </a:p>
          <a:p>
            <a:pPr>
              <a:buFont typeface="Arial" panose="020B0604020202020204" pitchFamily="34" charset="0"/>
              <a:buChar char="•"/>
            </a:pPr>
            <a:r>
              <a:rPr lang="en-US" sz="2400" dirty="0"/>
              <a:t>When auto-alt is not enough:</a:t>
            </a:r>
          </a:p>
          <a:p>
            <a:pPr lvl="1">
              <a:buFont typeface="Arial" panose="020B0604020202020204" pitchFamily="34" charset="0"/>
              <a:buChar char="•"/>
            </a:pPr>
            <a:r>
              <a:rPr lang="en-US" sz="2000" dirty="0"/>
              <a:t>Instructional images tied to outcomes (“identify beam stress points”).</a:t>
            </a:r>
          </a:p>
          <a:p>
            <a:pPr lvl="1">
              <a:buFont typeface="Arial" panose="020B0604020202020204" pitchFamily="34" charset="0"/>
              <a:buChar char="•"/>
            </a:pPr>
            <a:r>
              <a:rPr lang="en-US" sz="2000" dirty="0"/>
              <a:t>Charts/graphs/infographics (require a main takeaway + often a long description or data summary).</a:t>
            </a:r>
          </a:p>
          <a:p>
            <a:pPr lvl="1">
              <a:buFont typeface="Arial" panose="020B0604020202020204" pitchFamily="34" charset="0"/>
              <a:buChar char="•"/>
            </a:pPr>
            <a:r>
              <a:rPr lang="en-US" sz="2000" dirty="0"/>
              <a:t>Screenshots with text/UI (repeat the key text/action; don’t describe pixels).</a:t>
            </a:r>
          </a:p>
          <a:p>
            <a:pPr lvl="1">
              <a:buFont typeface="Arial" panose="020B0604020202020204" pitchFamily="34" charset="0"/>
              <a:buChar char="•"/>
            </a:pPr>
            <a:r>
              <a:rPr lang="en-US" sz="2000" dirty="0"/>
              <a:t>Functional icons/links (must describe action: e.g., “Download syllabus”).</a:t>
            </a:r>
          </a:p>
        </p:txBody>
      </p:sp>
      <p:sp>
        <p:nvSpPr>
          <p:cNvPr id="5" name="Rectangle 4">
            <a:extLst>
              <a:ext uri="{FF2B5EF4-FFF2-40B4-BE49-F238E27FC236}">
                <a16:creationId xmlns:a16="http://schemas.microsoft.com/office/drawing/2014/main" id="{8553EB24-B397-4CC6-ADA9-EFC3B800EEFD}"/>
              </a:ext>
              <a:ext uri="{C183D7F6-B498-43B3-948B-1728B52AA6E4}">
                <adec:decorative xmlns:adec="http://schemas.microsoft.com/office/drawing/2017/decorative" val="1"/>
              </a:ext>
            </a:extLst>
          </p:cNvPr>
          <p:cNvSpPr/>
          <p:nvPr/>
        </p:nvSpPr>
        <p:spPr>
          <a:xfrm>
            <a:off x="897467" y="1352499"/>
            <a:ext cx="10583333"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1471463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BE21C-93B7-66C4-E91F-3FEC235E44D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ED1354A-34DE-0C1D-66CB-C3B7815CF8B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3" name="Title 1">
            <a:extLst>
              <a:ext uri="{FF2B5EF4-FFF2-40B4-BE49-F238E27FC236}">
                <a16:creationId xmlns:a16="http://schemas.microsoft.com/office/drawing/2014/main" id="{C9F9764C-3A45-624F-2B5F-0400F62F7016}"/>
              </a:ext>
            </a:extLst>
          </p:cNvPr>
          <p:cNvSpPr txBox="1">
            <a:spLocks noGrp="1"/>
          </p:cNvSpPr>
          <p:nvPr>
            <p:ph type="title" idx="4294967295"/>
          </p:nvPr>
        </p:nvSpPr>
        <p:spPr>
          <a:xfrm>
            <a:off x="838200" y="678952"/>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How Do I Add Alt Text</a:t>
            </a:r>
          </a:p>
        </p:txBody>
      </p:sp>
      <p:sp>
        <p:nvSpPr>
          <p:cNvPr id="4" name="Content Placeholder 7">
            <a:extLst>
              <a:ext uri="{FF2B5EF4-FFF2-40B4-BE49-F238E27FC236}">
                <a16:creationId xmlns:a16="http://schemas.microsoft.com/office/drawing/2014/main" id="{6AD6661B-85A5-FB54-3DF1-D8E2F1CF9539}"/>
              </a:ext>
            </a:extLst>
          </p:cNvPr>
          <p:cNvSpPr txBox="1">
            <a:spLocks/>
          </p:cNvSpPr>
          <p:nvPr/>
        </p:nvSpPr>
        <p:spPr>
          <a:xfrm>
            <a:off x="838200" y="1690688"/>
            <a:ext cx="10642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t>Click or right click/ctrl click/</a:t>
            </a:r>
            <a:r>
              <a:rPr lang="en-US" sz="2000" b="1" dirty="0" err="1"/>
              <a:t>cmd</a:t>
            </a:r>
            <a:r>
              <a:rPr lang="en-US" sz="2000" b="1" dirty="0"/>
              <a:t> click on images in nearly any software to find the alt text option!</a:t>
            </a:r>
          </a:p>
          <a:p>
            <a:endParaRPr lang="en-US" sz="2000" dirty="0"/>
          </a:p>
          <a:p>
            <a:endParaRPr lang="en-US" sz="2000" dirty="0"/>
          </a:p>
        </p:txBody>
      </p:sp>
      <p:sp>
        <p:nvSpPr>
          <p:cNvPr id="5" name="Rectangle 4">
            <a:extLst>
              <a:ext uri="{FF2B5EF4-FFF2-40B4-BE49-F238E27FC236}">
                <a16:creationId xmlns:a16="http://schemas.microsoft.com/office/drawing/2014/main" id="{B5BDD170-4310-EA7F-05D3-D5CB787F01DF}"/>
              </a:ext>
              <a:ext uri="{C183D7F6-B498-43B3-948B-1728B52AA6E4}">
                <adec:decorative xmlns:adec="http://schemas.microsoft.com/office/drawing/2017/decorative" val="1"/>
              </a:ext>
            </a:extLst>
          </p:cNvPr>
          <p:cNvSpPr/>
          <p:nvPr/>
        </p:nvSpPr>
        <p:spPr>
          <a:xfrm>
            <a:off x="897467" y="1352499"/>
            <a:ext cx="10583333"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lt text menu options in Word">
            <a:extLst>
              <a:ext uri="{FF2B5EF4-FFF2-40B4-BE49-F238E27FC236}">
                <a16:creationId xmlns:a16="http://schemas.microsoft.com/office/drawing/2014/main" id="{FFCCF224-39A1-147D-932D-28CDBA09B14F}"/>
              </a:ext>
            </a:extLst>
          </p:cNvPr>
          <p:cNvPicPr>
            <a:picLocks noChangeAspect="1"/>
          </p:cNvPicPr>
          <p:nvPr/>
        </p:nvPicPr>
        <p:blipFill>
          <a:blip r:embed="rId4"/>
          <a:stretch>
            <a:fillRect/>
          </a:stretch>
        </p:blipFill>
        <p:spPr>
          <a:xfrm>
            <a:off x="751974" y="2232497"/>
            <a:ext cx="3082403" cy="3515757"/>
          </a:xfrm>
          <a:prstGeom prst="rect">
            <a:avLst/>
          </a:prstGeom>
        </p:spPr>
      </p:pic>
      <p:sp>
        <p:nvSpPr>
          <p:cNvPr id="12" name="TextBox 11">
            <a:extLst>
              <a:ext uri="{FF2B5EF4-FFF2-40B4-BE49-F238E27FC236}">
                <a16:creationId xmlns:a16="http://schemas.microsoft.com/office/drawing/2014/main" id="{783E4BC7-41E1-D235-1E5A-03DAD7D532C0}"/>
              </a:ext>
            </a:extLst>
          </p:cNvPr>
          <p:cNvSpPr txBox="1"/>
          <p:nvPr/>
        </p:nvSpPr>
        <p:spPr>
          <a:xfrm>
            <a:off x="914936" y="5904140"/>
            <a:ext cx="2564292" cy="369332"/>
          </a:xfrm>
          <a:prstGeom prst="rect">
            <a:avLst/>
          </a:prstGeom>
          <a:noFill/>
        </p:spPr>
        <p:txBody>
          <a:bodyPr wrap="none" rtlCol="0">
            <a:spAutoFit/>
          </a:bodyPr>
          <a:lstStyle/>
          <a:p>
            <a:r>
              <a:rPr lang="en-US" dirty="0"/>
              <a:t>Right-click image in Word</a:t>
            </a:r>
          </a:p>
        </p:txBody>
      </p:sp>
      <p:pic>
        <p:nvPicPr>
          <p:cNvPr id="7" name="Picture 6" descr="Alt text menu in Google Docs">
            <a:extLst>
              <a:ext uri="{FF2B5EF4-FFF2-40B4-BE49-F238E27FC236}">
                <a16:creationId xmlns:a16="http://schemas.microsoft.com/office/drawing/2014/main" id="{913662B4-ED74-5C1F-2F97-56A17B3FD9AC}"/>
              </a:ext>
            </a:extLst>
          </p:cNvPr>
          <p:cNvPicPr>
            <a:picLocks noChangeAspect="1"/>
          </p:cNvPicPr>
          <p:nvPr/>
        </p:nvPicPr>
        <p:blipFill>
          <a:blip r:embed="rId5"/>
          <a:stretch>
            <a:fillRect/>
          </a:stretch>
        </p:blipFill>
        <p:spPr>
          <a:xfrm>
            <a:off x="3969724" y="2531229"/>
            <a:ext cx="2618112" cy="3377172"/>
          </a:xfrm>
          <a:prstGeom prst="rect">
            <a:avLst/>
          </a:prstGeom>
        </p:spPr>
      </p:pic>
      <p:sp>
        <p:nvSpPr>
          <p:cNvPr id="13" name="TextBox 12">
            <a:extLst>
              <a:ext uri="{FF2B5EF4-FFF2-40B4-BE49-F238E27FC236}">
                <a16:creationId xmlns:a16="http://schemas.microsoft.com/office/drawing/2014/main" id="{3238029D-D017-92CB-9C5B-EDC3E4A66F65}"/>
              </a:ext>
            </a:extLst>
          </p:cNvPr>
          <p:cNvSpPr txBox="1"/>
          <p:nvPr/>
        </p:nvSpPr>
        <p:spPr>
          <a:xfrm>
            <a:off x="3715145" y="5908401"/>
            <a:ext cx="3219920" cy="369332"/>
          </a:xfrm>
          <a:prstGeom prst="rect">
            <a:avLst/>
          </a:prstGeom>
          <a:noFill/>
        </p:spPr>
        <p:txBody>
          <a:bodyPr wrap="none" rtlCol="0">
            <a:spAutoFit/>
          </a:bodyPr>
          <a:lstStyle/>
          <a:p>
            <a:r>
              <a:rPr lang="en-US" dirty="0"/>
              <a:t>Right-click image in Google Docs</a:t>
            </a:r>
          </a:p>
        </p:txBody>
      </p:sp>
      <p:pic>
        <p:nvPicPr>
          <p:cNvPr id="11" name="Picture 10" descr="Alt text image options in Canvas LMS">
            <a:extLst>
              <a:ext uri="{FF2B5EF4-FFF2-40B4-BE49-F238E27FC236}">
                <a16:creationId xmlns:a16="http://schemas.microsoft.com/office/drawing/2014/main" id="{36196138-7695-5C83-43EA-78C74AE2A0A6}"/>
              </a:ext>
            </a:extLst>
          </p:cNvPr>
          <p:cNvPicPr>
            <a:picLocks noChangeAspect="1"/>
          </p:cNvPicPr>
          <p:nvPr/>
        </p:nvPicPr>
        <p:blipFill>
          <a:blip r:embed="rId6"/>
          <a:stretch>
            <a:fillRect/>
          </a:stretch>
        </p:blipFill>
        <p:spPr>
          <a:xfrm>
            <a:off x="7174317" y="2531229"/>
            <a:ext cx="3414614" cy="3005051"/>
          </a:xfrm>
          <a:prstGeom prst="rect">
            <a:avLst/>
          </a:prstGeom>
        </p:spPr>
      </p:pic>
      <p:sp>
        <p:nvSpPr>
          <p:cNvPr id="14" name="TextBox 13">
            <a:extLst>
              <a:ext uri="{FF2B5EF4-FFF2-40B4-BE49-F238E27FC236}">
                <a16:creationId xmlns:a16="http://schemas.microsoft.com/office/drawing/2014/main" id="{F19602BD-A9E0-B73F-FCF4-EDB517E7FD5B}"/>
              </a:ext>
            </a:extLst>
          </p:cNvPr>
          <p:cNvSpPr txBox="1"/>
          <p:nvPr/>
        </p:nvSpPr>
        <p:spPr>
          <a:xfrm>
            <a:off x="6990065" y="5908401"/>
            <a:ext cx="3893117" cy="369332"/>
          </a:xfrm>
          <a:prstGeom prst="rect">
            <a:avLst/>
          </a:prstGeom>
          <a:noFill/>
        </p:spPr>
        <p:txBody>
          <a:bodyPr wrap="none" rtlCol="0">
            <a:spAutoFit/>
          </a:bodyPr>
          <a:lstStyle/>
          <a:p>
            <a:r>
              <a:rPr lang="en-US" dirty="0"/>
              <a:t>Click image (“Image options”) in Canvas</a:t>
            </a:r>
          </a:p>
        </p:txBody>
      </p:sp>
    </p:spTree>
    <p:custDataLst>
      <p:tags r:id="rId1"/>
    </p:custDataLst>
    <p:extLst>
      <p:ext uri="{BB962C8B-B14F-4D97-AF65-F5344CB8AC3E}">
        <p14:creationId xmlns:p14="http://schemas.microsoft.com/office/powerpoint/2010/main" val="39958987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L System logos backdrop.">
            <a:extLst>
              <a:ext uri="{FF2B5EF4-FFF2-40B4-BE49-F238E27FC236}">
                <a16:creationId xmlns:a16="http://schemas.microsoft.com/office/drawing/2014/main" id="{95082B3E-E316-4481-BF9C-8F88EAEA72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4" name="Title 1">
            <a:extLst>
              <a:ext uri="{FF2B5EF4-FFF2-40B4-BE49-F238E27FC236}">
                <a16:creationId xmlns:a16="http://schemas.microsoft.com/office/drawing/2014/main" id="{15EF0AAD-ACE2-4C99-B23B-99B50A28D35B}"/>
              </a:ext>
            </a:extLst>
          </p:cNvPr>
          <p:cNvSpPr txBox="1">
            <a:spLocks noGrp="1"/>
          </p:cNvSpPr>
          <p:nvPr>
            <p:ph type="title" idx="4294967295"/>
          </p:nvPr>
        </p:nvSpPr>
        <p:spPr>
          <a:xfrm>
            <a:off x="838199" y="693157"/>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Key Takeaways</a:t>
            </a:r>
          </a:p>
        </p:txBody>
      </p:sp>
      <p:sp>
        <p:nvSpPr>
          <p:cNvPr id="5" name="Content Placeholder 7">
            <a:extLst>
              <a:ext uri="{FF2B5EF4-FFF2-40B4-BE49-F238E27FC236}">
                <a16:creationId xmlns:a16="http://schemas.microsoft.com/office/drawing/2014/main" id="{6ADAB9C2-7510-474E-A8C6-DB51D368A9B9}"/>
              </a:ext>
            </a:extLst>
          </p:cNvPr>
          <p:cNvSpPr txBox="1">
            <a:spLocks/>
          </p:cNvSpPr>
          <p:nvPr/>
        </p:nvSpPr>
        <p:spPr>
          <a:xfrm>
            <a:off x="838200" y="1690687"/>
            <a:ext cx="10642600" cy="49691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If it has meaning, describe it.</a:t>
            </a:r>
          </a:p>
          <a:p>
            <a:r>
              <a:rPr lang="en-US" dirty="0"/>
              <a:t>If it's decorative, hide it.</a:t>
            </a:r>
          </a:p>
          <a:p>
            <a:r>
              <a:rPr lang="en-US" dirty="0"/>
              <a:t>Context matters.</a:t>
            </a:r>
          </a:p>
          <a:p>
            <a:r>
              <a:rPr lang="en-US" dirty="0"/>
              <a:t>Keep alt text short and purpose-focused.</a:t>
            </a:r>
          </a:p>
          <a:p>
            <a:r>
              <a:rPr lang="en-US" dirty="0"/>
              <a:t>Use long descriptions for complex images.</a:t>
            </a:r>
          </a:p>
        </p:txBody>
      </p:sp>
      <p:sp>
        <p:nvSpPr>
          <p:cNvPr id="6" name="Rectangle 5">
            <a:extLst>
              <a:ext uri="{FF2B5EF4-FFF2-40B4-BE49-F238E27FC236}">
                <a16:creationId xmlns:a16="http://schemas.microsoft.com/office/drawing/2014/main" id="{D9B74B0C-60BA-4B27-B664-4CBFD58C693E}"/>
              </a:ext>
              <a:ext uri="{C183D7F6-B498-43B3-948B-1728B52AA6E4}">
                <adec:decorative xmlns:adec="http://schemas.microsoft.com/office/drawing/2017/decorative" val="1"/>
              </a:ext>
            </a:extLst>
          </p:cNvPr>
          <p:cNvSpPr/>
          <p:nvPr/>
        </p:nvSpPr>
        <p:spPr>
          <a:xfrm>
            <a:off x="838199" y="1352499"/>
            <a:ext cx="10642601"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0693329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UL System logos backdrop.">
            <a:extLst>
              <a:ext uri="{FF2B5EF4-FFF2-40B4-BE49-F238E27FC236}">
                <a16:creationId xmlns:a16="http://schemas.microsoft.com/office/drawing/2014/main" id="{15190C38-8A56-40D9-8738-56B4D239D5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
            <a:ext cx="12192000" cy="6856781"/>
          </a:xfrm>
          <a:prstGeom prst="rect">
            <a:avLst/>
          </a:prstGeom>
        </p:spPr>
      </p:pic>
      <p:sp>
        <p:nvSpPr>
          <p:cNvPr id="7" name="Title 6">
            <a:extLst>
              <a:ext uri="{FF2B5EF4-FFF2-40B4-BE49-F238E27FC236}">
                <a16:creationId xmlns:a16="http://schemas.microsoft.com/office/drawing/2014/main" id="{5E1571A4-9020-4098-B6AF-73F5069238B8}"/>
              </a:ext>
            </a:extLst>
          </p:cNvPr>
          <p:cNvSpPr>
            <a:spLocks noGrp="1"/>
          </p:cNvSpPr>
          <p:nvPr>
            <p:ph type="title" idx="4294967295"/>
          </p:nvPr>
        </p:nvSpPr>
        <p:spPr>
          <a:xfrm>
            <a:off x="3531454" y="5136207"/>
            <a:ext cx="5129096" cy="1261884"/>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mn-lt"/>
                <a:ea typeface="+mn-ea"/>
                <a:cs typeface="+mn-cs"/>
              </a:rPr>
              <a:t>Captions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mn-lt"/>
                <a:ea typeface="+mn-ea"/>
                <a:cs typeface="+mn-cs"/>
              </a:rPr>
              <a:t>(Overview and Best Practices)​</a:t>
            </a:r>
            <a:endParaRPr kumimoji="0" lang="en-US" sz="16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3381023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L System logos backdrop.">
            <a:extLst>
              <a:ext uri="{FF2B5EF4-FFF2-40B4-BE49-F238E27FC236}">
                <a16:creationId xmlns:a16="http://schemas.microsoft.com/office/drawing/2014/main" id="{F1C2DB7C-4374-41DC-BF13-1E1D015FA1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7" y="0"/>
            <a:ext cx="12189833" cy="6858000"/>
          </a:xfrm>
          <a:prstGeom prst="rect">
            <a:avLst/>
          </a:prstGeom>
        </p:spPr>
      </p:pic>
      <p:sp>
        <p:nvSpPr>
          <p:cNvPr id="3" name="Title 1">
            <a:extLst>
              <a:ext uri="{FF2B5EF4-FFF2-40B4-BE49-F238E27FC236}">
                <a16:creationId xmlns:a16="http://schemas.microsoft.com/office/drawing/2014/main" id="{5098BF41-D0A2-4967-9D19-BCAA6A2414A7}"/>
              </a:ext>
            </a:extLst>
          </p:cNvPr>
          <p:cNvSpPr txBox="1">
            <a:spLocks noGrp="1"/>
          </p:cNvSpPr>
          <p:nvPr>
            <p:ph type="title" idx="4294967295"/>
          </p:nvPr>
        </p:nvSpPr>
        <p:spPr>
          <a:xfrm>
            <a:off x="838200" y="678952"/>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What Are Captions?</a:t>
            </a:r>
          </a:p>
        </p:txBody>
      </p:sp>
      <p:sp>
        <p:nvSpPr>
          <p:cNvPr id="4" name="Content Placeholder 7">
            <a:extLst>
              <a:ext uri="{FF2B5EF4-FFF2-40B4-BE49-F238E27FC236}">
                <a16:creationId xmlns:a16="http://schemas.microsoft.com/office/drawing/2014/main" id="{632F9A2F-D9ED-4842-9507-AFB2B7BE6702}"/>
              </a:ext>
            </a:extLst>
          </p:cNvPr>
          <p:cNvSpPr txBox="1">
            <a:spLocks/>
          </p:cNvSpPr>
          <p:nvPr/>
        </p:nvSpPr>
        <p:spPr>
          <a:xfrm>
            <a:off x="838200" y="1690688"/>
            <a:ext cx="10642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On-screen, synchronized text of speech and meaningful sounds</a:t>
            </a:r>
          </a:p>
          <a:p>
            <a:r>
              <a:rPr lang="en-US" dirty="0"/>
              <a:t>Enables real-time comprehension while watching</a:t>
            </a:r>
          </a:p>
          <a:p>
            <a:r>
              <a:rPr lang="en-US" dirty="0"/>
              <a:t>Includes:</a:t>
            </a:r>
          </a:p>
          <a:p>
            <a:pPr lvl="1"/>
            <a:r>
              <a:rPr lang="en-US" dirty="0"/>
              <a:t>Dialogue</a:t>
            </a:r>
          </a:p>
          <a:p>
            <a:pPr lvl="1"/>
            <a:r>
              <a:rPr lang="en-US" dirty="0"/>
              <a:t>Speaker identification (when unclear)</a:t>
            </a:r>
          </a:p>
          <a:p>
            <a:pPr lvl="1"/>
            <a:r>
              <a:rPr lang="en-US" dirty="0"/>
              <a:t>Meaningful sound effects ([</a:t>
            </a:r>
            <a:r>
              <a:rPr lang="en-US" i="1" dirty="0"/>
              <a:t>laughter</a:t>
            </a:r>
            <a:r>
              <a:rPr lang="en-US" dirty="0"/>
              <a:t>], [</a:t>
            </a:r>
            <a:r>
              <a:rPr lang="en-US" i="1" dirty="0"/>
              <a:t>door slams</a:t>
            </a:r>
            <a:r>
              <a:rPr lang="en-US" dirty="0"/>
              <a:t>])</a:t>
            </a:r>
          </a:p>
          <a:p>
            <a:pPr lvl="1"/>
            <a:r>
              <a:rPr lang="en-US" dirty="0"/>
              <a:t>Required for both pre-recorded and live videos. </a:t>
            </a:r>
          </a:p>
          <a:p>
            <a:pPr lvl="2"/>
            <a:r>
              <a:rPr lang="en-US" sz="2400" dirty="0"/>
              <a:t>Required even if you did not create the video.</a:t>
            </a:r>
          </a:p>
          <a:p>
            <a:pPr lvl="1"/>
            <a:endParaRPr lang="en-US" dirty="0"/>
          </a:p>
          <a:p>
            <a:pPr marL="0" indent="0">
              <a:buNone/>
            </a:pPr>
            <a:r>
              <a:rPr lang="en-US" b="1" dirty="0"/>
              <a:t>Key Idea:</a:t>
            </a:r>
            <a:r>
              <a:rPr lang="en-US" dirty="0"/>
              <a:t> Captions = equivalent viewing experience</a:t>
            </a:r>
          </a:p>
        </p:txBody>
      </p:sp>
      <p:sp>
        <p:nvSpPr>
          <p:cNvPr id="5" name="Rectangle 4">
            <a:extLst>
              <a:ext uri="{FF2B5EF4-FFF2-40B4-BE49-F238E27FC236}">
                <a16:creationId xmlns:a16="http://schemas.microsoft.com/office/drawing/2014/main" id="{F1315C69-04CB-4DCB-ADA9-70EF45ED69A3}"/>
              </a:ext>
              <a:ext uri="{C183D7F6-B498-43B3-948B-1728B52AA6E4}">
                <adec:decorative xmlns:adec="http://schemas.microsoft.com/office/drawing/2017/decorative" val="1"/>
              </a:ext>
            </a:extLst>
          </p:cNvPr>
          <p:cNvSpPr/>
          <p:nvPr/>
        </p:nvSpPr>
        <p:spPr>
          <a:xfrm>
            <a:off x="897467" y="1352499"/>
            <a:ext cx="10583333"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2492422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L System logos backdrop.">
            <a:extLst>
              <a:ext uri="{FF2B5EF4-FFF2-40B4-BE49-F238E27FC236}">
                <a16:creationId xmlns:a16="http://schemas.microsoft.com/office/drawing/2014/main" id="{F1C2DB7C-4374-41DC-BF13-1E1D015FA1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3" name="Title 1">
            <a:extLst>
              <a:ext uri="{FF2B5EF4-FFF2-40B4-BE49-F238E27FC236}">
                <a16:creationId xmlns:a16="http://schemas.microsoft.com/office/drawing/2014/main" id="{5098BF41-D0A2-4967-9D19-BCAA6A2414A7}"/>
              </a:ext>
            </a:extLst>
          </p:cNvPr>
          <p:cNvSpPr txBox="1">
            <a:spLocks noGrp="1"/>
          </p:cNvSpPr>
          <p:nvPr>
            <p:ph type="title" idx="4294967295"/>
          </p:nvPr>
        </p:nvSpPr>
        <p:spPr>
          <a:xfrm>
            <a:off x="838200" y="678952"/>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What Are Transcripts?</a:t>
            </a:r>
          </a:p>
        </p:txBody>
      </p:sp>
      <p:sp>
        <p:nvSpPr>
          <p:cNvPr id="4" name="Content Placeholder 7">
            <a:extLst>
              <a:ext uri="{FF2B5EF4-FFF2-40B4-BE49-F238E27FC236}">
                <a16:creationId xmlns:a16="http://schemas.microsoft.com/office/drawing/2014/main" id="{632F9A2F-D9ED-4842-9507-AFB2B7BE6702}"/>
              </a:ext>
            </a:extLst>
          </p:cNvPr>
          <p:cNvSpPr txBox="1">
            <a:spLocks/>
          </p:cNvSpPr>
          <p:nvPr/>
        </p:nvSpPr>
        <p:spPr>
          <a:xfrm>
            <a:off x="838200" y="1690687"/>
            <a:ext cx="10515600" cy="48751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Text alternative for media content</a:t>
            </a:r>
          </a:p>
          <a:p>
            <a:r>
              <a:rPr lang="en-US" dirty="0"/>
              <a:t>Contains all spoken words and sound cues</a:t>
            </a:r>
          </a:p>
          <a:p>
            <a:r>
              <a:rPr lang="en-US" dirty="0"/>
              <a:t>Not synchronized; can be read independently</a:t>
            </a:r>
          </a:p>
          <a:p>
            <a:r>
              <a:rPr lang="en-US" dirty="0"/>
              <a:t>Required for pre-recorded audio-only or video-only</a:t>
            </a:r>
          </a:p>
          <a:p>
            <a:r>
              <a:rPr lang="en-US" dirty="0"/>
              <a:t>Supports:</a:t>
            </a:r>
          </a:p>
          <a:p>
            <a:pPr lvl="1"/>
            <a:r>
              <a:rPr lang="en-US" dirty="0"/>
              <a:t>Screen readers</a:t>
            </a:r>
          </a:p>
          <a:p>
            <a:pPr lvl="1"/>
            <a:r>
              <a:rPr lang="en-US" dirty="0"/>
              <a:t>Deafblind access</a:t>
            </a:r>
          </a:p>
          <a:p>
            <a:pPr lvl="1"/>
            <a:r>
              <a:rPr lang="en-US" dirty="0"/>
              <a:t>Low bandwidth situations</a:t>
            </a:r>
          </a:p>
          <a:p>
            <a:pPr lvl="1"/>
            <a:r>
              <a:rPr lang="en-US" dirty="0"/>
              <a:t>Study, search, and note-taking</a:t>
            </a:r>
          </a:p>
          <a:p>
            <a:pPr marL="0" indent="0">
              <a:buNone/>
            </a:pPr>
            <a:r>
              <a:rPr lang="en-US" b="1" dirty="0"/>
              <a:t>Key Idea</a:t>
            </a:r>
            <a:r>
              <a:rPr lang="en-US" dirty="0"/>
              <a:t>: Transcripts = flexible, study-friendly access</a:t>
            </a:r>
          </a:p>
        </p:txBody>
      </p:sp>
      <p:sp>
        <p:nvSpPr>
          <p:cNvPr id="5" name="Rectangle 4">
            <a:extLst>
              <a:ext uri="{FF2B5EF4-FFF2-40B4-BE49-F238E27FC236}">
                <a16:creationId xmlns:a16="http://schemas.microsoft.com/office/drawing/2014/main" id="{F1315C69-04CB-4DCB-ADA9-70EF45ED69A3}"/>
              </a:ext>
              <a:ext uri="{C183D7F6-B498-43B3-948B-1728B52AA6E4}">
                <adec:decorative xmlns:adec="http://schemas.microsoft.com/office/drawing/2017/decorative" val="1"/>
              </a:ext>
            </a:extLst>
          </p:cNvPr>
          <p:cNvSpPr/>
          <p:nvPr/>
        </p:nvSpPr>
        <p:spPr>
          <a:xfrm>
            <a:off x="897467" y="1352499"/>
            <a:ext cx="10583333"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2334522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L System logos backdrop.">
            <a:extLst>
              <a:ext uri="{FF2B5EF4-FFF2-40B4-BE49-F238E27FC236}">
                <a16:creationId xmlns:a16="http://schemas.microsoft.com/office/drawing/2014/main" id="{F1C2DB7C-4374-41DC-BF13-1E1D015FA1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3" name="Title 1">
            <a:extLst>
              <a:ext uri="{FF2B5EF4-FFF2-40B4-BE49-F238E27FC236}">
                <a16:creationId xmlns:a16="http://schemas.microsoft.com/office/drawing/2014/main" id="{5098BF41-D0A2-4967-9D19-BCAA6A2414A7}"/>
              </a:ext>
            </a:extLst>
          </p:cNvPr>
          <p:cNvSpPr txBox="1">
            <a:spLocks noGrp="1"/>
          </p:cNvSpPr>
          <p:nvPr>
            <p:ph type="title" idx="4294967295"/>
          </p:nvPr>
        </p:nvSpPr>
        <p:spPr>
          <a:xfrm>
            <a:off x="838200" y="678952"/>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Captions vs. Transcripts</a:t>
            </a:r>
          </a:p>
        </p:txBody>
      </p:sp>
      <p:sp>
        <p:nvSpPr>
          <p:cNvPr id="5" name="Rectangle 4">
            <a:extLst>
              <a:ext uri="{FF2B5EF4-FFF2-40B4-BE49-F238E27FC236}">
                <a16:creationId xmlns:a16="http://schemas.microsoft.com/office/drawing/2014/main" id="{F1315C69-04CB-4DCB-ADA9-70EF45ED69A3}"/>
              </a:ext>
              <a:ext uri="{C183D7F6-B498-43B3-948B-1728B52AA6E4}">
                <adec:decorative xmlns:adec="http://schemas.microsoft.com/office/drawing/2017/decorative" val="1"/>
              </a:ext>
            </a:extLst>
          </p:cNvPr>
          <p:cNvSpPr/>
          <p:nvPr/>
        </p:nvSpPr>
        <p:spPr>
          <a:xfrm>
            <a:off x="897467" y="1352499"/>
            <a:ext cx="10583333"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Table 5">
            <a:extLst>
              <a:ext uri="{FF2B5EF4-FFF2-40B4-BE49-F238E27FC236}">
                <a16:creationId xmlns:a16="http://schemas.microsoft.com/office/drawing/2014/main" id="{24C84761-C7CB-168A-200A-2C04144ACA90}"/>
              </a:ext>
            </a:extLst>
          </p:cNvPr>
          <p:cNvGraphicFramePr>
            <a:graphicFrameLocks noGrp="1"/>
          </p:cNvGraphicFramePr>
          <p:nvPr/>
        </p:nvGraphicFramePr>
        <p:xfrm>
          <a:off x="838199" y="1750612"/>
          <a:ext cx="10515600" cy="2316480"/>
        </p:xfrm>
        <a:graphic>
          <a:graphicData uri="http://schemas.openxmlformats.org/drawingml/2006/table">
            <a:tbl>
              <a:tblPr firstRow="1">
                <a:tableStyleId>{69012ECD-51FC-41F1-AA8D-1B2483CD663E}</a:tableStyleId>
              </a:tblPr>
              <a:tblGrid>
                <a:gridCol w="3505200">
                  <a:extLst>
                    <a:ext uri="{9D8B030D-6E8A-4147-A177-3AD203B41FA5}">
                      <a16:colId xmlns:a16="http://schemas.microsoft.com/office/drawing/2014/main" val="2684299770"/>
                    </a:ext>
                  </a:extLst>
                </a:gridCol>
                <a:gridCol w="3505200">
                  <a:extLst>
                    <a:ext uri="{9D8B030D-6E8A-4147-A177-3AD203B41FA5}">
                      <a16:colId xmlns:a16="http://schemas.microsoft.com/office/drawing/2014/main" val="3616306778"/>
                    </a:ext>
                  </a:extLst>
                </a:gridCol>
                <a:gridCol w="3505200">
                  <a:extLst>
                    <a:ext uri="{9D8B030D-6E8A-4147-A177-3AD203B41FA5}">
                      <a16:colId xmlns:a16="http://schemas.microsoft.com/office/drawing/2014/main" val="2160557929"/>
                    </a:ext>
                  </a:extLst>
                </a:gridCol>
              </a:tblGrid>
              <a:tr h="0">
                <a:tc>
                  <a:txBody>
                    <a:bodyPr/>
                    <a:lstStyle/>
                    <a:p>
                      <a:r>
                        <a:rPr lang="en-US" sz="3200" dirty="0"/>
                        <a:t>Feature</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2D2C82"/>
                    </a:solidFill>
                  </a:tcPr>
                </a:tc>
                <a:tc>
                  <a:txBody>
                    <a:bodyPr/>
                    <a:lstStyle/>
                    <a:p>
                      <a:r>
                        <a:rPr lang="en-US" sz="3200" dirty="0"/>
                        <a:t>Captions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2D2C82"/>
                    </a:solidFill>
                  </a:tcPr>
                </a:tc>
                <a:tc>
                  <a:txBody>
                    <a:bodyPr/>
                    <a:lstStyle/>
                    <a:p>
                      <a:r>
                        <a:rPr lang="en-US" sz="3200" dirty="0"/>
                        <a:t>Transcript</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2D2C82"/>
                    </a:solidFill>
                  </a:tcPr>
                </a:tc>
                <a:extLst>
                  <a:ext uri="{0D108BD9-81ED-4DB2-BD59-A6C34878D82A}">
                    <a16:rowId xmlns:a16="http://schemas.microsoft.com/office/drawing/2014/main" val="2918383486"/>
                  </a:ext>
                </a:extLst>
              </a:tr>
              <a:tr h="0">
                <a:tc>
                  <a:txBody>
                    <a:bodyPr/>
                    <a:lstStyle/>
                    <a:p>
                      <a:r>
                        <a:rPr lang="en-US" sz="3200" dirty="0"/>
                        <a:t>Format</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200" dirty="0"/>
                        <a:t>On-screen text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200"/>
                        <a:t>Stand-alone text</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2700164"/>
                  </a:ext>
                </a:extLst>
              </a:tr>
              <a:tr h="0">
                <a:tc>
                  <a:txBody>
                    <a:bodyPr/>
                    <a:lstStyle/>
                    <a:p>
                      <a:r>
                        <a:rPr lang="en-US" sz="3200" dirty="0"/>
                        <a:t>Sync w/ Audio</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2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200" dirty="0"/>
                        <a:t>❌</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5397374"/>
                  </a:ext>
                </a:extLst>
              </a:tr>
              <a:tr h="0">
                <a:tc>
                  <a:txBody>
                    <a:bodyPr/>
                    <a:lstStyle/>
                    <a:p>
                      <a:r>
                        <a:rPr lang="en-US" sz="3200"/>
                        <a:t>Best For</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3200"/>
                        <a:t>Watching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3200" dirty="0"/>
                        <a:t>Reviewing</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614473592"/>
                  </a:ext>
                </a:extLst>
              </a:tr>
            </a:tbl>
          </a:graphicData>
        </a:graphic>
      </p:graphicFrame>
      <p:sp>
        <p:nvSpPr>
          <p:cNvPr id="7" name="Content Placeholder 7">
            <a:extLst>
              <a:ext uri="{FF2B5EF4-FFF2-40B4-BE49-F238E27FC236}">
                <a16:creationId xmlns:a16="http://schemas.microsoft.com/office/drawing/2014/main" id="{6DD96F39-7400-89DF-790D-BEBBD14995E3}"/>
              </a:ext>
            </a:extLst>
          </p:cNvPr>
          <p:cNvSpPr txBox="1">
            <a:spLocks/>
          </p:cNvSpPr>
          <p:nvPr/>
        </p:nvSpPr>
        <p:spPr>
          <a:xfrm>
            <a:off x="838200" y="4419486"/>
            <a:ext cx="10515600" cy="21463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Rule of Thumb:</a:t>
            </a:r>
          </a:p>
          <a:p>
            <a:r>
              <a:rPr lang="en-US" dirty="0"/>
              <a:t>Captions = during playback for video with synced audio</a:t>
            </a:r>
          </a:p>
          <a:p>
            <a:r>
              <a:rPr lang="en-US" dirty="0"/>
              <a:t>Transcripts = before/after playback or during playback with audio that does not have video</a:t>
            </a:r>
          </a:p>
        </p:txBody>
      </p:sp>
    </p:spTree>
    <p:custDataLst>
      <p:tags r:id="rId1"/>
    </p:custDataLst>
    <p:extLst>
      <p:ext uri="{BB962C8B-B14F-4D97-AF65-F5344CB8AC3E}">
        <p14:creationId xmlns:p14="http://schemas.microsoft.com/office/powerpoint/2010/main" val="281189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L System logos backdrop.">
            <a:extLst>
              <a:ext uri="{FF2B5EF4-FFF2-40B4-BE49-F238E27FC236}">
                <a16:creationId xmlns:a16="http://schemas.microsoft.com/office/drawing/2014/main" id="{1DBF3EA1-C2A8-4DE5-9CD2-7D787C3C5B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3" name="Title 1">
            <a:extLst>
              <a:ext uri="{FF2B5EF4-FFF2-40B4-BE49-F238E27FC236}">
                <a16:creationId xmlns:a16="http://schemas.microsoft.com/office/drawing/2014/main" id="{E70979F4-C116-4B21-A01A-2DF5B0231BE4}"/>
              </a:ext>
            </a:extLst>
          </p:cNvPr>
          <p:cNvSpPr txBox="1">
            <a:spLocks noGrp="1"/>
          </p:cNvSpPr>
          <p:nvPr>
            <p:ph type="title" idx="4294967295"/>
          </p:nvPr>
        </p:nvSpPr>
        <p:spPr>
          <a:xfrm>
            <a:off x="838200" y="678952"/>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Perceivable</a:t>
            </a:r>
          </a:p>
        </p:txBody>
      </p:sp>
      <p:sp>
        <p:nvSpPr>
          <p:cNvPr id="4" name="Content Placeholder 7">
            <a:extLst>
              <a:ext uri="{FF2B5EF4-FFF2-40B4-BE49-F238E27FC236}">
                <a16:creationId xmlns:a16="http://schemas.microsoft.com/office/drawing/2014/main" id="{480EF32F-8C66-4942-93C0-5D6E3BAAA580}"/>
              </a:ext>
            </a:extLst>
          </p:cNvPr>
          <p:cNvSpPr txBox="1">
            <a:spLocks/>
          </p:cNvSpPr>
          <p:nvPr/>
        </p:nvSpPr>
        <p:spPr>
          <a:xfrm>
            <a:off x="838200" y="1690688"/>
            <a:ext cx="10642600" cy="48132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i="1" dirty="0"/>
              <a:t>Everyone can access the information in the media, even if they cannot hear it or see it.</a:t>
            </a:r>
            <a:endParaRPr lang="en-US" b="1" dirty="0"/>
          </a:p>
          <a:p>
            <a:pPr marL="0" indent="0">
              <a:buNone/>
            </a:pPr>
            <a:r>
              <a:rPr lang="en-US" b="1" dirty="0"/>
              <a:t>Describe Visuals: </a:t>
            </a:r>
            <a:r>
              <a:rPr lang="en-US" dirty="0"/>
              <a:t>Using alternate text for images and audio descriptions for videos​</a:t>
            </a:r>
          </a:p>
          <a:p>
            <a:pPr marL="0" indent="0">
              <a:buNone/>
            </a:pPr>
            <a:r>
              <a:rPr lang="en-US" b="1" dirty="0"/>
              <a:t>Text to Read: </a:t>
            </a:r>
            <a:r>
              <a:rPr lang="en-US" dirty="0"/>
              <a:t>Alt text, captions, and transcripts​</a:t>
            </a:r>
          </a:p>
          <a:p>
            <a:pPr marL="0" indent="0">
              <a:buNone/>
            </a:pPr>
            <a:r>
              <a:rPr lang="en-US" b="1" dirty="0"/>
              <a:t>Use of Color: </a:t>
            </a:r>
            <a:r>
              <a:rPr lang="en-US" dirty="0"/>
              <a:t>Don’t rely on color alone to convey meaning​</a:t>
            </a:r>
          </a:p>
          <a:p>
            <a:pPr marL="0" indent="0">
              <a:buNone/>
            </a:pPr>
            <a:r>
              <a:rPr lang="en-US" b="1" dirty="0"/>
              <a:t>Contrast: </a:t>
            </a:r>
            <a:r>
              <a:rPr lang="en-US" dirty="0"/>
              <a:t>Ensure sufficient contrast for images, charts, and visuals​</a:t>
            </a:r>
          </a:p>
          <a:p>
            <a:pPr marL="0" indent="0">
              <a:buNone/>
            </a:pPr>
            <a:r>
              <a:rPr lang="en-US" b="1" dirty="0"/>
              <a:t>Spacing: </a:t>
            </a:r>
            <a:r>
              <a:rPr lang="en-US" dirty="0"/>
              <a:t>Media and images leave enough space on the page for easy recognition​</a:t>
            </a:r>
          </a:p>
          <a:p>
            <a:pPr marL="0" indent="0">
              <a:buNone/>
            </a:pPr>
            <a:endParaRPr lang="en-US" dirty="0"/>
          </a:p>
        </p:txBody>
      </p:sp>
      <p:sp>
        <p:nvSpPr>
          <p:cNvPr id="5" name="Rectangle 4">
            <a:extLst>
              <a:ext uri="{FF2B5EF4-FFF2-40B4-BE49-F238E27FC236}">
                <a16:creationId xmlns:a16="http://schemas.microsoft.com/office/drawing/2014/main" id="{8553EB24-B397-4CC6-ADA9-EFC3B800EEFD}"/>
              </a:ext>
              <a:ext uri="{C183D7F6-B498-43B3-948B-1728B52AA6E4}">
                <adec:decorative xmlns:adec="http://schemas.microsoft.com/office/drawing/2017/decorative" val="1"/>
              </a:ext>
            </a:extLst>
          </p:cNvPr>
          <p:cNvSpPr/>
          <p:nvPr/>
        </p:nvSpPr>
        <p:spPr>
          <a:xfrm>
            <a:off x="897467" y="1352499"/>
            <a:ext cx="10583333"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4958330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EC7A0-3C8B-CC7C-DDD2-68AE86506955}"/>
            </a:ext>
          </a:extLst>
        </p:cNvPr>
        <p:cNvGrpSpPr/>
        <p:nvPr/>
      </p:nvGrpSpPr>
      <p:grpSpPr>
        <a:xfrm>
          <a:off x="0" y="0"/>
          <a:ext cx="0" cy="0"/>
          <a:chOff x="0" y="0"/>
          <a:chExt cx="0" cy="0"/>
        </a:xfrm>
      </p:grpSpPr>
      <p:pic>
        <p:nvPicPr>
          <p:cNvPr id="2" name="Picture 1" descr="UL System logos backdrop.">
            <a:extLst>
              <a:ext uri="{FF2B5EF4-FFF2-40B4-BE49-F238E27FC236}">
                <a16:creationId xmlns:a16="http://schemas.microsoft.com/office/drawing/2014/main" id="{78FA5455-2AB2-CAB4-2CB8-7A9B11C0AF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3" name="Title 1">
            <a:extLst>
              <a:ext uri="{FF2B5EF4-FFF2-40B4-BE49-F238E27FC236}">
                <a16:creationId xmlns:a16="http://schemas.microsoft.com/office/drawing/2014/main" id="{78BE95D0-16D5-9C24-DE80-F7AE7B965AF3}"/>
              </a:ext>
            </a:extLst>
          </p:cNvPr>
          <p:cNvSpPr txBox="1">
            <a:spLocks noGrp="1"/>
          </p:cNvSpPr>
          <p:nvPr>
            <p:ph type="title" idx="4294967295"/>
          </p:nvPr>
        </p:nvSpPr>
        <p:spPr>
          <a:xfrm>
            <a:off x="838200" y="678952"/>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When To Use Captions vs. Transcripts</a:t>
            </a:r>
          </a:p>
        </p:txBody>
      </p:sp>
      <p:sp>
        <p:nvSpPr>
          <p:cNvPr id="5" name="Rectangle 4">
            <a:extLst>
              <a:ext uri="{FF2B5EF4-FFF2-40B4-BE49-F238E27FC236}">
                <a16:creationId xmlns:a16="http://schemas.microsoft.com/office/drawing/2014/main" id="{733F203A-B675-97F7-C205-521683213D92}"/>
              </a:ext>
              <a:ext uri="{C183D7F6-B498-43B3-948B-1728B52AA6E4}">
                <adec:decorative xmlns:adec="http://schemas.microsoft.com/office/drawing/2017/decorative" val="1"/>
              </a:ext>
            </a:extLst>
          </p:cNvPr>
          <p:cNvSpPr/>
          <p:nvPr/>
        </p:nvSpPr>
        <p:spPr>
          <a:xfrm>
            <a:off x="897467" y="1352499"/>
            <a:ext cx="10583333"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8" name="Table 7">
            <a:extLst>
              <a:ext uri="{FF2B5EF4-FFF2-40B4-BE49-F238E27FC236}">
                <a16:creationId xmlns:a16="http://schemas.microsoft.com/office/drawing/2014/main" id="{EB597EA4-3187-4C3F-FB09-16C53E9F6170}"/>
              </a:ext>
            </a:extLst>
          </p:cNvPr>
          <p:cNvGraphicFramePr>
            <a:graphicFrameLocks noGrp="1"/>
          </p:cNvGraphicFramePr>
          <p:nvPr/>
        </p:nvGraphicFramePr>
        <p:xfrm>
          <a:off x="838199" y="1692590"/>
          <a:ext cx="10642599" cy="4433200"/>
        </p:xfrm>
        <a:graphic>
          <a:graphicData uri="http://schemas.openxmlformats.org/drawingml/2006/table">
            <a:tbl>
              <a:tblPr firstRow="1">
                <a:tableStyleId>{69012ECD-51FC-41F1-AA8D-1B2483CD663E}</a:tableStyleId>
              </a:tblPr>
              <a:tblGrid>
                <a:gridCol w="3547533">
                  <a:extLst>
                    <a:ext uri="{9D8B030D-6E8A-4147-A177-3AD203B41FA5}">
                      <a16:colId xmlns:a16="http://schemas.microsoft.com/office/drawing/2014/main" val="1896773664"/>
                    </a:ext>
                  </a:extLst>
                </a:gridCol>
                <a:gridCol w="3547533">
                  <a:extLst>
                    <a:ext uri="{9D8B030D-6E8A-4147-A177-3AD203B41FA5}">
                      <a16:colId xmlns:a16="http://schemas.microsoft.com/office/drawing/2014/main" val="1609001405"/>
                    </a:ext>
                  </a:extLst>
                </a:gridCol>
                <a:gridCol w="3547533">
                  <a:extLst>
                    <a:ext uri="{9D8B030D-6E8A-4147-A177-3AD203B41FA5}">
                      <a16:colId xmlns:a16="http://schemas.microsoft.com/office/drawing/2014/main" val="3101132"/>
                    </a:ext>
                  </a:extLst>
                </a:gridCol>
              </a:tblGrid>
              <a:tr h="583316">
                <a:tc>
                  <a:txBody>
                    <a:bodyPr/>
                    <a:lstStyle/>
                    <a:p>
                      <a:r>
                        <a:rPr lang="en-US" sz="2400" dirty="0"/>
                        <a:t>Media Type</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2D2C82"/>
                    </a:solidFill>
                  </a:tcPr>
                </a:tc>
                <a:tc>
                  <a:txBody>
                    <a:bodyPr/>
                    <a:lstStyle/>
                    <a:p>
                      <a:r>
                        <a:rPr lang="en-US" sz="2400" dirty="0"/>
                        <a:t>Captions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2D2C82"/>
                    </a:solidFill>
                  </a:tcPr>
                </a:tc>
                <a:tc>
                  <a:txBody>
                    <a:bodyPr/>
                    <a:lstStyle/>
                    <a:p>
                      <a:r>
                        <a:rPr lang="en-US" sz="2400" dirty="0"/>
                        <a:t>Transcript</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2D2C82"/>
                    </a:solidFill>
                  </a:tcPr>
                </a:tc>
                <a:extLst>
                  <a:ext uri="{0D108BD9-81ED-4DB2-BD59-A6C34878D82A}">
                    <a16:rowId xmlns:a16="http://schemas.microsoft.com/office/drawing/2014/main" val="1451311583"/>
                  </a:ext>
                </a:extLst>
              </a:tr>
              <a:tr h="583316">
                <a:tc>
                  <a:txBody>
                    <a:bodyPr/>
                    <a:lstStyle/>
                    <a:p>
                      <a:r>
                        <a:rPr lang="en-US" sz="2400" b="1" dirty="0"/>
                        <a:t>Audio-only (podcast)</a:t>
                      </a:r>
                      <a:endParaRPr lang="en-US" sz="24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a:t>✅</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3223833"/>
                  </a:ext>
                </a:extLst>
              </a:tr>
              <a:tr h="583316">
                <a:tc>
                  <a:txBody>
                    <a:bodyPr/>
                    <a:lstStyle/>
                    <a:p>
                      <a:r>
                        <a:rPr lang="en-US" sz="2400" b="1" dirty="0"/>
                        <a:t>Video with speech</a:t>
                      </a:r>
                      <a:endParaRPr lang="en-US" sz="24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a:t>Recommended</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2747494"/>
                  </a:ext>
                </a:extLst>
              </a:tr>
              <a:tr h="583316">
                <a:tc>
                  <a:txBody>
                    <a:bodyPr/>
                    <a:lstStyle/>
                    <a:p>
                      <a:r>
                        <a:rPr lang="en-US" sz="2400" b="1" dirty="0"/>
                        <a:t>Video-only (silent)</a:t>
                      </a:r>
                      <a:endParaRPr lang="en-US" sz="24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a:t>✅</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0363699"/>
                  </a:ext>
                </a:extLst>
              </a:tr>
              <a:tr h="1049968">
                <a:tc>
                  <a:txBody>
                    <a:bodyPr/>
                    <a:lstStyle/>
                    <a:p>
                      <a:r>
                        <a:rPr lang="en-US" sz="2400" b="1"/>
                        <a:t>Live stream</a:t>
                      </a:r>
                      <a:endParaRPr lang="en-US" sz="240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 (live captions)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Post-transcript recommended</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7213524"/>
                  </a:ext>
                </a:extLst>
              </a:tr>
              <a:tr h="1049968">
                <a:tc>
                  <a:txBody>
                    <a:bodyPr/>
                    <a:lstStyle/>
                    <a:p>
                      <a:r>
                        <a:rPr lang="en-US" sz="2400" b="1" dirty="0"/>
                        <a:t>Instructional video</a:t>
                      </a:r>
                      <a:endParaRPr lang="en-US" sz="24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24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2400" dirty="0"/>
                        <a:t>Recommended</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146817515"/>
                  </a:ext>
                </a:extLst>
              </a:tr>
            </a:tbl>
          </a:graphicData>
        </a:graphic>
      </p:graphicFrame>
    </p:spTree>
    <p:custDataLst>
      <p:tags r:id="rId1"/>
    </p:custDataLst>
    <p:extLst>
      <p:ext uri="{BB962C8B-B14F-4D97-AF65-F5344CB8AC3E}">
        <p14:creationId xmlns:p14="http://schemas.microsoft.com/office/powerpoint/2010/main" val="28805231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DF8C4-5374-147D-E1E5-ECA9FAEFED2D}"/>
            </a:ext>
          </a:extLst>
        </p:cNvPr>
        <p:cNvGrpSpPr/>
        <p:nvPr/>
      </p:nvGrpSpPr>
      <p:grpSpPr>
        <a:xfrm>
          <a:off x="0" y="0"/>
          <a:ext cx="0" cy="0"/>
          <a:chOff x="0" y="0"/>
          <a:chExt cx="0" cy="0"/>
        </a:xfrm>
      </p:grpSpPr>
      <p:pic>
        <p:nvPicPr>
          <p:cNvPr id="2" name="Picture 1" descr="UL System logos backdrop.">
            <a:extLst>
              <a:ext uri="{FF2B5EF4-FFF2-40B4-BE49-F238E27FC236}">
                <a16:creationId xmlns:a16="http://schemas.microsoft.com/office/drawing/2014/main" id="{B668B032-3DA5-6C27-7418-A715125AAF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3" name="Title 1">
            <a:extLst>
              <a:ext uri="{FF2B5EF4-FFF2-40B4-BE49-F238E27FC236}">
                <a16:creationId xmlns:a16="http://schemas.microsoft.com/office/drawing/2014/main" id="{A9F06806-5C0B-792E-B549-F2316E6CA1AE}"/>
              </a:ext>
            </a:extLst>
          </p:cNvPr>
          <p:cNvSpPr txBox="1">
            <a:spLocks noGrp="1"/>
          </p:cNvSpPr>
          <p:nvPr>
            <p:ph type="title" idx="4294967295"/>
          </p:nvPr>
        </p:nvSpPr>
        <p:spPr>
          <a:xfrm>
            <a:off x="838200" y="678952"/>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Auto-Captioning &amp; Auto-Transcripts</a:t>
            </a:r>
          </a:p>
        </p:txBody>
      </p:sp>
      <p:sp>
        <p:nvSpPr>
          <p:cNvPr id="4" name="Content Placeholder 7">
            <a:extLst>
              <a:ext uri="{FF2B5EF4-FFF2-40B4-BE49-F238E27FC236}">
                <a16:creationId xmlns:a16="http://schemas.microsoft.com/office/drawing/2014/main" id="{E984B053-E4D7-5E86-ADB8-52962AE5982F}"/>
              </a:ext>
            </a:extLst>
          </p:cNvPr>
          <p:cNvSpPr txBox="1">
            <a:spLocks/>
          </p:cNvSpPr>
          <p:nvPr/>
        </p:nvSpPr>
        <p:spPr>
          <a:xfrm>
            <a:off x="838200" y="1690688"/>
            <a:ext cx="10642600" cy="49413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Auto tools (YouTube, Panopto, Zoom, Teams, Google, etc.)</a:t>
            </a:r>
          </a:p>
          <a:p>
            <a:pPr lvl="1"/>
            <a:r>
              <a:rPr lang="en-US" dirty="0"/>
              <a:t>Pros:</a:t>
            </a:r>
          </a:p>
          <a:p>
            <a:pPr lvl="2"/>
            <a:r>
              <a:rPr lang="en-US" dirty="0"/>
              <a:t>Fast first draft</a:t>
            </a:r>
          </a:p>
          <a:p>
            <a:pPr lvl="2"/>
            <a:r>
              <a:rPr lang="en-US" dirty="0"/>
              <a:t>Increases baseline accessibility</a:t>
            </a:r>
          </a:p>
          <a:p>
            <a:pPr lvl="1"/>
            <a:r>
              <a:rPr lang="en-US" dirty="0"/>
              <a:t>Limitations:</a:t>
            </a:r>
          </a:p>
          <a:p>
            <a:pPr lvl="2"/>
            <a:r>
              <a:rPr lang="en-US" dirty="0"/>
              <a:t>Inaccurate with:</a:t>
            </a:r>
          </a:p>
          <a:p>
            <a:pPr lvl="3"/>
            <a:r>
              <a:rPr lang="en-US" dirty="0"/>
              <a:t>Accents</a:t>
            </a:r>
          </a:p>
          <a:p>
            <a:pPr lvl="3"/>
            <a:r>
              <a:rPr lang="en-US" dirty="0"/>
              <a:t>Names/technical terms</a:t>
            </a:r>
          </a:p>
          <a:p>
            <a:pPr lvl="3"/>
            <a:r>
              <a:rPr lang="en-US" dirty="0"/>
              <a:t>Multiple speakers</a:t>
            </a:r>
          </a:p>
          <a:p>
            <a:pPr lvl="2"/>
            <a:r>
              <a:rPr lang="en-US" dirty="0"/>
              <a:t>Missing or incorrect punctuation</a:t>
            </a:r>
          </a:p>
          <a:p>
            <a:pPr lvl="2"/>
            <a:r>
              <a:rPr lang="en-US" dirty="0"/>
              <a:t>Often fails to identify speakers</a:t>
            </a:r>
          </a:p>
          <a:p>
            <a:pPr lvl="2"/>
            <a:r>
              <a:rPr lang="en-US" dirty="0"/>
              <a:t>Does NOT meet WCAG unless edited for accuracy</a:t>
            </a:r>
          </a:p>
          <a:p>
            <a:pPr marL="0" indent="0">
              <a:buNone/>
            </a:pPr>
            <a:r>
              <a:rPr lang="en-US" dirty="0"/>
              <a:t>Auto-captions are a starting point. They must be edited for compliance.</a:t>
            </a:r>
          </a:p>
        </p:txBody>
      </p:sp>
      <p:sp>
        <p:nvSpPr>
          <p:cNvPr id="5" name="Rectangle 4">
            <a:extLst>
              <a:ext uri="{FF2B5EF4-FFF2-40B4-BE49-F238E27FC236}">
                <a16:creationId xmlns:a16="http://schemas.microsoft.com/office/drawing/2014/main" id="{02A3D621-3071-88CA-AC0C-C3A174BEC07D}"/>
              </a:ext>
              <a:ext uri="{C183D7F6-B498-43B3-948B-1728B52AA6E4}">
                <adec:decorative xmlns:adec="http://schemas.microsoft.com/office/drawing/2017/decorative" val="1"/>
              </a:ext>
            </a:extLst>
          </p:cNvPr>
          <p:cNvSpPr/>
          <p:nvPr/>
        </p:nvSpPr>
        <p:spPr>
          <a:xfrm>
            <a:off x="897467" y="1352499"/>
            <a:ext cx="10583333"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9696045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D2889-4422-86FD-B488-D5C646C72446}"/>
            </a:ext>
          </a:extLst>
        </p:cNvPr>
        <p:cNvGrpSpPr/>
        <p:nvPr/>
      </p:nvGrpSpPr>
      <p:grpSpPr>
        <a:xfrm>
          <a:off x="0" y="0"/>
          <a:ext cx="0" cy="0"/>
          <a:chOff x="0" y="0"/>
          <a:chExt cx="0" cy="0"/>
        </a:xfrm>
      </p:grpSpPr>
      <p:pic>
        <p:nvPicPr>
          <p:cNvPr id="2" name="Picture 1" descr="UL System logos backdrop.">
            <a:extLst>
              <a:ext uri="{FF2B5EF4-FFF2-40B4-BE49-F238E27FC236}">
                <a16:creationId xmlns:a16="http://schemas.microsoft.com/office/drawing/2014/main" id="{018E4836-A364-F8BC-38A3-DAC77CC4A3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3" name="Title 1">
            <a:extLst>
              <a:ext uri="{FF2B5EF4-FFF2-40B4-BE49-F238E27FC236}">
                <a16:creationId xmlns:a16="http://schemas.microsoft.com/office/drawing/2014/main" id="{703E8590-9BED-F502-DF39-5D661B5CAA8D}"/>
              </a:ext>
            </a:extLst>
          </p:cNvPr>
          <p:cNvSpPr txBox="1">
            <a:spLocks noGrp="1"/>
          </p:cNvSpPr>
          <p:nvPr>
            <p:ph type="title" idx="4294967295"/>
          </p:nvPr>
        </p:nvSpPr>
        <p:spPr>
          <a:xfrm>
            <a:off x="838200" y="678952"/>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Expectations</a:t>
            </a:r>
          </a:p>
        </p:txBody>
      </p:sp>
      <p:sp>
        <p:nvSpPr>
          <p:cNvPr id="4" name="Content Placeholder 7">
            <a:extLst>
              <a:ext uri="{FF2B5EF4-FFF2-40B4-BE49-F238E27FC236}">
                <a16:creationId xmlns:a16="http://schemas.microsoft.com/office/drawing/2014/main" id="{CAB62160-7263-544A-D6AF-0DF7F7C9FF42}"/>
              </a:ext>
            </a:extLst>
          </p:cNvPr>
          <p:cNvSpPr txBox="1">
            <a:spLocks/>
          </p:cNvSpPr>
          <p:nvPr/>
        </p:nvSpPr>
        <p:spPr>
          <a:xfrm>
            <a:off x="838200" y="1690688"/>
            <a:ext cx="10642600" cy="49413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Captions and transcripts should be:</a:t>
            </a:r>
          </a:p>
          <a:p>
            <a:pPr lvl="1"/>
            <a:r>
              <a:rPr lang="en-US" dirty="0"/>
              <a:t>Accurate </a:t>
            </a:r>
          </a:p>
          <a:p>
            <a:pPr lvl="1"/>
            <a:r>
              <a:rPr lang="en-US" dirty="0"/>
              <a:t>Synchronized (Captions)</a:t>
            </a:r>
          </a:p>
          <a:p>
            <a:pPr lvl="1"/>
            <a:r>
              <a:rPr lang="en-US" dirty="0"/>
              <a:t>Complete</a:t>
            </a:r>
          </a:p>
          <a:p>
            <a:pPr lvl="1"/>
            <a:r>
              <a:rPr lang="en-US" dirty="0"/>
              <a:t>Speaker-clear</a:t>
            </a:r>
          </a:p>
          <a:p>
            <a:pPr lvl="1"/>
            <a:r>
              <a:rPr lang="en-US" dirty="0"/>
              <a:t>Include meaningful sounds</a:t>
            </a:r>
          </a:p>
          <a:p>
            <a:r>
              <a:rPr lang="en-US" b="1" dirty="0"/>
              <a:t>Accuracy Checklist:</a:t>
            </a:r>
          </a:p>
          <a:p>
            <a:pPr lvl="1"/>
            <a:r>
              <a:rPr lang="en-US" dirty="0"/>
              <a:t>Names</a:t>
            </a:r>
          </a:p>
          <a:p>
            <a:pPr lvl="1"/>
            <a:r>
              <a:rPr lang="en-US" dirty="0"/>
              <a:t>Homophones</a:t>
            </a:r>
          </a:p>
          <a:p>
            <a:pPr lvl="1"/>
            <a:r>
              <a:rPr lang="en-US" dirty="0"/>
              <a:t>Technical terms</a:t>
            </a:r>
          </a:p>
          <a:p>
            <a:pPr lvl="1"/>
            <a:r>
              <a:rPr lang="en-US" dirty="0"/>
              <a:t>Speaker labels</a:t>
            </a:r>
          </a:p>
          <a:p>
            <a:pPr lvl="1"/>
            <a:r>
              <a:rPr lang="en-US" dirty="0"/>
              <a:t>Punctuation and capitalization</a:t>
            </a:r>
          </a:p>
        </p:txBody>
      </p:sp>
      <p:sp>
        <p:nvSpPr>
          <p:cNvPr id="5" name="Rectangle 4">
            <a:extLst>
              <a:ext uri="{FF2B5EF4-FFF2-40B4-BE49-F238E27FC236}">
                <a16:creationId xmlns:a16="http://schemas.microsoft.com/office/drawing/2014/main" id="{3D065890-A476-1BED-AC06-49B22188ABB0}"/>
              </a:ext>
              <a:ext uri="{C183D7F6-B498-43B3-948B-1728B52AA6E4}">
                <adec:decorative xmlns:adec="http://schemas.microsoft.com/office/drawing/2017/decorative" val="1"/>
              </a:ext>
            </a:extLst>
          </p:cNvPr>
          <p:cNvSpPr/>
          <p:nvPr/>
        </p:nvSpPr>
        <p:spPr>
          <a:xfrm>
            <a:off x="897467" y="1352499"/>
            <a:ext cx="10583333"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545327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69806-AEAE-9EA2-D273-A45A07428371}"/>
            </a:ext>
          </a:extLst>
        </p:cNvPr>
        <p:cNvGrpSpPr/>
        <p:nvPr/>
      </p:nvGrpSpPr>
      <p:grpSpPr>
        <a:xfrm>
          <a:off x="0" y="0"/>
          <a:ext cx="0" cy="0"/>
          <a:chOff x="0" y="0"/>
          <a:chExt cx="0" cy="0"/>
        </a:xfrm>
      </p:grpSpPr>
      <p:pic>
        <p:nvPicPr>
          <p:cNvPr id="2" name="Picture 1" descr="UL System logos backdrop.">
            <a:extLst>
              <a:ext uri="{FF2B5EF4-FFF2-40B4-BE49-F238E27FC236}">
                <a16:creationId xmlns:a16="http://schemas.microsoft.com/office/drawing/2014/main" id="{04D6A45F-7149-7F96-C008-F0A63C5294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89833" cy="6858000"/>
          </a:xfrm>
          <a:prstGeom prst="rect">
            <a:avLst/>
          </a:prstGeom>
        </p:spPr>
      </p:pic>
      <p:sp>
        <p:nvSpPr>
          <p:cNvPr id="3" name="Title 1">
            <a:extLst>
              <a:ext uri="{FF2B5EF4-FFF2-40B4-BE49-F238E27FC236}">
                <a16:creationId xmlns:a16="http://schemas.microsoft.com/office/drawing/2014/main" id="{606753E3-AE7E-6A65-ACA0-1E361E6A7A02}"/>
              </a:ext>
            </a:extLst>
          </p:cNvPr>
          <p:cNvSpPr txBox="1">
            <a:spLocks noGrp="1"/>
          </p:cNvSpPr>
          <p:nvPr>
            <p:ph type="title" idx="4294967295"/>
          </p:nvPr>
        </p:nvSpPr>
        <p:spPr>
          <a:xfrm>
            <a:off x="838200" y="678952"/>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Best Practices</a:t>
            </a:r>
          </a:p>
        </p:txBody>
      </p:sp>
      <p:sp>
        <p:nvSpPr>
          <p:cNvPr id="4" name="Content Placeholder 7">
            <a:extLst>
              <a:ext uri="{FF2B5EF4-FFF2-40B4-BE49-F238E27FC236}">
                <a16:creationId xmlns:a16="http://schemas.microsoft.com/office/drawing/2014/main" id="{4B9D99B2-D5C7-34D7-047A-10DE2A5781F2}"/>
              </a:ext>
            </a:extLst>
          </p:cNvPr>
          <p:cNvSpPr txBox="1">
            <a:spLocks/>
          </p:cNvSpPr>
          <p:nvPr/>
        </p:nvSpPr>
        <p:spPr>
          <a:xfrm>
            <a:off x="838200" y="1690688"/>
            <a:ext cx="10642600" cy="49413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Captions </a:t>
            </a:r>
          </a:p>
          <a:p>
            <a:pPr lvl="1"/>
            <a:r>
              <a:rPr lang="en-US" dirty="0"/>
              <a:t>Break into short readable chunks</a:t>
            </a:r>
          </a:p>
          <a:p>
            <a:pPr lvl="1"/>
            <a:r>
              <a:rPr lang="en-US" dirty="0"/>
              <a:t>Use sentence case, not ALL CAPS</a:t>
            </a:r>
          </a:p>
          <a:p>
            <a:pPr lvl="1"/>
            <a:r>
              <a:rPr lang="en-US" dirty="0"/>
              <a:t>Minimum 1 second per caption, max 2 lines</a:t>
            </a:r>
          </a:p>
          <a:p>
            <a:pPr lvl="1"/>
            <a:r>
              <a:rPr lang="en-US" dirty="0"/>
              <a:t>Include sound cues only when meaningful</a:t>
            </a:r>
          </a:p>
          <a:p>
            <a:r>
              <a:rPr lang="en-US" b="1" dirty="0"/>
              <a:t>Transcripts</a:t>
            </a:r>
          </a:p>
          <a:p>
            <a:pPr lvl="1"/>
            <a:r>
              <a:rPr lang="en-US" dirty="0"/>
              <a:t>Match spoken order</a:t>
            </a:r>
          </a:p>
          <a:p>
            <a:pPr lvl="1"/>
            <a:r>
              <a:rPr lang="en-US" dirty="0"/>
              <a:t>Include sound cues only when meaningful</a:t>
            </a:r>
          </a:p>
          <a:p>
            <a:pPr lvl="1"/>
            <a:r>
              <a:rPr lang="en-US" dirty="0"/>
              <a:t>Technical terms</a:t>
            </a:r>
          </a:p>
          <a:p>
            <a:pPr lvl="1"/>
            <a:r>
              <a:rPr lang="en-US" dirty="0"/>
              <a:t>Identify speakers when helpful</a:t>
            </a:r>
          </a:p>
          <a:p>
            <a:pPr lvl="1"/>
            <a:r>
              <a:rPr lang="en-US" dirty="0"/>
              <a:t>Add visual descriptions for video-only action or scenes</a:t>
            </a:r>
          </a:p>
        </p:txBody>
      </p:sp>
      <p:sp>
        <p:nvSpPr>
          <p:cNvPr id="5" name="Rectangle 4">
            <a:extLst>
              <a:ext uri="{FF2B5EF4-FFF2-40B4-BE49-F238E27FC236}">
                <a16:creationId xmlns:a16="http://schemas.microsoft.com/office/drawing/2014/main" id="{8508172F-8E77-5199-92C5-9F42BDB0D6FC}"/>
              </a:ext>
              <a:ext uri="{C183D7F6-B498-43B3-948B-1728B52AA6E4}">
                <adec:decorative xmlns:adec="http://schemas.microsoft.com/office/drawing/2017/decorative" val="1"/>
              </a:ext>
            </a:extLst>
          </p:cNvPr>
          <p:cNvSpPr/>
          <p:nvPr/>
        </p:nvSpPr>
        <p:spPr>
          <a:xfrm>
            <a:off x="897467" y="1352499"/>
            <a:ext cx="10583333"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34494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1FE04-71F1-1F2C-30D3-FBC08D3FB339}"/>
            </a:ext>
          </a:extLst>
        </p:cNvPr>
        <p:cNvGrpSpPr/>
        <p:nvPr/>
      </p:nvGrpSpPr>
      <p:grpSpPr>
        <a:xfrm>
          <a:off x="0" y="0"/>
          <a:ext cx="0" cy="0"/>
          <a:chOff x="0" y="0"/>
          <a:chExt cx="0" cy="0"/>
        </a:xfrm>
      </p:grpSpPr>
      <p:pic>
        <p:nvPicPr>
          <p:cNvPr id="2" name="Picture 1" descr="UL System logos backdrop.">
            <a:extLst>
              <a:ext uri="{FF2B5EF4-FFF2-40B4-BE49-F238E27FC236}">
                <a16:creationId xmlns:a16="http://schemas.microsoft.com/office/drawing/2014/main" id="{432FB53A-41D9-585E-16E5-C473E4728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3" name="Title 1">
            <a:extLst>
              <a:ext uri="{FF2B5EF4-FFF2-40B4-BE49-F238E27FC236}">
                <a16:creationId xmlns:a16="http://schemas.microsoft.com/office/drawing/2014/main" id="{C775ECBF-4F91-09C0-2257-80E23C827BB1}"/>
              </a:ext>
            </a:extLst>
          </p:cNvPr>
          <p:cNvSpPr txBox="1">
            <a:spLocks noGrp="1"/>
          </p:cNvSpPr>
          <p:nvPr>
            <p:ph type="title" idx="4294967295"/>
          </p:nvPr>
        </p:nvSpPr>
        <p:spPr>
          <a:xfrm>
            <a:off x="838200" y="678952"/>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Tools for Captioning &amp; Transcription</a:t>
            </a:r>
          </a:p>
        </p:txBody>
      </p:sp>
      <p:sp>
        <p:nvSpPr>
          <p:cNvPr id="4" name="Content Placeholder 7" descr="Snowy mountains glow at sunrise above a still lake and dark evergreens as pink clouds drift across a clear, peaceful sky.">
            <a:extLst>
              <a:ext uri="{FF2B5EF4-FFF2-40B4-BE49-F238E27FC236}">
                <a16:creationId xmlns:a16="http://schemas.microsoft.com/office/drawing/2014/main" id="{8D24FB42-70F2-1ABE-9350-A3A6EF6900CF}"/>
              </a:ext>
            </a:extLst>
          </p:cNvPr>
          <p:cNvSpPr txBox="1">
            <a:spLocks/>
          </p:cNvSpPr>
          <p:nvPr/>
        </p:nvSpPr>
        <p:spPr>
          <a:xfrm>
            <a:off x="838200" y="1690688"/>
            <a:ext cx="10642600" cy="49413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b="1" dirty="0"/>
              <a:t>YouTube Studio </a:t>
            </a:r>
            <a:r>
              <a:rPr lang="en-US" dirty="0"/>
              <a:t>(</a:t>
            </a:r>
            <a:r>
              <a:rPr lang="en-US" dirty="0">
                <a:hlinkClick r:id="rId4"/>
              </a:rPr>
              <a:t>upload caption</a:t>
            </a:r>
            <a:r>
              <a:rPr lang="en-US" dirty="0"/>
              <a:t>s; </a:t>
            </a:r>
            <a:r>
              <a:rPr lang="en-US" dirty="0">
                <a:hlinkClick r:id="rId5"/>
              </a:rPr>
              <a:t>automated captions</a:t>
            </a:r>
            <a:r>
              <a:rPr lang="en-US" dirty="0"/>
              <a:t>; </a:t>
            </a:r>
            <a:r>
              <a:rPr lang="en-US" dirty="0">
                <a:hlinkClick r:id="rId6"/>
              </a:rPr>
              <a:t>edit captions</a:t>
            </a:r>
            <a:r>
              <a:rPr lang="en-US" dirty="0"/>
              <a:t>)</a:t>
            </a:r>
          </a:p>
          <a:p>
            <a:pPr lvl="1"/>
            <a:r>
              <a:rPr lang="en-US" b="1" dirty="0"/>
              <a:t>Google Drive </a:t>
            </a:r>
            <a:r>
              <a:rPr lang="en-US" dirty="0"/>
              <a:t>(</a:t>
            </a:r>
            <a:r>
              <a:rPr lang="en-US" dirty="0">
                <a:hlinkClick r:id="rId7"/>
              </a:rPr>
              <a:t>upload caption</a:t>
            </a:r>
            <a:r>
              <a:rPr lang="en-US" dirty="0"/>
              <a:t>s; </a:t>
            </a:r>
            <a:r>
              <a:rPr lang="en-US" dirty="0">
                <a:hlinkClick r:id="rId8"/>
              </a:rPr>
              <a:t>automated captions</a:t>
            </a:r>
            <a:r>
              <a:rPr lang="en-US" dirty="0"/>
              <a:t>; </a:t>
            </a:r>
            <a:r>
              <a:rPr lang="en-US" dirty="0">
                <a:hlinkClick r:id="rId9"/>
              </a:rPr>
              <a:t>edit captions</a:t>
            </a:r>
            <a:r>
              <a:rPr lang="en-US" dirty="0"/>
              <a:t>)</a:t>
            </a:r>
          </a:p>
          <a:p>
            <a:pPr lvl="1"/>
            <a:r>
              <a:rPr lang="en-US" b="1" dirty="0"/>
              <a:t>Zoom</a:t>
            </a:r>
            <a:r>
              <a:rPr lang="en-US" dirty="0"/>
              <a:t> (</a:t>
            </a:r>
            <a:r>
              <a:rPr lang="en-US" dirty="0">
                <a:hlinkClick r:id="rId10"/>
              </a:rPr>
              <a:t>live auto-captioning</a:t>
            </a:r>
            <a:r>
              <a:rPr lang="en-US" dirty="0"/>
              <a:t>; </a:t>
            </a:r>
            <a:r>
              <a:rPr lang="en-US" dirty="0">
                <a:hlinkClick r:id="rId11"/>
              </a:rPr>
              <a:t>recorded captions and transcripts</a:t>
            </a:r>
            <a:r>
              <a:rPr lang="en-US" dirty="0"/>
              <a:t>; </a:t>
            </a:r>
            <a:r>
              <a:rPr lang="en-US" dirty="0">
                <a:hlinkClick r:id="rId12"/>
              </a:rPr>
              <a:t>edit transcript/captions</a:t>
            </a:r>
            <a:r>
              <a:rPr lang="en-US" dirty="0"/>
              <a:t>)</a:t>
            </a:r>
          </a:p>
          <a:p>
            <a:pPr lvl="1"/>
            <a:r>
              <a:rPr lang="en-US" b="1" dirty="0"/>
              <a:t>Teams/Clipchamp </a:t>
            </a:r>
            <a:r>
              <a:rPr lang="en-US" dirty="0"/>
              <a:t>(</a:t>
            </a:r>
            <a:r>
              <a:rPr lang="en-US" dirty="0">
                <a:hlinkClick r:id="rId13"/>
              </a:rPr>
              <a:t>live auto-captioning</a:t>
            </a:r>
            <a:r>
              <a:rPr lang="en-US" dirty="0"/>
              <a:t>; </a:t>
            </a:r>
            <a:r>
              <a:rPr lang="en-US" dirty="0">
                <a:hlinkClick r:id="rId14"/>
              </a:rPr>
              <a:t>recorded captions and transcripts</a:t>
            </a:r>
            <a:r>
              <a:rPr lang="en-US" dirty="0"/>
              <a:t>; </a:t>
            </a:r>
            <a:r>
              <a:rPr lang="en-US" dirty="0">
                <a:hlinkClick r:id="rId15"/>
              </a:rPr>
              <a:t>editing</a:t>
            </a:r>
            <a:r>
              <a:rPr lang="en-US" dirty="0"/>
              <a:t>)</a:t>
            </a:r>
          </a:p>
          <a:p>
            <a:pPr lvl="1"/>
            <a:r>
              <a:rPr lang="en-US" b="1" dirty="0"/>
              <a:t>Panopto</a:t>
            </a:r>
            <a:r>
              <a:rPr lang="en-US" dirty="0"/>
              <a:t> (if licensed – </a:t>
            </a:r>
            <a:r>
              <a:rPr lang="en-US" dirty="0">
                <a:hlinkClick r:id="rId16"/>
              </a:rPr>
              <a:t>upload captions</a:t>
            </a:r>
            <a:r>
              <a:rPr lang="en-US" dirty="0"/>
              <a:t>; </a:t>
            </a:r>
            <a:r>
              <a:rPr lang="en-US" dirty="0">
                <a:hlinkClick r:id="rId17"/>
              </a:rPr>
              <a:t>automated captions</a:t>
            </a:r>
            <a:r>
              <a:rPr lang="en-US" dirty="0"/>
              <a:t>; </a:t>
            </a:r>
            <a:r>
              <a:rPr lang="en-US" dirty="0">
                <a:hlinkClick r:id="rId18"/>
              </a:rPr>
              <a:t>edit captions</a:t>
            </a:r>
            <a:r>
              <a:rPr lang="en-US" dirty="0"/>
              <a:t>)</a:t>
            </a:r>
          </a:p>
          <a:p>
            <a:pPr lvl="1"/>
            <a:r>
              <a:rPr lang="en-US" b="1" dirty="0" err="1"/>
              <a:t>Yuja</a:t>
            </a:r>
            <a:r>
              <a:rPr lang="en-US" dirty="0"/>
              <a:t> (if licensed – </a:t>
            </a:r>
            <a:r>
              <a:rPr lang="en-US" dirty="0">
                <a:hlinkClick r:id="rId19"/>
              </a:rPr>
              <a:t>upload captions</a:t>
            </a:r>
            <a:r>
              <a:rPr lang="en-US" dirty="0"/>
              <a:t>; </a:t>
            </a:r>
            <a:r>
              <a:rPr lang="en-US" dirty="0">
                <a:hlinkClick r:id="rId20"/>
              </a:rPr>
              <a:t>automated captions</a:t>
            </a:r>
            <a:r>
              <a:rPr lang="en-US" dirty="0"/>
              <a:t>; </a:t>
            </a:r>
            <a:r>
              <a:rPr lang="en-US" dirty="0">
                <a:hlinkClick r:id="rId21"/>
              </a:rPr>
              <a:t>edit captions</a:t>
            </a:r>
            <a:r>
              <a:rPr lang="en-US" dirty="0"/>
              <a:t>)</a:t>
            </a:r>
          </a:p>
          <a:p>
            <a:pPr lvl="1"/>
            <a:r>
              <a:rPr lang="en-US" b="1" dirty="0"/>
              <a:t>Canvas Rich Content Editor </a:t>
            </a:r>
            <a:r>
              <a:rPr lang="en-US" dirty="0"/>
              <a:t>(</a:t>
            </a:r>
            <a:r>
              <a:rPr lang="en-US" dirty="0">
                <a:hlinkClick r:id="rId22"/>
              </a:rPr>
              <a:t>upload captions</a:t>
            </a:r>
            <a:r>
              <a:rPr lang="en-US" dirty="0"/>
              <a:t>)</a:t>
            </a:r>
          </a:p>
          <a:p>
            <a:pPr lvl="1"/>
            <a:r>
              <a:rPr lang="en-US" b="1" dirty="0"/>
              <a:t>Moodle</a:t>
            </a:r>
            <a:r>
              <a:rPr lang="en-US" dirty="0"/>
              <a:t> (</a:t>
            </a:r>
            <a:r>
              <a:rPr lang="en-US" dirty="0">
                <a:hlinkClick r:id="rId23"/>
              </a:rPr>
              <a:t>upload captions </a:t>
            </a:r>
            <a:r>
              <a:rPr lang="en-US" dirty="0"/>
              <a:t>– directions may vary depending on Moodle version)</a:t>
            </a:r>
          </a:p>
          <a:p>
            <a:pPr lvl="1"/>
            <a:r>
              <a:rPr lang="en-US" b="1" dirty="0"/>
              <a:t>Otter.ai </a:t>
            </a:r>
            <a:r>
              <a:rPr lang="en-US" dirty="0"/>
              <a:t>(</a:t>
            </a:r>
            <a:r>
              <a:rPr lang="en-US" dirty="0">
                <a:hlinkClick r:id="rId24"/>
              </a:rPr>
              <a:t>create transcripts and caption files</a:t>
            </a:r>
            <a:r>
              <a:rPr lang="en-US" dirty="0"/>
              <a:t>)</a:t>
            </a:r>
          </a:p>
          <a:p>
            <a:pPr lvl="1"/>
            <a:r>
              <a:rPr lang="en-US" b="1" dirty="0"/>
              <a:t>Turboscribe.ai </a:t>
            </a:r>
            <a:r>
              <a:rPr lang="en-US" dirty="0"/>
              <a:t>(</a:t>
            </a:r>
            <a:r>
              <a:rPr lang="en-US" dirty="0">
                <a:hlinkClick r:id="rId25"/>
              </a:rPr>
              <a:t>create transcripts and caption files</a:t>
            </a:r>
            <a:r>
              <a:rPr lang="en-US" dirty="0"/>
              <a:t>; </a:t>
            </a:r>
            <a:r>
              <a:rPr lang="en-US" dirty="0">
                <a:hlinkClick r:id="rId26"/>
              </a:rPr>
              <a:t>edit transcripts and caption files</a:t>
            </a:r>
            <a:r>
              <a:rPr lang="en-US" dirty="0"/>
              <a:t>)</a:t>
            </a:r>
          </a:p>
        </p:txBody>
      </p:sp>
      <p:sp>
        <p:nvSpPr>
          <p:cNvPr id="5" name="Rectangle 4">
            <a:extLst>
              <a:ext uri="{FF2B5EF4-FFF2-40B4-BE49-F238E27FC236}">
                <a16:creationId xmlns:a16="http://schemas.microsoft.com/office/drawing/2014/main" id="{CDF93D05-7849-35B1-3083-9152364A1582}"/>
              </a:ext>
              <a:ext uri="{C183D7F6-B498-43B3-948B-1728B52AA6E4}">
                <adec:decorative xmlns:adec="http://schemas.microsoft.com/office/drawing/2017/decorative" val="1"/>
              </a:ext>
            </a:extLst>
          </p:cNvPr>
          <p:cNvSpPr/>
          <p:nvPr/>
        </p:nvSpPr>
        <p:spPr>
          <a:xfrm>
            <a:off x="897467" y="1352499"/>
            <a:ext cx="10583333"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8647413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L System logos backdrop.">
            <a:extLst>
              <a:ext uri="{FF2B5EF4-FFF2-40B4-BE49-F238E27FC236}">
                <a16:creationId xmlns:a16="http://schemas.microsoft.com/office/drawing/2014/main" id="{95082B3E-E316-4481-BF9C-8F88EAEA72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4" name="Title 1">
            <a:extLst>
              <a:ext uri="{FF2B5EF4-FFF2-40B4-BE49-F238E27FC236}">
                <a16:creationId xmlns:a16="http://schemas.microsoft.com/office/drawing/2014/main" id="{15EF0AAD-ACE2-4C99-B23B-99B50A28D35B}"/>
              </a:ext>
            </a:extLst>
          </p:cNvPr>
          <p:cNvSpPr txBox="1">
            <a:spLocks noGrp="1"/>
          </p:cNvSpPr>
          <p:nvPr>
            <p:ph type="title" idx="4294967295"/>
          </p:nvPr>
        </p:nvSpPr>
        <p:spPr>
          <a:xfrm>
            <a:off x="838199" y="693157"/>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Key Takeaways</a:t>
            </a:r>
          </a:p>
        </p:txBody>
      </p:sp>
      <p:sp>
        <p:nvSpPr>
          <p:cNvPr id="5" name="Content Placeholder 7">
            <a:extLst>
              <a:ext uri="{FF2B5EF4-FFF2-40B4-BE49-F238E27FC236}">
                <a16:creationId xmlns:a16="http://schemas.microsoft.com/office/drawing/2014/main" id="{6ADAB9C2-7510-474E-A8C6-DB51D368A9B9}"/>
              </a:ext>
            </a:extLst>
          </p:cNvPr>
          <p:cNvSpPr txBox="1">
            <a:spLocks/>
          </p:cNvSpPr>
          <p:nvPr/>
        </p:nvSpPr>
        <p:spPr>
          <a:xfrm>
            <a:off x="838200" y="1690687"/>
            <a:ext cx="10642600" cy="49691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Captions</a:t>
            </a:r>
            <a:r>
              <a:rPr lang="en-US" dirty="0"/>
              <a:t> = </a:t>
            </a:r>
            <a:r>
              <a:rPr lang="en-US" i="1" dirty="0"/>
              <a:t>required for video even if you did not create the video</a:t>
            </a:r>
          </a:p>
          <a:p>
            <a:r>
              <a:rPr lang="en-US" b="1" dirty="0"/>
              <a:t>Transcripts</a:t>
            </a:r>
            <a:r>
              <a:rPr lang="en-US" dirty="0"/>
              <a:t> = </a:t>
            </a:r>
            <a:r>
              <a:rPr lang="en-US" i="1" dirty="0"/>
              <a:t>required for audio-only even if you did not create the audio</a:t>
            </a:r>
          </a:p>
          <a:p>
            <a:r>
              <a:rPr lang="en-US" b="1" dirty="0"/>
              <a:t>Auto-captions/auto-transcripts </a:t>
            </a:r>
            <a:r>
              <a:rPr lang="en-US" dirty="0"/>
              <a:t>= </a:t>
            </a:r>
            <a:r>
              <a:rPr lang="en-US" i="1" dirty="0"/>
              <a:t>edit before publishing </a:t>
            </a:r>
          </a:p>
          <a:p>
            <a:pPr marL="0" indent="0">
              <a:buNone/>
            </a:pPr>
            <a:endParaRPr lang="en-US" dirty="0"/>
          </a:p>
          <a:p>
            <a:pPr marL="0" indent="0">
              <a:buNone/>
            </a:pPr>
            <a:r>
              <a:rPr lang="en-US" dirty="0"/>
              <a:t>Goal: </a:t>
            </a:r>
            <a:r>
              <a:rPr lang="en-US" b="1" dirty="0"/>
              <a:t>Equal access to content</a:t>
            </a:r>
            <a:r>
              <a:rPr lang="en-US" dirty="0"/>
              <a:t>, not just “text on screen”</a:t>
            </a:r>
          </a:p>
        </p:txBody>
      </p:sp>
      <p:sp>
        <p:nvSpPr>
          <p:cNvPr id="6" name="Rectangle 5">
            <a:extLst>
              <a:ext uri="{FF2B5EF4-FFF2-40B4-BE49-F238E27FC236}">
                <a16:creationId xmlns:a16="http://schemas.microsoft.com/office/drawing/2014/main" id="{D9B74B0C-60BA-4B27-B664-4CBFD58C693E}"/>
              </a:ext>
              <a:ext uri="{C183D7F6-B498-43B3-948B-1728B52AA6E4}">
                <adec:decorative xmlns:adec="http://schemas.microsoft.com/office/drawing/2017/decorative" val="1"/>
              </a:ext>
            </a:extLst>
          </p:cNvPr>
          <p:cNvSpPr/>
          <p:nvPr/>
        </p:nvSpPr>
        <p:spPr>
          <a:xfrm>
            <a:off x="838199" y="1352499"/>
            <a:ext cx="10642601"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8362247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UL System logos backdrop.">
            <a:extLst>
              <a:ext uri="{FF2B5EF4-FFF2-40B4-BE49-F238E27FC236}">
                <a16:creationId xmlns:a16="http://schemas.microsoft.com/office/drawing/2014/main" id="{15190C38-8A56-40D9-8738-56B4D239D5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
            <a:ext cx="12192000" cy="6856781"/>
          </a:xfrm>
          <a:prstGeom prst="rect">
            <a:avLst/>
          </a:prstGeom>
        </p:spPr>
      </p:pic>
      <p:sp>
        <p:nvSpPr>
          <p:cNvPr id="7" name="Title 6">
            <a:extLst>
              <a:ext uri="{FF2B5EF4-FFF2-40B4-BE49-F238E27FC236}">
                <a16:creationId xmlns:a16="http://schemas.microsoft.com/office/drawing/2014/main" id="{5E1571A4-9020-4098-B6AF-73F5069238B8}"/>
              </a:ext>
            </a:extLst>
          </p:cNvPr>
          <p:cNvSpPr>
            <a:spLocks noGrp="1"/>
          </p:cNvSpPr>
          <p:nvPr>
            <p:ph type="title" idx="4294967295"/>
          </p:nvPr>
        </p:nvSpPr>
        <p:spPr>
          <a:xfrm>
            <a:off x="2470912" y="5136207"/>
            <a:ext cx="7250190" cy="144655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mn-lt"/>
                <a:ea typeface="+mn-ea"/>
                <a:cs typeface="+mn-cs"/>
              </a:rPr>
              <a:t>Audio Descriptions Made Easy</a:t>
            </a:r>
            <a:br>
              <a:rPr kumimoji="0" lang="en-US" sz="4400" b="1" i="0" u="none" strike="noStrike" kern="1200" cap="none" spc="0" normalizeH="0" baseline="0" noProof="0" dirty="0">
                <a:ln>
                  <a:noFill/>
                </a:ln>
                <a:solidFill>
                  <a:schemeClr val="bg1"/>
                </a:solidFill>
                <a:effectLst/>
                <a:uLnTx/>
                <a:uFillTx/>
                <a:latin typeface="+mn-lt"/>
                <a:ea typeface="+mn-ea"/>
                <a:cs typeface="+mn-cs"/>
              </a:rPr>
            </a:br>
            <a:r>
              <a:rPr kumimoji="0" lang="en-US" sz="4400" b="1" i="0" u="none" strike="noStrike" kern="1200" cap="none" spc="0" normalizeH="0" baseline="0" noProof="0" dirty="0">
                <a:ln>
                  <a:noFill/>
                </a:ln>
                <a:solidFill>
                  <a:schemeClr val="bg1"/>
                </a:solidFill>
                <a:effectLst/>
                <a:uLnTx/>
                <a:uFillTx/>
                <a:latin typeface="+mn-lt"/>
                <a:ea typeface="+mn-ea"/>
                <a:cs typeface="+mn-cs"/>
              </a:rPr>
              <a:t>October 22, 2025</a:t>
            </a:r>
            <a:endParaRPr kumimoji="0" lang="en-US" sz="16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40000739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B01C2-747B-61BE-7AB4-ED12048867E6}"/>
            </a:ext>
          </a:extLst>
        </p:cNvPr>
        <p:cNvGrpSpPr/>
        <p:nvPr/>
      </p:nvGrpSpPr>
      <p:grpSpPr>
        <a:xfrm>
          <a:off x="0" y="0"/>
          <a:ext cx="0" cy="0"/>
          <a:chOff x="0" y="0"/>
          <a:chExt cx="0" cy="0"/>
        </a:xfrm>
      </p:grpSpPr>
      <p:pic>
        <p:nvPicPr>
          <p:cNvPr id="7" name="Picture 6" descr="A diagram of a railroad with arrows that explains how to choose the appropriate Creative Commons license. ">
            <a:extLst>
              <a:ext uri="{FF2B5EF4-FFF2-40B4-BE49-F238E27FC236}">
                <a16:creationId xmlns:a16="http://schemas.microsoft.com/office/drawing/2014/main" id="{F5254501-4AAC-7992-1D6A-E64B8D1123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7929" y="0"/>
            <a:ext cx="9696141" cy="6858000"/>
          </a:xfrm>
          <a:prstGeom prst="rect">
            <a:avLst/>
          </a:prstGeom>
        </p:spPr>
      </p:pic>
      <p:sp>
        <p:nvSpPr>
          <p:cNvPr id="2" name="Title 1">
            <a:extLst>
              <a:ext uri="{FF2B5EF4-FFF2-40B4-BE49-F238E27FC236}">
                <a16:creationId xmlns:a16="http://schemas.microsoft.com/office/drawing/2014/main" id="{CCCE0C34-CF0F-C6E9-0138-FAC969C1F437}"/>
              </a:ext>
            </a:extLst>
          </p:cNvPr>
          <p:cNvSpPr>
            <a:spLocks noGrp="1"/>
          </p:cNvSpPr>
          <p:nvPr>
            <p:ph type="title" idx="4294967295"/>
          </p:nvPr>
        </p:nvSpPr>
        <p:spPr>
          <a:xfrm>
            <a:off x="1482436" y="-1068820"/>
            <a:ext cx="10515600" cy="1325563"/>
          </a:xfrm>
        </p:spPr>
        <p:txBody>
          <a:bodyPr/>
          <a:lstStyle/>
          <a:p>
            <a:r>
              <a:rPr lang="en-US" dirty="0"/>
              <a:t>Choo-Choo Choose Your license!”</a:t>
            </a:r>
          </a:p>
        </p:txBody>
      </p:sp>
    </p:spTree>
    <p:extLst>
      <p:ext uri="{BB962C8B-B14F-4D97-AF65-F5344CB8AC3E}">
        <p14:creationId xmlns:p14="http://schemas.microsoft.com/office/powerpoint/2010/main" val="33130067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3DFD5-96AD-C898-FBC3-7E373584E1A3}"/>
            </a:ext>
          </a:extLst>
        </p:cNvPr>
        <p:cNvGrpSpPr/>
        <p:nvPr/>
      </p:nvGrpSpPr>
      <p:grpSpPr>
        <a:xfrm>
          <a:off x="0" y="0"/>
          <a:ext cx="0" cy="0"/>
          <a:chOff x="0" y="0"/>
          <a:chExt cx="0" cy="0"/>
        </a:xfrm>
      </p:grpSpPr>
      <p:pic>
        <p:nvPicPr>
          <p:cNvPr id="2" name="Picture 1" descr="UL System logos backdrop.">
            <a:extLst>
              <a:ext uri="{FF2B5EF4-FFF2-40B4-BE49-F238E27FC236}">
                <a16:creationId xmlns:a16="http://schemas.microsoft.com/office/drawing/2014/main" id="{714002D6-F494-8F32-8491-CF37CC9403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3" name="Title 1">
            <a:extLst>
              <a:ext uri="{FF2B5EF4-FFF2-40B4-BE49-F238E27FC236}">
                <a16:creationId xmlns:a16="http://schemas.microsoft.com/office/drawing/2014/main" id="{FCE6E816-D959-8C25-60D3-128F0C2AB702}"/>
              </a:ext>
            </a:extLst>
          </p:cNvPr>
          <p:cNvSpPr txBox="1">
            <a:spLocks noGrp="1"/>
          </p:cNvSpPr>
          <p:nvPr>
            <p:ph type="title" idx="4294967295"/>
          </p:nvPr>
        </p:nvSpPr>
        <p:spPr>
          <a:xfrm>
            <a:off x="838200" y="678952"/>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WCAG 2.1 SC 1.2.5 (Level AA)</a:t>
            </a:r>
          </a:p>
        </p:txBody>
      </p:sp>
      <p:sp>
        <p:nvSpPr>
          <p:cNvPr id="4" name="Content Placeholder 7">
            <a:extLst>
              <a:ext uri="{FF2B5EF4-FFF2-40B4-BE49-F238E27FC236}">
                <a16:creationId xmlns:a16="http://schemas.microsoft.com/office/drawing/2014/main" id="{09FE17FD-566B-ADDD-B437-457C9E49D021}"/>
              </a:ext>
            </a:extLst>
          </p:cNvPr>
          <p:cNvSpPr txBox="1">
            <a:spLocks/>
          </p:cNvSpPr>
          <p:nvPr/>
        </p:nvSpPr>
        <p:spPr>
          <a:xfrm>
            <a:off x="838200" y="1690688"/>
            <a:ext cx="10642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spcAft>
                <a:spcPts val="1200"/>
              </a:spcAft>
              <a:buNone/>
            </a:pPr>
            <a:r>
              <a:rPr lang="en-US" b="1" dirty="0"/>
              <a:t>Audio description </a:t>
            </a:r>
            <a:r>
              <a:rPr lang="en-US" dirty="0"/>
              <a:t>is provided for all </a:t>
            </a:r>
            <a:r>
              <a:rPr lang="en-US" b="1" dirty="0"/>
              <a:t>prerecorded video </a:t>
            </a:r>
            <a:r>
              <a:rPr lang="en-US" dirty="0"/>
              <a:t>content in </a:t>
            </a:r>
            <a:r>
              <a:rPr lang="en-US" b="1" dirty="0"/>
              <a:t>synchronized media</a:t>
            </a:r>
            <a:r>
              <a:rPr lang="en-US" dirty="0"/>
              <a:t>. </a:t>
            </a:r>
          </a:p>
          <a:p>
            <a:pPr marL="0" indent="0">
              <a:spcBef>
                <a:spcPts val="1200"/>
              </a:spcBef>
              <a:spcAft>
                <a:spcPts val="1200"/>
              </a:spcAft>
              <a:buNone/>
            </a:pPr>
            <a:r>
              <a:rPr lang="en-US" b="1" dirty="0"/>
              <a:t>	Goal: </a:t>
            </a:r>
            <a:r>
              <a:rPr lang="en-US" dirty="0"/>
              <a:t>	Videos can be played with audio descriptions.</a:t>
            </a:r>
          </a:p>
          <a:p>
            <a:pPr marL="0" indent="0">
              <a:spcBef>
                <a:spcPts val="1200"/>
              </a:spcBef>
              <a:spcAft>
                <a:spcPts val="1200"/>
              </a:spcAft>
              <a:buNone/>
            </a:pPr>
            <a:r>
              <a:rPr lang="en-US" b="1" dirty="0"/>
              <a:t>	What to do: </a:t>
            </a:r>
            <a:r>
              <a:rPr lang="en-US" dirty="0"/>
              <a:t>Provide a synchronized spoken description of the 	visual content in videos.</a:t>
            </a:r>
          </a:p>
          <a:p>
            <a:pPr marL="0" indent="0">
              <a:spcBef>
                <a:spcPts val="1200"/>
              </a:spcBef>
              <a:spcAft>
                <a:spcPts val="1200"/>
              </a:spcAft>
              <a:buNone/>
            </a:pPr>
            <a:r>
              <a:rPr lang="en-US" b="1" dirty="0"/>
              <a:t>	Why it's important: </a:t>
            </a:r>
            <a:r>
              <a:rPr lang="en-US" dirty="0"/>
              <a:t>People who cannot see or understand the 	visual content can hear about it while playing videos.</a:t>
            </a:r>
          </a:p>
          <a:p>
            <a:pPr marL="0" indent="0">
              <a:spcBef>
                <a:spcPts val="1200"/>
              </a:spcBef>
              <a:spcAft>
                <a:spcPts val="1200"/>
              </a:spcAft>
              <a:buNone/>
            </a:pPr>
            <a:r>
              <a:rPr lang="en-US" b="1" dirty="0"/>
              <a:t>*</a:t>
            </a:r>
            <a:r>
              <a:rPr lang="en-US" sz="2800" b="1" dirty="0"/>
              <a:t>Descriptive transcripts </a:t>
            </a:r>
            <a:r>
              <a:rPr lang="en-US" sz="2800" dirty="0"/>
              <a:t>are not sufficient to meet this requirement. </a:t>
            </a:r>
          </a:p>
        </p:txBody>
      </p:sp>
      <p:sp>
        <p:nvSpPr>
          <p:cNvPr id="5" name="Rectangle 4">
            <a:extLst>
              <a:ext uri="{FF2B5EF4-FFF2-40B4-BE49-F238E27FC236}">
                <a16:creationId xmlns:a16="http://schemas.microsoft.com/office/drawing/2014/main" id="{17537203-7563-5D6F-E911-AB4828C0A94B}"/>
              </a:ext>
              <a:ext uri="{C183D7F6-B498-43B3-948B-1728B52AA6E4}">
                <adec:decorative xmlns:adec="http://schemas.microsoft.com/office/drawing/2017/decorative" val="1"/>
              </a:ext>
            </a:extLst>
          </p:cNvPr>
          <p:cNvSpPr/>
          <p:nvPr/>
        </p:nvSpPr>
        <p:spPr>
          <a:xfrm>
            <a:off x="897467" y="1352499"/>
            <a:ext cx="10583333"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902570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6538D-72C3-2486-45EB-BD6CBD2F5C7F}"/>
            </a:ext>
          </a:extLst>
        </p:cNvPr>
        <p:cNvGrpSpPr/>
        <p:nvPr/>
      </p:nvGrpSpPr>
      <p:grpSpPr>
        <a:xfrm>
          <a:off x="0" y="0"/>
          <a:ext cx="0" cy="0"/>
          <a:chOff x="0" y="0"/>
          <a:chExt cx="0" cy="0"/>
        </a:xfrm>
      </p:grpSpPr>
      <p:pic>
        <p:nvPicPr>
          <p:cNvPr id="2" name="Picture 1" descr="UL System logos backdrop.">
            <a:extLst>
              <a:ext uri="{FF2B5EF4-FFF2-40B4-BE49-F238E27FC236}">
                <a16:creationId xmlns:a16="http://schemas.microsoft.com/office/drawing/2014/main" id="{FA92BF0E-89E3-DA9D-1126-322380B925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3" name="Title 1">
            <a:extLst>
              <a:ext uri="{FF2B5EF4-FFF2-40B4-BE49-F238E27FC236}">
                <a16:creationId xmlns:a16="http://schemas.microsoft.com/office/drawing/2014/main" id="{E403BFFA-017B-B11D-21F2-B49B0244C4D0}"/>
              </a:ext>
            </a:extLst>
          </p:cNvPr>
          <p:cNvSpPr txBox="1">
            <a:spLocks noGrp="1"/>
          </p:cNvSpPr>
          <p:nvPr>
            <p:ph type="title" idx="4294967295"/>
          </p:nvPr>
        </p:nvSpPr>
        <p:spPr>
          <a:xfrm>
            <a:off x="838200" y="678952"/>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Does Your Video Require Audio Descriptions?</a:t>
            </a:r>
          </a:p>
        </p:txBody>
      </p:sp>
      <p:sp>
        <p:nvSpPr>
          <p:cNvPr id="4" name="Content Placeholder 7">
            <a:extLst>
              <a:ext uri="{FF2B5EF4-FFF2-40B4-BE49-F238E27FC236}">
                <a16:creationId xmlns:a16="http://schemas.microsoft.com/office/drawing/2014/main" id="{45372220-A0DB-117C-0E79-44468FBCEB7F}"/>
              </a:ext>
            </a:extLst>
          </p:cNvPr>
          <p:cNvSpPr txBox="1">
            <a:spLocks/>
          </p:cNvSpPr>
          <p:nvPr/>
        </p:nvSpPr>
        <p:spPr>
          <a:xfrm>
            <a:off x="838200" y="1690688"/>
            <a:ext cx="10642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b="1" dirty="0"/>
          </a:p>
          <a:p>
            <a:pPr>
              <a:buFont typeface="Wingdings" panose="05000000000000000000" pitchFamily="2" charset="2"/>
              <a:buChar char="Ø"/>
            </a:pPr>
            <a:r>
              <a:rPr lang="en-US" b="1" dirty="0"/>
              <a:t>Ask Yourself: </a:t>
            </a:r>
          </a:p>
          <a:p>
            <a:pPr marL="0" indent="0">
              <a:buNone/>
            </a:pPr>
            <a:r>
              <a:rPr lang="en-US" b="1" dirty="0"/>
              <a:t>	</a:t>
            </a:r>
            <a:r>
              <a:rPr lang="en-US" dirty="0"/>
              <a:t>If I couldn’t see the screen, what would I miss?</a:t>
            </a:r>
          </a:p>
          <a:p>
            <a:pPr>
              <a:buFont typeface="Wingdings" panose="05000000000000000000" pitchFamily="2" charset="2"/>
              <a:buChar char="Ø"/>
            </a:pPr>
            <a:endParaRPr lang="en-US" b="1" dirty="0"/>
          </a:p>
          <a:p>
            <a:pPr>
              <a:buFont typeface="Wingdings" panose="05000000000000000000" pitchFamily="2" charset="2"/>
              <a:buChar char="Ø"/>
            </a:pPr>
            <a:r>
              <a:rPr lang="en-US" b="1" dirty="0"/>
              <a:t>Ask Someone Else: </a:t>
            </a:r>
          </a:p>
          <a:p>
            <a:pPr marL="0" indent="0">
              <a:buNone/>
            </a:pPr>
            <a:r>
              <a:rPr lang="en-US" b="1" dirty="0"/>
              <a:t>	</a:t>
            </a:r>
            <a:r>
              <a:rPr lang="en-US" dirty="0"/>
              <a:t>Listen to it without watching the video. What did they miss?</a:t>
            </a:r>
          </a:p>
        </p:txBody>
      </p:sp>
      <p:sp>
        <p:nvSpPr>
          <p:cNvPr id="5" name="Rectangle 4">
            <a:extLst>
              <a:ext uri="{FF2B5EF4-FFF2-40B4-BE49-F238E27FC236}">
                <a16:creationId xmlns:a16="http://schemas.microsoft.com/office/drawing/2014/main" id="{C62C8D35-FD1D-3A3C-A6F7-250A41A5CC34}"/>
              </a:ext>
              <a:ext uri="{C183D7F6-B498-43B3-948B-1728B52AA6E4}">
                <adec:decorative xmlns:adec="http://schemas.microsoft.com/office/drawing/2017/decorative" val="1"/>
              </a:ext>
            </a:extLst>
          </p:cNvPr>
          <p:cNvSpPr/>
          <p:nvPr/>
        </p:nvSpPr>
        <p:spPr>
          <a:xfrm>
            <a:off x="897467" y="1352499"/>
            <a:ext cx="10583333"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95028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L System logos backdrop.">
            <a:extLst>
              <a:ext uri="{FF2B5EF4-FFF2-40B4-BE49-F238E27FC236}">
                <a16:creationId xmlns:a16="http://schemas.microsoft.com/office/drawing/2014/main" id="{1DBF3EA1-C2A8-4DE5-9CD2-7D787C3C5B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3" name="Title 1">
            <a:extLst>
              <a:ext uri="{FF2B5EF4-FFF2-40B4-BE49-F238E27FC236}">
                <a16:creationId xmlns:a16="http://schemas.microsoft.com/office/drawing/2014/main" id="{E70979F4-C116-4B21-A01A-2DF5B0231BE4}"/>
              </a:ext>
            </a:extLst>
          </p:cNvPr>
          <p:cNvSpPr txBox="1">
            <a:spLocks noGrp="1"/>
          </p:cNvSpPr>
          <p:nvPr>
            <p:ph type="title" idx="4294967295"/>
          </p:nvPr>
        </p:nvSpPr>
        <p:spPr>
          <a:xfrm>
            <a:off x="838200" y="678952"/>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Operable</a:t>
            </a:r>
          </a:p>
        </p:txBody>
      </p:sp>
      <p:sp>
        <p:nvSpPr>
          <p:cNvPr id="4" name="Content Placeholder 7">
            <a:extLst>
              <a:ext uri="{FF2B5EF4-FFF2-40B4-BE49-F238E27FC236}">
                <a16:creationId xmlns:a16="http://schemas.microsoft.com/office/drawing/2014/main" id="{480EF32F-8C66-4942-93C0-5D6E3BAAA580}"/>
              </a:ext>
            </a:extLst>
          </p:cNvPr>
          <p:cNvSpPr txBox="1">
            <a:spLocks/>
          </p:cNvSpPr>
          <p:nvPr/>
        </p:nvSpPr>
        <p:spPr>
          <a:xfrm>
            <a:off x="838200" y="1690688"/>
            <a:ext cx="10642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i="1" dirty="0"/>
              <a:t>Users can control the media using different input methods, not just a mouse.</a:t>
            </a:r>
            <a:endParaRPr lang="en-US" b="1" i="1" dirty="0"/>
          </a:p>
          <a:p>
            <a:pPr marL="0" indent="0">
              <a:buNone/>
            </a:pPr>
            <a:r>
              <a:rPr lang="en-US" b="1" dirty="0"/>
              <a:t>Keyboard Accessible: </a:t>
            </a:r>
            <a:r>
              <a:rPr lang="en-US" dirty="0"/>
              <a:t>All media player controls must be keyboard accessible with no keyboard traps</a:t>
            </a:r>
          </a:p>
          <a:p>
            <a:pPr marL="0" indent="0">
              <a:buNone/>
            </a:pPr>
            <a:r>
              <a:rPr lang="en-US" b="1" dirty="0"/>
              <a:t>No Autoplay with Audio: </a:t>
            </a:r>
            <a:r>
              <a:rPr lang="en-US" dirty="0"/>
              <a:t>Autoplay can interfere with screen readers</a:t>
            </a:r>
          </a:p>
          <a:p>
            <a:pPr marL="0" indent="0">
              <a:buNone/>
            </a:pPr>
            <a:r>
              <a:rPr lang="en-US" b="1" dirty="0"/>
              <a:t>Focus Indicators: </a:t>
            </a:r>
            <a:r>
              <a:rPr lang="en-US" dirty="0"/>
              <a:t>Users must be able to see where they are on the player when tabbing</a:t>
            </a:r>
          </a:p>
        </p:txBody>
      </p:sp>
      <p:sp>
        <p:nvSpPr>
          <p:cNvPr id="5" name="Rectangle 4">
            <a:extLst>
              <a:ext uri="{FF2B5EF4-FFF2-40B4-BE49-F238E27FC236}">
                <a16:creationId xmlns:a16="http://schemas.microsoft.com/office/drawing/2014/main" id="{8553EB24-B397-4CC6-ADA9-EFC3B800EEFD}"/>
              </a:ext>
              <a:ext uri="{C183D7F6-B498-43B3-948B-1728B52AA6E4}">
                <adec:decorative xmlns:adec="http://schemas.microsoft.com/office/drawing/2017/decorative" val="1"/>
              </a:ext>
            </a:extLst>
          </p:cNvPr>
          <p:cNvSpPr/>
          <p:nvPr/>
        </p:nvSpPr>
        <p:spPr>
          <a:xfrm>
            <a:off x="897467" y="1352499"/>
            <a:ext cx="10583333"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6040363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2B7A0-A530-2C34-3D7C-8782C5F437A3}"/>
            </a:ext>
          </a:extLst>
        </p:cNvPr>
        <p:cNvGrpSpPr/>
        <p:nvPr/>
      </p:nvGrpSpPr>
      <p:grpSpPr>
        <a:xfrm>
          <a:off x="0" y="0"/>
          <a:ext cx="0" cy="0"/>
          <a:chOff x="0" y="0"/>
          <a:chExt cx="0" cy="0"/>
        </a:xfrm>
      </p:grpSpPr>
      <p:pic>
        <p:nvPicPr>
          <p:cNvPr id="2" name="Picture 1" descr="UL System logos backdrop.">
            <a:extLst>
              <a:ext uri="{FF2B5EF4-FFF2-40B4-BE49-F238E27FC236}">
                <a16:creationId xmlns:a16="http://schemas.microsoft.com/office/drawing/2014/main" id="{07D10021-343B-0AF3-5B16-EF5657F9B3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9833" cy="6858000"/>
          </a:xfrm>
          <a:prstGeom prst="rect">
            <a:avLst/>
          </a:prstGeom>
        </p:spPr>
      </p:pic>
      <p:sp>
        <p:nvSpPr>
          <p:cNvPr id="3" name="Title 1">
            <a:extLst>
              <a:ext uri="{FF2B5EF4-FFF2-40B4-BE49-F238E27FC236}">
                <a16:creationId xmlns:a16="http://schemas.microsoft.com/office/drawing/2014/main" id="{61BC69F5-99F1-081E-4C08-C539DE76ED8A}"/>
              </a:ext>
            </a:extLst>
          </p:cNvPr>
          <p:cNvSpPr txBox="1">
            <a:spLocks noGrp="1"/>
          </p:cNvSpPr>
          <p:nvPr>
            <p:ph type="title" idx="4294967295"/>
          </p:nvPr>
        </p:nvSpPr>
        <p:spPr>
          <a:xfrm>
            <a:off x="838200" y="678952"/>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To Audio Describe or Not to Audio Describe?</a:t>
            </a:r>
          </a:p>
        </p:txBody>
      </p:sp>
      <p:sp>
        <p:nvSpPr>
          <p:cNvPr id="4" name="Content Placeholder 7">
            <a:extLst>
              <a:ext uri="{FF2B5EF4-FFF2-40B4-BE49-F238E27FC236}">
                <a16:creationId xmlns:a16="http://schemas.microsoft.com/office/drawing/2014/main" id="{92529758-E2AF-1F71-26FA-3D1B4EE5D602}"/>
              </a:ext>
            </a:extLst>
          </p:cNvPr>
          <p:cNvSpPr txBox="1">
            <a:spLocks/>
          </p:cNvSpPr>
          <p:nvPr/>
        </p:nvSpPr>
        <p:spPr>
          <a:xfrm>
            <a:off x="838200" y="1690688"/>
            <a:ext cx="10642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a:p>
            <a:pPr>
              <a:buFont typeface="Wingdings" panose="05000000000000000000" pitchFamily="2" charset="2"/>
              <a:buChar char="Ø"/>
            </a:pPr>
            <a:r>
              <a:rPr lang="en-US" dirty="0"/>
              <a:t>Visuals that </a:t>
            </a:r>
            <a:r>
              <a:rPr lang="en-US" u="sng" dirty="0"/>
              <a:t>Require</a:t>
            </a:r>
            <a:r>
              <a:rPr lang="en-US" dirty="0"/>
              <a:t> Audio Descriptions: </a:t>
            </a:r>
          </a:p>
          <a:p>
            <a:pPr marL="0" indent="0">
              <a:buNone/>
            </a:pPr>
            <a:r>
              <a:rPr lang="en-US" b="1" dirty="0"/>
              <a:t>	Charts</a:t>
            </a:r>
            <a:r>
              <a:rPr lang="en-US" dirty="0"/>
              <a:t>, </a:t>
            </a:r>
            <a:r>
              <a:rPr lang="en-US" b="1" dirty="0"/>
              <a:t>Graphs</a:t>
            </a:r>
            <a:r>
              <a:rPr lang="en-US" dirty="0"/>
              <a:t>, </a:t>
            </a:r>
            <a:r>
              <a:rPr lang="en-US" b="1" dirty="0"/>
              <a:t>Diagrams</a:t>
            </a:r>
            <a:r>
              <a:rPr lang="en-US" dirty="0"/>
              <a:t>, </a:t>
            </a:r>
            <a:r>
              <a:rPr lang="en-US" b="1" dirty="0"/>
              <a:t>Demonstrations</a:t>
            </a:r>
            <a:r>
              <a:rPr lang="en-US" dirty="0"/>
              <a:t>, </a:t>
            </a:r>
            <a:r>
              <a:rPr lang="en-US" b="1" dirty="0"/>
              <a:t>Text</a:t>
            </a:r>
            <a:r>
              <a:rPr lang="en-US" dirty="0"/>
              <a:t>, </a:t>
            </a:r>
            <a:r>
              <a:rPr lang="en-US" b="1" dirty="0"/>
              <a:t>Actions</a:t>
            </a:r>
            <a:r>
              <a:rPr lang="en-US" dirty="0"/>
              <a:t> and 	</a:t>
            </a:r>
            <a:r>
              <a:rPr lang="en-US" b="1" dirty="0"/>
              <a:t>Gestures</a:t>
            </a:r>
            <a:r>
              <a:rPr lang="en-US" dirty="0"/>
              <a:t> </a:t>
            </a:r>
          </a:p>
          <a:p>
            <a:pPr>
              <a:buFont typeface="Wingdings" panose="05000000000000000000" pitchFamily="2" charset="2"/>
              <a:buChar char="Ø"/>
            </a:pPr>
            <a:endParaRPr lang="en-US" dirty="0"/>
          </a:p>
          <a:p>
            <a:pPr>
              <a:buFont typeface="Wingdings" panose="05000000000000000000" pitchFamily="2" charset="2"/>
              <a:buChar char="Ø"/>
            </a:pPr>
            <a:r>
              <a:rPr lang="en-US" dirty="0"/>
              <a:t>Visuals that </a:t>
            </a:r>
            <a:r>
              <a:rPr lang="en-US" u="sng" dirty="0"/>
              <a:t>Do Not Require</a:t>
            </a:r>
            <a:r>
              <a:rPr lang="en-US" dirty="0"/>
              <a:t> Audio Descriptions:</a:t>
            </a:r>
          </a:p>
          <a:p>
            <a:pPr marL="0" indent="0">
              <a:buNone/>
            </a:pPr>
            <a:r>
              <a:rPr lang="en-US" b="1" dirty="0"/>
              <a:t>	Decorative</a:t>
            </a:r>
            <a:r>
              <a:rPr lang="en-US" dirty="0"/>
              <a:t> or </a:t>
            </a:r>
            <a:r>
              <a:rPr lang="en-US" b="1" dirty="0"/>
              <a:t>Repetitive</a:t>
            </a:r>
            <a:r>
              <a:rPr lang="en-US" dirty="0"/>
              <a:t> </a:t>
            </a:r>
            <a:r>
              <a:rPr lang="en-US" b="1" dirty="0"/>
              <a:t>Images</a:t>
            </a:r>
            <a:endParaRPr lang="en-US" dirty="0"/>
          </a:p>
        </p:txBody>
      </p:sp>
      <p:sp>
        <p:nvSpPr>
          <p:cNvPr id="5" name="Rectangle 4">
            <a:extLst>
              <a:ext uri="{FF2B5EF4-FFF2-40B4-BE49-F238E27FC236}">
                <a16:creationId xmlns:a16="http://schemas.microsoft.com/office/drawing/2014/main" id="{990CC7BB-BDDC-8008-656B-3DB7F717D15E}"/>
              </a:ext>
              <a:ext uri="{C183D7F6-B498-43B3-948B-1728B52AA6E4}">
                <adec:decorative xmlns:adec="http://schemas.microsoft.com/office/drawing/2017/decorative" val="1"/>
              </a:ext>
            </a:extLst>
          </p:cNvPr>
          <p:cNvSpPr/>
          <p:nvPr/>
        </p:nvSpPr>
        <p:spPr>
          <a:xfrm>
            <a:off x="897467" y="1352499"/>
            <a:ext cx="10583333"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065429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2950B-9D1C-BE8C-77BA-10678A408642}"/>
            </a:ext>
          </a:extLst>
        </p:cNvPr>
        <p:cNvGrpSpPr/>
        <p:nvPr/>
      </p:nvGrpSpPr>
      <p:grpSpPr>
        <a:xfrm>
          <a:off x="0" y="0"/>
          <a:ext cx="0" cy="0"/>
          <a:chOff x="0" y="0"/>
          <a:chExt cx="0" cy="0"/>
        </a:xfrm>
      </p:grpSpPr>
      <p:pic>
        <p:nvPicPr>
          <p:cNvPr id="2" name="Picture 1" descr="UL System logos backdrop.">
            <a:extLst>
              <a:ext uri="{FF2B5EF4-FFF2-40B4-BE49-F238E27FC236}">
                <a16:creationId xmlns:a16="http://schemas.microsoft.com/office/drawing/2014/main" id="{36797DF3-4D7B-FD10-583A-8F18774171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9833" cy="6858000"/>
          </a:xfrm>
          <a:prstGeom prst="rect">
            <a:avLst/>
          </a:prstGeom>
        </p:spPr>
      </p:pic>
      <p:sp>
        <p:nvSpPr>
          <p:cNvPr id="3" name="Title 1">
            <a:extLst>
              <a:ext uri="{FF2B5EF4-FFF2-40B4-BE49-F238E27FC236}">
                <a16:creationId xmlns:a16="http://schemas.microsoft.com/office/drawing/2014/main" id="{6909BA41-3D75-FA35-EF54-FC739EF44626}"/>
              </a:ext>
            </a:extLst>
          </p:cNvPr>
          <p:cNvSpPr txBox="1">
            <a:spLocks noGrp="1"/>
          </p:cNvSpPr>
          <p:nvPr>
            <p:ph type="title" idx="4294967295"/>
          </p:nvPr>
        </p:nvSpPr>
        <p:spPr>
          <a:xfrm>
            <a:off x="838199" y="678952"/>
            <a:ext cx="10863263"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Solutions for Pre-Recorded Media</a:t>
            </a:r>
          </a:p>
        </p:txBody>
      </p:sp>
      <p:sp>
        <p:nvSpPr>
          <p:cNvPr id="4" name="Content Placeholder 7">
            <a:extLst>
              <a:ext uri="{FF2B5EF4-FFF2-40B4-BE49-F238E27FC236}">
                <a16:creationId xmlns:a16="http://schemas.microsoft.com/office/drawing/2014/main" id="{E04A4257-DED7-4376-FF6E-752D34D448CC}"/>
              </a:ext>
            </a:extLst>
          </p:cNvPr>
          <p:cNvSpPr txBox="1">
            <a:spLocks/>
          </p:cNvSpPr>
          <p:nvPr/>
        </p:nvSpPr>
        <p:spPr>
          <a:xfrm>
            <a:off x="838200" y="1690688"/>
            <a:ext cx="10642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Option 1: Add an </a:t>
            </a:r>
            <a:r>
              <a:rPr lang="en-US" b="1" dirty="0"/>
              <a:t>Extended Audio Description</a:t>
            </a:r>
          </a:p>
          <a:p>
            <a:r>
              <a:rPr lang="en-US" dirty="0"/>
              <a:t>Extended audio description uses a secondary audio track to play verbal descriptions of visual content</a:t>
            </a:r>
          </a:p>
          <a:p>
            <a:r>
              <a:rPr lang="en-US" dirty="0"/>
              <a:t>Requires a tool such as Panopto, Kaltura, or Yuja Lumina to add and play back the extended audio description</a:t>
            </a:r>
          </a:p>
          <a:p>
            <a:r>
              <a:rPr lang="en-US" dirty="0"/>
              <a:t>Generate the audio description manually or with AI</a:t>
            </a:r>
          </a:p>
          <a:p>
            <a:r>
              <a:rPr lang="en-US" dirty="0"/>
              <a:t>Audio description plays during natural or artificial pauses in the video</a:t>
            </a:r>
          </a:p>
          <a:p>
            <a:r>
              <a:rPr lang="en-US" dirty="0"/>
              <a:t>The description is read aloud, typically by a synthetic voice</a:t>
            </a:r>
          </a:p>
          <a:p>
            <a:r>
              <a:rPr lang="en-US" dirty="0"/>
              <a:t>Audio descriptions can be enabled or disabled (like closed captions)</a:t>
            </a:r>
          </a:p>
          <a:p>
            <a:r>
              <a:rPr lang="en-US" dirty="0"/>
              <a:t>Paid services exist to add extended audio descriptions</a:t>
            </a:r>
          </a:p>
          <a:p>
            <a:endParaRPr lang="en-US" dirty="0"/>
          </a:p>
        </p:txBody>
      </p:sp>
      <p:sp>
        <p:nvSpPr>
          <p:cNvPr id="5" name="Rectangle 4">
            <a:extLst>
              <a:ext uri="{FF2B5EF4-FFF2-40B4-BE49-F238E27FC236}">
                <a16:creationId xmlns:a16="http://schemas.microsoft.com/office/drawing/2014/main" id="{BD05DFDE-43E3-EFBC-9434-69D5143C4160}"/>
              </a:ext>
              <a:ext uri="{C183D7F6-B498-43B3-948B-1728B52AA6E4}">
                <adec:decorative xmlns:adec="http://schemas.microsoft.com/office/drawing/2017/decorative" val="1"/>
              </a:ext>
            </a:extLst>
          </p:cNvPr>
          <p:cNvSpPr/>
          <p:nvPr/>
        </p:nvSpPr>
        <p:spPr>
          <a:xfrm>
            <a:off x="897467" y="1352499"/>
            <a:ext cx="10583333"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98126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7AB8D-1A1E-89E7-6934-9D8A0D96AAD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4B6FD31-E889-8E3E-0DEA-FAFED5919F2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Video showing audio descriptions</a:t>
            </a:r>
          </a:p>
        </p:txBody>
      </p:sp>
      <p:pic>
        <p:nvPicPr>
          <p:cNvPr id="2" name="Online Media 1" title="National Disability Strategy (with audio description)">
            <a:hlinkClick r:id="" action="ppaction://media"/>
            <a:extLst>
              <a:ext uri="{FF2B5EF4-FFF2-40B4-BE49-F238E27FC236}">
                <a16:creationId xmlns:a16="http://schemas.microsoft.com/office/drawing/2014/main" id="{CB6D173D-43CB-8BFE-982A-F8769B248047}"/>
              </a:ext>
            </a:extLst>
          </p:cNvPr>
          <p:cNvPicPr>
            <a:picLocks noRot="1" noChangeAspect="1"/>
          </p:cNvPicPr>
          <p:nvPr>
            <a:videoFile r:link="rId1"/>
          </p:nvPr>
        </p:nvPicPr>
        <p:blipFill>
          <a:blip r:embed="rId3"/>
          <a:stretch>
            <a:fillRect/>
          </a:stretch>
        </p:blipFill>
        <p:spPr>
          <a:xfrm>
            <a:off x="836177" y="457200"/>
            <a:ext cx="10519646" cy="5943600"/>
          </a:xfrm>
          <a:prstGeom prst="rect">
            <a:avLst/>
          </a:prstGeom>
        </p:spPr>
      </p:pic>
    </p:spTree>
    <p:extLst>
      <p:ext uri="{BB962C8B-B14F-4D97-AF65-F5344CB8AC3E}">
        <p14:creationId xmlns:p14="http://schemas.microsoft.com/office/powerpoint/2010/main" val="288965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A4E67-28B1-D92F-39AD-1A7D8BBF2EC6}"/>
            </a:ext>
          </a:extLst>
        </p:cNvPr>
        <p:cNvGrpSpPr/>
        <p:nvPr/>
      </p:nvGrpSpPr>
      <p:grpSpPr>
        <a:xfrm>
          <a:off x="0" y="0"/>
          <a:ext cx="0" cy="0"/>
          <a:chOff x="0" y="0"/>
          <a:chExt cx="0" cy="0"/>
        </a:xfrm>
      </p:grpSpPr>
      <p:pic>
        <p:nvPicPr>
          <p:cNvPr id="2" name="Picture 1" descr="UL System logos backdrop.">
            <a:extLst>
              <a:ext uri="{FF2B5EF4-FFF2-40B4-BE49-F238E27FC236}">
                <a16:creationId xmlns:a16="http://schemas.microsoft.com/office/drawing/2014/main" id="{DA99CF2B-42B8-87E6-32F4-02D4966097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9833" cy="6858000"/>
          </a:xfrm>
          <a:prstGeom prst="rect">
            <a:avLst/>
          </a:prstGeom>
        </p:spPr>
      </p:pic>
      <p:sp>
        <p:nvSpPr>
          <p:cNvPr id="3" name="Title 1">
            <a:extLst>
              <a:ext uri="{FF2B5EF4-FFF2-40B4-BE49-F238E27FC236}">
                <a16:creationId xmlns:a16="http://schemas.microsoft.com/office/drawing/2014/main" id="{9B580234-EE38-CBD9-0E48-702F852DCCA2}"/>
              </a:ext>
            </a:extLst>
          </p:cNvPr>
          <p:cNvSpPr txBox="1">
            <a:spLocks noGrp="1"/>
          </p:cNvSpPr>
          <p:nvPr>
            <p:ph type="title" idx="4294967295"/>
          </p:nvPr>
        </p:nvSpPr>
        <p:spPr>
          <a:xfrm>
            <a:off x="838199" y="678952"/>
            <a:ext cx="10863263"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Solutions for Pre-Recorded Media</a:t>
            </a:r>
          </a:p>
        </p:txBody>
      </p:sp>
      <p:sp>
        <p:nvSpPr>
          <p:cNvPr id="4" name="Content Placeholder 7">
            <a:extLst>
              <a:ext uri="{FF2B5EF4-FFF2-40B4-BE49-F238E27FC236}">
                <a16:creationId xmlns:a16="http://schemas.microsoft.com/office/drawing/2014/main" id="{E3C287FB-8228-AB1D-2D25-8605405595DF}"/>
              </a:ext>
            </a:extLst>
          </p:cNvPr>
          <p:cNvSpPr txBox="1">
            <a:spLocks/>
          </p:cNvSpPr>
          <p:nvPr/>
        </p:nvSpPr>
        <p:spPr>
          <a:xfrm>
            <a:off x="838200" y="1690688"/>
            <a:ext cx="10642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Option 2: Add a </a:t>
            </a:r>
            <a:r>
              <a:rPr lang="en-US" b="1" dirty="0"/>
              <a:t>Natural Audio Description</a:t>
            </a:r>
          </a:p>
          <a:p>
            <a:r>
              <a:rPr lang="en-US" dirty="0"/>
              <a:t>Natural audio description occurs when the main audio track includes descriptions of visual content</a:t>
            </a:r>
          </a:p>
          <a:p>
            <a:r>
              <a:rPr lang="en-US" dirty="0"/>
              <a:t>Rewrite the narrative script to include descriptions of visual content and re-record the video using the new script</a:t>
            </a:r>
          </a:p>
          <a:p>
            <a:r>
              <a:rPr lang="en-US" dirty="0"/>
              <a:t>OR edit the existing audio track to splice in audio descriptions using free video editors</a:t>
            </a:r>
          </a:p>
          <a:p>
            <a:pPr marL="0" indent="0">
              <a:buNone/>
            </a:pPr>
            <a:endParaRPr lang="en-US" dirty="0"/>
          </a:p>
        </p:txBody>
      </p:sp>
      <p:sp>
        <p:nvSpPr>
          <p:cNvPr id="5" name="Rectangle 4">
            <a:extLst>
              <a:ext uri="{FF2B5EF4-FFF2-40B4-BE49-F238E27FC236}">
                <a16:creationId xmlns:a16="http://schemas.microsoft.com/office/drawing/2014/main" id="{BF93B402-4A31-93C0-DF6F-1EDB62705C67}"/>
              </a:ext>
              <a:ext uri="{C183D7F6-B498-43B3-948B-1728B52AA6E4}">
                <adec:decorative xmlns:adec="http://schemas.microsoft.com/office/drawing/2017/decorative" val="1"/>
              </a:ext>
            </a:extLst>
          </p:cNvPr>
          <p:cNvSpPr/>
          <p:nvPr/>
        </p:nvSpPr>
        <p:spPr>
          <a:xfrm>
            <a:off x="897467" y="1352499"/>
            <a:ext cx="10583333"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333936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7C8FD-4AA8-BF06-1D9B-2AE1475589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699354-A1A6-AE5F-89CB-19F7288D72E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Choo </a:t>
            </a:r>
            <a:r>
              <a:rPr lang="en-US" dirty="0" err="1"/>
              <a:t>choo</a:t>
            </a:r>
            <a:r>
              <a:rPr lang="en-US" dirty="0"/>
              <a:t> choose your license!</a:t>
            </a:r>
          </a:p>
        </p:txBody>
      </p:sp>
      <p:pic>
        <p:nvPicPr>
          <p:cNvPr id="7" name="Picture 6" descr="A diagram of a railroad with arrows that explains how to choose the appropriate Creative Commons license. ">
            <a:extLst>
              <a:ext uri="{FF2B5EF4-FFF2-40B4-BE49-F238E27FC236}">
                <a16:creationId xmlns:a16="http://schemas.microsoft.com/office/drawing/2014/main" id="{84FD34AF-E6CB-B329-C373-4BEDC89209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7929" y="0"/>
            <a:ext cx="9696141" cy="6858000"/>
          </a:xfrm>
          <a:prstGeom prst="rect">
            <a:avLst/>
          </a:prstGeom>
        </p:spPr>
      </p:pic>
    </p:spTree>
    <p:extLst>
      <p:ext uri="{BB962C8B-B14F-4D97-AF65-F5344CB8AC3E}">
        <p14:creationId xmlns:p14="http://schemas.microsoft.com/office/powerpoint/2010/main" val="9488289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39B4C-2EE0-5CE5-A99E-6522B5DCE081}"/>
            </a:ext>
          </a:extLst>
        </p:cNvPr>
        <p:cNvGrpSpPr/>
        <p:nvPr/>
      </p:nvGrpSpPr>
      <p:grpSpPr>
        <a:xfrm>
          <a:off x="0" y="0"/>
          <a:ext cx="0" cy="0"/>
          <a:chOff x="0" y="0"/>
          <a:chExt cx="0" cy="0"/>
        </a:xfrm>
      </p:grpSpPr>
      <p:pic>
        <p:nvPicPr>
          <p:cNvPr id="2" name="Picture 1" descr="UL System logos backdrop.">
            <a:extLst>
              <a:ext uri="{FF2B5EF4-FFF2-40B4-BE49-F238E27FC236}">
                <a16:creationId xmlns:a16="http://schemas.microsoft.com/office/drawing/2014/main" id="{1DBFAD86-B179-358C-77C8-64F9AF7B03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9833" cy="6858000"/>
          </a:xfrm>
          <a:prstGeom prst="rect">
            <a:avLst/>
          </a:prstGeom>
        </p:spPr>
      </p:pic>
      <p:sp>
        <p:nvSpPr>
          <p:cNvPr id="3" name="Title 1">
            <a:extLst>
              <a:ext uri="{FF2B5EF4-FFF2-40B4-BE49-F238E27FC236}">
                <a16:creationId xmlns:a16="http://schemas.microsoft.com/office/drawing/2014/main" id="{0976DAD7-39A9-68E1-A254-09562439ECAC}"/>
              </a:ext>
            </a:extLst>
          </p:cNvPr>
          <p:cNvSpPr txBox="1">
            <a:spLocks noGrp="1"/>
          </p:cNvSpPr>
          <p:nvPr>
            <p:ph type="title" idx="4294967295"/>
          </p:nvPr>
        </p:nvSpPr>
        <p:spPr>
          <a:xfrm>
            <a:off x="838199" y="678952"/>
            <a:ext cx="10863263"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Solutions for Pre-Recorded Media</a:t>
            </a:r>
          </a:p>
        </p:txBody>
      </p:sp>
      <p:sp>
        <p:nvSpPr>
          <p:cNvPr id="4" name="Content Placeholder 7">
            <a:extLst>
              <a:ext uri="{FF2B5EF4-FFF2-40B4-BE49-F238E27FC236}">
                <a16:creationId xmlns:a16="http://schemas.microsoft.com/office/drawing/2014/main" id="{A543CB0B-3A98-2C28-5CE1-DB477FC924E3}"/>
              </a:ext>
            </a:extLst>
          </p:cNvPr>
          <p:cNvSpPr txBox="1">
            <a:spLocks/>
          </p:cNvSpPr>
          <p:nvPr/>
        </p:nvSpPr>
        <p:spPr>
          <a:xfrm>
            <a:off x="838200" y="1690688"/>
            <a:ext cx="10642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Option 3: </a:t>
            </a:r>
            <a:r>
              <a:rPr lang="en-US" b="1" dirty="0"/>
              <a:t>Replace the Video with Other Accessible Media</a:t>
            </a:r>
          </a:p>
          <a:p>
            <a:r>
              <a:rPr lang="en-US" dirty="0"/>
              <a:t>Narrated PowerPoint (requires steps similar to Option 2)</a:t>
            </a:r>
          </a:p>
          <a:p>
            <a:r>
              <a:rPr lang="en-US" dirty="0"/>
              <a:t>Images with Alt Text</a:t>
            </a:r>
          </a:p>
          <a:p>
            <a:r>
              <a:rPr lang="en-US" dirty="0"/>
              <a:t>Screen-readable Documents (Word, PDF, etc.)</a:t>
            </a:r>
          </a:p>
          <a:p>
            <a:pPr marL="0" indent="0">
              <a:buNone/>
            </a:pPr>
            <a:endParaRPr lang="en-US" dirty="0"/>
          </a:p>
        </p:txBody>
      </p:sp>
      <p:sp>
        <p:nvSpPr>
          <p:cNvPr id="5" name="Rectangle 4">
            <a:extLst>
              <a:ext uri="{FF2B5EF4-FFF2-40B4-BE49-F238E27FC236}">
                <a16:creationId xmlns:a16="http://schemas.microsoft.com/office/drawing/2014/main" id="{5991F85E-73A0-A357-187D-74044BE919D5}"/>
              </a:ext>
              <a:ext uri="{C183D7F6-B498-43B3-948B-1728B52AA6E4}">
                <adec:decorative xmlns:adec="http://schemas.microsoft.com/office/drawing/2017/decorative" val="1"/>
              </a:ext>
            </a:extLst>
          </p:cNvPr>
          <p:cNvSpPr/>
          <p:nvPr/>
        </p:nvSpPr>
        <p:spPr>
          <a:xfrm>
            <a:off x="897467" y="1352499"/>
            <a:ext cx="10583333"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556154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E9758-AABA-B3AB-344F-627A1D813AFF}"/>
            </a:ext>
          </a:extLst>
        </p:cNvPr>
        <p:cNvGrpSpPr/>
        <p:nvPr/>
      </p:nvGrpSpPr>
      <p:grpSpPr>
        <a:xfrm>
          <a:off x="0" y="0"/>
          <a:ext cx="0" cy="0"/>
          <a:chOff x="0" y="0"/>
          <a:chExt cx="0" cy="0"/>
        </a:xfrm>
      </p:grpSpPr>
      <p:pic>
        <p:nvPicPr>
          <p:cNvPr id="2" name="Picture 1" descr="UL System logos backdrop.">
            <a:extLst>
              <a:ext uri="{FF2B5EF4-FFF2-40B4-BE49-F238E27FC236}">
                <a16:creationId xmlns:a16="http://schemas.microsoft.com/office/drawing/2014/main" id="{C8F0BDA0-0703-AB91-B9A8-2DEB9263B4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3" name="Title 1">
            <a:extLst>
              <a:ext uri="{FF2B5EF4-FFF2-40B4-BE49-F238E27FC236}">
                <a16:creationId xmlns:a16="http://schemas.microsoft.com/office/drawing/2014/main" id="{A5F75880-9A4B-0BCA-2E5D-A9E4C53D1F18}"/>
              </a:ext>
            </a:extLst>
          </p:cNvPr>
          <p:cNvSpPr txBox="1">
            <a:spLocks noGrp="1"/>
          </p:cNvSpPr>
          <p:nvPr>
            <p:ph type="title" idx="4294967295"/>
          </p:nvPr>
        </p:nvSpPr>
        <p:spPr>
          <a:xfrm>
            <a:off x="838200" y="678952"/>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Recording </a:t>
            </a:r>
            <a:r>
              <a:rPr kumimoji="0" lang="en-US" sz="4400" b="1" i="0" u="none" strike="noStrike" kern="1200" cap="none" spc="0" normalizeH="0" baseline="0" noProof="0">
                <a:ln>
                  <a:noFill/>
                </a:ln>
                <a:solidFill>
                  <a:srgbClr val="2D2C82"/>
                </a:solidFill>
                <a:effectLst/>
                <a:uLnTx/>
                <a:uFillTx/>
                <a:latin typeface="+mn-lt"/>
                <a:ea typeface="+mj-ea"/>
                <a:cs typeface="+mj-cs"/>
              </a:rPr>
              <a:t>Accessible Videos the First Time</a:t>
            </a:r>
            <a:endParaRPr kumimoji="0" lang="en-US" sz="4400" b="1" i="0" u="none" strike="noStrike" kern="1200" cap="none" spc="0" normalizeH="0" baseline="0" noProof="0" dirty="0">
              <a:ln>
                <a:noFill/>
              </a:ln>
              <a:solidFill>
                <a:srgbClr val="2D2C82"/>
              </a:solidFill>
              <a:effectLst/>
              <a:uLnTx/>
              <a:uFillTx/>
              <a:latin typeface="+mn-lt"/>
              <a:ea typeface="+mj-ea"/>
              <a:cs typeface="+mj-cs"/>
            </a:endParaRPr>
          </a:p>
        </p:txBody>
      </p:sp>
      <p:sp>
        <p:nvSpPr>
          <p:cNvPr id="4" name="Content Placeholder 7">
            <a:extLst>
              <a:ext uri="{FF2B5EF4-FFF2-40B4-BE49-F238E27FC236}">
                <a16:creationId xmlns:a16="http://schemas.microsoft.com/office/drawing/2014/main" id="{85A858BD-5B01-73D3-CEB6-105779187813}"/>
              </a:ext>
            </a:extLst>
          </p:cNvPr>
          <p:cNvSpPr txBox="1">
            <a:spLocks/>
          </p:cNvSpPr>
          <p:nvPr/>
        </p:nvSpPr>
        <p:spPr>
          <a:xfrm>
            <a:off x="838200" y="1690688"/>
            <a:ext cx="10642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Storyboard visuals and identify where audio descriptions are needed</a:t>
            </a:r>
          </a:p>
          <a:p>
            <a:r>
              <a:rPr lang="en-US" sz="2800" dirty="0"/>
              <a:t>Integrate descriptions naturally into your narration</a:t>
            </a:r>
          </a:p>
          <a:p>
            <a:r>
              <a:rPr lang="en-US" dirty="0"/>
              <a:t>Avoid phrases like “as you can see here”</a:t>
            </a:r>
          </a:p>
          <a:p>
            <a:r>
              <a:rPr lang="en-US" sz="2800" dirty="0"/>
              <a:t>Pause briefly to give listeners time to absorb visuals</a:t>
            </a:r>
          </a:p>
          <a:p>
            <a:r>
              <a:rPr lang="en-US" dirty="0"/>
              <a:t>Test your video by playing it without watching the screen to test comprehension and confirm all essential visuals are conveyed audibly</a:t>
            </a:r>
            <a:endParaRPr lang="en-US" sz="2800" dirty="0"/>
          </a:p>
          <a:p>
            <a:endParaRPr lang="en-US" sz="2800" dirty="0"/>
          </a:p>
        </p:txBody>
      </p:sp>
      <p:sp>
        <p:nvSpPr>
          <p:cNvPr id="5" name="Rectangle 4">
            <a:extLst>
              <a:ext uri="{FF2B5EF4-FFF2-40B4-BE49-F238E27FC236}">
                <a16:creationId xmlns:a16="http://schemas.microsoft.com/office/drawing/2014/main" id="{39DD3872-B3E9-FCC3-59A9-5C0AA911EC1F}"/>
              </a:ext>
              <a:ext uri="{C183D7F6-B498-43B3-948B-1728B52AA6E4}">
                <adec:decorative xmlns:adec="http://schemas.microsoft.com/office/drawing/2017/decorative" val="1"/>
              </a:ext>
            </a:extLst>
          </p:cNvPr>
          <p:cNvSpPr/>
          <p:nvPr/>
        </p:nvSpPr>
        <p:spPr>
          <a:xfrm>
            <a:off x="897467" y="1352499"/>
            <a:ext cx="10583333"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36152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UL System logos backdrop.">
            <a:extLst>
              <a:ext uri="{FF2B5EF4-FFF2-40B4-BE49-F238E27FC236}">
                <a16:creationId xmlns:a16="http://schemas.microsoft.com/office/drawing/2014/main" id="{161EBB3D-7CF5-4872-93CB-7C634FC058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3" name="Title 1">
            <a:extLst>
              <a:ext uri="{FF2B5EF4-FFF2-40B4-BE49-F238E27FC236}">
                <a16:creationId xmlns:a16="http://schemas.microsoft.com/office/drawing/2014/main" id="{82C25017-7545-4887-8B25-2DAE6BE91186}"/>
              </a:ext>
            </a:extLst>
          </p:cNvPr>
          <p:cNvSpPr txBox="1">
            <a:spLocks noGrp="1"/>
          </p:cNvSpPr>
          <p:nvPr>
            <p:ph type="title" idx="4294967295"/>
          </p:nvPr>
        </p:nvSpPr>
        <p:spPr>
          <a:xfrm>
            <a:off x="838199" y="693157"/>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Audio Description Resources</a:t>
            </a:r>
          </a:p>
        </p:txBody>
      </p:sp>
      <p:sp>
        <p:nvSpPr>
          <p:cNvPr id="4" name="Content Placeholder 7">
            <a:extLst>
              <a:ext uri="{FF2B5EF4-FFF2-40B4-BE49-F238E27FC236}">
                <a16:creationId xmlns:a16="http://schemas.microsoft.com/office/drawing/2014/main" id="{D3E82B16-AF67-4CF9-8351-585CB2680617}"/>
              </a:ext>
            </a:extLst>
          </p:cNvPr>
          <p:cNvSpPr txBox="1">
            <a:spLocks/>
          </p:cNvSpPr>
          <p:nvPr/>
        </p:nvSpPr>
        <p:spPr>
          <a:xfrm>
            <a:off x="838200" y="1690687"/>
            <a:ext cx="10642600" cy="48213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fontAlgn="base">
              <a:buNone/>
            </a:pPr>
            <a:r>
              <a:rPr lang="en-US" b="0" i="0" u="sng" strike="noStrike" dirty="0">
                <a:solidFill>
                  <a:srgbClr val="0563C1"/>
                </a:solidFill>
                <a:effectLst/>
              </a:rPr>
              <a:t>WCAG Accessibility Principles</a:t>
            </a:r>
          </a:p>
          <a:p>
            <a:pPr marL="0" indent="0" algn="l" rtl="0" fontAlgn="base">
              <a:buNone/>
            </a:pPr>
            <a:r>
              <a:rPr lang="en-US" b="0" i="0" u="sng" strike="noStrike" dirty="0">
                <a:solidFill>
                  <a:srgbClr val="0563C1"/>
                </a:solidFill>
                <a:effectLst/>
              </a:rPr>
              <a:t>WCAG 2.1 1.2.3 (Level A): Audio Description or Descriptive Transcript </a:t>
            </a:r>
          </a:p>
          <a:p>
            <a:pPr marL="0" indent="0" algn="l" rtl="0" fontAlgn="base">
              <a:buNone/>
            </a:pPr>
            <a:r>
              <a:rPr lang="en-US" b="0" i="0" u="sng" strike="noStrike" dirty="0">
                <a:solidFill>
                  <a:srgbClr val="0563C1"/>
                </a:solidFill>
                <a:effectLst/>
              </a:rPr>
              <a:t>WCAG 2.1 1.2.5 (Level AA): Audio Description (natural description)</a:t>
            </a:r>
          </a:p>
          <a:p>
            <a:pPr marL="0" indent="0" algn="l" rtl="0" fontAlgn="base">
              <a:buNone/>
            </a:pPr>
            <a:r>
              <a:rPr lang="en-US" b="0" i="0" u="sng" strike="noStrike" dirty="0">
                <a:solidFill>
                  <a:srgbClr val="0563C1"/>
                </a:solidFill>
                <a:effectLst/>
              </a:rPr>
              <a:t>WCAG 2.1 1.2.7 (Level AAA): Extended Audio Description (paused description) </a:t>
            </a:r>
          </a:p>
          <a:p>
            <a:pPr marL="0" indent="0" algn="l" rtl="0" fontAlgn="base">
              <a:buNone/>
            </a:pPr>
            <a:r>
              <a:rPr lang="en-US" b="0" i="0" u="sng" strike="noStrike" dirty="0">
                <a:solidFill>
                  <a:srgbClr val="0563C1"/>
                </a:solidFill>
                <a:effectLst/>
              </a:rPr>
              <a:t>Standard Audio Description vs. Extended Audio Description</a:t>
            </a:r>
          </a:p>
          <a:p>
            <a:pPr marL="0" indent="0" algn="l" rtl="0" fontAlgn="base">
              <a:buNone/>
            </a:pPr>
            <a:r>
              <a:rPr lang="en-US" b="0" i="0" u="sng" strike="noStrike" dirty="0">
                <a:solidFill>
                  <a:srgbClr val="0563C1"/>
                </a:solidFill>
                <a:effectLst/>
              </a:rPr>
              <a:t>Panopto -  How To Add Audio Descriptions</a:t>
            </a:r>
          </a:p>
          <a:p>
            <a:pPr marL="0" indent="0" algn="l" rtl="0" fontAlgn="base">
              <a:buNone/>
            </a:pPr>
            <a:r>
              <a:rPr lang="en-US" b="0" i="0" u="sng" strike="noStrike" dirty="0">
                <a:solidFill>
                  <a:srgbClr val="0563C1"/>
                </a:solidFill>
                <a:effectLst/>
              </a:rPr>
              <a:t>Sample Video with Audio Description</a:t>
            </a:r>
          </a:p>
        </p:txBody>
      </p:sp>
      <p:sp>
        <p:nvSpPr>
          <p:cNvPr id="5" name="Rectangle 4">
            <a:extLst>
              <a:ext uri="{FF2B5EF4-FFF2-40B4-BE49-F238E27FC236}">
                <a16:creationId xmlns:a16="http://schemas.microsoft.com/office/drawing/2014/main" id="{41C3C4FB-CC92-4C55-92EF-4A3C3838B3BE}"/>
              </a:ext>
              <a:ext uri="{C183D7F6-B498-43B3-948B-1728B52AA6E4}">
                <adec:decorative xmlns:adec="http://schemas.microsoft.com/office/drawing/2017/decorative" val="1"/>
              </a:ext>
            </a:extLst>
          </p:cNvPr>
          <p:cNvSpPr/>
          <p:nvPr/>
        </p:nvSpPr>
        <p:spPr>
          <a:xfrm>
            <a:off x="838199" y="1352499"/>
            <a:ext cx="10642601" cy="45719"/>
          </a:xfrm>
          <a:prstGeom prst="rect">
            <a:avLst/>
          </a:prstGeom>
          <a:solidFill>
            <a:srgbClr val="C5C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04234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UL System logos backdrop.">
            <a:extLst>
              <a:ext uri="{FF2B5EF4-FFF2-40B4-BE49-F238E27FC236}">
                <a16:creationId xmlns:a16="http://schemas.microsoft.com/office/drawing/2014/main" id="{161EBB3D-7CF5-4872-93CB-7C634FC058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3" name="Title 1">
            <a:extLst>
              <a:ext uri="{FF2B5EF4-FFF2-40B4-BE49-F238E27FC236}">
                <a16:creationId xmlns:a16="http://schemas.microsoft.com/office/drawing/2014/main" id="{82C25017-7545-4887-8B25-2DAE6BE91186}"/>
              </a:ext>
            </a:extLst>
          </p:cNvPr>
          <p:cNvSpPr txBox="1">
            <a:spLocks noGrp="1"/>
          </p:cNvSpPr>
          <p:nvPr>
            <p:ph type="title" idx="4294967295"/>
          </p:nvPr>
        </p:nvSpPr>
        <p:spPr>
          <a:xfrm>
            <a:off x="838199" y="693157"/>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ADA Resources</a:t>
            </a:r>
          </a:p>
        </p:txBody>
      </p:sp>
      <p:sp>
        <p:nvSpPr>
          <p:cNvPr id="4" name="Content Placeholder 7">
            <a:extLst>
              <a:ext uri="{FF2B5EF4-FFF2-40B4-BE49-F238E27FC236}">
                <a16:creationId xmlns:a16="http://schemas.microsoft.com/office/drawing/2014/main" id="{D3E82B16-AF67-4CF9-8351-585CB2680617}"/>
              </a:ext>
            </a:extLst>
          </p:cNvPr>
          <p:cNvSpPr txBox="1">
            <a:spLocks/>
          </p:cNvSpPr>
          <p:nvPr/>
        </p:nvSpPr>
        <p:spPr>
          <a:xfrm>
            <a:off x="838200" y="1690687"/>
            <a:ext cx="10642600" cy="48213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fontAlgn="base">
              <a:buNone/>
            </a:pPr>
            <a:r>
              <a:rPr lang="en-US" b="0" i="0" u="sng" strike="noStrike" dirty="0">
                <a:solidFill>
                  <a:srgbClr val="0563C1"/>
                </a:solidFill>
                <a:effectLst/>
                <a:hlinkClick r:id="rId4"/>
              </a:rPr>
              <a:t>Accessibility Checker</a:t>
            </a:r>
            <a:r>
              <a:rPr lang="en-US" b="0" i="0" dirty="0">
                <a:solidFill>
                  <a:srgbClr val="FFFFFF"/>
                </a:solidFill>
                <a:effectLst/>
              </a:rPr>
              <a:t>​</a:t>
            </a:r>
          </a:p>
          <a:p>
            <a:pPr marL="0" indent="0" algn="l" rtl="0" fontAlgn="base">
              <a:buNone/>
            </a:pPr>
            <a:r>
              <a:rPr lang="en-US" b="0" i="0" u="sng" strike="noStrike" dirty="0" err="1">
                <a:solidFill>
                  <a:srgbClr val="0563C1"/>
                </a:solidFill>
                <a:effectLst/>
                <a:hlinkClick r:id="rId5"/>
              </a:rPr>
              <a:t>WebAIM</a:t>
            </a:r>
            <a:r>
              <a:rPr lang="en-US" b="0" i="0" u="sng" strike="noStrike" dirty="0">
                <a:solidFill>
                  <a:srgbClr val="0563C1"/>
                </a:solidFill>
                <a:effectLst/>
                <a:hlinkClick r:id="rId5"/>
              </a:rPr>
              <a:t> Color Contrast Checker​</a:t>
            </a:r>
            <a:endParaRPr lang="en-US" b="0" i="0" dirty="0">
              <a:solidFill>
                <a:srgbClr val="FFFFFF"/>
              </a:solidFill>
              <a:effectLst/>
            </a:endParaRPr>
          </a:p>
          <a:p>
            <a:pPr marL="0" indent="0" algn="l" rtl="0" fontAlgn="base">
              <a:buNone/>
            </a:pPr>
            <a:r>
              <a:rPr lang="en-US" b="0" i="0" u="sng" strike="noStrike" dirty="0">
                <a:solidFill>
                  <a:srgbClr val="0563C1"/>
                </a:solidFill>
                <a:effectLst/>
                <a:hlinkClick r:id="rId6"/>
              </a:rPr>
              <a:t>Free AI Image Alt Text Generator</a:t>
            </a:r>
            <a:r>
              <a:rPr lang="en-US" b="0" i="0" dirty="0">
                <a:solidFill>
                  <a:srgbClr val="FFFFFF"/>
                </a:solidFill>
                <a:effectLst/>
              </a:rPr>
              <a:t>​</a:t>
            </a:r>
          </a:p>
          <a:p>
            <a:pPr marL="0" indent="0" algn="l" rtl="0" fontAlgn="base">
              <a:buNone/>
            </a:pPr>
            <a:r>
              <a:rPr lang="en-US" b="0" i="0" u="sng" strike="noStrike" dirty="0">
                <a:solidFill>
                  <a:srgbClr val="0563C1"/>
                </a:solidFill>
                <a:effectLst/>
                <a:hlinkClick r:id="rId7"/>
              </a:rPr>
              <a:t>Office of Technology Service Guide to Accessible Web Services</a:t>
            </a:r>
            <a:r>
              <a:rPr lang="en-US" b="0" i="0" dirty="0">
                <a:solidFill>
                  <a:srgbClr val="FFFFFF"/>
                </a:solidFill>
                <a:effectLst/>
              </a:rPr>
              <a:t>​</a:t>
            </a:r>
          </a:p>
          <a:p>
            <a:pPr marL="0" indent="0" algn="l" rtl="0" fontAlgn="base">
              <a:buNone/>
            </a:pPr>
            <a:r>
              <a:rPr lang="en-US" b="0" i="0" u="sng" strike="noStrike" dirty="0">
                <a:solidFill>
                  <a:srgbClr val="0563C1"/>
                </a:solidFill>
                <a:effectLst/>
                <a:hlinkClick r:id="rId8"/>
              </a:rPr>
              <a:t>Pelican: Louisiana’s Design System</a:t>
            </a:r>
            <a:endParaRPr lang="en-US" b="0" i="0" u="sng" strike="noStrike" dirty="0">
              <a:solidFill>
                <a:srgbClr val="0563C1"/>
              </a:solidFill>
              <a:effectLst/>
            </a:endParaRPr>
          </a:p>
        </p:txBody>
      </p:sp>
      <p:sp>
        <p:nvSpPr>
          <p:cNvPr id="5" name="Rectangle 4">
            <a:extLst>
              <a:ext uri="{FF2B5EF4-FFF2-40B4-BE49-F238E27FC236}">
                <a16:creationId xmlns:a16="http://schemas.microsoft.com/office/drawing/2014/main" id="{41C3C4FB-CC92-4C55-92EF-4A3C3838B3BE}"/>
              </a:ext>
              <a:ext uri="{C183D7F6-B498-43B3-948B-1728B52AA6E4}">
                <adec:decorative xmlns:adec="http://schemas.microsoft.com/office/drawing/2017/decorative" val="1"/>
              </a:ext>
            </a:extLst>
          </p:cNvPr>
          <p:cNvSpPr/>
          <p:nvPr/>
        </p:nvSpPr>
        <p:spPr>
          <a:xfrm>
            <a:off x="838199" y="1352499"/>
            <a:ext cx="10642601" cy="45719"/>
          </a:xfrm>
          <a:prstGeom prst="rect">
            <a:avLst/>
          </a:prstGeom>
          <a:solidFill>
            <a:srgbClr val="C5C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982053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L System logos backdrop.">
            <a:extLst>
              <a:ext uri="{FF2B5EF4-FFF2-40B4-BE49-F238E27FC236}">
                <a16:creationId xmlns:a16="http://schemas.microsoft.com/office/drawing/2014/main" id="{05AE0100-61B2-09CF-8D2A-2FC6FA9BDB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4" name="Title 1">
            <a:extLst>
              <a:ext uri="{FF2B5EF4-FFF2-40B4-BE49-F238E27FC236}">
                <a16:creationId xmlns:a16="http://schemas.microsoft.com/office/drawing/2014/main" id="{38FC05C9-DCD2-85E3-7808-9B49750334E3}"/>
              </a:ext>
            </a:extLst>
          </p:cNvPr>
          <p:cNvSpPr txBox="1">
            <a:spLocks noGrp="1"/>
          </p:cNvSpPr>
          <p:nvPr>
            <p:ph type="title" idx="4294967295"/>
          </p:nvPr>
        </p:nvSpPr>
        <p:spPr>
          <a:xfrm>
            <a:off x="838199" y="693157"/>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Questions? </a:t>
            </a:r>
          </a:p>
        </p:txBody>
      </p:sp>
      <p:sp>
        <p:nvSpPr>
          <p:cNvPr id="5" name="Rectangle 4">
            <a:extLst>
              <a:ext uri="{FF2B5EF4-FFF2-40B4-BE49-F238E27FC236}">
                <a16:creationId xmlns:a16="http://schemas.microsoft.com/office/drawing/2014/main" id="{37FBBA34-25EF-5D96-0105-E415EE4AF91E}"/>
              </a:ext>
              <a:ext uri="{C183D7F6-B498-43B3-948B-1728B52AA6E4}">
                <adec:decorative xmlns:adec="http://schemas.microsoft.com/office/drawing/2017/decorative" val="1"/>
              </a:ext>
            </a:extLst>
          </p:cNvPr>
          <p:cNvSpPr/>
          <p:nvPr/>
        </p:nvSpPr>
        <p:spPr>
          <a:xfrm>
            <a:off x="838199" y="1352499"/>
            <a:ext cx="10642601" cy="45719"/>
          </a:xfrm>
          <a:prstGeom prst="rect">
            <a:avLst/>
          </a:prstGeom>
          <a:solidFill>
            <a:srgbClr val="C5C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7">
            <a:extLst>
              <a:ext uri="{FF2B5EF4-FFF2-40B4-BE49-F238E27FC236}">
                <a16:creationId xmlns:a16="http://schemas.microsoft.com/office/drawing/2014/main" id="{60284D40-8B8F-2606-6682-2104E369B7CE}"/>
              </a:ext>
            </a:extLst>
          </p:cNvPr>
          <p:cNvSpPr txBox="1">
            <a:spLocks/>
          </p:cNvSpPr>
          <p:nvPr/>
        </p:nvSpPr>
        <p:spPr>
          <a:xfrm>
            <a:off x="838200" y="1690687"/>
            <a:ext cx="10642600" cy="48213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dirty="0"/>
              <a:t>Contact:</a:t>
            </a:r>
          </a:p>
          <a:p>
            <a:pPr marL="0" indent="0">
              <a:buNone/>
            </a:pPr>
            <a:r>
              <a:rPr lang="en-US" sz="2800" dirty="0"/>
              <a:t>Alyssa Coats</a:t>
            </a:r>
          </a:p>
          <a:p>
            <a:pPr marL="0" indent="0">
              <a:buNone/>
            </a:pPr>
            <a:r>
              <a:rPr lang="en-US" dirty="0"/>
              <a:t>UL System, Web Accessibility Coordinator</a:t>
            </a:r>
          </a:p>
          <a:p>
            <a:pPr marL="0" indent="0">
              <a:buNone/>
            </a:pPr>
            <a:r>
              <a:rPr lang="en-US" sz="2800" dirty="0"/>
              <a:t>alyssa.coats@ulsystem.edu </a:t>
            </a:r>
          </a:p>
        </p:txBody>
      </p:sp>
    </p:spTree>
    <p:custDataLst>
      <p:tags r:id="rId1"/>
    </p:custDataLst>
    <p:extLst>
      <p:ext uri="{BB962C8B-B14F-4D97-AF65-F5344CB8AC3E}">
        <p14:creationId xmlns:p14="http://schemas.microsoft.com/office/powerpoint/2010/main" val="368662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L System logos backdrop.">
            <a:extLst>
              <a:ext uri="{FF2B5EF4-FFF2-40B4-BE49-F238E27FC236}">
                <a16:creationId xmlns:a16="http://schemas.microsoft.com/office/drawing/2014/main" id="{1DBF3EA1-C2A8-4DE5-9CD2-7D787C3C5B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3" name="Title 1">
            <a:extLst>
              <a:ext uri="{FF2B5EF4-FFF2-40B4-BE49-F238E27FC236}">
                <a16:creationId xmlns:a16="http://schemas.microsoft.com/office/drawing/2014/main" id="{E70979F4-C116-4B21-A01A-2DF5B0231BE4}"/>
              </a:ext>
            </a:extLst>
          </p:cNvPr>
          <p:cNvSpPr txBox="1">
            <a:spLocks noGrp="1"/>
          </p:cNvSpPr>
          <p:nvPr>
            <p:ph type="title" idx="4294967295"/>
          </p:nvPr>
        </p:nvSpPr>
        <p:spPr>
          <a:xfrm>
            <a:off x="838200" y="678952"/>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Understandable</a:t>
            </a:r>
          </a:p>
        </p:txBody>
      </p:sp>
      <p:sp>
        <p:nvSpPr>
          <p:cNvPr id="4" name="Content Placeholder 7">
            <a:extLst>
              <a:ext uri="{FF2B5EF4-FFF2-40B4-BE49-F238E27FC236}">
                <a16:creationId xmlns:a16="http://schemas.microsoft.com/office/drawing/2014/main" id="{480EF32F-8C66-4942-93C0-5D6E3BAAA580}"/>
              </a:ext>
            </a:extLst>
          </p:cNvPr>
          <p:cNvSpPr txBox="1">
            <a:spLocks/>
          </p:cNvSpPr>
          <p:nvPr/>
        </p:nvSpPr>
        <p:spPr>
          <a:xfrm>
            <a:off x="838200" y="1690688"/>
            <a:ext cx="10642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i="1" dirty="0"/>
              <a:t>Users can easily follow the content and know how to interact with the media.</a:t>
            </a:r>
            <a:endParaRPr lang="en-US" b="1" i="1" dirty="0"/>
          </a:p>
          <a:p>
            <a:pPr marL="0" indent="0">
              <a:buNone/>
            </a:pPr>
            <a:r>
              <a:rPr lang="en-US" b="1" dirty="0"/>
              <a:t>Identifiable: </a:t>
            </a:r>
            <a:r>
              <a:rPr lang="en-US" dirty="0"/>
              <a:t>Captions must identify speakers</a:t>
            </a:r>
            <a:endParaRPr lang="en-US" b="1" dirty="0"/>
          </a:p>
          <a:p>
            <a:pPr marL="0" indent="0">
              <a:buNone/>
            </a:pPr>
            <a:r>
              <a:rPr lang="en-US" b="1" dirty="0"/>
              <a:t>Synchronized: </a:t>
            </a:r>
            <a:r>
              <a:rPr lang="en-US" dirty="0"/>
              <a:t>Captions must be synchronized</a:t>
            </a:r>
          </a:p>
          <a:p>
            <a:pPr marL="0" indent="0">
              <a:buNone/>
            </a:pPr>
            <a:r>
              <a:rPr lang="en-US" b="1" dirty="0"/>
              <a:t>Accurate: </a:t>
            </a:r>
            <a:r>
              <a:rPr lang="en-US" dirty="0"/>
              <a:t>Captions must be accurate​</a:t>
            </a:r>
          </a:p>
          <a:p>
            <a:pPr marL="0" indent="0">
              <a:buNone/>
            </a:pPr>
            <a:r>
              <a:rPr lang="en-US" b="1" dirty="0"/>
              <a:t>Logical: </a:t>
            </a:r>
            <a:r>
              <a:rPr lang="en-US" dirty="0"/>
              <a:t>Transcripts and visuals must follow logical order </a:t>
            </a:r>
            <a:r>
              <a:rPr lang="en-US" b="1" dirty="0"/>
              <a:t>​</a:t>
            </a:r>
          </a:p>
          <a:p>
            <a:pPr marL="0" indent="0">
              <a:buNone/>
            </a:pPr>
            <a:r>
              <a:rPr lang="en-US" b="1" dirty="0"/>
              <a:t>Clear Controls: </a:t>
            </a:r>
            <a:r>
              <a:rPr lang="en-US" dirty="0"/>
              <a:t>Media player controls must be clearly labeled (e.g., “Play,” not a vague unlabeled icon)</a:t>
            </a:r>
          </a:p>
        </p:txBody>
      </p:sp>
      <p:sp>
        <p:nvSpPr>
          <p:cNvPr id="5" name="Rectangle 4">
            <a:extLst>
              <a:ext uri="{FF2B5EF4-FFF2-40B4-BE49-F238E27FC236}">
                <a16:creationId xmlns:a16="http://schemas.microsoft.com/office/drawing/2014/main" id="{8553EB24-B397-4CC6-ADA9-EFC3B800EEFD}"/>
              </a:ext>
              <a:ext uri="{C183D7F6-B498-43B3-948B-1728B52AA6E4}">
                <adec:decorative xmlns:adec="http://schemas.microsoft.com/office/drawing/2017/decorative" val="1"/>
              </a:ext>
            </a:extLst>
          </p:cNvPr>
          <p:cNvSpPr/>
          <p:nvPr/>
        </p:nvSpPr>
        <p:spPr>
          <a:xfrm>
            <a:off x="897467" y="1352499"/>
            <a:ext cx="10583333"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7817560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190C38-8A56-40D9-8738-56B4D239D5F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
            <a:ext cx="12192000" cy="6856781"/>
          </a:xfrm>
          <a:prstGeom prst="rect">
            <a:avLst/>
          </a:prstGeom>
        </p:spPr>
      </p:pic>
      <p:sp>
        <p:nvSpPr>
          <p:cNvPr id="2" name="Title 1">
            <a:extLst>
              <a:ext uri="{FF2B5EF4-FFF2-40B4-BE49-F238E27FC236}">
                <a16:creationId xmlns:a16="http://schemas.microsoft.com/office/drawing/2014/main" id="{712C73AF-4F10-1655-5FDC-9C7AB7E6B8E0}"/>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University of Louisiana System</a:t>
            </a:r>
          </a:p>
        </p:txBody>
      </p:sp>
    </p:spTree>
    <p:extLst>
      <p:ext uri="{BB962C8B-B14F-4D97-AF65-F5344CB8AC3E}">
        <p14:creationId xmlns:p14="http://schemas.microsoft.com/office/powerpoint/2010/main" val="14048298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L System logos backdrop.">
            <a:extLst>
              <a:ext uri="{FF2B5EF4-FFF2-40B4-BE49-F238E27FC236}">
                <a16:creationId xmlns:a16="http://schemas.microsoft.com/office/drawing/2014/main" id="{1DBF3EA1-C2A8-4DE5-9CD2-7D787C3C5B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3" name="Title 1">
            <a:extLst>
              <a:ext uri="{FF2B5EF4-FFF2-40B4-BE49-F238E27FC236}">
                <a16:creationId xmlns:a16="http://schemas.microsoft.com/office/drawing/2014/main" id="{E70979F4-C116-4B21-A01A-2DF5B0231BE4}"/>
              </a:ext>
            </a:extLst>
          </p:cNvPr>
          <p:cNvSpPr txBox="1">
            <a:spLocks noGrp="1"/>
          </p:cNvSpPr>
          <p:nvPr>
            <p:ph type="title" idx="4294967295"/>
          </p:nvPr>
        </p:nvSpPr>
        <p:spPr>
          <a:xfrm>
            <a:off x="838200" y="678952"/>
            <a:ext cx="10515600" cy="659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D2C82"/>
                </a:solidFill>
                <a:effectLst/>
                <a:uLnTx/>
                <a:uFillTx/>
                <a:latin typeface="+mn-lt"/>
                <a:ea typeface="+mj-ea"/>
                <a:cs typeface="+mj-cs"/>
              </a:rPr>
              <a:t>Robust</a:t>
            </a:r>
          </a:p>
        </p:txBody>
      </p:sp>
      <p:sp>
        <p:nvSpPr>
          <p:cNvPr id="4" name="Content Placeholder 7">
            <a:extLst>
              <a:ext uri="{FF2B5EF4-FFF2-40B4-BE49-F238E27FC236}">
                <a16:creationId xmlns:a16="http://schemas.microsoft.com/office/drawing/2014/main" id="{480EF32F-8C66-4942-93C0-5D6E3BAAA580}"/>
              </a:ext>
            </a:extLst>
          </p:cNvPr>
          <p:cNvSpPr txBox="1">
            <a:spLocks/>
          </p:cNvSpPr>
          <p:nvPr/>
        </p:nvSpPr>
        <p:spPr>
          <a:xfrm>
            <a:off x="838200" y="1690688"/>
            <a:ext cx="10642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i="1" dirty="0"/>
              <a:t>Assistive technologies can interpret the media consistently.</a:t>
            </a:r>
            <a:endParaRPr lang="en-US" b="1" dirty="0"/>
          </a:p>
          <a:p>
            <a:pPr marL="0" indent="0">
              <a:buNone/>
            </a:pPr>
            <a:r>
              <a:rPr lang="en-US" b="1" dirty="0"/>
              <a:t>Compatible: </a:t>
            </a:r>
            <a:r>
              <a:rPr lang="en-US" dirty="0"/>
              <a:t>Use machine-readable text for captions and transcripts so they can be detected by screen readers ​</a:t>
            </a:r>
          </a:p>
          <a:p>
            <a:pPr marL="0" indent="0">
              <a:buNone/>
            </a:pPr>
            <a:r>
              <a:rPr lang="en-US" b="1" dirty="0"/>
              <a:t>Standard players and formats: </a:t>
            </a:r>
            <a:r>
              <a:rPr lang="en-US" dirty="0"/>
              <a:t>Use standard formats that work with assistive technology</a:t>
            </a:r>
          </a:p>
          <a:p>
            <a:pPr marL="0" indent="0">
              <a:buNone/>
            </a:pPr>
            <a:r>
              <a:rPr lang="en-US" b="1" dirty="0"/>
              <a:t>Readable: </a:t>
            </a:r>
            <a:r>
              <a:rPr lang="en-US" dirty="0"/>
              <a:t>Avoid text baked into images, as screen readers will not detect them</a:t>
            </a:r>
          </a:p>
        </p:txBody>
      </p:sp>
      <p:sp>
        <p:nvSpPr>
          <p:cNvPr id="5" name="Rectangle 4">
            <a:extLst>
              <a:ext uri="{FF2B5EF4-FFF2-40B4-BE49-F238E27FC236}">
                <a16:creationId xmlns:a16="http://schemas.microsoft.com/office/drawing/2014/main" id="{8553EB24-B397-4CC6-ADA9-EFC3B800EEFD}"/>
              </a:ext>
              <a:ext uri="{C183D7F6-B498-43B3-948B-1728B52AA6E4}">
                <adec:decorative xmlns:adec="http://schemas.microsoft.com/office/drawing/2017/decorative" val="1"/>
              </a:ext>
            </a:extLst>
          </p:cNvPr>
          <p:cNvSpPr/>
          <p:nvPr/>
        </p:nvSpPr>
        <p:spPr>
          <a:xfrm>
            <a:off x="897467" y="1352499"/>
            <a:ext cx="10583333" cy="45719"/>
          </a:xfrm>
          <a:prstGeom prst="rect">
            <a:avLst/>
          </a:prstGeom>
          <a:solidFill>
            <a:srgbClr val="C5C2E1"/>
          </a:solidFill>
          <a:ln>
            <a:solidFill>
              <a:srgbClr val="C5C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7132668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6965</TotalTime>
  <Words>4011</Words>
  <Application>Microsoft Office PowerPoint</Application>
  <PresentationFormat>Widescreen</PresentationFormat>
  <Paragraphs>547</Paragraphs>
  <Slides>80</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80</vt:i4>
      </vt:variant>
    </vt:vector>
  </HeadingPairs>
  <TitlesOfParts>
    <vt:vector size="85" baseType="lpstr">
      <vt:lpstr>Arial</vt:lpstr>
      <vt:lpstr>Calibri</vt:lpstr>
      <vt:lpstr>Calibri Light</vt:lpstr>
      <vt:lpstr>Wingdings</vt:lpstr>
      <vt:lpstr>Office Theme</vt:lpstr>
      <vt:lpstr>Accessible Media​ (Overview and Best Practices)​</vt:lpstr>
      <vt:lpstr>Today’s Session Overview</vt:lpstr>
      <vt:lpstr>What we mean by “Media”</vt:lpstr>
      <vt:lpstr>Media Includes:</vt:lpstr>
      <vt:lpstr>Accessibility Standards</vt:lpstr>
      <vt:lpstr>Perceivable</vt:lpstr>
      <vt:lpstr>Operable</vt:lpstr>
      <vt:lpstr>Understandable</vt:lpstr>
      <vt:lpstr>Robust</vt:lpstr>
      <vt:lpstr>Color and Contrast in Images</vt:lpstr>
      <vt:lpstr>Why Color Contrast Matters</vt:lpstr>
      <vt:lpstr>Alternative Text for Images</vt:lpstr>
      <vt:lpstr>Why Alt Text Matters</vt:lpstr>
      <vt:lpstr>Captions</vt:lpstr>
      <vt:lpstr>Why Captions Matter</vt:lpstr>
      <vt:lpstr>Transcripts</vt:lpstr>
      <vt:lpstr>Why Transcripts Matter</vt:lpstr>
      <vt:lpstr>Audio Descriptions</vt:lpstr>
      <vt:lpstr>Why Audio Descriptions Matter</vt:lpstr>
      <vt:lpstr>Free tools for testing Accessibility</vt:lpstr>
      <vt:lpstr>WCAG 2.1 AA Media Accessibility Checklist​</vt:lpstr>
      <vt:lpstr>Images, Color, and Design Rules​ (Overview and Best Practices)​</vt:lpstr>
      <vt:lpstr>Use of Color</vt:lpstr>
      <vt:lpstr>Types of Color Blindness</vt:lpstr>
      <vt:lpstr>Types of Color Blindness</vt:lpstr>
      <vt:lpstr>Color Combinations to Avoid</vt:lpstr>
      <vt:lpstr>Color Contrast Standards</vt:lpstr>
      <vt:lpstr>WebAim Color Contrast Checker</vt:lpstr>
      <vt:lpstr>Contrast Examples</vt:lpstr>
      <vt:lpstr>Graphics with Low Contrast</vt:lpstr>
      <vt:lpstr>Avoid Busy Backgrounds behind Text</vt:lpstr>
      <vt:lpstr>Color Alone to Denote Meaning</vt:lpstr>
      <vt:lpstr>Add Descriptions if Using Color</vt:lpstr>
      <vt:lpstr>Contrast (Chart)</vt:lpstr>
      <vt:lpstr>Contrast (Chart) Add Labels</vt:lpstr>
      <vt:lpstr>Graphs</vt:lpstr>
      <vt:lpstr>Example</vt:lpstr>
      <vt:lpstr>Color &amp; Design Rules Resources</vt:lpstr>
      <vt:lpstr>Alt Text​ (Overview and Best Practices)​</vt:lpstr>
      <vt:lpstr>What Is Alt Text?</vt:lpstr>
      <vt:lpstr>When Do You Use Alt Text?</vt:lpstr>
      <vt:lpstr>How to Write Good Alt Text</vt:lpstr>
      <vt:lpstr>Alt Text – Chart Example</vt:lpstr>
      <vt:lpstr>Alt Text – Chart Example</vt:lpstr>
      <vt:lpstr>Alt Text – Image Example</vt:lpstr>
      <vt:lpstr>Alt Text – Image Example</vt:lpstr>
      <vt:lpstr>When Alt Text Isn’t Enough (Long Descriptions)</vt:lpstr>
      <vt:lpstr>Context Matters</vt:lpstr>
      <vt:lpstr>Context Matters – Example</vt:lpstr>
      <vt:lpstr>Context Matters – Example</vt:lpstr>
      <vt:lpstr>Decorative Images</vt:lpstr>
      <vt:lpstr>Special Cases</vt:lpstr>
      <vt:lpstr>Automated Alt Text</vt:lpstr>
      <vt:lpstr>How Do I Add Alt Text</vt:lpstr>
      <vt:lpstr>Key Takeaways</vt:lpstr>
      <vt:lpstr>Captions (Overview and Best Practices)​</vt:lpstr>
      <vt:lpstr>What Are Captions?</vt:lpstr>
      <vt:lpstr>What Are Transcripts?</vt:lpstr>
      <vt:lpstr>Captions vs. Transcripts</vt:lpstr>
      <vt:lpstr>When To Use Captions vs. Transcripts</vt:lpstr>
      <vt:lpstr>Auto-Captioning &amp; Auto-Transcripts</vt:lpstr>
      <vt:lpstr>Expectations</vt:lpstr>
      <vt:lpstr>Best Practices</vt:lpstr>
      <vt:lpstr>Tools for Captioning &amp; Transcription</vt:lpstr>
      <vt:lpstr>Key Takeaways</vt:lpstr>
      <vt:lpstr>Audio Descriptions Made Easy October 22, 2025</vt:lpstr>
      <vt:lpstr>Choo-Choo Choose Your license!”</vt:lpstr>
      <vt:lpstr>WCAG 2.1 SC 1.2.5 (Level AA)</vt:lpstr>
      <vt:lpstr>Does Your Video Require Audio Descriptions?</vt:lpstr>
      <vt:lpstr>To Audio Describe or Not to Audio Describe?</vt:lpstr>
      <vt:lpstr>Solutions for Pre-Recorded Media</vt:lpstr>
      <vt:lpstr>Video showing audio descriptions</vt:lpstr>
      <vt:lpstr>Solutions for Pre-Recorded Media</vt:lpstr>
      <vt:lpstr>Choo choo choose your license!</vt:lpstr>
      <vt:lpstr>Solutions for Pre-Recorded Media</vt:lpstr>
      <vt:lpstr>Recording Accessible Videos the First Time</vt:lpstr>
      <vt:lpstr>Audio Description Resources</vt:lpstr>
      <vt:lpstr>ADA Resources</vt:lpstr>
      <vt:lpstr>Questions? </vt:lpstr>
      <vt:lpstr>University of Louisiana System</vt:lpstr>
    </vt:vector>
  </TitlesOfParts>
  <Company>ULS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Jessie Gabor</dc:creator>
  <cp:lastModifiedBy>Alyssa Coats</cp:lastModifiedBy>
  <cp:revision>126</cp:revision>
  <cp:lastPrinted>2025-08-06T19:24:59Z</cp:lastPrinted>
  <dcterms:created xsi:type="dcterms:W3CDTF">2017-09-26T14:07:10Z</dcterms:created>
  <dcterms:modified xsi:type="dcterms:W3CDTF">2025-10-24T13:19:49Z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D2173A84-3BA5-45D5-A883-CCD09FADE5E3</vt:lpwstr>
  </property>
  <property fmtid="{D5CDD505-2E9C-101B-9397-08002B2CF9AE}" pid="3" name="ArticulatePath">
    <vt:lpwstr>10.222.25 Accessibility in Media - Meredith's Version</vt:lpwstr>
  </property>
</Properties>
</file>