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336" r:id="rId2"/>
    <p:sldId id="324" r:id="rId3"/>
    <p:sldId id="260" r:id="rId4"/>
    <p:sldId id="261" r:id="rId5"/>
    <p:sldId id="262" r:id="rId6"/>
    <p:sldId id="263" r:id="rId7"/>
    <p:sldId id="264" r:id="rId8"/>
    <p:sldId id="265" r:id="rId9"/>
    <p:sldId id="326" r:id="rId10"/>
    <p:sldId id="266" r:id="rId11"/>
    <p:sldId id="267" r:id="rId12"/>
    <p:sldId id="268" r:id="rId13"/>
    <p:sldId id="269" r:id="rId14"/>
    <p:sldId id="327" r:id="rId15"/>
    <p:sldId id="328" r:id="rId16"/>
    <p:sldId id="329" r:id="rId17"/>
    <p:sldId id="330" r:id="rId18"/>
    <p:sldId id="331"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341" r:id="rId42"/>
    <p:sldId id="294" r:id="rId43"/>
    <p:sldId id="295" r:id="rId44"/>
    <p:sldId id="296" r:id="rId45"/>
    <p:sldId id="297" r:id="rId46"/>
    <p:sldId id="298" r:id="rId47"/>
    <p:sldId id="299" r:id="rId48"/>
    <p:sldId id="301" r:id="rId49"/>
    <p:sldId id="302" r:id="rId50"/>
    <p:sldId id="332" r:id="rId51"/>
    <p:sldId id="310" r:id="rId52"/>
    <p:sldId id="311" r:id="rId53"/>
    <p:sldId id="312" r:id="rId54"/>
    <p:sldId id="313" r:id="rId55"/>
    <p:sldId id="314" r:id="rId56"/>
    <p:sldId id="315" r:id="rId57"/>
    <p:sldId id="316" r:id="rId58"/>
    <p:sldId id="317" r:id="rId59"/>
    <p:sldId id="318" r:id="rId60"/>
    <p:sldId id="319" r:id="rId61"/>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74" autoAdjust="0"/>
    <p:restoredTop sz="94660"/>
  </p:normalViewPr>
  <p:slideViewPr>
    <p:cSldViewPr snapToGrid="0" snapToObjects="1">
      <p:cViewPr varScale="1">
        <p:scale>
          <a:sx n="80" d="100"/>
          <a:sy n="80" d="100"/>
        </p:scale>
        <p:origin x="712" y="4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accent3_4" csCatId="accent3" phldr="1"/>
      <dgm:spPr/>
      <dgm:t>
        <a:bodyPr/>
        <a:lstStyle/>
        <a:p>
          <a:endParaRPr lang="en-US"/>
        </a:p>
      </dgm:t>
    </dgm:pt>
    <dgm:pt modelId="{6C5DA8EA-38F8-484B-A9EA-0878CC5A7C88}">
      <dgm:prSet phldrT="[Text]" custT="1"/>
      <dgm:spPr>
        <a:solidFill>
          <a:srgbClr val="CD6633"/>
        </a:solidFill>
      </dgm:spPr>
      <dgm:t>
        <a:bodyPr/>
        <a:lstStyle/>
        <a:p>
          <a:r>
            <a:rPr lang="en-US" sz="2000" dirty="0" smtClean="0"/>
            <a:t>4</a:t>
          </a:r>
          <a:br>
            <a:rPr lang="en-US" sz="2000" dirty="0" smtClean="0"/>
          </a:br>
          <a:r>
            <a:rPr lang="en-US" sz="2000" dirty="0" smtClean="0"/>
            <a:t>Reflect</a:t>
          </a:r>
          <a:endParaRPr lang="en-US" sz="2000" dirty="0"/>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a:solidFill>
          <a:srgbClr val="D7845B"/>
        </a:solidFill>
      </dgm:spPr>
      <dgm:t>
        <a:bodyPr/>
        <a:lstStyle/>
        <a:p>
          <a:r>
            <a:rPr lang="en-US" sz="2000" dirty="0" smtClean="0"/>
            <a:t>3</a:t>
          </a:r>
          <a:br>
            <a:rPr lang="en-US" sz="2000" dirty="0" smtClean="0"/>
          </a:br>
          <a:r>
            <a:rPr lang="en-US" sz="2000" dirty="0" smtClean="0"/>
            <a:t>Review</a:t>
          </a:r>
          <a:endParaRPr lang="en-US" sz="2000" dirty="0"/>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a:solidFill>
          <a:srgbClr val="DD9875"/>
        </a:solidFill>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a:solidFill>
          <a:srgbClr val="E5B197"/>
        </a:solidFill>
      </dgm:spPr>
      <dgm:t>
        <a:bodyPr/>
        <a:lstStyle/>
        <a:p>
          <a:r>
            <a:rPr lang="en-US" sz="2000" dirty="0" smtClean="0"/>
            <a:t/>
          </a:r>
          <a:br>
            <a:rPr lang="en-US" sz="2000" dirty="0" smtClean="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t>
        <a:bodyPr/>
        <a:lstStyle/>
        <a:p>
          <a:endParaRPr lang="en-US"/>
        </a:p>
      </dgm:t>
    </dgm:pt>
    <dgm:pt modelId="{9170BEA7-6919-4B97-923F-D6FCA2768EE2}" type="pres">
      <dgm:prSet presAssocID="{4D406537-6293-47CE-B486-B0AEDB94932D}" presName="comp1" presStyleCnt="0"/>
      <dgm:spPr/>
      <dgm:t>
        <a:bodyPr/>
        <a:lstStyle/>
        <a:p>
          <a:endParaRPr lang="en-US"/>
        </a:p>
      </dgm:t>
    </dgm:pt>
    <dgm:pt modelId="{EFAEDEF5-1080-4704-AB75-97E6466705AA}" type="pres">
      <dgm:prSet presAssocID="{4D406537-6293-47CE-B486-B0AEDB94932D}" presName="circle1" presStyleLbl="node1" presStyleIdx="0" presStyleCnt="4" custScaleX="96783" custScaleY="103391" custLinFactNeighborX="1609" custLinFactNeighborY="-1592"/>
      <dgm:spPr/>
      <dgm:t>
        <a:bodyPr/>
        <a:lstStyle/>
        <a:p>
          <a:endParaRPr lang="en-US"/>
        </a:p>
      </dgm:t>
    </dgm:pt>
    <dgm:pt modelId="{3271426A-D6A1-4540-80FF-0C77F9D9A1CC}" type="pres">
      <dgm:prSet presAssocID="{4D406537-6293-47CE-B486-B0AEDB94932D}" presName="c1text" presStyleLbl="node1" presStyleIdx="0" presStyleCnt="4">
        <dgm:presLayoutVars>
          <dgm:bulletEnabled val="1"/>
        </dgm:presLayoutVars>
      </dgm:prSet>
      <dgm:spPr/>
      <dgm:t>
        <a:bodyPr/>
        <a:lstStyle/>
        <a:p>
          <a:endParaRPr lang="en-US"/>
        </a:p>
      </dgm:t>
    </dgm:pt>
    <dgm:pt modelId="{F60BD2B7-886B-4F10-83CE-8E9D1E935488}" type="pres">
      <dgm:prSet presAssocID="{4D406537-6293-47CE-B486-B0AEDB94932D}" presName="comp2" presStyleCnt="0"/>
      <dgm:spPr/>
      <dgm:t>
        <a:bodyPr/>
        <a:lstStyle/>
        <a:p>
          <a:endParaRPr lang="en-US"/>
        </a:p>
      </dgm:t>
    </dgm:pt>
    <dgm:pt modelId="{B72A935A-6CCB-40E1-9CCD-A014E7E16105}" type="pres">
      <dgm:prSet presAssocID="{4D406537-6293-47CE-B486-B0AEDB94932D}" presName="circle2" presStyleLbl="node1" presStyleIdx="1" presStyleCnt="4" custScaleX="101165" custScaleY="97111" custLinFactNeighborX="1724" custLinFactNeighborY="-28563"/>
      <dgm:spPr/>
      <dgm:t>
        <a:bodyPr/>
        <a:lstStyle/>
        <a:p>
          <a:endParaRPr lang="en-US"/>
        </a:p>
      </dgm:t>
    </dgm:pt>
    <dgm:pt modelId="{A9030151-35FA-4CB5-BD51-7929BFDB3268}" type="pres">
      <dgm:prSet presAssocID="{4D406537-6293-47CE-B486-B0AEDB94932D}" presName="c2text" presStyleLbl="node1" presStyleIdx="1" presStyleCnt="4">
        <dgm:presLayoutVars>
          <dgm:bulletEnabled val="1"/>
        </dgm:presLayoutVars>
      </dgm:prSet>
      <dgm:spPr/>
      <dgm:t>
        <a:bodyPr/>
        <a:lstStyle/>
        <a:p>
          <a:endParaRPr lang="en-US"/>
        </a:p>
      </dgm:t>
    </dgm:pt>
    <dgm:pt modelId="{A4D2B882-8ADC-4666-A4D9-3E61288D595A}" type="pres">
      <dgm:prSet presAssocID="{4D406537-6293-47CE-B486-B0AEDB94932D}" presName="comp3" presStyleCnt="0"/>
      <dgm:spPr/>
      <dgm:t>
        <a:bodyPr/>
        <a:lstStyle/>
        <a:p>
          <a:endParaRPr lang="en-US"/>
        </a:p>
      </dgm:t>
    </dgm:pt>
    <dgm:pt modelId="{62A32CA7-E651-4F17-91B4-5375B3DB28B1}" type="pres">
      <dgm:prSet presAssocID="{4D406537-6293-47CE-B486-B0AEDB94932D}" presName="circle3" presStyleLbl="node1" presStyleIdx="2" presStyleCnt="4" custScaleX="103108" custScaleY="95204" custLinFactNeighborX="2359" custLinFactNeighborY="-74714"/>
      <dgm:spPr/>
      <dgm:t>
        <a:bodyPr/>
        <a:lstStyle/>
        <a:p>
          <a:endParaRPr lang="en-US"/>
        </a:p>
      </dgm:t>
    </dgm:pt>
    <dgm:pt modelId="{A3585A47-89F2-44EF-9B0B-BB7DAEE55254}" type="pres">
      <dgm:prSet presAssocID="{4D406537-6293-47CE-B486-B0AEDB94932D}" presName="c3text" presStyleLbl="node1" presStyleIdx="2" presStyleCnt="4">
        <dgm:presLayoutVars>
          <dgm:bulletEnabled val="1"/>
        </dgm:presLayoutVars>
      </dgm:prSet>
      <dgm:spPr/>
      <dgm:t>
        <a:bodyPr/>
        <a:lstStyle/>
        <a:p>
          <a:endParaRPr lang="en-US"/>
        </a:p>
      </dgm:t>
    </dgm:pt>
    <dgm:pt modelId="{316C10E9-919D-4049-9AD8-65ABF549BF9B}" type="pres">
      <dgm:prSet presAssocID="{4D406537-6293-47CE-B486-B0AEDB94932D}" presName="comp4" presStyleCnt="0"/>
      <dgm:spPr/>
      <dgm:t>
        <a:bodyPr/>
        <a:lstStyle/>
        <a:p>
          <a:endParaRPr lang="en-US"/>
        </a:p>
      </dgm:t>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t>
        <a:bodyPr/>
        <a:lstStyle/>
        <a:p>
          <a:endParaRPr lang="en-US"/>
        </a:p>
      </dgm:t>
    </dgm:pt>
    <dgm:pt modelId="{5A35B2BD-69C3-41CB-A482-0651B4E91765}" type="pres">
      <dgm:prSet presAssocID="{4D406537-6293-47CE-B486-B0AEDB94932D}" presName="c4text" presStyleLbl="node1" presStyleIdx="3" presStyleCnt="4">
        <dgm:presLayoutVars>
          <dgm:bulletEnabled val="1"/>
        </dgm:presLayoutVars>
      </dgm:prSet>
      <dgm:spPr/>
      <dgm:t>
        <a:bodyPr/>
        <a:lstStyle/>
        <a:p>
          <a:endParaRPr lang="en-US"/>
        </a:p>
      </dgm:t>
    </dgm:pt>
  </dgm:ptLst>
  <dgm:cxnLst>
    <dgm:cxn modelId="{D652A175-D8D2-4F78-893F-9A48A6758D33}" srcId="{4D406537-6293-47CE-B486-B0AEDB94932D}" destId="{71BAF2F7-4DE0-48D8-AEB7-FF8F89EF9473}" srcOrd="1" destOrd="0" parTransId="{3A5B7CAE-2039-4AF4-99E6-22354C2D8FCD}" sibTransId="{B6C8B5B7-C1FC-4B32-BC0D-C53E9F4E784A}"/>
    <dgm:cxn modelId="{CF852351-A359-47CB-B0A1-87DDA6097283}" type="presOf" srcId="{6C5DA8EA-38F8-484B-A9EA-0878CC5A7C88}" destId="{3271426A-D6A1-4540-80FF-0C77F9D9A1CC}" srcOrd="1" destOrd="0" presId="urn:microsoft.com/office/officeart/2005/8/layout/venn2"/>
    <dgm:cxn modelId="{74BA91DF-4638-4012-85C0-65375B602633}" type="presOf" srcId="{6C5DA8EA-38F8-484B-A9EA-0878CC5A7C88}" destId="{EFAEDEF5-1080-4704-AB75-97E6466705AA}" srcOrd="0" destOrd="0" presId="urn:microsoft.com/office/officeart/2005/8/layout/venn2"/>
    <dgm:cxn modelId="{4D884EC0-D941-4CA8-B949-4E7F672AC66D}" type="presOf" srcId="{4E9E01B0-C08A-4B0C-9BEF-7F1764501329}" destId="{5AFAE42E-ECBE-46B6-8D26-3A5020E7A537}" srcOrd="0" destOrd="0" presId="urn:microsoft.com/office/officeart/2005/8/layout/venn2"/>
    <dgm:cxn modelId="{1E9833B6-6039-4139-9C72-541D5902AA01}" type="presOf" srcId="{4E9E01B0-C08A-4B0C-9BEF-7F1764501329}" destId="{5A35B2BD-69C3-41CB-A482-0651B4E91765}" srcOrd="1" destOrd="0" presId="urn:microsoft.com/office/officeart/2005/8/layout/venn2"/>
    <dgm:cxn modelId="{F6465DDA-EC06-4EA3-8217-68741BA86E2A}" type="presOf" srcId="{71BAF2F7-4DE0-48D8-AEB7-FF8F89EF9473}" destId="{B72A935A-6CCB-40E1-9CCD-A014E7E16105}" srcOrd="0" destOrd="0" presId="urn:microsoft.com/office/officeart/2005/8/layout/venn2"/>
    <dgm:cxn modelId="{76124B8D-28AC-4D47-99B3-22D4B3A8EDF9}" type="presOf" srcId="{546B4BC6-1079-4736-9FD8-83EAAF962FBA}" destId="{62A32CA7-E651-4F17-91B4-5375B3DB28B1}" srcOrd="0" destOrd="0" presId="urn:microsoft.com/office/officeart/2005/8/layout/venn2"/>
    <dgm:cxn modelId="{3692F9C6-4176-4F3D-A890-30943324EF11}" type="presOf" srcId="{71BAF2F7-4DE0-48D8-AEB7-FF8F89EF9473}" destId="{A9030151-35FA-4CB5-BD51-7929BFDB3268}" srcOrd="1"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7C6B46AF-8900-41F3-B898-3D04AF4891C0}" type="presOf" srcId="{4D406537-6293-47CE-B486-B0AEDB94932D}" destId="{C0D0A8B5-A185-41DB-890C-C8CA2BDFB2E1}" srcOrd="0" destOrd="0" presId="urn:microsoft.com/office/officeart/2005/8/layout/venn2"/>
    <dgm:cxn modelId="{3B75B50E-51A6-4356-86A2-FBC48E4582CA}" srcId="{4D406537-6293-47CE-B486-B0AEDB94932D}" destId="{6C5DA8EA-38F8-484B-A9EA-0878CC5A7C88}" srcOrd="0" destOrd="0" parTransId="{6DC63133-F5B4-4552-B6C9-30DEDE67F6CD}" sibTransId="{FB88E7C7-902E-45BC-8EB5-F9DDD9CEC79F}"/>
    <dgm:cxn modelId="{E2A7321D-6BD5-4E81-837E-862B3559AF24}" type="presOf" srcId="{546B4BC6-1079-4736-9FD8-83EAAF962FBA}" destId="{A3585A47-89F2-44EF-9B0B-BB7DAEE55254}" srcOrd="1"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8AECEE7F-B8BB-447C-AC3D-89C7B2C7B8B3}" type="presParOf" srcId="{C0D0A8B5-A185-41DB-890C-C8CA2BDFB2E1}" destId="{9170BEA7-6919-4B97-923F-D6FCA2768EE2}" srcOrd="0" destOrd="0" presId="urn:microsoft.com/office/officeart/2005/8/layout/venn2"/>
    <dgm:cxn modelId="{50287D63-D080-4631-B091-315D5C51A8AF}" type="presParOf" srcId="{9170BEA7-6919-4B97-923F-D6FCA2768EE2}" destId="{EFAEDEF5-1080-4704-AB75-97E6466705AA}" srcOrd="0" destOrd="0" presId="urn:microsoft.com/office/officeart/2005/8/layout/venn2"/>
    <dgm:cxn modelId="{36A828DF-3037-4C10-88D7-43B774AAF5FF}" type="presParOf" srcId="{9170BEA7-6919-4B97-923F-D6FCA2768EE2}" destId="{3271426A-D6A1-4540-80FF-0C77F9D9A1CC}" srcOrd="1" destOrd="0" presId="urn:microsoft.com/office/officeart/2005/8/layout/venn2"/>
    <dgm:cxn modelId="{A14711C8-A871-48A2-B563-7E71DF757277}" type="presParOf" srcId="{C0D0A8B5-A185-41DB-890C-C8CA2BDFB2E1}" destId="{F60BD2B7-886B-4F10-83CE-8E9D1E935488}" srcOrd="1" destOrd="0" presId="urn:microsoft.com/office/officeart/2005/8/layout/venn2"/>
    <dgm:cxn modelId="{FE7615C4-D19B-4C29-834A-5893A6561AD2}" type="presParOf" srcId="{F60BD2B7-886B-4F10-83CE-8E9D1E935488}" destId="{B72A935A-6CCB-40E1-9CCD-A014E7E16105}" srcOrd="0" destOrd="0" presId="urn:microsoft.com/office/officeart/2005/8/layout/venn2"/>
    <dgm:cxn modelId="{3656CB41-9883-4EC3-95AC-8A3DD7C1B267}" type="presParOf" srcId="{F60BD2B7-886B-4F10-83CE-8E9D1E935488}" destId="{A9030151-35FA-4CB5-BD51-7929BFDB3268}" srcOrd="1" destOrd="0" presId="urn:microsoft.com/office/officeart/2005/8/layout/venn2"/>
    <dgm:cxn modelId="{8E13BC03-179A-48A9-AB35-1582B6D572B3}" type="presParOf" srcId="{C0D0A8B5-A185-41DB-890C-C8CA2BDFB2E1}" destId="{A4D2B882-8ADC-4666-A4D9-3E61288D595A}" srcOrd="2" destOrd="0" presId="urn:microsoft.com/office/officeart/2005/8/layout/venn2"/>
    <dgm:cxn modelId="{2DD0BC5D-920E-419D-ABF3-D95A74535E79}" type="presParOf" srcId="{A4D2B882-8ADC-4666-A4D9-3E61288D595A}" destId="{62A32CA7-E651-4F17-91B4-5375B3DB28B1}" srcOrd="0" destOrd="0" presId="urn:microsoft.com/office/officeart/2005/8/layout/venn2"/>
    <dgm:cxn modelId="{7BDF0264-CA5F-4E8C-ABC8-D1E574B12845}" type="presParOf" srcId="{A4D2B882-8ADC-4666-A4D9-3E61288D595A}" destId="{A3585A47-89F2-44EF-9B0B-BB7DAEE55254}" srcOrd="1" destOrd="0" presId="urn:microsoft.com/office/officeart/2005/8/layout/venn2"/>
    <dgm:cxn modelId="{56BB6622-E248-4ECC-8167-506BD9232398}" type="presParOf" srcId="{C0D0A8B5-A185-41DB-890C-C8CA2BDFB2E1}" destId="{316C10E9-919D-4049-9AD8-65ABF549BF9B}" srcOrd="3" destOrd="0" presId="urn:microsoft.com/office/officeart/2005/8/layout/venn2"/>
    <dgm:cxn modelId="{72CB1DB9-35A4-4564-9907-DD8246B729DD}" type="presParOf" srcId="{316C10E9-919D-4049-9AD8-65ABF549BF9B}" destId="{5AFAE42E-ECBE-46B6-8D26-3A5020E7A537}" srcOrd="0" destOrd="0" presId="urn:microsoft.com/office/officeart/2005/8/layout/venn2"/>
    <dgm:cxn modelId="{E92A58AA-B51A-4113-AA73-8D78408745E0}"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882436" y="-63864"/>
          <a:ext cx="3645515" cy="3894418"/>
        </a:xfrm>
        <a:prstGeom prst="ellipse">
          <a:avLst/>
        </a:prstGeom>
        <a:solidFill>
          <a:srgbClr val="CD66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t>Reflect</a:t>
          </a:r>
          <a:endParaRPr lang="en-US" sz="2000" kern="1200" dirty="0"/>
        </a:p>
      </dsp:txBody>
      <dsp:txXfrm>
        <a:off x="2195550" y="130856"/>
        <a:ext cx="1019286" cy="584162"/>
      </dsp:txXfrm>
    </dsp:sp>
    <dsp:sp modelId="{B72A935A-6CCB-40E1-9CCD-A014E7E16105}">
      <dsp:nvSpPr>
        <dsp:cNvPr id="0" name=""/>
        <dsp:cNvSpPr/>
      </dsp:nvSpPr>
      <dsp:spPr>
        <a:xfrm>
          <a:off x="1172309" y="0"/>
          <a:ext cx="3048457" cy="2926296"/>
        </a:xfrm>
        <a:prstGeom prst="ellipse">
          <a:avLst/>
        </a:prstGeom>
        <a:solidFill>
          <a:srgbClr val="D7845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3</a:t>
          </a:r>
          <a:br>
            <a:rPr lang="en-US" sz="2000" kern="1200" dirty="0" smtClean="0"/>
          </a:br>
          <a:r>
            <a:rPr lang="en-US" sz="2000" kern="1200" dirty="0" smtClean="0"/>
            <a:t>Review</a:t>
          </a:r>
          <a:endParaRPr lang="en-US" sz="2000" kern="1200" dirty="0"/>
        </a:p>
      </dsp:txBody>
      <dsp:txXfrm>
        <a:off x="2163820" y="175577"/>
        <a:ext cx="1065435" cy="526733"/>
      </dsp:txXfrm>
    </dsp:sp>
    <dsp:sp modelId="{62A32CA7-E651-4F17-91B4-5375B3DB28B1}">
      <dsp:nvSpPr>
        <dsp:cNvPr id="0" name=""/>
        <dsp:cNvSpPr/>
      </dsp:nvSpPr>
      <dsp:spPr>
        <a:xfrm>
          <a:off x="1532774" y="0"/>
          <a:ext cx="2330255" cy="2151623"/>
        </a:xfrm>
        <a:prstGeom prst="ellipse">
          <a:avLst/>
        </a:prstGeom>
        <a:solidFill>
          <a:srgbClr val="DD987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a:p>
      </dsp:txBody>
      <dsp:txXfrm>
        <a:off x="2154952" y="161371"/>
        <a:ext cx="1085898" cy="484115"/>
      </dsp:txXfrm>
    </dsp:sp>
    <dsp:sp modelId="{5AFAE42E-ECBE-46B6-8D26-3A5020E7A537}">
      <dsp:nvSpPr>
        <dsp:cNvPr id="0" name=""/>
        <dsp:cNvSpPr/>
      </dsp:nvSpPr>
      <dsp:spPr>
        <a:xfrm>
          <a:off x="1974252" y="0"/>
          <a:ext cx="1457196" cy="1339676"/>
        </a:xfrm>
        <a:prstGeom prst="ellipse">
          <a:avLst/>
        </a:prstGeom>
        <a:solidFill>
          <a:srgbClr val="E5B19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
          </a:r>
          <a:br>
            <a:rPr lang="en-US" sz="2000" kern="1200" dirty="0" smtClean="0"/>
          </a:br>
          <a:endParaRPr lang="en-US" sz="2000" kern="1200" dirty="0"/>
        </a:p>
      </dsp:txBody>
      <dsp:txXfrm>
        <a:off x="2187654" y="334919"/>
        <a:ext cx="1030393" cy="66983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28A8DD5-714B-44A5-89B5-696261F1FED2}" type="datetimeFigureOut">
              <a:rPr lang="en-US" smtClean="0"/>
              <a:t>8/17/2016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8FD52D4-F36C-4774-8E1A-2CAA6451801A}" type="slidenum">
              <a:rPr lang="en-US" smtClean="0"/>
              <a:t>‹#›</a:t>
            </a:fld>
            <a:endParaRPr lang="en-US"/>
          </a:p>
        </p:txBody>
      </p:sp>
    </p:spTree>
    <p:extLst>
      <p:ext uri="{BB962C8B-B14F-4D97-AF65-F5344CB8AC3E}">
        <p14:creationId xmlns:p14="http://schemas.microsoft.com/office/powerpoint/2010/main" val="2940368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D9A6A99-C74E-41B3-985D-773F4E561906}" type="datetimeFigureOut">
              <a:rPr lang="en-US" smtClean="0"/>
              <a:t>8/17/2016</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7CF377F-2076-4328-A1E5-82BCDB905204}" type="slidenum">
              <a:rPr lang="en-US" smtClean="0"/>
              <a:t>‹#›</a:t>
            </a:fld>
            <a:endParaRPr lang="en-US"/>
          </a:p>
        </p:txBody>
      </p:sp>
    </p:spTree>
    <p:extLst>
      <p:ext uri="{BB962C8B-B14F-4D97-AF65-F5344CB8AC3E}">
        <p14:creationId xmlns:p14="http://schemas.microsoft.com/office/powerpoint/2010/main" val="280854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1</a:t>
            </a:fld>
            <a:endParaRPr lang="en-US" dirty="0"/>
          </a:p>
        </p:txBody>
      </p:sp>
    </p:spTree>
    <p:extLst>
      <p:ext uri="{BB962C8B-B14F-4D97-AF65-F5344CB8AC3E}">
        <p14:creationId xmlns:p14="http://schemas.microsoft.com/office/powerpoint/2010/main" val="243834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48</a:t>
            </a:fld>
            <a:endParaRPr lang="en-US" dirty="0"/>
          </a:p>
        </p:txBody>
      </p:sp>
    </p:spTree>
    <p:extLst>
      <p:ext uri="{BB962C8B-B14F-4D97-AF65-F5344CB8AC3E}">
        <p14:creationId xmlns:p14="http://schemas.microsoft.com/office/powerpoint/2010/main" val="283333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57</a:t>
            </a:fld>
            <a:endParaRPr lang="en-US" dirty="0"/>
          </a:p>
        </p:txBody>
      </p:sp>
    </p:spTree>
    <p:extLst>
      <p:ext uri="{BB962C8B-B14F-4D97-AF65-F5344CB8AC3E}">
        <p14:creationId xmlns:p14="http://schemas.microsoft.com/office/powerpoint/2010/main" val="324129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8/17/2016</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60</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51645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6</a:t>
            </a:fld>
            <a:endParaRPr lang="en-US" dirty="0"/>
          </a:p>
        </p:txBody>
      </p:sp>
    </p:spTree>
    <p:extLst>
      <p:ext uri="{BB962C8B-B14F-4D97-AF65-F5344CB8AC3E}">
        <p14:creationId xmlns:p14="http://schemas.microsoft.com/office/powerpoint/2010/main" val="1447092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7</a:t>
            </a:fld>
            <a:endParaRPr lang="en-US" dirty="0"/>
          </a:p>
        </p:txBody>
      </p:sp>
    </p:spTree>
    <p:extLst>
      <p:ext uri="{BB962C8B-B14F-4D97-AF65-F5344CB8AC3E}">
        <p14:creationId xmlns:p14="http://schemas.microsoft.com/office/powerpoint/2010/main" val="22080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10</a:t>
            </a:fld>
            <a:endParaRPr lang="en-US" dirty="0"/>
          </a:p>
        </p:txBody>
      </p:sp>
    </p:spTree>
    <p:extLst>
      <p:ext uri="{BB962C8B-B14F-4D97-AF65-F5344CB8AC3E}">
        <p14:creationId xmlns:p14="http://schemas.microsoft.com/office/powerpoint/2010/main" val="367879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21</a:t>
            </a:fld>
            <a:endParaRPr lang="en-US" dirty="0"/>
          </a:p>
        </p:txBody>
      </p:sp>
    </p:spTree>
    <p:extLst>
      <p:ext uri="{BB962C8B-B14F-4D97-AF65-F5344CB8AC3E}">
        <p14:creationId xmlns:p14="http://schemas.microsoft.com/office/powerpoint/2010/main" val="8227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8/17/2016</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28</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4146569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40</a:t>
            </a:fld>
            <a:endParaRPr lang="en-US" dirty="0"/>
          </a:p>
        </p:txBody>
      </p:sp>
    </p:spTree>
    <p:extLst>
      <p:ext uri="{BB962C8B-B14F-4D97-AF65-F5344CB8AC3E}">
        <p14:creationId xmlns:p14="http://schemas.microsoft.com/office/powerpoint/2010/main" val="148503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a:noFill/>
          <a:ln w="12700">
            <a:solidFill>
              <a:prstClr val="black"/>
            </a:solidFill>
          </a:ln>
        </p:spPr>
      </p:sp>
      <p:sp>
        <p:nvSpPr>
          <p:cNvPr id="3" name="Notes Placeholder 2"/>
          <p:cNvSpPr>
            <a:spLocks noGrp="1"/>
          </p:cNvSpPr>
          <p:nvPr>
            <p:ph type="body" idx="1"/>
          </p:nvPr>
        </p:nvSpPr>
        <p:spPr>
          <a:xfrm>
            <a:off x="711051" y="4459326"/>
            <a:ext cx="5681980" cy="4225214"/>
          </a:xfrm>
          <a:prstGeom prst="rect">
            <a:avLst/>
          </a:prstGeom>
        </p:spPr>
        <p:txBody>
          <a:bodyPr lIns="92467" tIns="46234" rIns="92467" bIns="46234">
            <a:normAutofit/>
          </a:bodyPr>
          <a:lstStyle/>
          <a:p>
            <a:endParaRPr lang="en-US" dirty="0"/>
          </a:p>
        </p:txBody>
      </p:sp>
    </p:spTree>
    <p:extLst>
      <p:ext uri="{BB962C8B-B14F-4D97-AF65-F5344CB8AC3E}">
        <p14:creationId xmlns:p14="http://schemas.microsoft.com/office/powerpoint/2010/main" val="399312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46</a:t>
            </a:fld>
            <a:endParaRPr lang="en-US" dirty="0"/>
          </a:p>
        </p:txBody>
      </p:sp>
    </p:spTree>
    <p:extLst>
      <p:ext uri="{BB962C8B-B14F-4D97-AF65-F5344CB8AC3E}">
        <p14:creationId xmlns:p14="http://schemas.microsoft.com/office/powerpoint/2010/main" val="187164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DF495-FA8C-894E-B746-8B63A983E0D0}"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DF495-FA8C-894E-B746-8B63A983E0D0}"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DF495-FA8C-894E-B746-8B63A983E0D0}"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73163" y="6265863"/>
            <a:ext cx="1905000" cy="457200"/>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7010400" y="6248400"/>
            <a:ext cx="1905000" cy="457200"/>
          </a:xfrm>
          <a:prstGeom prst="rect">
            <a:avLst/>
          </a:prstGeom>
        </p:spPr>
        <p:txBody>
          <a:bodyPr/>
          <a:lstStyle/>
          <a:p>
            <a:pPr>
              <a:defRPr/>
            </a:pPr>
            <a:fld id="{06968B97-AB73-4D98-A43A-2266794DABED}" type="slidenum">
              <a:rPr lang="en-US" smtClean="0"/>
              <a:pPr>
                <a:defRPr/>
              </a:pPr>
              <a:t>‹#›</a:t>
            </a:fld>
            <a:endParaRPr lang="en-US" dirty="0"/>
          </a:p>
        </p:txBody>
      </p:sp>
    </p:spTree>
    <p:extLst>
      <p:ext uri="{BB962C8B-B14F-4D97-AF65-F5344CB8AC3E}">
        <p14:creationId xmlns:p14="http://schemas.microsoft.com/office/powerpoint/2010/main" val="31422791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endParaRPr lang="en-US" dirty="0"/>
          </a:p>
        </p:txBody>
      </p:sp>
      <p:sp>
        <p:nvSpPr>
          <p:cNvPr id="4" name="Rectangle 28"/>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dirty="0"/>
          </a:p>
        </p:txBody>
      </p:sp>
      <p:sp>
        <p:nvSpPr>
          <p:cNvPr id="5" name="Rectangle 29"/>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8C076582-7D8C-4105-8A38-C61BA0C8A34F}" type="slidenum">
              <a:rPr lang="en-US"/>
              <a:pPr>
                <a:defRPr/>
              </a:pPr>
              <a:t>‹#›</a:t>
            </a:fld>
            <a:endParaRPr lang="en-US" dirty="0"/>
          </a:p>
        </p:txBody>
      </p:sp>
    </p:spTree>
    <p:extLst>
      <p:ext uri="{BB962C8B-B14F-4D97-AF65-F5344CB8AC3E}">
        <p14:creationId xmlns:p14="http://schemas.microsoft.com/office/powerpoint/2010/main" val="25820456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DF495-FA8C-894E-B746-8B63A983E0D0}"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DF495-FA8C-894E-B746-8B63A983E0D0}"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DF495-FA8C-894E-B746-8B63A983E0D0}"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DF495-FA8C-894E-B746-8B63A983E0D0}"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DF495-FA8C-894E-B746-8B63A983E0D0}"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DF495-FA8C-894E-B746-8B63A983E0D0}"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DF495-FA8C-894E-B746-8B63A983E0D0}"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DF495-FA8C-894E-B746-8B63A983E0D0}"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DF495-FA8C-894E-B746-8B63A983E0D0}" type="datetimeFigureOut">
              <a:rPr lang="en-US" smtClean="0"/>
              <a:t>8/17/2016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D3A0E-F688-A147-A9D9-466AB7FD75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27.emf"/><Relationship Id="rId2" Type="http://schemas.openxmlformats.org/officeDocument/2006/relationships/tags" Target="../tags/tag2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23.xml"/></Relationships>
</file>

<file path=ppt/slides/_rels/slide3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25.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29.xml"/><Relationship Id="rId7" Type="http://schemas.openxmlformats.org/officeDocument/2006/relationships/oleObject" Target="../embeddings/oleObject3.bin"/><Relationship Id="rId2" Type="http://schemas.openxmlformats.org/officeDocument/2006/relationships/tags" Target="../tags/tag28.xml"/><Relationship Id="rId1" Type="http://schemas.openxmlformats.org/officeDocument/2006/relationships/vmlDrawing" Target="../drawings/vmlDrawing3.vml"/><Relationship Id="rId6" Type="http://schemas.openxmlformats.org/officeDocument/2006/relationships/slideLayout" Target="../slideLayouts/slideLayout1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0.emf"/><Relationship Id="rId2" Type="http://schemas.openxmlformats.org/officeDocument/2006/relationships/tags" Target="../tags/tag34.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2.xml"/><Relationship Id="rId4"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31.emf"/><Relationship Id="rId2" Type="http://schemas.openxmlformats.org/officeDocument/2006/relationships/tags" Target="../tags/tag3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12.xml"/><Relationship Id="rId4" Type="http://schemas.openxmlformats.org/officeDocument/2006/relationships/tags" Target="../tags/tag39.xml"/></Relationships>
</file>

<file path=ppt/slides/_rels/slide3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tags" Target="../tags/tag41.xml"/><Relationship Id="rId7" Type="http://schemas.openxmlformats.org/officeDocument/2006/relationships/oleObject" Target="../embeddings/oleObject6.bin"/><Relationship Id="rId2" Type="http://schemas.openxmlformats.org/officeDocument/2006/relationships/tags" Target="../tags/tag40.xml"/><Relationship Id="rId1" Type="http://schemas.openxmlformats.org/officeDocument/2006/relationships/vmlDrawing" Target="../drawings/vmlDrawing6.vml"/><Relationship Id="rId6" Type="http://schemas.openxmlformats.org/officeDocument/2006/relationships/slideLayout" Target="../slideLayouts/slideLayout12.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47.jpeg"/></Relationships>
</file>

<file path=ppt/slides/_rels/slide58.xml.rels><?xml version="1.0" encoding="UTF-8" standalone="yes"?>
<Relationships xmlns="http://schemas.openxmlformats.org/package/2006/relationships"><Relationship Id="rId3" Type="http://schemas.openxmlformats.org/officeDocument/2006/relationships/hyperlink" Target="http://www.cas.lsu.edu/" TargetMode="Externa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hyperlink" Target="http://www.drearlbloch.com/" TargetMode="External"/><Relationship Id="rId5" Type="http://schemas.openxmlformats.org/officeDocument/2006/relationships/hyperlink" Target="http://www.vark-learn.com/" TargetMode="External"/><Relationship Id="rId4" Type="http://schemas.openxmlformats.org/officeDocument/2006/relationships/hyperlink" Target="http://www.howtostudy.org/"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academic.pg.cc.md.us/~wpeirce/MCCCTR/metacognition.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53.xml"/><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685800" y="4164158"/>
            <a:ext cx="8446576" cy="3484031"/>
          </a:xfrm>
          <a:prstGeom prst="rect">
            <a:avLst/>
          </a:prstGeom>
          <a:noFill/>
        </p:spPr>
        <p:txBody>
          <a:bodyPr wrap="square" rtlCol="0">
            <a:spAutoFit/>
          </a:bodyPr>
          <a:lstStyle/>
          <a:p>
            <a:pPr algn="ctr"/>
            <a:endParaRPr lang="en-US" sz="2400" dirty="0" smtClean="0">
              <a:solidFill>
                <a:schemeClr val="accent1">
                  <a:lumMod val="50000"/>
                </a:schemeClr>
              </a:solidFill>
              <a:cs typeface="Arial" pitchFamily="34" charset="0"/>
            </a:endParaRPr>
          </a:p>
          <a:p>
            <a:pPr algn="ctr"/>
            <a:r>
              <a:rPr lang="en-US" sz="2800" b="1" dirty="0">
                <a:solidFill>
                  <a:schemeClr val="accent1">
                    <a:lumMod val="50000"/>
                  </a:schemeClr>
                </a:solidFill>
                <a:cs typeface="Tahoma" pitchFamily="34" charset="0"/>
              </a:rPr>
              <a:t>Saundra Y. McGuire, Ph.D</a:t>
            </a:r>
            <a:r>
              <a:rPr lang="en-US" sz="2400" b="1" dirty="0" smtClean="0">
                <a:solidFill>
                  <a:schemeClr val="accent1">
                    <a:lumMod val="50000"/>
                  </a:schemeClr>
                </a:solidFill>
                <a:cs typeface="Tahoma" pitchFamily="34" charset="0"/>
              </a:rPr>
              <a:t>.</a:t>
            </a:r>
            <a:endParaRPr lang="en-US" sz="2400" b="1" i="1" dirty="0" smtClean="0">
              <a:solidFill>
                <a:schemeClr val="accent1">
                  <a:lumMod val="50000"/>
                </a:schemeClr>
              </a:solidFill>
              <a:cs typeface="Arial" pitchFamily="34" charset="0"/>
            </a:endParaRPr>
          </a:p>
          <a:p>
            <a:pPr algn="ctr"/>
            <a:r>
              <a:rPr lang="en-US" sz="2400" b="1" dirty="0" smtClean="0">
                <a:solidFill>
                  <a:schemeClr val="accent1">
                    <a:lumMod val="50000"/>
                  </a:schemeClr>
                </a:solidFill>
                <a:cs typeface="Tahoma" pitchFamily="34" charset="0"/>
              </a:rPr>
              <a:t>Ret</a:t>
            </a:r>
            <a:r>
              <a:rPr lang="en-US" sz="2400" b="1" dirty="0">
                <a:solidFill>
                  <a:schemeClr val="accent1">
                    <a:lumMod val="50000"/>
                  </a:schemeClr>
                </a:solidFill>
                <a:cs typeface="Tahoma" pitchFamily="34" charset="0"/>
              </a:rPr>
              <a:t>. Assistant Vice Chancellor &amp; Professor of Chemistry</a:t>
            </a:r>
          </a:p>
          <a:p>
            <a:pPr algn="ctr"/>
            <a:r>
              <a:rPr lang="en-US" sz="2400" b="1" dirty="0">
                <a:solidFill>
                  <a:schemeClr val="accent1">
                    <a:lumMod val="50000"/>
                  </a:schemeClr>
                </a:solidFill>
                <a:cs typeface="Tahoma" pitchFamily="34" charset="0"/>
              </a:rPr>
              <a:t>Director Emerita, Center for Academic </a:t>
            </a:r>
            <a:r>
              <a:rPr lang="en-US" sz="2400" b="1" dirty="0" smtClean="0">
                <a:solidFill>
                  <a:schemeClr val="accent1">
                    <a:lumMod val="50000"/>
                  </a:schemeClr>
                </a:solidFill>
                <a:cs typeface="Tahoma" pitchFamily="34" charset="0"/>
              </a:rPr>
              <a:t>Success</a:t>
            </a:r>
          </a:p>
          <a:p>
            <a:pPr algn="ctr"/>
            <a:r>
              <a:rPr lang="en-US" sz="2400" b="1" dirty="0" smtClean="0">
                <a:solidFill>
                  <a:schemeClr val="accent1">
                    <a:lumMod val="50000"/>
                  </a:schemeClr>
                </a:solidFill>
                <a:cs typeface="Tahoma" pitchFamily="34" charset="0"/>
              </a:rPr>
              <a:t>Louisiana </a:t>
            </a:r>
            <a:r>
              <a:rPr lang="en-US" sz="2400" b="1" dirty="0">
                <a:solidFill>
                  <a:schemeClr val="accent1">
                    <a:lumMod val="50000"/>
                  </a:schemeClr>
                </a:solidFill>
                <a:cs typeface="Tahoma" pitchFamily="34" charset="0"/>
              </a:rPr>
              <a:t>State </a:t>
            </a:r>
            <a:r>
              <a:rPr lang="en-US" sz="2400" b="1" dirty="0" smtClean="0">
                <a:solidFill>
                  <a:schemeClr val="accent1">
                    <a:lumMod val="50000"/>
                  </a:schemeClr>
                </a:solidFill>
                <a:cs typeface="Tahoma" pitchFamily="34" charset="0"/>
              </a:rPr>
              <a:t>University</a:t>
            </a:r>
          </a:p>
          <a:p>
            <a:pPr algn="ctr"/>
            <a:r>
              <a:rPr lang="en-US" sz="2400" b="1" dirty="0">
                <a:solidFill>
                  <a:schemeClr val="accent1">
                    <a:lumMod val="50000"/>
                  </a:schemeClr>
                </a:solidFill>
                <a:cs typeface="Tahoma" pitchFamily="34" charset="0"/>
              </a:rPr>
              <a:t>Fellow, American Chemical Society &amp; AAAS </a:t>
            </a:r>
          </a:p>
          <a:p>
            <a:pPr algn="ctr"/>
            <a:endParaRPr lang="en-US" sz="2400" b="1" dirty="0">
              <a:solidFill>
                <a:schemeClr val="accent1">
                  <a:lumMod val="50000"/>
                </a:schemeClr>
              </a:solidFill>
              <a:cs typeface="Tahoma" pitchFamily="34" charset="0"/>
            </a:endParaRPr>
          </a:p>
          <a:p>
            <a:pPr algn="ctr">
              <a:lnSpc>
                <a:spcPct val="80000"/>
              </a:lnSpc>
              <a:spcBef>
                <a:spcPts val="600"/>
              </a:spcBef>
            </a:pPr>
            <a:endParaRPr lang="en-US" sz="2400" b="1" dirty="0" smtClean="0">
              <a:solidFill>
                <a:srgbClr val="461D7C"/>
              </a:solidFill>
              <a:cs typeface="Arial" pitchFamily="34" charset="0"/>
            </a:endParaRPr>
          </a:p>
          <a:p>
            <a:pPr algn="ctr">
              <a:lnSpc>
                <a:spcPct val="80000"/>
              </a:lnSpc>
              <a:spcBef>
                <a:spcPts val="600"/>
              </a:spcBef>
            </a:pPr>
            <a:endParaRPr lang="en-US" sz="2400" b="1" dirty="0" smtClean="0">
              <a:cs typeface="Arial" pitchFamily="34" charset="0"/>
            </a:endParaRPr>
          </a:p>
        </p:txBody>
      </p:sp>
      <p:sp>
        <p:nvSpPr>
          <p:cNvPr id="19" name="Title 18"/>
          <p:cNvSpPr>
            <a:spLocks noGrp="1"/>
          </p:cNvSpPr>
          <p:nvPr>
            <p:ph type="ctrTitle"/>
          </p:nvPr>
        </p:nvSpPr>
        <p:spPr>
          <a:xfrm>
            <a:off x="685800" y="219365"/>
            <a:ext cx="8398933" cy="1470025"/>
          </a:xfrm>
        </p:spPr>
        <p:txBody>
          <a:bodyPr>
            <a:normAutofit fontScale="90000"/>
          </a:bodyPr>
          <a:lstStyle/>
          <a:p>
            <a:r>
              <a:rPr lang="en-US" sz="4000" dirty="0" smtClean="0">
                <a:solidFill>
                  <a:schemeClr val="accent1">
                    <a:lumMod val="75000"/>
                  </a:schemeClr>
                </a:solidFill>
                <a:latin typeface="+mn-lt"/>
              </a:rPr>
              <a:t> </a:t>
            </a:r>
            <a:r>
              <a:rPr lang="en-US" sz="3600" b="1" dirty="0" smtClean="0">
                <a:solidFill>
                  <a:schemeClr val="accent1">
                    <a:lumMod val="50000"/>
                  </a:schemeClr>
                </a:solidFill>
              </a:rPr>
              <a:t>Help Students Develop </a:t>
            </a:r>
            <a:r>
              <a:rPr lang="en-US" sz="3600" b="1" dirty="0">
                <a:solidFill>
                  <a:schemeClr val="accent1">
                    <a:lumMod val="50000"/>
                  </a:schemeClr>
                </a:solidFill>
              </a:rPr>
              <a:t>Metacognitive</a:t>
            </a:r>
            <a:r>
              <a:rPr lang="en-US" sz="3600" b="1" dirty="0" smtClean="0">
                <a:solidFill>
                  <a:schemeClr val="accent1">
                    <a:lumMod val="50000"/>
                  </a:schemeClr>
                </a:solidFill>
              </a:rPr>
              <a:t/>
            </a:r>
            <a:br>
              <a:rPr lang="en-US" sz="3600" b="1" dirty="0" smtClean="0">
                <a:solidFill>
                  <a:schemeClr val="accent1">
                    <a:lumMod val="50000"/>
                  </a:schemeClr>
                </a:solidFill>
              </a:rPr>
            </a:br>
            <a:r>
              <a:rPr lang="en-US" sz="3600" b="1" dirty="0" smtClean="0">
                <a:solidFill>
                  <a:schemeClr val="accent1">
                    <a:lumMod val="50000"/>
                  </a:schemeClr>
                </a:solidFill>
              </a:rPr>
              <a:t>Strategies </a:t>
            </a:r>
            <a:r>
              <a:rPr lang="en-US" sz="3600" b="1" dirty="0">
                <a:solidFill>
                  <a:schemeClr val="accent1">
                    <a:lumMod val="50000"/>
                  </a:schemeClr>
                </a:solidFill>
              </a:rPr>
              <a:t>to Successfully Negotiate </a:t>
            </a:r>
            <a:r>
              <a:rPr lang="en-US" sz="3600" b="1" dirty="0" smtClean="0">
                <a:solidFill>
                  <a:schemeClr val="accent1">
                    <a:lumMod val="50000"/>
                  </a:schemeClr>
                </a:solidFill>
              </a:rPr>
              <a:t/>
            </a:r>
            <a:br>
              <a:rPr lang="en-US" sz="3600" b="1" dirty="0" smtClean="0">
                <a:solidFill>
                  <a:schemeClr val="accent1">
                    <a:lumMod val="50000"/>
                  </a:schemeClr>
                </a:solidFill>
              </a:rPr>
            </a:br>
            <a:r>
              <a:rPr lang="en-US" sz="3600" b="1" dirty="0" smtClean="0">
                <a:solidFill>
                  <a:schemeClr val="accent1">
                    <a:lumMod val="50000"/>
                  </a:schemeClr>
                </a:solidFill>
              </a:rPr>
              <a:t>the</a:t>
            </a:r>
            <a:r>
              <a:rPr lang="en-US" sz="3600" b="1" dirty="0">
                <a:solidFill>
                  <a:schemeClr val="accent1">
                    <a:lumMod val="50000"/>
                  </a:schemeClr>
                </a:solidFill>
              </a:rPr>
              <a:t> College Transitional Year and </a:t>
            </a:r>
            <a:r>
              <a:rPr lang="en-US" sz="3600" b="1" dirty="0" smtClean="0">
                <a:solidFill>
                  <a:schemeClr val="accent1">
                    <a:lumMod val="50000"/>
                  </a:schemeClr>
                </a:solidFill>
              </a:rPr>
              <a:t>Beyond </a:t>
            </a:r>
            <a:endParaRPr lang="en-US" sz="3600" b="1" dirty="0">
              <a:solidFill>
                <a:schemeClr val="accent1">
                  <a:lumMod val="50000"/>
                </a:schemeClr>
              </a:solidFill>
              <a:latin typeface="+mn-lt"/>
              <a:cs typeface="Arial"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8737" y="2133600"/>
            <a:ext cx="3820702" cy="203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56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0"/>
            <a:ext cx="7924800" cy="1143000"/>
          </a:xfrm>
        </p:spPr>
        <p:txBody>
          <a:bodyPr>
            <a:normAutofit fontScale="90000"/>
          </a:bodyPr>
          <a:lstStyle/>
          <a:p>
            <a:pPr algn="ctr" eaLnBrk="1" hangingPunct="1"/>
            <a:r>
              <a:rPr lang="en-US" sz="4000" b="1" dirty="0" smtClean="0">
                <a:latin typeface="+mn-lt"/>
              </a:rPr>
              <a:t/>
            </a:r>
            <a:br>
              <a:rPr lang="en-US" sz="4000" b="1" dirty="0" smtClean="0">
                <a:latin typeface="+mn-lt"/>
              </a:rPr>
            </a:br>
            <a:r>
              <a:rPr lang="en-US" sz="4000" dirty="0">
                <a:latin typeface="+mn-lt"/>
              </a:rPr>
              <a:t/>
            </a:r>
            <a:br>
              <a:rPr lang="en-US" sz="4000" dirty="0">
                <a:latin typeface="+mn-lt"/>
              </a:rPr>
            </a:br>
            <a:r>
              <a:rPr lang="en-US" sz="4000" dirty="0" smtClean="0">
                <a:latin typeface="+mn-lt"/>
              </a:rPr>
              <a:t/>
            </a:r>
            <a:br>
              <a:rPr lang="en-US" sz="4000" dirty="0" smtClean="0">
                <a:latin typeface="+mn-lt"/>
              </a:rPr>
            </a:br>
            <a:r>
              <a:rPr lang="en-US" sz="4000" dirty="0">
                <a:latin typeface="+mn-lt"/>
              </a:rPr>
              <a:t/>
            </a:r>
            <a:br>
              <a:rPr lang="en-US" sz="4000" dirty="0">
                <a:latin typeface="+mn-lt"/>
              </a:rPr>
            </a:br>
            <a:endParaRPr lang="en-US" sz="4000" b="1" dirty="0" smtClean="0">
              <a:latin typeface="+mn-lt"/>
            </a:endParaRPr>
          </a:p>
        </p:txBody>
      </p:sp>
      <p:sp>
        <p:nvSpPr>
          <p:cNvPr id="8195" name="Rectangle 3"/>
          <p:cNvSpPr>
            <a:spLocks noGrp="1" noChangeArrowheads="1"/>
          </p:cNvSpPr>
          <p:nvPr>
            <p:ph type="body" idx="1"/>
          </p:nvPr>
        </p:nvSpPr>
        <p:spPr>
          <a:xfrm>
            <a:off x="1179871" y="1676400"/>
            <a:ext cx="7964129" cy="5181600"/>
          </a:xfrm>
        </p:spPr>
        <p:txBody>
          <a:bodyPr>
            <a:normAutofit/>
          </a:bodyPr>
          <a:lstStyle/>
          <a:p>
            <a:pPr algn="ctr" eaLnBrk="1" hangingPunct="1">
              <a:buFont typeface="Wingdings" pitchFamily="2" charset="2"/>
              <a:buNone/>
            </a:pPr>
            <a:r>
              <a:rPr lang="en-US" dirty="0" smtClean="0">
                <a:solidFill>
                  <a:schemeClr val="accent1">
                    <a:lumMod val="75000"/>
                  </a:schemeClr>
                </a:solidFill>
                <a:latin typeface="+mn-lt"/>
              </a:rPr>
              <a:t>Help students identify and </a:t>
            </a:r>
            <a:r>
              <a:rPr lang="en-US" b="1" dirty="0" smtClean="0">
                <a:solidFill>
                  <a:schemeClr val="accent1">
                    <a:lumMod val="75000"/>
                  </a:schemeClr>
                </a:solidFill>
                <a:latin typeface="+mn-lt"/>
              </a:rPr>
              <a:t>close</a:t>
            </a:r>
            <a:r>
              <a:rPr lang="en-US" dirty="0" smtClean="0">
                <a:solidFill>
                  <a:schemeClr val="accent1">
                    <a:lumMod val="75000"/>
                  </a:schemeClr>
                </a:solidFill>
                <a:latin typeface="+mn-lt"/>
              </a:rPr>
              <a:t> </a:t>
            </a:r>
            <a:r>
              <a:rPr lang="en-US" b="1" dirty="0" smtClean="0">
                <a:solidFill>
                  <a:schemeClr val="accent1">
                    <a:lumMod val="75000"/>
                  </a:schemeClr>
                </a:solidFill>
                <a:latin typeface="+mn-lt"/>
              </a:rPr>
              <a:t>“the gap” </a:t>
            </a: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r>
              <a:rPr lang="en-US" b="1" dirty="0" smtClean="0">
                <a:solidFill>
                  <a:srgbClr val="FF0000"/>
                </a:solidFill>
                <a:latin typeface="+mn-lt"/>
              </a:rPr>
              <a:t>current </a:t>
            </a:r>
            <a:r>
              <a:rPr lang="en-US" b="1" i="1" dirty="0" smtClean="0">
                <a:solidFill>
                  <a:srgbClr val="FF0000"/>
                </a:solidFill>
                <a:latin typeface="+mn-lt"/>
              </a:rPr>
              <a:t>behavior</a:t>
            </a:r>
            <a:r>
              <a:rPr lang="en-US" dirty="0" smtClean="0">
                <a:solidFill>
                  <a:schemeClr val="tx1"/>
                </a:solidFill>
                <a:latin typeface="+mn-lt"/>
              </a:rPr>
              <a:t>	         	   </a:t>
            </a:r>
            <a:r>
              <a:rPr lang="en-US" b="1" i="1" dirty="0" smtClean="0">
                <a:solidFill>
                  <a:srgbClr val="FF0000"/>
                </a:solidFill>
                <a:latin typeface="+mn-lt"/>
              </a:rPr>
              <a:t>current</a:t>
            </a:r>
            <a:r>
              <a:rPr lang="en-US" b="1" dirty="0" smtClean="0">
                <a:solidFill>
                  <a:srgbClr val="FF0000"/>
                </a:solidFill>
                <a:latin typeface="+mn-lt"/>
              </a:rPr>
              <a:t> </a:t>
            </a:r>
            <a:r>
              <a:rPr lang="en-US" b="1" i="1" dirty="0" smtClean="0">
                <a:solidFill>
                  <a:srgbClr val="FF0000"/>
                </a:solidFill>
                <a:latin typeface="+mn-lt"/>
              </a:rPr>
              <a:t>grades</a:t>
            </a:r>
            <a:r>
              <a:rPr lang="en-US" dirty="0" smtClean="0">
                <a:solidFill>
                  <a:schemeClr val="tx1"/>
                </a:solidFill>
                <a:latin typeface="+mn-lt"/>
              </a:rPr>
              <a:t>	    	     				</a:t>
            </a: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endParaRPr lang="en-US" b="1" dirty="0" smtClean="0">
              <a:solidFill>
                <a:schemeClr val="tx1"/>
              </a:solidFill>
              <a:latin typeface="+mn-lt"/>
            </a:endParaRP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r>
              <a:rPr lang="en-US" b="1" dirty="0" smtClean="0">
                <a:solidFill>
                  <a:srgbClr val="00B050"/>
                </a:solidFill>
                <a:latin typeface="+mn-lt"/>
              </a:rPr>
              <a:t>productive </a:t>
            </a:r>
            <a:r>
              <a:rPr lang="en-US" b="1" i="1" dirty="0" smtClean="0">
                <a:solidFill>
                  <a:srgbClr val="00B050"/>
                </a:solidFill>
                <a:latin typeface="+mn-lt"/>
              </a:rPr>
              <a:t>behavior</a:t>
            </a:r>
            <a:r>
              <a:rPr lang="en-US" b="1" dirty="0" smtClean="0">
                <a:solidFill>
                  <a:schemeClr val="tx1"/>
                </a:solidFill>
                <a:latin typeface="+mn-lt"/>
              </a:rPr>
              <a:t>		   </a:t>
            </a:r>
            <a:r>
              <a:rPr lang="en-US" b="1" i="1" dirty="0" smtClean="0">
                <a:solidFill>
                  <a:srgbClr val="00B050"/>
                </a:solidFill>
                <a:latin typeface="+mn-lt"/>
              </a:rPr>
              <a:t>desired grades</a:t>
            </a:r>
          </a:p>
        </p:txBody>
      </p:sp>
      <p:cxnSp>
        <p:nvCxnSpPr>
          <p:cNvPr id="5" name="Straight Connector 4"/>
          <p:cNvCxnSpPr/>
          <p:nvPr/>
        </p:nvCxnSpPr>
        <p:spPr>
          <a:xfrm>
            <a:off x="0" y="1371600"/>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4583" y="54692"/>
            <a:ext cx="8001000" cy="1323439"/>
          </a:xfrm>
          <a:prstGeom prst="rect">
            <a:avLst/>
          </a:prstGeom>
          <a:noFill/>
          <a:ln>
            <a:noFill/>
          </a:ln>
        </p:spPr>
        <p:txBody>
          <a:bodyPr wrap="square" rtlCol="0">
            <a:spAutoFit/>
          </a:bodyPr>
          <a:lstStyle/>
          <a:p>
            <a:pPr algn="ctr"/>
            <a:r>
              <a:rPr lang="en-US" sz="4000" b="1" dirty="0" smtClean="0">
                <a:solidFill>
                  <a:schemeClr val="accent1">
                    <a:lumMod val="75000"/>
                  </a:schemeClr>
                </a:solidFill>
              </a:rPr>
              <a:t>Faculty Must </a:t>
            </a:r>
            <a:r>
              <a:rPr lang="en-US" sz="4000" b="1" i="1" dirty="0" smtClean="0">
                <a:solidFill>
                  <a:schemeClr val="accent1">
                    <a:lumMod val="75000"/>
                  </a:schemeClr>
                </a:solidFill>
              </a:rPr>
              <a:t>Help Students </a:t>
            </a:r>
          </a:p>
          <a:p>
            <a:pPr algn="ctr"/>
            <a:r>
              <a:rPr lang="en-US" sz="4000" b="1" i="1" dirty="0" smtClean="0">
                <a:solidFill>
                  <a:schemeClr val="accent1">
                    <a:lumMod val="75000"/>
                  </a:schemeClr>
                </a:solidFill>
              </a:rPr>
              <a:t>Make the Transition to College</a:t>
            </a:r>
            <a:endParaRPr lang="en-US" sz="4000" b="1" i="1" dirty="0">
              <a:solidFill>
                <a:schemeClr val="accent1">
                  <a:lumMod val="75000"/>
                </a:schemeClr>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2436" y="3960682"/>
            <a:ext cx="1762125" cy="14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4691656" y="2961930"/>
            <a:ext cx="832104" cy="420807"/>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ight Arrow 9"/>
          <p:cNvSpPr/>
          <p:nvPr/>
        </p:nvSpPr>
        <p:spPr>
          <a:xfrm>
            <a:off x="4727447" y="5791200"/>
            <a:ext cx="832104" cy="420807"/>
          </a:xfrm>
          <a:prstGeom prst="rightArrow">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00B050"/>
              </a:solidFill>
            </a:endParaRPr>
          </a:p>
        </p:txBody>
      </p:sp>
      <p:sp>
        <p:nvSpPr>
          <p:cNvPr id="12" name="Rectangle 11"/>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8366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22811" y="0"/>
            <a:ext cx="8460800" cy="1143000"/>
          </a:xfrm>
        </p:spPr>
        <p:txBody>
          <a:bodyPr>
            <a:normAutofit/>
          </a:bodyPr>
          <a:lstStyle/>
          <a:p>
            <a:pPr algn="ctr" eaLnBrk="1" hangingPunct="1"/>
            <a:r>
              <a:rPr lang="en-US" sz="4000" dirty="0" smtClean="0">
                <a:solidFill>
                  <a:schemeClr val="accent1">
                    <a:lumMod val="75000"/>
                  </a:schemeClr>
                </a:solidFill>
                <a:latin typeface="+mn-lt"/>
              </a:rPr>
              <a:t>Reflection Questions</a:t>
            </a:r>
          </a:p>
        </p:txBody>
      </p:sp>
      <p:sp>
        <p:nvSpPr>
          <p:cNvPr id="14339" name="Rectangle 3"/>
          <p:cNvSpPr>
            <a:spLocks noGrp="1" noChangeArrowheads="1"/>
          </p:cNvSpPr>
          <p:nvPr>
            <p:ph type="body" idx="1"/>
          </p:nvPr>
        </p:nvSpPr>
        <p:spPr>
          <a:xfrm>
            <a:off x="718457" y="1611086"/>
            <a:ext cx="7978254" cy="4343400"/>
          </a:xfrm>
        </p:spPr>
        <p:txBody>
          <a:bodyPr>
            <a:normAutofit/>
          </a:bodyPr>
          <a:lstStyle/>
          <a:p>
            <a:pPr eaLnBrk="1" hangingPunct="1"/>
            <a:r>
              <a:rPr lang="en-US" sz="3600" dirty="0" smtClean="0">
                <a:solidFill>
                  <a:schemeClr val="tx1"/>
                </a:solidFill>
                <a:latin typeface="+mn-lt"/>
              </a:rPr>
              <a:t>What’s the difference, if any, between </a:t>
            </a:r>
            <a:r>
              <a:rPr lang="en-US" sz="3600" i="1" dirty="0" smtClean="0">
                <a:solidFill>
                  <a:schemeClr val="tx1"/>
                </a:solidFill>
                <a:latin typeface="+mn-lt"/>
              </a:rPr>
              <a:t>studying</a:t>
            </a:r>
            <a:r>
              <a:rPr lang="en-US" sz="3600" dirty="0" smtClean="0">
                <a:solidFill>
                  <a:schemeClr val="tx1"/>
                </a:solidFill>
                <a:latin typeface="+mn-lt"/>
              </a:rPr>
              <a:t> and </a:t>
            </a:r>
            <a:r>
              <a:rPr lang="en-US" sz="3600" i="1" dirty="0" smtClean="0">
                <a:solidFill>
                  <a:schemeClr val="tx1"/>
                </a:solidFill>
                <a:latin typeface="+mn-lt"/>
              </a:rPr>
              <a:t>learning</a:t>
            </a:r>
            <a:r>
              <a:rPr lang="en-US" sz="3600" dirty="0" smtClean="0">
                <a:solidFill>
                  <a:schemeClr val="tx1"/>
                </a:solidFill>
                <a:latin typeface="+mn-lt"/>
              </a:rPr>
              <a:t>?</a:t>
            </a:r>
          </a:p>
          <a:p>
            <a:pPr eaLnBrk="1" hangingPunct="1">
              <a:buFontTx/>
              <a:buNone/>
            </a:pPr>
            <a:endParaRPr lang="en-US" dirty="0" smtClean="0">
              <a:solidFill>
                <a:schemeClr val="tx1"/>
              </a:solidFill>
            </a:endParaRPr>
          </a:p>
          <a:p>
            <a:pPr eaLnBrk="1" hangingPunct="1"/>
            <a:r>
              <a:rPr lang="en-US" sz="3600" dirty="0" smtClean="0">
                <a:solidFill>
                  <a:schemeClr val="tx1"/>
                </a:solidFill>
                <a:latin typeface="+mn-lt"/>
              </a:rPr>
              <a:t>For which task would you work harder?</a:t>
            </a:r>
          </a:p>
          <a:p>
            <a:pPr marL="0" indent="0" eaLnBrk="1" hangingPunct="1">
              <a:buNone/>
            </a:pPr>
            <a:r>
              <a:rPr lang="en-US" sz="3600" dirty="0">
                <a:solidFill>
                  <a:schemeClr val="tx1"/>
                </a:solidFill>
                <a:latin typeface="+mn-lt"/>
              </a:rPr>
              <a:t> </a:t>
            </a:r>
            <a:r>
              <a:rPr lang="en-US" sz="3600" dirty="0" smtClean="0">
                <a:solidFill>
                  <a:schemeClr val="tx1"/>
                </a:solidFill>
                <a:latin typeface="+mn-lt"/>
              </a:rPr>
              <a:t>   A.  Make an A on the test</a:t>
            </a:r>
          </a:p>
          <a:p>
            <a:pPr marL="0" indent="0" eaLnBrk="1" hangingPunct="1">
              <a:buNone/>
            </a:pPr>
            <a:r>
              <a:rPr lang="en-US" sz="3600" dirty="0">
                <a:solidFill>
                  <a:schemeClr val="tx1"/>
                </a:solidFill>
                <a:latin typeface="+mn-lt"/>
              </a:rPr>
              <a:t> </a:t>
            </a:r>
            <a:r>
              <a:rPr lang="en-US" sz="3600" dirty="0" smtClean="0">
                <a:solidFill>
                  <a:schemeClr val="tx1"/>
                </a:solidFill>
                <a:latin typeface="+mn-lt"/>
              </a:rPr>
              <a:t>   B.  Teach the material to the class</a:t>
            </a:r>
          </a:p>
          <a:p>
            <a:pPr eaLnBrk="1" hangingPunct="1">
              <a:buFontTx/>
              <a:buNone/>
            </a:pPr>
            <a:r>
              <a:rPr lang="en-US" dirty="0" smtClean="0"/>
              <a:t> </a:t>
            </a:r>
          </a:p>
          <a:p>
            <a:pPr marL="0" indent="0" eaLnBrk="1" hangingPunct="1">
              <a:buNone/>
            </a:pPr>
            <a:endParaRPr lang="en-US" dirty="0" smtClean="0"/>
          </a:p>
        </p:txBody>
      </p:sp>
      <p:cxnSp>
        <p:nvCxnSpPr>
          <p:cNvPr id="5" name="Straight Connector 4"/>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7032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102433"/>
            <a:ext cx="8001000" cy="1219200"/>
          </a:xfrm>
        </p:spPr>
        <p:txBody>
          <a:bodyPr/>
          <a:lstStyle/>
          <a:p>
            <a:pPr algn="ctr" eaLnBrk="1" hangingPunct="1"/>
            <a:r>
              <a:rPr lang="en-US" dirty="0" smtClean="0">
                <a:solidFill>
                  <a:schemeClr val="accent1">
                    <a:lumMod val="75000"/>
                  </a:schemeClr>
                </a:solidFill>
                <a:latin typeface="+mn-lt"/>
              </a:rPr>
              <a:t>The Story of Two Students</a:t>
            </a:r>
          </a:p>
        </p:txBody>
      </p:sp>
      <p:sp>
        <p:nvSpPr>
          <p:cNvPr id="5123" name="Rectangle 3"/>
          <p:cNvSpPr>
            <a:spLocks noGrp="1" noChangeArrowheads="1"/>
          </p:cNvSpPr>
          <p:nvPr>
            <p:ph type="body" idx="1"/>
          </p:nvPr>
        </p:nvSpPr>
        <p:spPr>
          <a:xfrm>
            <a:off x="1295400" y="1828800"/>
            <a:ext cx="7848600" cy="6400800"/>
          </a:xfrm>
        </p:spPr>
        <p:txBody>
          <a:bodyPr>
            <a:normAutofit/>
          </a:bodyPr>
          <a:lstStyle/>
          <a:p>
            <a:pPr eaLnBrk="1" hangingPunct="1">
              <a:lnSpc>
                <a:spcPct val="90000"/>
              </a:lnSpc>
              <a:buFont typeface="Wingdings" pitchFamily="2" charset="2"/>
              <a:buChar char="§"/>
            </a:pPr>
            <a:r>
              <a:rPr lang="en-US" b="1" dirty="0" smtClean="0">
                <a:solidFill>
                  <a:schemeClr val="accent1">
                    <a:lumMod val="75000"/>
                  </a:schemeClr>
                </a:solidFill>
                <a:latin typeface="+mn-lt"/>
              </a:rPr>
              <a:t>Travis</a:t>
            </a:r>
            <a:r>
              <a:rPr lang="en-US" dirty="0" smtClean="0">
                <a:solidFill>
                  <a:schemeClr val="accent1">
                    <a:lumMod val="75000"/>
                  </a:schemeClr>
                </a:solidFill>
                <a:latin typeface="+mn-lt"/>
              </a:rPr>
              <a:t>, </a:t>
            </a:r>
            <a:r>
              <a:rPr lang="en-US" i="1" dirty="0" smtClean="0">
                <a:solidFill>
                  <a:schemeClr val="accent1">
                    <a:lumMod val="75000"/>
                  </a:schemeClr>
                </a:solidFill>
                <a:latin typeface="+mn-lt"/>
              </a:rPr>
              <a:t>junior psychology student</a:t>
            </a:r>
          </a:p>
          <a:p>
            <a:pPr marL="0" indent="0" eaLnBrk="1" hangingPunct="1">
              <a:lnSpc>
                <a:spcPct val="90000"/>
              </a:lnSpc>
              <a:buNone/>
            </a:pPr>
            <a:r>
              <a:rPr lang="en-US" dirty="0" smtClean="0">
                <a:solidFill>
                  <a:schemeClr val="accent1">
                    <a:lumMod val="75000"/>
                  </a:schemeClr>
                </a:solidFill>
                <a:latin typeface="+mn-lt"/>
              </a:rPr>
              <a:t>    47, 52, </a:t>
            </a:r>
            <a:r>
              <a:rPr lang="en-US" u="sng" dirty="0" smtClean="0">
                <a:solidFill>
                  <a:srgbClr val="FF0000"/>
                </a:solidFill>
                <a:latin typeface="+mn-lt"/>
              </a:rPr>
              <a:t>82, 86</a:t>
            </a:r>
            <a:r>
              <a:rPr lang="en-US" dirty="0" smtClean="0">
                <a:solidFill>
                  <a:schemeClr val="accent1">
                    <a:lumMod val="75000"/>
                  </a:schemeClr>
                </a:solidFill>
                <a:latin typeface="+mn-lt"/>
              </a:rPr>
              <a:t>	</a:t>
            </a:r>
            <a:r>
              <a:rPr lang="en-US" dirty="0" smtClean="0">
                <a:solidFill>
                  <a:srgbClr val="461D7C"/>
                </a:solidFill>
                <a:latin typeface="+mn-lt"/>
              </a:rPr>
              <a:t>		   	</a:t>
            </a:r>
            <a:r>
              <a:rPr lang="en-US" dirty="0" smtClean="0">
                <a:solidFill>
                  <a:schemeClr val="accent1">
                    <a:lumMod val="75000"/>
                  </a:schemeClr>
                </a:solidFill>
                <a:latin typeface="+mn-lt"/>
              </a:rPr>
              <a:t>B in course</a:t>
            </a:r>
          </a:p>
          <a:p>
            <a:pPr marL="0" indent="0" eaLnBrk="1" hangingPunct="1">
              <a:lnSpc>
                <a:spcPct val="90000"/>
              </a:lnSpc>
              <a:buNone/>
            </a:pPr>
            <a:endParaRPr lang="en-US" dirty="0" smtClean="0">
              <a:solidFill>
                <a:schemeClr val="accent1">
                  <a:lumMod val="75000"/>
                </a:schemeClr>
              </a:solidFill>
              <a:latin typeface="+mn-lt"/>
            </a:endParaRPr>
          </a:p>
          <a:p>
            <a:pPr marL="0" indent="0">
              <a:lnSpc>
                <a:spcPct val="90000"/>
              </a:lnSpc>
              <a:buNone/>
            </a:pPr>
            <a:endParaRPr lang="en-US" u="sng" dirty="0" smtClean="0">
              <a:solidFill>
                <a:srgbClr val="FF0000"/>
              </a:solidFill>
              <a:latin typeface="+mn-lt"/>
            </a:endParaRPr>
          </a:p>
          <a:p>
            <a:pPr>
              <a:buFont typeface="Wingdings" pitchFamily="2" charset="2"/>
              <a:buChar char="§"/>
            </a:pPr>
            <a:r>
              <a:rPr lang="en-US" b="1" dirty="0" smtClean="0">
                <a:solidFill>
                  <a:schemeClr val="accent1">
                    <a:lumMod val="75000"/>
                  </a:schemeClr>
                </a:solidFill>
                <a:latin typeface="+mn-lt"/>
              </a:rPr>
              <a:t>Dana</a:t>
            </a:r>
            <a:r>
              <a:rPr lang="en-US" dirty="0" smtClean="0">
                <a:solidFill>
                  <a:schemeClr val="accent1">
                    <a:lumMod val="75000"/>
                  </a:schemeClr>
                </a:solidFill>
                <a:latin typeface="+mn-lt"/>
              </a:rPr>
              <a:t>, </a:t>
            </a:r>
            <a:r>
              <a:rPr lang="en-US" i="1" dirty="0" smtClean="0">
                <a:solidFill>
                  <a:schemeClr val="accent1">
                    <a:lumMod val="75000"/>
                  </a:schemeClr>
                </a:solidFill>
                <a:latin typeface="+mn-lt"/>
              </a:rPr>
              <a:t>first year physics student</a:t>
            </a:r>
          </a:p>
          <a:p>
            <a:pPr marL="0" indent="0">
              <a:buNone/>
            </a:pPr>
            <a:r>
              <a:rPr lang="en-US" dirty="0" smtClean="0">
                <a:solidFill>
                  <a:schemeClr val="accent1">
                    <a:lumMod val="75000"/>
                  </a:schemeClr>
                </a:solidFill>
                <a:latin typeface="+mn-lt"/>
              </a:rPr>
              <a:t>    80, 54, </a:t>
            </a:r>
            <a:r>
              <a:rPr lang="en-US" u="sng" dirty="0" smtClean="0">
                <a:solidFill>
                  <a:srgbClr val="FF0000"/>
                </a:solidFill>
                <a:latin typeface="+mn-lt"/>
              </a:rPr>
              <a:t>91, 97, 90 (final)</a:t>
            </a:r>
            <a:r>
              <a:rPr lang="en-US" dirty="0" smtClean="0">
                <a:solidFill>
                  <a:srgbClr val="FF0000"/>
                </a:solidFill>
                <a:latin typeface="+mn-lt"/>
              </a:rPr>
              <a:t>	   	</a:t>
            </a:r>
            <a:r>
              <a:rPr lang="en-US" dirty="0" smtClean="0">
                <a:solidFill>
                  <a:schemeClr val="accent1">
                    <a:lumMod val="75000"/>
                  </a:schemeClr>
                </a:solidFill>
                <a:latin typeface="+mn-lt"/>
              </a:rPr>
              <a:t>A in course</a:t>
            </a:r>
          </a:p>
          <a:p>
            <a:pPr marL="0" indent="0">
              <a:buNone/>
            </a:pPr>
            <a:endParaRPr lang="en-US" dirty="0">
              <a:solidFill>
                <a:srgbClr val="461D7C"/>
              </a:solidFill>
              <a:latin typeface="+mn-lt"/>
            </a:endParaRPr>
          </a:p>
          <a:p>
            <a:pPr marL="0" indent="0">
              <a:buNone/>
            </a:pPr>
            <a:r>
              <a:rPr lang="en-US" dirty="0" smtClean="0">
                <a:solidFill>
                  <a:srgbClr val="FF0000"/>
                </a:solidFill>
              </a:rPr>
              <a:t>	</a:t>
            </a:r>
            <a:endParaRPr lang="en-US" u="sng" dirty="0" smtClean="0">
              <a:solidFill>
                <a:srgbClr val="FF0000"/>
              </a:solidFill>
            </a:endParaRPr>
          </a:p>
          <a:p>
            <a:pPr eaLnBrk="1" hangingPunct="1">
              <a:lnSpc>
                <a:spcPct val="90000"/>
              </a:lnSpc>
              <a:buFont typeface="Wingdings" pitchFamily="2" charset="2"/>
              <a:buNone/>
            </a:pPr>
            <a:endParaRPr lang="en-US" u="sng" dirty="0" smtClean="0">
              <a:solidFill>
                <a:srgbClr val="FF3300"/>
              </a:solidFill>
            </a:endParaRPr>
          </a:p>
          <a:p>
            <a:pPr>
              <a:buFont typeface="Wingdings" pitchFamily="2" charset="2"/>
              <a:buNone/>
            </a:pPr>
            <a:endParaRPr lang="en-US" u="sng" dirty="0" smtClean="0">
              <a:solidFill>
                <a:srgbClr val="FF3300"/>
              </a:solidFill>
            </a:endParaRPr>
          </a:p>
          <a:p>
            <a:pPr eaLnBrk="1" hangingPunct="1">
              <a:lnSpc>
                <a:spcPct val="90000"/>
              </a:lnSpc>
              <a:buFont typeface="Wingdings" pitchFamily="2" charset="2"/>
              <a:buNone/>
            </a:pPr>
            <a:r>
              <a:rPr lang="en-US" sz="2400" dirty="0" smtClean="0"/>
              <a:t>		</a:t>
            </a:r>
          </a:p>
          <a:p>
            <a:pPr eaLnBrk="1" hangingPunct="1">
              <a:lnSpc>
                <a:spcPct val="90000"/>
              </a:lnSpc>
              <a:buFont typeface="Wingdings" pitchFamily="2" charset="2"/>
              <a:buNone/>
            </a:pPr>
            <a:endParaRPr lang="en-US" sz="2800" dirty="0" smtClean="0">
              <a:solidFill>
                <a:srgbClr val="FF3300"/>
              </a:solidFill>
            </a:endParaRPr>
          </a:p>
          <a:p>
            <a:pPr eaLnBrk="1" hangingPunct="1">
              <a:lnSpc>
                <a:spcPct val="90000"/>
              </a:lnSpc>
              <a:buFont typeface="Wingdings" pitchFamily="2" charset="2"/>
              <a:buNone/>
            </a:pPr>
            <a:endParaRPr lang="en-US" sz="2800" dirty="0" smtClean="0">
              <a:solidFill>
                <a:srgbClr val="FF3300"/>
              </a:solidFill>
            </a:endParaRPr>
          </a:p>
          <a:p>
            <a:pPr eaLnBrk="1" hangingPunct="1">
              <a:lnSpc>
                <a:spcPct val="90000"/>
              </a:lnSpc>
              <a:buFont typeface="Wingdings" pitchFamily="2" charset="2"/>
              <a:buNone/>
            </a:pPr>
            <a:endParaRPr lang="en-US" sz="2800" dirty="0" smtClean="0">
              <a:solidFill>
                <a:srgbClr val="FF3300"/>
              </a:solidFill>
            </a:endParaRPr>
          </a:p>
        </p:txBody>
      </p:sp>
      <p:cxnSp>
        <p:nvCxnSpPr>
          <p:cNvPr id="5" name="Straight Connector 4"/>
          <p:cNvCxnSpPr/>
          <p:nvPr/>
        </p:nvCxnSpPr>
        <p:spPr>
          <a:xfrm>
            <a:off x="0" y="6172200"/>
            <a:ext cx="914400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319939"/>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153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0"/>
            <a:ext cx="8416871" cy="1752600"/>
          </a:xfrm>
        </p:spPr>
        <p:txBody>
          <a:bodyPr>
            <a:normAutofit/>
          </a:bodyPr>
          <a:lstStyle/>
          <a:p>
            <a:pPr algn="ctr" eaLnBrk="1" hangingPunct="1"/>
            <a:r>
              <a:rPr lang="en-US" sz="3200" dirty="0" smtClean="0">
                <a:solidFill>
                  <a:schemeClr val="accent1">
                    <a:lumMod val="50000"/>
                  </a:schemeClr>
                </a:solidFill>
                <a:latin typeface="+mn-lt"/>
              </a:rPr>
              <a:t>A Reading Strategy that Works: SQ3R (4R or 5R)</a:t>
            </a:r>
            <a:r>
              <a:rPr lang="en-US" sz="3200" dirty="0" smtClean="0">
                <a:solidFill>
                  <a:schemeClr val="accent1">
                    <a:lumMod val="75000"/>
                  </a:schemeClr>
                </a:solidFill>
                <a:latin typeface="+mn-lt"/>
              </a:rPr>
              <a:t/>
            </a:r>
            <a:br>
              <a:rPr lang="en-US" sz="3200" dirty="0" smtClean="0">
                <a:solidFill>
                  <a:schemeClr val="accent1">
                    <a:lumMod val="75000"/>
                  </a:schemeClr>
                </a:solidFill>
                <a:latin typeface="+mn-lt"/>
              </a:rPr>
            </a:br>
            <a:endParaRPr lang="en-US" sz="3200" dirty="0" smtClean="0">
              <a:solidFill>
                <a:schemeClr val="accent1">
                  <a:lumMod val="75000"/>
                </a:schemeClr>
              </a:solidFill>
              <a:latin typeface="+mn-lt"/>
            </a:endParaRPr>
          </a:p>
        </p:txBody>
      </p:sp>
      <p:sp>
        <p:nvSpPr>
          <p:cNvPr id="14339" name="Rectangle 3"/>
          <p:cNvSpPr>
            <a:spLocks noGrp="1" noChangeArrowheads="1"/>
          </p:cNvSpPr>
          <p:nvPr>
            <p:ph type="body" idx="1"/>
          </p:nvPr>
        </p:nvSpPr>
        <p:spPr>
          <a:xfrm>
            <a:off x="762000" y="1371600"/>
            <a:ext cx="8382000" cy="6019800"/>
          </a:xfrm>
        </p:spPr>
        <p:txBody>
          <a:bodyPr>
            <a:normAutofit fontScale="92500" lnSpcReduction="10000"/>
          </a:bodyPr>
          <a:lstStyle/>
          <a:p>
            <a:pPr eaLnBrk="1" hangingPunct="1">
              <a:buFont typeface="Wingdings" panose="05000000000000000000" pitchFamily="2" charset="2"/>
              <a:buChar char="§"/>
            </a:pPr>
            <a:r>
              <a:rPr lang="en-US" sz="3500" b="1" dirty="0" smtClean="0">
                <a:solidFill>
                  <a:schemeClr val="tx1"/>
                </a:solidFill>
                <a:latin typeface="+mn-lt"/>
              </a:rPr>
              <a:t>Survey  </a:t>
            </a:r>
            <a:r>
              <a:rPr lang="en-US" sz="3500" dirty="0" smtClean="0">
                <a:solidFill>
                  <a:schemeClr val="tx1"/>
                </a:solidFill>
                <a:latin typeface="+mn-lt"/>
              </a:rPr>
              <a:t>(look at intro, summary, bold print, italicized words, etc.) </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Question </a:t>
            </a:r>
            <a:r>
              <a:rPr lang="en-US" sz="3500" dirty="0" smtClean="0">
                <a:solidFill>
                  <a:schemeClr val="tx1"/>
                </a:solidFill>
                <a:latin typeface="+mn-lt"/>
              </a:rPr>
              <a:t>(devise questions survey that you think the reading will answer)</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Read </a:t>
            </a:r>
            <a:r>
              <a:rPr lang="en-US" sz="3500" dirty="0" smtClean="0">
                <a:solidFill>
                  <a:schemeClr val="tx1"/>
                </a:solidFill>
                <a:latin typeface="+mn-lt"/>
              </a:rPr>
              <a:t>(one paragraph at a time)</a:t>
            </a:r>
          </a:p>
          <a:p>
            <a:pPr eaLnBrk="1" hangingPunct="1">
              <a:buFont typeface="Wingdings" panose="05000000000000000000" pitchFamily="2" charset="2"/>
              <a:buChar char="§"/>
            </a:pPr>
            <a:r>
              <a:rPr lang="en-US" sz="3500" b="1" dirty="0" smtClean="0">
                <a:solidFill>
                  <a:schemeClr val="tx1"/>
                </a:solidFill>
                <a:latin typeface="+mn-lt"/>
              </a:rPr>
              <a:t>Recite </a:t>
            </a:r>
            <a:r>
              <a:rPr lang="en-US" sz="3500" dirty="0" smtClean="0">
                <a:solidFill>
                  <a:schemeClr val="tx1"/>
                </a:solidFill>
                <a:latin typeface="+mn-lt"/>
              </a:rPr>
              <a:t>(summarize in your own words)</a:t>
            </a:r>
          </a:p>
          <a:p>
            <a:pPr>
              <a:buFont typeface="Wingdings" panose="05000000000000000000" pitchFamily="2" charset="2"/>
              <a:buChar char="§"/>
            </a:pPr>
            <a:r>
              <a:rPr lang="en-US" sz="3500" b="1" dirty="0" smtClean="0">
                <a:solidFill>
                  <a:schemeClr val="tx1"/>
                </a:solidFill>
                <a:latin typeface="+mn-lt"/>
              </a:rPr>
              <a:t>Record or wRite </a:t>
            </a:r>
            <a:r>
              <a:rPr lang="en-US" sz="3500" dirty="0" smtClean="0">
                <a:solidFill>
                  <a:schemeClr val="tx1"/>
                </a:solidFill>
                <a:latin typeface="+mn-lt"/>
              </a:rPr>
              <a:t>(annotate in margins)</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Review </a:t>
            </a:r>
            <a:r>
              <a:rPr lang="en-US" sz="3500" dirty="0" smtClean="0">
                <a:solidFill>
                  <a:schemeClr val="tx1"/>
                </a:solidFill>
                <a:latin typeface="+mn-lt"/>
              </a:rPr>
              <a:t>(summarize the information in your words)</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Reflect </a:t>
            </a:r>
            <a:r>
              <a:rPr lang="en-US" sz="3500" dirty="0" smtClean="0">
                <a:solidFill>
                  <a:schemeClr val="tx1"/>
                </a:solidFill>
                <a:latin typeface="+mn-lt"/>
              </a:rPr>
              <a:t>(other views, remaining questions)</a:t>
            </a:r>
            <a:endParaRPr lang="en-US" sz="3500" b="1" dirty="0" smtClean="0">
              <a:solidFill>
                <a:schemeClr val="tx1"/>
              </a:solidFill>
              <a:latin typeface="+mn-lt"/>
            </a:endParaRPr>
          </a:p>
          <a:p>
            <a:pPr marL="0" indent="0" eaLnBrk="1" hangingPunct="1">
              <a:buNone/>
            </a:pPr>
            <a:r>
              <a:rPr lang="en-US" dirty="0"/>
              <a:t>	</a:t>
            </a:r>
            <a:endParaRPr lang="en-US" dirty="0" smtClean="0"/>
          </a:p>
        </p:txBody>
      </p:sp>
      <p:sp>
        <p:nvSpPr>
          <p:cNvPr id="5" name="Rectangle 4"/>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5228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41977" y="695467"/>
            <a:ext cx="7924800" cy="1143000"/>
          </a:xfrm>
        </p:spPr>
        <p:txBody>
          <a:bodyPr>
            <a:normAutofit fontScale="90000"/>
          </a:bodyPr>
          <a:lstStyle/>
          <a:p>
            <a:pPr algn="l">
              <a:lnSpc>
                <a:spcPct val="90000"/>
              </a:lnSpc>
            </a:pPr>
            <a:r>
              <a:rPr lang="en-US" b="1" dirty="0" smtClean="0"/>
              <a:t/>
            </a:r>
            <a:br>
              <a:rPr lang="en-US" b="1" dirty="0" smtClean="0"/>
            </a:br>
            <a:r>
              <a:rPr lang="en-US" dirty="0" smtClean="0">
                <a:solidFill>
                  <a:schemeClr val="accent1">
                    <a:lumMod val="50000"/>
                  </a:schemeClr>
                </a:solidFill>
              </a:rPr>
              <a:t>Travis, </a:t>
            </a:r>
            <a:r>
              <a:rPr lang="en-US" b="0" i="1" dirty="0" smtClean="0">
                <a:solidFill>
                  <a:schemeClr val="accent1">
                    <a:lumMod val="50000"/>
                  </a:schemeClr>
                </a:solidFill>
              </a:rPr>
              <a:t>junior psychology student</a:t>
            </a:r>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	47, 52, </a:t>
            </a:r>
            <a:r>
              <a:rPr lang="en-US" u="sng" dirty="0" smtClean="0">
                <a:solidFill>
                  <a:srgbClr val="FF3300"/>
                </a:solidFill>
              </a:rPr>
              <a:t>82, 86</a:t>
            </a:r>
            <a:br>
              <a:rPr lang="en-US" u="sng" dirty="0" smtClean="0">
                <a:solidFill>
                  <a:srgbClr val="FF3300"/>
                </a:solidFill>
              </a:rPr>
            </a:br>
            <a:endParaRPr lang="en-US" b="1" dirty="0" smtClean="0"/>
          </a:p>
        </p:txBody>
      </p:sp>
      <p:sp>
        <p:nvSpPr>
          <p:cNvPr id="10243" name="Rectangle 3"/>
          <p:cNvSpPr>
            <a:spLocks noGrp="1" noChangeArrowheads="1"/>
          </p:cNvSpPr>
          <p:nvPr>
            <p:ph type="body" idx="1"/>
          </p:nvPr>
        </p:nvSpPr>
        <p:spPr>
          <a:xfrm>
            <a:off x="1141863" y="1828800"/>
            <a:ext cx="8229600" cy="5486400"/>
          </a:xfrm>
        </p:spPr>
        <p:txBody>
          <a:bodyPr/>
          <a:lstStyle/>
          <a:p>
            <a:pPr eaLnBrk="1" hangingPunct="1">
              <a:buFont typeface="Wingdings" pitchFamily="2" charset="2"/>
              <a:buNone/>
            </a:pPr>
            <a:r>
              <a:rPr lang="en-US" dirty="0" smtClean="0"/>
              <a:t>	</a:t>
            </a:r>
          </a:p>
          <a:p>
            <a:pPr eaLnBrk="1" hangingPunct="1">
              <a:buFont typeface="Wingdings" pitchFamily="2" charset="2"/>
              <a:buNone/>
            </a:pPr>
            <a:r>
              <a:rPr lang="en-US" sz="2800" dirty="0" smtClean="0"/>
              <a:t>	</a:t>
            </a:r>
            <a:r>
              <a:rPr lang="en-US" dirty="0" smtClean="0">
                <a:solidFill>
                  <a:schemeClr val="accent1">
                    <a:lumMod val="50000"/>
                  </a:schemeClr>
                </a:solidFill>
                <a:latin typeface="+mn-lt"/>
              </a:rPr>
              <a:t>Problem:  </a:t>
            </a:r>
            <a:r>
              <a:rPr lang="en-US" dirty="0" smtClean="0">
                <a:solidFill>
                  <a:schemeClr val="tx1"/>
                </a:solidFill>
                <a:latin typeface="+mn-lt"/>
              </a:rPr>
              <a:t>Reading Comprehension</a:t>
            </a:r>
          </a:p>
          <a:p>
            <a:pPr eaLnBrk="1" hangingPunct="1">
              <a:buFont typeface="Wingdings" pitchFamily="2" charset="2"/>
              <a:buNone/>
            </a:pPr>
            <a:endParaRPr lang="en-US" dirty="0" smtClean="0">
              <a:solidFill>
                <a:schemeClr val="tx1"/>
              </a:solidFill>
              <a:latin typeface="+mn-lt"/>
            </a:endParaRPr>
          </a:p>
          <a:p>
            <a:pPr eaLnBrk="1" hangingPunct="1">
              <a:buFont typeface="Wingdings" pitchFamily="2" charset="2"/>
              <a:buNone/>
            </a:pPr>
            <a:r>
              <a:rPr lang="en-US" dirty="0" smtClean="0">
                <a:solidFill>
                  <a:schemeClr val="tx1"/>
                </a:solidFill>
                <a:latin typeface="+mn-lt"/>
              </a:rPr>
              <a:t>	</a:t>
            </a:r>
            <a:r>
              <a:rPr lang="en-US" dirty="0" smtClean="0">
                <a:solidFill>
                  <a:srgbClr val="FF0000"/>
                </a:solidFill>
                <a:latin typeface="+mn-lt"/>
              </a:rPr>
              <a:t>Solution:  </a:t>
            </a:r>
            <a:r>
              <a:rPr lang="en-US" dirty="0" smtClean="0">
                <a:solidFill>
                  <a:schemeClr val="tx1"/>
                </a:solidFill>
                <a:latin typeface="+mn-lt"/>
              </a:rPr>
              <a:t>Preview text before reading*</a:t>
            </a:r>
          </a:p>
          <a:p>
            <a:pPr eaLnBrk="1" hangingPunct="1">
              <a:buFont typeface="Wingdings" pitchFamily="2" charset="2"/>
              <a:buNone/>
            </a:pPr>
            <a:r>
              <a:rPr lang="en-US" dirty="0" smtClean="0">
                <a:solidFill>
                  <a:schemeClr val="tx1"/>
                </a:solidFill>
                <a:latin typeface="+mn-lt"/>
              </a:rPr>
              <a:t>			 Develop questions*</a:t>
            </a:r>
          </a:p>
          <a:p>
            <a:pPr eaLnBrk="1" hangingPunct="1">
              <a:buFont typeface="Wingdings" pitchFamily="2" charset="2"/>
              <a:buNone/>
            </a:pPr>
            <a:r>
              <a:rPr lang="en-US" dirty="0" smtClean="0">
                <a:solidFill>
                  <a:schemeClr val="tx1"/>
                </a:solidFill>
                <a:latin typeface="+mn-lt"/>
              </a:rPr>
              <a:t>			 Read one paragraph at a time</a:t>
            </a:r>
          </a:p>
          <a:p>
            <a:pPr eaLnBrk="1" hangingPunct="1">
              <a:buFont typeface="Wingdings" pitchFamily="2" charset="2"/>
              <a:buNone/>
            </a:pPr>
            <a:r>
              <a:rPr lang="en-US" dirty="0" smtClean="0">
                <a:solidFill>
                  <a:schemeClr val="tx1"/>
                </a:solidFill>
                <a:latin typeface="+mn-lt"/>
              </a:rPr>
              <a:t>			     and paraphrase information</a:t>
            </a:r>
          </a:p>
          <a:p>
            <a:pPr eaLnBrk="1" hangingPunct="1">
              <a:buFont typeface="Wingdings" pitchFamily="2" charset="2"/>
              <a:buNone/>
            </a:pPr>
            <a:endParaRPr lang="en-US" sz="2800" b="1" dirty="0" smtClean="0"/>
          </a:p>
        </p:txBody>
      </p:sp>
      <p:pic>
        <p:nvPicPr>
          <p:cNvPr id="26626" name="Picture 2" descr="C:\Documents and Settings\Saundra\Local Settings\Temporary Internet Files\Content.IE5\J5TW0J2V\MC900217136[1].wmf"/>
          <p:cNvPicPr>
            <a:picLocks noChangeAspect="1" noChangeArrowheads="1"/>
          </p:cNvPicPr>
          <p:nvPr/>
        </p:nvPicPr>
        <p:blipFill>
          <a:blip r:embed="rId3" cstate="print"/>
          <a:srcRect/>
          <a:stretch>
            <a:fillRect/>
          </a:stretch>
        </p:blipFill>
        <p:spPr bwMode="auto">
          <a:xfrm>
            <a:off x="7848600" y="47767"/>
            <a:ext cx="1295400" cy="1295400"/>
          </a:xfrm>
          <a:prstGeom prst="rect">
            <a:avLst/>
          </a:prstGeom>
          <a:noFill/>
        </p:spPr>
      </p:pic>
      <p:cxnSp>
        <p:nvCxnSpPr>
          <p:cNvPr id="6" name="Straight Connector 5"/>
          <p:cNvCxnSpPr/>
          <p:nvPr/>
        </p:nvCxnSpPr>
        <p:spPr>
          <a:xfrm>
            <a:off x="0" y="59436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191000" y="6085322"/>
            <a:ext cx="5067300" cy="584775"/>
          </a:xfrm>
          <a:prstGeom prst="rect">
            <a:avLst/>
          </a:prstGeom>
          <a:noFill/>
        </p:spPr>
        <p:txBody>
          <a:bodyPr wrap="square" rtlCol="0">
            <a:spAutoFit/>
          </a:bodyPr>
          <a:lstStyle/>
          <a:p>
            <a:r>
              <a:rPr lang="en-US" sz="3200" dirty="0" smtClean="0"/>
              <a:t>* </a:t>
            </a:r>
            <a:r>
              <a:rPr lang="en-US" sz="2800" dirty="0" smtClean="0"/>
              <a:t>Developing an anticipatory set</a:t>
            </a:r>
            <a:endParaRPr lang="en-US" sz="2800" dirty="0"/>
          </a:p>
        </p:txBody>
      </p:sp>
      <p:sp>
        <p:nvSpPr>
          <p:cNvPr id="8" name="Rectangle 7"/>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446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001000" cy="1143000"/>
          </a:xfrm>
        </p:spPr>
        <p:txBody>
          <a:bodyPr>
            <a:noAutofit/>
          </a:bodyPr>
          <a:lstStyle/>
          <a:p>
            <a:r>
              <a:rPr lang="en-US" sz="3200" dirty="0" smtClean="0">
                <a:solidFill>
                  <a:schemeClr val="accent1">
                    <a:lumMod val="50000"/>
                  </a:schemeClr>
                </a:solidFill>
                <a:latin typeface="+mn-lt"/>
              </a:rPr>
              <a:t>First Voyage of Christopher Columbus</a:t>
            </a:r>
            <a:endParaRPr lang="en-US" sz="3200" dirty="0">
              <a:solidFill>
                <a:schemeClr val="accent1">
                  <a:lumMod val="50000"/>
                </a:schemeClr>
              </a:solidFill>
              <a:latin typeface="+mn-lt"/>
            </a:endParaRPr>
          </a:p>
        </p:txBody>
      </p:sp>
      <p:sp>
        <p:nvSpPr>
          <p:cNvPr id="3" name="Content Placeholder 2"/>
          <p:cNvSpPr>
            <a:spLocks noGrp="1"/>
          </p:cNvSpPr>
          <p:nvPr>
            <p:ph idx="1"/>
          </p:nvPr>
        </p:nvSpPr>
        <p:spPr>
          <a:xfrm>
            <a:off x="1295400" y="685800"/>
            <a:ext cx="7848600" cy="5410200"/>
          </a:xfrm>
        </p:spPr>
        <p:txBody>
          <a:bodyPr>
            <a:normAutofit fontScale="92500" lnSpcReduction="20000"/>
          </a:bodyPr>
          <a:lstStyle/>
          <a:p>
            <a:pPr marL="0" indent="0">
              <a:buNone/>
            </a:pPr>
            <a:r>
              <a:rPr lang="en-US" dirty="0">
                <a:solidFill>
                  <a:schemeClr val="tx1"/>
                </a:solidFill>
                <a:latin typeface="+mn-lt"/>
              </a:rPr>
              <a:t>WITH HOCKED GEMS FINANCING HIM/ OUR </a:t>
            </a:r>
            <a:r>
              <a:rPr lang="en-US" dirty="0" smtClean="0">
                <a:solidFill>
                  <a:schemeClr val="tx1"/>
                </a:solidFill>
                <a:latin typeface="+mn-lt"/>
              </a:rPr>
              <a:t>HERO BRAVELY </a:t>
            </a:r>
            <a:r>
              <a:rPr lang="en-US" dirty="0">
                <a:solidFill>
                  <a:schemeClr val="tx1"/>
                </a:solidFill>
                <a:latin typeface="+mn-lt"/>
              </a:rPr>
              <a:t>DEFIED ALL SCORNFUL LAUGHTER/ </a:t>
            </a:r>
            <a:r>
              <a:rPr lang="en-US" dirty="0" smtClean="0">
                <a:solidFill>
                  <a:schemeClr val="tx1"/>
                </a:solidFill>
                <a:latin typeface="+mn-lt"/>
              </a:rPr>
              <a:t>THAT TRIED </a:t>
            </a:r>
            <a:r>
              <a:rPr lang="en-US" dirty="0">
                <a:solidFill>
                  <a:schemeClr val="tx1"/>
                </a:solidFill>
                <a:latin typeface="+mn-lt"/>
              </a:rPr>
              <a:t>TO PREVENT HIS SCHEME/ YOUR EYES </a:t>
            </a:r>
            <a:r>
              <a:rPr lang="en-US" dirty="0" smtClean="0">
                <a:solidFill>
                  <a:schemeClr val="tx1"/>
                </a:solidFill>
                <a:latin typeface="+mn-lt"/>
              </a:rPr>
              <a:t>DECEIVE/ HE </a:t>
            </a:r>
            <a:r>
              <a:rPr lang="en-US" dirty="0">
                <a:solidFill>
                  <a:schemeClr val="tx1"/>
                </a:solidFill>
                <a:latin typeface="+mn-lt"/>
              </a:rPr>
              <a:t>HAD </a:t>
            </a:r>
            <a:r>
              <a:rPr lang="en-US" dirty="0" smtClean="0">
                <a:solidFill>
                  <a:schemeClr val="tx1"/>
                </a:solidFill>
                <a:latin typeface="+mn-lt"/>
              </a:rPr>
              <a:t>SAID/ AN </a:t>
            </a:r>
            <a:r>
              <a:rPr lang="en-US" dirty="0">
                <a:solidFill>
                  <a:schemeClr val="tx1"/>
                </a:solidFill>
                <a:latin typeface="+mn-lt"/>
              </a:rPr>
              <a:t>EGG/ NOT A TABLE/ </a:t>
            </a:r>
            <a:r>
              <a:rPr lang="en-US" dirty="0" smtClean="0">
                <a:solidFill>
                  <a:schemeClr val="tx1"/>
                </a:solidFill>
                <a:latin typeface="+mn-lt"/>
              </a:rPr>
              <a:t>CORRECTLY TYPIFIES </a:t>
            </a:r>
            <a:r>
              <a:rPr lang="en-US" dirty="0">
                <a:solidFill>
                  <a:schemeClr val="tx1"/>
                </a:solidFill>
                <a:latin typeface="+mn-lt"/>
              </a:rPr>
              <a:t>THIS UNEXPLORED PLANET/ NOW </a:t>
            </a:r>
            <a:r>
              <a:rPr lang="en-US" dirty="0" smtClean="0">
                <a:solidFill>
                  <a:schemeClr val="tx1"/>
                </a:solidFill>
                <a:latin typeface="+mn-lt"/>
              </a:rPr>
              <a:t>THREE STURDY </a:t>
            </a:r>
            <a:r>
              <a:rPr lang="en-US" dirty="0">
                <a:solidFill>
                  <a:schemeClr val="tx1"/>
                </a:solidFill>
                <a:latin typeface="+mn-lt"/>
              </a:rPr>
              <a:t>SISTERS SOUGHT PROOF/ FORGING </a:t>
            </a:r>
            <a:r>
              <a:rPr lang="en-US" dirty="0" smtClean="0">
                <a:solidFill>
                  <a:schemeClr val="tx1"/>
                </a:solidFill>
                <a:latin typeface="+mn-lt"/>
              </a:rPr>
              <a:t>ALONG SOMETIMES </a:t>
            </a:r>
            <a:r>
              <a:rPr lang="en-US" dirty="0">
                <a:solidFill>
                  <a:schemeClr val="tx1"/>
                </a:solidFill>
                <a:latin typeface="+mn-lt"/>
              </a:rPr>
              <a:t>THROUGH CALM VASTNESS/ YET </a:t>
            </a:r>
            <a:r>
              <a:rPr lang="en-US" dirty="0" smtClean="0">
                <a:solidFill>
                  <a:schemeClr val="tx1"/>
                </a:solidFill>
                <a:latin typeface="+mn-lt"/>
              </a:rPr>
              <a:t>MORE OFTEN </a:t>
            </a:r>
            <a:r>
              <a:rPr lang="en-US" dirty="0">
                <a:solidFill>
                  <a:schemeClr val="tx1"/>
                </a:solidFill>
                <a:latin typeface="+mn-lt"/>
              </a:rPr>
              <a:t>OVER TURBULENT PEAKS AND VALLEYS/ </a:t>
            </a:r>
            <a:r>
              <a:rPr lang="en-US" dirty="0" smtClean="0">
                <a:solidFill>
                  <a:schemeClr val="tx1"/>
                </a:solidFill>
                <a:latin typeface="+mn-lt"/>
              </a:rPr>
              <a:t>DAYS BECAME </a:t>
            </a:r>
            <a:r>
              <a:rPr lang="en-US" dirty="0">
                <a:solidFill>
                  <a:schemeClr val="tx1"/>
                </a:solidFill>
                <a:latin typeface="+mn-lt"/>
              </a:rPr>
              <a:t>WEEKS/ AS MANY DOUBTERS SPREAD </a:t>
            </a:r>
            <a:r>
              <a:rPr lang="en-US" dirty="0" smtClean="0">
                <a:solidFill>
                  <a:schemeClr val="tx1"/>
                </a:solidFill>
                <a:latin typeface="+mn-lt"/>
              </a:rPr>
              <a:t>FEARFUL RUMORS </a:t>
            </a:r>
            <a:r>
              <a:rPr lang="en-US" dirty="0">
                <a:solidFill>
                  <a:schemeClr val="tx1"/>
                </a:solidFill>
                <a:latin typeface="+mn-lt"/>
              </a:rPr>
              <a:t>ABOUT THE EDGE/ AT LAST/ </a:t>
            </a:r>
            <a:r>
              <a:rPr lang="en-US" dirty="0" smtClean="0">
                <a:solidFill>
                  <a:schemeClr val="tx1"/>
                </a:solidFill>
                <a:latin typeface="+mn-lt"/>
              </a:rPr>
              <a:t>FROM NOWHERE</a:t>
            </a:r>
            <a:r>
              <a:rPr lang="en-US" dirty="0">
                <a:solidFill>
                  <a:schemeClr val="tx1"/>
                </a:solidFill>
                <a:latin typeface="+mn-lt"/>
              </a:rPr>
              <a:t>/ WELCOME WINGED CREATURES </a:t>
            </a:r>
            <a:r>
              <a:rPr lang="en-US" dirty="0" smtClean="0">
                <a:solidFill>
                  <a:schemeClr val="tx1"/>
                </a:solidFill>
                <a:latin typeface="+mn-lt"/>
              </a:rPr>
              <a:t>APPEARED/ SIGNIFYING </a:t>
            </a:r>
            <a:r>
              <a:rPr lang="en-US" dirty="0">
                <a:solidFill>
                  <a:schemeClr val="tx1"/>
                </a:solidFill>
                <a:latin typeface="+mn-lt"/>
              </a:rPr>
              <a:t>MOMENTOUS SUCCESS</a:t>
            </a:r>
          </a:p>
        </p:txBody>
      </p:sp>
      <p:sp>
        <p:nvSpPr>
          <p:cNvPr id="5" name="TextBox 4"/>
          <p:cNvSpPr txBox="1"/>
          <p:nvPr/>
        </p:nvSpPr>
        <p:spPr>
          <a:xfrm>
            <a:off x="1371600" y="6096000"/>
            <a:ext cx="7620000" cy="646331"/>
          </a:xfrm>
          <a:prstGeom prst="rect">
            <a:avLst/>
          </a:prstGeom>
          <a:noFill/>
        </p:spPr>
        <p:txBody>
          <a:bodyPr wrap="square" rtlCol="0">
            <a:spAutoFit/>
          </a:bodyPr>
          <a:lstStyle/>
          <a:p>
            <a:r>
              <a:rPr lang="en-US" dirty="0" err="1" smtClean="0"/>
              <a:t>Dooling</a:t>
            </a:r>
            <a:r>
              <a:rPr lang="en-US" dirty="0" smtClean="0"/>
              <a:t>, J.D. and </a:t>
            </a:r>
            <a:r>
              <a:rPr lang="en-US" dirty="0" err="1" smtClean="0"/>
              <a:t>Lachman</a:t>
            </a:r>
            <a:r>
              <a:rPr lang="en-US" dirty="0" smtClean="0"/>
              <a:t>, R.  Effects of Comprehension on Retention of Prose, </a:t>
            </a:r>
            <a:r>
              <a:rPr lang="en-US" i="1" dirty="0" smtClean="0"/>
              <a:t>Journal </a:t>
            </a:r>
            <a:r>
              <a:rPr lang="en-US" i="1" dirty="0"/>
              <a:t>of Experimental </a:t>
            </a:r>
            <a:r>
              <a:rPr lang="en-US" i="1" dirty="0" smtClean="0"/>
              <a:t>Psychology, </a:t>
            </a:r>
            <a:r>
              <a:rPr lang="en-US" dirty="0" smtClean="0"/>
              <a:t> (1971), Vol</a:t>
            </a:r>
            <a:r>
              <a:rPr lang="en-US" dirty="0"/>
              <a:t>. 88, No. 2, </a:t>
            </a:r>
            <a:r>
              <a:rPr lang="en-US" dirty="0" smtClean="0"/>
              <a:t>216-222</a:t>
            </a:r>
          </a:p>
        </p:txBody>
      </p:sp>
      <p:sp>
        <p:nvSpPr>
          <p:cNvPr id="6" name="Rectangle 5"/>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746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58922" y="1066800"/>
            <a:ext cx="7985078" cy="4724400"/>
          </a:xfrm>
        </p:spPr>
        <p:txBody>
          <a:bodyPr>
            <a:normAutofit/>
          </a:bodyPr>
          <a:lstStyle/>
          <a:p>
            <a:r>
              <a:rPr lang="en-US" sz="4000" dirty="0" smtClean="0">
                <a:solidFill>
                  <a:schemeClr val="tx2">
                    <a:lumMod val="75000"/>
                  </a:schemeClr>
                </a:solidFill>
                <a:latin typeface="Calibri" pitchFamily="34" charset="0"/>
                <a:cs typeface="Calibri" pitchFamily="34" charset="0"/>
              </a:rPr>
              <a:t>Anticipatory set CAN interfere!</a:t>
            </a:r>
            <a:br>
              <a:rPr lang="en-US" sz="4000" dirty="0" smtClean="0">
                <a:solidFill>
                  <a:schemeClr val="tx2">
                    <a:lumMod val="75000"/>
                  </a:schemeClr>
                </a:solidFill>
                <a:latin typeface="Calibri" pitchFamily="34" charset="0"/>
                <a:cs typeface="Calibri" pitchFamily="34" charset="0"/>
              </a:rPr>
            </a:br>
            <a:r>
              <a:rPr lang="en-US" sz="4000" dirty="0">
                <a:solidFill>
                  <a:schemeClr val="tx2">
                    <a:lumMod val="75000"/>
                  </a:schemeClr>
                </a:solidFill>
                <a:latin typeface="Calibri" pitchFamily="34" charset="0"/>
                <a:cs typeface="Calibri" pitchFamily="34" charset="0"/>
              </a:rPr>
              <a:t/>
            </a:r>
            <a:br>
              <a:rPr lang="en-US" sz="4000" dirty="0">
                <a:solidFill>
                  <a:schemeClr val="tx2">
                    <a:lumMod val="75000"/>
                  </a:schemeClr>
                </a:solidFill>
                <a:latin typeface="Calibri" pitchFamily="34" charset="0"/>
                <a:cs typeface="Calibri" pitchFamily="34" charset="0"/>
              </a:rPr>
            </a:br>
            <a:r>
              <a:rPr lang="en-US" sz="3600" dirty="0" smtClean="0">
                <a:solidFill>
                  <a:schemeClr val="tx2">
                    <a:lumMod val="75000"/>
                  </a:schemeClr>
                </a:solidFill>
                <a:latin typeface="Calibri" pitchFamily="34" charset="0"/>
                <a:cs typeface="Calibri" pitchFamily="34" charset="0"/>
              </a:rPr>
              <a:t>Let’s look  at the car on the next slide…</a:t>
            </a:r>
            <a:endParaRPr lang="en-US" sz="3600" dirty="0">
              <a:solidFill>
                <a:schemeClr val="tx2">
                  <a:lumMod val="75000"/>
                </a:schemeClr>
              </a:solidFill>
              <a:latin typeface="Calibri" pitchFamily="34" charset="0"/>
              <a:cs typeface="Calibri" pitchFamily="34" charset="0"/>
            </a:endParaRPr>
          </a:p>
        </p:txBody>
      </p:sp>
      <p:cxnSp>
        <p:nvCxnSpPr>
          <p:cNvPr id="12" name="Straight Connector 11"/>
          <p:cNvCxnSpPr/>
          <p:nvPr/>
        </p:nvCxnSpPr>
        <p:spPr>
          <a:xfrm>
            <a:off x="0" y="1066800"/>
            <a:ext cx="9144000" cy="0"/>
          </a:xfrm>
          <a:prstGeom prst="line">
            <a:avLst/>
          </a:prstGeom>
          <a:ln w="1270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CountdownNew" hidden="1"/>
          <p:cNvGrpSpPr/>
          <p:nvPr>
            <p:custDataLst>
              <p:tags r:id="rId2"/>
            </p:custDataLst>
          </p:nvPr>
        </p:nvGrpSpPr>
        <p:grpSpPr>
          <a:xfrm>
            <a:off x="7874001" y="5842001"/>
            <a:ext cx="1587" cy="1587"/>
            <a:chOff x="8318500" y="6032500"/>
            <a:chExt cx="1270000" cy="1016000"/>
          </a:xfrm>
        </p:grpSpPr>
        <p:pic>
          <p:nvPicPr>
            <p:cNvPr id="7" name="CDShape" hidden="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sz="2400" b="1" dirty="0">
                <a:solidFill>
                  <a:srgbClr val="000000"/>
                </a:solidFill>
                <a:latin typeface="Tahoma"/>
              </a:endParaRPr>
            </a:p>
          </p:txBody>
        </p:sp>
      </p:grpSp>
      <p:sp>
        <p:nvSpPr>
          <p:cNvPr id="10" name="Rectangle 9"/>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8708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1"/>
                </a:solidFill>
                <a:latin typeface="+mn-lt"/>
              </a:rPr>
              <a:t>Is this a 2-door or 4-door car?</a:t>
            </a:r>
            <a:endParaRPr lang="en-US" dirty="0">
              <a:solidFill>
                <a:schemeClr val="tx1"/>
              </a:solidFill>
              <a:latin typeface="+mn-lt"/>
            </a:endParaRPr>
          </a:p>
        </p:txBody>
      </p:sp>
      <p:pic>
        <p:nvPicPr>
          <p:cNvPr id="4" name="Picture 2" descr="C:\Users\Saundra\Desktop\Dropbox\Camera Uploads\2013-10-10 15.29.47.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6949"/>
          <a:stretch/>
        </p:blipFill>
        <p:spPr bwMode="auto">
          <a:xfrm>
            <a:off x="11723" y="1162372"/>
            <a:ext cx="9144000" cy="56956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4570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381000"/>
            <a:ext cx="7924800" cy="1143000"/>
          </a:xfrm>
        </p:spPr>
        <p:txBody>
          <a:bodyPr>
            <a:normAutofit fontScale="90000"/>
          </a:bodyPr>
          <a:lstStyle/>
          <a:p>
            <a:pPr algn="l"/>
            <a:r>
              <a:rPr lang="en-US" dirty="0" smtClean="0">
                <a:solidFill>
                  <a:schemeClr val="accent1">
                    <a:lumMod val="75000"/>
                  </a:schemeClr>
                </a:solidFill>
              </a:rPr>
              <a:t>Dana, </a:t>
            </a:r>
            <a:r>
              <a:rPr lang="en-US" b="0" i="1" dirty="0" smtClean="0">
                <a:solidFill>
                  <a:schemeClr val="accent1">
                    <a:lumMod val="75000"/>
                  </a:schemeClr>
                </a:solidFill>
              </a:rPr>
              <a:t>first year physics student</a:t>
            </a: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	80, 54, </a:t>
            </a:r>
            <a:r>
              <a:rPr lang="en-US" u="sng" dirty="0" smtClean="0">
                <a:solidFill>
                  <a:srgbClr val="FF3300"/>
                </a:solidFill>
              </a:rPr>
              <a:t>91, 97, 90 (final)</a:t>
            </a:r>
          </a:p>
        </p:txBody>
      </p:sp>
      <p:sp>
        <p:nvSpPr>
          <p:cNvPr id="10243" name="Rectangle 3"/>
          <p:cNvSpPr>
            <a:spLocks noGrp="1" noChangeArrowheads="1"/>
          </p:cNvSpPr>
          <p:nvPr>
            <p:ph type="body" idx="1"/>
          </p:nvPr>
        </p:nvSpPr>
        <p:spPr>
          <a:xfrm>
            <a:off x="1066800" y="2362200"/>
            <a:ext cx="8077200" cy="3581400"/>
          </a:xfrm>
        </p:spPr>
        <p:txBody>
          <a:bodyPr>
            <a:normAutofit/>
          </a:bodyPr>
          <a:lstStyle/>
          <a:p>
            <a:pPr eaLnBrk="1" hangingPunct="1">
              <a:buFont typeface="Wingdings" pitchFamily="2" charset="2"/>
              <a:buNone/>
            </a:pPr>
            <a:r>
              <a:rPr lang="en-US" dirty="0" smtClean="0"/>
              <a:t>	</a:t>
            </a:r>
            <a:endParaRPr lang="en-US" b="1" dirty="0" smtClean="0"/>
          </a:p>
          <a:p>
            <a:pPr eaLnBrk="1" hangingPunct="1">
              <a:buFont typeface="Wingdings" pitchFamily="2" charset="2"/>
              <a:buNone/>
            </a:pPr>
            <a:r>
              <a:rPr lang="en-US" sz="2800" b="1" dirty="0" smtClean="0">
                <a:solidFill>
                  <a:schemeClr val="tx1"/>
                </a:solidFill>
                <a:latin typeface="Goudy Old Style" pitchFamily="18" charset="0"/>
              </a:rPr>
              <a:t>	</a:t>
            </a:r>
            <a:r>
              <a:rPr lang="en-US" sz="2800" dirty="0" smtClean="0">
                <a:solidFill>
                  <a:schemeClr val="tx2">
                    <a:lumMod val="75000"/>
                  </a:schemeClr>
                </a:solidFill>
              </a:rPr>
              <a:t>Problem:  </a:t>
            </a:r>
            <a:r>
              <a:rPr lang="en-US" sz="2800" dirty="0" smtClean="0">
                <a:solidFill>
                  <a:schemeClr val="tx1"/>
                </a:solidFill>
              </a:rPr>
              <a:t>Memorizing formulas and using 		        </a:t>
            </a:r>
            <a:r>
              <a:rPr lang="en-US" sz="2800" dirty="0" smtClean="0"/>
              <a:t>   </a:t>
            </a:r>
            <a:r>
              <a:rPr lang="en-US" sz="2800" dirty="0" smtClean="0">
                <a:solidFill>
                  <a:schemeClr val="accent1">
                    <a:lumMod val="50000"/>
                  </a:schemeClr>
                </a:solidFill>
              </a:rPr>
              <a:t>on-line solutions help for problems</a:t>
            </a:r>
          </a:p>
          <a:p>
            <a:pPr eaLnBrk="1" hangingPunct="1">
              <a:buFont typeface="Wingdings" pitchFamily="2" charset="2"/>
              <a:buNone/>
            </a:pPr>
            <a:endParaRPr lang="en-US" sz="2800" dirty="0" smtClean="0">
              <a:solidFill>
                <a:schemeClr val="tx1"/>
              </a:solidFill>
            </a:endParaRPr>
          </a:p>
          <a:p>
            <a:pPr eaLnBrk="1" hangingPunct="1">
              <a:buFont typeface="Wingdings" pitchFamily="2" charset="2"/>
              <a:buNone/>
            </a:pPr>
            <a:r>
              <a:rPr lang="en-US" sz="2800" dirty="0" smtClean="0">
                <a:solidFill>
                  <a:schemeClr val="tx1"/>
                </a:solidFill>
              </a:rPr>
              <a:t>	</a:t>
            </a:r>
            <a:r>
              <a:rPr lang="en-US" sz="2800" dirty="0" smtClean="0">
                <a:solidFill>
                  <a:srgbClr val="FF0000"/>
                </a:solidFill>
              </a:rPr>
              <a:t>Solution:  </a:t>
            </a:r>
            <a:r>
              <a:rPr lang="en-US" sz="2800" dirty="0" smtClean="0">
                <a:solidFill>
                  <a:schemeClr val="tx1"/>
                </a:solidFill>
              </a:rPr>
              <a:t>Solve problems with no external 		       	     aids and test mastery of concepts</a:t>
            </a:r>
            <a:endParaRPr lang="en-US" sz="2800" b="1" i="1" dirty="0" smtClean="0">
              <a:solidFill>
                <a:schemeClr val="tx1"/>
              </a:solidFill>
            </a:endParaRPr>
          </a:p>
        </p:txBody>
      </p:sp>
      <p:cxnSp>
        <p:nvCxnSpPr>
          <p:cNvPr id="6" name="Straight Connector 5"/>
          <p:cNvCxnSpPr/>
          <p:nvPr/>
        </p:nvCxnSpPr>
        <p:spPr>
          <a:xfrm>
            <a:off x="0" y="61722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C:\Users\Saundra\AppData\Local\Microsoft\Windows\Temporary Internet Files\Content.Outlook\E7KP0U7U\NSCS Induction 0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29" t="26914" r="61134" b="35851"/>
          <a:stretch/>
        </p:blipFill>
        <p:spPr bwMode="auto">
          <a:xfrm>
            <a:off x="7954200" y="304800"/>
            <a:ext cx="1189800" cy="17924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35897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0"/>
            <a:ext cx="8227017" cy="1143000"/>
          </a:xfrm>
        </p:spPr>
        <p:txBody>
          <a:bodyPr>
            <a:normAutofit fontScale="90000"/>
          </a:bodyPr>
          <a:lstStyle/>
          <a:p>
            <a:pPr algn="ctr" eaLnBrk="1" hangingPunct="1"/>
            <a:r>
              <a:rPr lang="en-US" sz="4000" dirty="0" smtClean="0">
                <a:solidFill>
                  <a:schemeClr val="accent1">
                    <a:lumMod val="50000"/>
                  </a:schemeClr>
                </a:solidFill>
                <a:latin typeface="+mn-lt"/>
              </a:rPr>
              <a:t>Problem Solving is Essential </a:t>
            </a:r>
            <a:br>
              <a:rPr lang="en-US" sz="4000" dirty="0" smtClean="0">
                <a:solidFill>
                  <a:schemeClr val="accent1">
                    <a:lumMod val="50000"/>
                  </a:schemeClr>
                </a:solidFill>
                <a:latin typeface="+mn-lt"/>
              </a:rPr>
            </a:br>
            <a:r>
              <a:rPr lang="en-US" sz="4000" dirty="0" smtClean="0">
                <a:solidFill>
                  <a:schemeClr val="accent1">
                    <a:lumMod val="50000"/>
                  </a:schemeClr>
                </a:solidFill>
                <a:latin typeface="+mn-lt"/>
              </a:rPr>
              <a:t>to Student Success!</a:t>
            </a:r>
          </a:p>
        </p:txBody>
      </p:sp>
      <p:sp>
        <p:nvSpPr>
          <p:cNvPr id="14339" name="Rectangle 3"/>
          <p:cNvSpPr>
            <a:spLocks noGrp="1" noChangeArrowheads="1"/>
          </p:cNvSpPr>
          <p:nvPr>
            <p:ph type="body" idx="1"/>
          </p:nvPr>
        </p:nvSpPr>
        <p:spPr>
          <a:xfrm>
            <a:off x="762000" y="1447800"/>
            <a:ext cx="8242515" cy="5410200"/>
          </a:xfrm>
        </p:spPr>
        <p:txBody>
          <a:bodyPr>
            <a:normAutofit lnSpcReduction="10000"/>
          </a:bodyPr>
          <a:lstStyle/>
          <a:p>
            <a:pPr eaLnBrk="1" hangingPunct="1">
              <a:buFontTx/>
              <a:buNone/>
            </a:pPr>
            <a:r>
              <a:rPr lang="en-US" dirty="0" smtClean="0">
                <a:solidFill>
                  <a:schemeClr val="tx1"/>
                </a:solidFill>
                <a:latin typeface="+mn-lt"/>
              </a:rPr>
              <a:t>Homework system that can be taught</a:t>
            </a:r>
          </a:p>
          <a:p>
            <a:pPr eaLnBrk="1" hangingPunct="1"/>
            <a:r>
              <a:rPr lang="en-US" b="1" dirty="0" smtClean="0">
                <a:solidFill>
                  <a:schemeClr val="tx1"/>
                </a:solidFill>
              </a:rPr>
              <a:t>Study </a:t>
            </a:r>
            <a:r>
              <a:rPr lang="en-US" b="1" dirty="0" smtClean="0"/>
              <a:t>material</a:t>
            </a:r>
            <a:r>
              <a:rPr lang="en-US" b="1" dirty="0" smtClean="0">
                <a:solidFill>
                  <a:schemeClr val="tx1"/>
                </a:solidFill>
              </a:rPr>
              <a:t> first, </a:t>
            </a:r>
            <a:r>
              <a:rPr lang="en-US" dirty="0" smtClean="0">
                <a:solidFill>
                  <a:schemeClr val="tx1"/>
                </a:solidFill>
                <a:latin typeface="+mn-lt"/>
              </a:rPr>
              <a:t>before looking at the problems/questions</a:t>
            </a:r>
          </a:p>
          <a:p>
            <a:pPr eaLnBrk="1" hangingPunct="1"/>
            <a:r>
              <a:rPr lang="en-US" b="1" dirty="0" smtClean="0">
                <a:solidFill>
                  <a:schemeClr val="tx1"/>
                </a:solidFill>
                <a:latin typeface="+mn-lt"/>
              </a:rPr>
              <a:t>Work example problems </a:t>
            </a:r>
            <a:r>
              <a:rPr lang="en-US" dirty="0" smtClean="0">
                <a:solidFill>
                  <a:schemeClr val="tx1"/>
                </a:solidFill>
                <a:latin typeface="+mn-lt"/>
              </a:rPr>
              <a:t>(without looking at the solutions) until you get to the answer</a:t>
            </a:r>
          </a:p>
          <a:p>
            <a:pPr eaLnBrk="1" hangingPunct="1"/>
            <a:r>
              <a:rPr lang="en-US" dirty="0" smtClean="0">
                <a:solidFill>
                  <a:schemeClr val="tx1"/>
                </a:solidFill>
                <a:latin typeface="+mn-lt"/>
              </a:rPr>
              <a:t> </a:t>
            </a:r>
            <a:r>
              <a:rPr lang="en-US" b="1" dirty="0"/>
              <a:t>Check</a:t>
            </a:r>
            <a:r>
              <a:rPr lang="en-US" dirty="0" smtClean="0">
                <a:solidFill>
                  <a:schemeClr val="tx1"/>
                </a:solidFill>
                <a:latin typeface="+mn-lt"/>
              </a:rPr>
              <a:t> to see if </a:t>
            </a:r>
            <a:r>
              <a:rPr lang="en-US" b="1" dirty="0" smtClean="0">
                <a:solidFill>
                  <a:schemeClr val="tx1"/>
                </a:solidFill>
                <a:latin typeface="+mn-lt"/>
              </a:rPr>
              <a:t>answer</a:t>
            </a:r>
            <a:r>
              <a:rPr lang="en-US" dirty="0" smtClean="0">
                <a:solidFill>
                  <a:schemeClr val="tx1"/>
                </a:solidFill>
                <a:latin typeface="+mn-lt"/>
              </a:rPr>
              <a:t> is correct</a:t>
            </a:r>
          </a:p>
          <a:p>
            <a:pPr eaLnBrk="1" hangingPunct="1"/>
            <a:r>
              <a:rPr lang="en-US" dirty="0" smtClean="0">
                <a:solidFill>
                  <a:schemeClr val="tx1"/>
                </a:solidFill>
                <a:latin typeface="+mn-lt"/>
              </a:rPr>
              <a:t>If answer is not correct, </a:t>
            </a:r>
            <a:r>
              <a:rPr lang="en-US" b="1" dirty="0" smtClean="0">
                <a:solidFill>
                  <a:schemeClr val="tx1"/>
                </a:solidFill>
                <a:latin typeface="+mn-lt"/>
              </a:rPr>
              <a:t>figure out where mistake was made</a:t>
            </a:r>
            <a:r>
              <a:rPr lang="en-US" dirty="0" smtClean="0">
                <a:solidFill>
                  <a:schemeClr val="tx1"/>
                </a:solidFill>
                <a:latin typeface="+mn-lt"/>
              </a:rPr>
              <a:t>, without consulting solution</a:t>
            </a:r>
          </a:p>
          <a:p>
            <a:pPr eaLnBrk="1" hangingPunct="1"/>
            <a:r>
              <a:rPr lang="en-US" b="1" dirty="0" smtClean="0">
                <a:solidFill>
                  <a:schemeClr val="tx1"/>
                </a:solidFill>
                <a:latin typeface="+mn-lt"/>
              </a:rPr>
              <a:t>Work homework </a:t>
            </a:r>
            <a:r>
              <a:rPr lang="en-US" dirty="0" smtClean="0">
                <a:solidFill>
                  <a:schemeClr val="tx1"/>
                </a:solidFill>
                <a:latin typeface="+mn-lt"/>
              </a:rPr>
              <a:t>problems/answer questions </a:t>
            </a:r>
            <a:r>
              <a:rPr lang="en-US" b="1" dirty="0" smtClean="0">
                <a:solidFill>
                  <a:schemeClr val="tx1"/>
                </a:solidFill>
                <a:latin typeface="+mn-lt"/>
              </a:rPr>
              <a:t>as if taking a test </a:t>
            </a:r>
          </a:p>
          <a:p>
            <a:pPr eaLnBrk="1" hangingPunct="1"/>
            <a:endParaRPr lang="en-US" dirty="0" smtClean="0">
              <a:solidFill>
                <a:schemeClr val="tx1"/>
              </a:solidFill>
            </a:endParaRPr>
          </a:p>
          <a:p>
            <a:pPr eaLnBrk="1" hangingPunct="1"/>
            <a:endParaRPr lang="en-US" dirty="0" smtClean="0">
              <a:solidFill>
                <a:schemeClr val="tx1"/>
              </a:solidFill>
            </a:endParaRPr>
          </a:p>
          <a:p>
            <a:pPr marL="0" indent="0" eaLnBrk="1" hangingPunct="1">
              <a:buNone/>
            </a:pPr>
            <a:endParaRPr lang="en-US" dirty="0" smtClean="0"/>
          </a:p>
        </p:txBody>
      </p:sp>
      <p:sp>
        <p:nvSpPr>
          <p:cNvPr id="6" name="Rectangle 5"/>
          <p:cNvSpPr/>
          <p:nvPr/>
        </p:nvSpPr>
        <p:spPr>
          <a:xfrm>
            <a:off x="0" y="0"/>
            <a:ext cx="7620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1792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4576" y="2066444"/>
            <a:ext cx="8036957" cy="2154436"/>
          </a:xfrm>
          <a:prstGeom prst="rect">
            <a:avLst/>
          </a:prstGeom>
        </p:spPr>
        <p:txBody>
          <a:bodyPr wrap="square">
            <a:spAutoFit/>
          </a:bodyPr>
          <a:lstStyle/>
          <a:p>
            <a:r>
              <a:rPr lang="en-US" sz="2000" dirty="0"/>
              <a:t/>
            </a:r>
            <a:br>
              <a:rPr lang="en-US" sz="2000" dirty="0"/>
            </a:br>
            <a:r>
              <a:rPr lang="en-US" sz="2400" dirty="0"/>
              <a:t>The University of Louisiana at Monroe seeks </a:t>
            </a:r>
            <a:r>
              <a:rPr lang="en-US" sz="2400" dirty="0">
                <a:solidFill>
                  <a:srgbClr val="860000"/>
                </a:solidFill>
              </a:rPr>
              <a:t>students who find value</a:t>
            </a:r>
            <a:r>
              <a:rPr lang="en-US" sz="2400" dirty="0">
                <a:solidFill>
                  <a:srgbClr val="C00000"/>
                </a:solidFill>
              </a:rPr>
              <a:t> </a:t>
            </a:r>
            <a:r>
              <a:rPr lang="en-US" sz="2400" dirty="0"/>
              <a:t>in our programs and </a:t>
            </a:r>
            <a:r>
              <a:rPr lang="en-US" sz="2400" b="1" dirty="0">
                <a:solidFill>
                  <a:srgbClr val="C00000"/>
                </a:solidFill>
              </a:rPr>
              <a:t>prepares them to compete, </a:t>
            </a:r>
            <a:r>
              <a:rPr lang="en-US" sz="2400" b="1" i="1" dirty="0">
                <a:solidFill>
                  <a:srgbClr val="C00000"/>
                </a:solidFill>
              </a:rPr>
              <a:t>succeed</a:t>
            </a:r>
            <a:r>
              <a:rPr lang="en-US" sz="2400" b="1" dirty="0">
                <a:solidFill>
                  <a:srgbClr val="C00000"/>
                </a:solidFill>
              </a:rPr>
              <a:t>, and contribute</a:t>
            </a:r>
            <a:r>
              <a:rPr lang="en-US" sz="2400" dirty="0">
                <a:solidFill>
                  <a:srgbClr val="C00000"/>
                </a:solidFill>
              </a:rPr>
              <a:t> </a:t>
            </a:r>
            <a:r>
              <a:rPr lang="en-US" sz="2400" dirty="0"/>
              <a:t>in an ever-changing global society through a transformative education.</a:t>
            </a:r>
            <a:endParaRPr lang="en-US" sz="2400" b="1" dirty="0">
              <a:solidFill>
                <a:srgbClr val="333333"/>
              </a:solidFill>
            </a:endParaRPr>
          </a:p>
          <a:p>
            <a:pPr algn="ctr" fontAlgn="base"/>
            <a:r>
              <a:rPr lang="en-US" b="1" dirty="0" smtClean="0">
                <a:solidFill>
                  <a:srgbClr val="333333"/>
                </a:solidFill>
              </a:rPr>
              <a:t> </a:t>
            </a:r>
            <a:endParaRPr lang="en-US" b="0" i="0" dirty="0">
              <a:solidFill>
                <a:srgbClr val="333333"/>
              </a:solidFill>
              <a:effectLst/>
              <a:latin typeface="Helvetica Neue"/>
            </a:endParaRPr>
          </a:p>
        </p:txBody>
      </p:sp>
      <p:sp>
        <p:nvSpPr>
          <p:cNvPr id="5" name="TextBox 4"/>
          <p:cNvSpPr txBox="1"/>
          <p:nvPr/>
        </p:nvSpPr>
        <p:spPr>
          <a:xfrm>
            <a:off x="3641745" y="1919062"/>
            <a:ext cx="2582448" cy="461665"/>
          </a:xfrm>
          <a:prstGeom prst="rect">
            <a:avLst/>
          </a:prstGeom>
          <a:noFill/>
        </p:spPr>
        <p:txBody>
          <a:bodyPr wrap="square" rtlCol="0">
            <a:spAutoFit/>
          </a:bodyPr>
          <a:lstStyle/>
          <a:p>
            <a:pPr algn="ctr"/>
            <a:r>
              <a:rPr lang="en-US" sz="2400" b="1" dirty="0" smtClean="0"/>
              <a:t>Mission Statement</a:t>
            </a:r>
            <a:endParaRPr lang="en-US" sz="2400" b="1" dirty="0"/>
          </a:p>
        </p:txBody>
      </p:sp>
      <p:sp>
        <p:nvSpPr>
          <p:cNvPr id="7" name="Rectangle 6"/>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793653" y="4046430"/>
            <a:ext cx="2278631" cy="461665"/>
          </a:xfrm>
          <a:prstGeom prst="rect">
            <a:avLst/>
          </a:prstGeom>
          <a:noFill/>
        </p:spPr>
        <p:txBody>
          <a:bodyPr wrap="square" rtlCol="0">
            <a:spAutoFit/>
          </a:bodyPr>
          <a:lstStyle/>
          <a:p>
            <a:r>
              <a:rPr lang="en-US" sz="2400" b="1" dirty="0" smtClean="0"/>
              <a:t>Vison Statement</a:t>
            </a:r>
            <a:endParaRPr lang="en-US" sz="2400" b="1" dirty="0"/>
          </a:p>
        </p:txBody>
      </p:sp>
      <p:sp>
        <p:nvSpPr>
          <p:cNvPr id="4" name="Rectangle 3"/>
          <p:cNvSpPr/>
          <p:nvPr/>
        </p:nvSpPr>
        <p:spPr>
          <a:xfrm>
            <a:off x="904822" y="4485026"/>
            <a:ext cx="8056298" cy="1015663"/>
          </a:xfrm>
          <a:prstGeom prst="rect">
            <a:avLst/>
          </a:prstGeom>
        </p:spPr>
        <p:txBody>
          <a:bodyPr wrap="square">
            <a:spAutoFit/>
          </a:bodyPr>
          <a:lstStyle/>
          <a:p>
            <a:endParaRPr lang="en-US" sz="2000" b="1" dirty="0" smtClean="0">
              <a:solidFill>
                <a:srgbClr val="333333"/>
              </a:solidFill>
            </a:endParaRPr>
          </a:p>
          <a:p>
            <a:r>
              <a:rPr lang="en-US" sz="2000" dirty="0"/>
              <a:t/>
            </a:r>
            <a:br>
              <a:rPr lang="en-US" sz="2000" dirty="0"/>
            </a:br>
            <a:endParaRPr lang="en-US" sz="2000" dirty="0"/>
          </a:p>
        </p:txBody>
      </p:sp>
      <p:sp>
        <p:nvSpPr>
          <p:cNvPr id="13" name="TextBox 12"/>
          <p:cNvSpPr txBox="1"/>
          <p:nvPr/>
        </p:nvSpPr>
        <p:spPr>
          <a:xfrm>
            <a:off x="844576" y="4669692"/>
            <a:ext cx="7876091" cy="830997"/>
          </a:xfrm>
          <a:prstGeom prst="rect">
            <a:avLst/>
          </a:prstGeom>
          <a:noFill/>
        </p:spPr>
        <p:txBody>
          <a:bodyPr wrap="square" rtlCol="0">
            <a:spAutoFit/>
          </a:bodyPr>
          <a:lstStyle/>
          <a:p>
            <a:r>
              <a:rPr lang="en-US" sz="2400" dirty="0"/>
              <a:t>The University of Louisiana at Monroe will be recognized among the </a:t>
            </a:r>
            <a:r>
              <a:rPr lang="en-US" sz="2400" dirty="0">
                <a:solidFill>
                  <a:srgbClr val="C00000"/>
                </a:solidFill>
              </a:rPr>
              <a:t>best-performing </a:t>
            </a:r>
            <a:r>
              <a:rPr lang="en-US" sz="2400" dirty="0"/>
              <a:t>regional universities in the South.</a:t>
            </a:r>
          </a:p>
        </p:txBody>
      </p:sp>
      <p:pic>
        <p:nvPicPr>
          <p:cNvPr id="14" name="Picture 13"/>
          <p:cNvPicPr>
            <a:picLocks noChangeAspect="1"/>
          </p:cNvPicPr>
          <p:nvPr/>
        </p:nvPicPr>
        <p:blipFill>
          <a:blip r:embed="rId2"/>
          <a:stretch>
            <a:fillRect/>
          </a:stretch>
        </p:blipFill>
        <p:spPr>
          <a:xfrm>
            <a:off x="4101376" y="96369"/>
            <a:ext cx="1663183" cy="1655791"/>
          </a:xfrm>
          <a:prstGeom prst="rect">
            <a:avLst/>
          </a:prstGeom>
        </p:spPr>
      </p:pic>
    </p:spTree>
    <p:extLst>
      <p:ext uri="{BB962C8B-B14F-4D97-AF65-F5344CB8AC3E}">
        <p14:creationId xmlns:p14="http://schemas.microsoft.com/office/powerpoint/2010/main" val="412063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19150" y="2177"/>
            <a:ext cx="8001000" cy="1143000"/>
          </a:xfrm>
        </p:spPr>
        <p:txBody>
          <a:bodyPr>
            <a:normAutofit/>
          </a:bodyPr>
          <a:lstStyle/>
          <a:p>
            <a:pPr algn="ctr" eaLnBrk="1" hangingPunct="1"/>
            <a:r>
              <a:rPr lang="en-US" sz="4000" dirty="0" smtClean="0">
                <a:solidFill>
                  <a:schemeClr val="accent1">
                    <a:lumMod val="75000"/>
                  </a:schemeClr>
                </a:solidFill>
                <a:latin typeface="Calibri" pitchFamily="34" charset="0"/>
                <a:cs typeface="Calibri" pitchFamily="34" charset="0"/>
              </a:rPr>
              <a:t>Why the Fast and Dramatic Increase?</a:t>
            </a:r>
          </a:p>
        </p:txBody>
      </p:sp>
      <p:sp>
        <p:nvSpPr>
          <p:cNvPr id="18435" name="Rectangle 3"/>
          <p:cNvSpPr>
            <a:spLocks noGrp="1" noChangeArrowheads="1"/>
          </p:cNvSpPr>
          <p:nvPr>
            <p:ph type="body" idx="1"/>
          </p:nvPr>
        </p:nvSpPr>
        <p:spPr>
          <a:xfrm>
            <a:off x="895350" y="1752600"/>
            <a:ext cx="7848600" cy="3962400"/>
          </a:xfrm>
        </p:spPr>
        <p:txBody>
          <a:bodyPr>
            <a:noAutofit/>
          </a:bodyPr>
          <a:lstStyle/>
          <a:p>
            <a:pPr marL="0" indent="0" algn="ctr">
              <a:buNone/>
            </a:pPr>
            <a:r>
              <a:rPr lang="en-US" sz="4000" dirty="0" smtClean="0">
                <a:solidFill>
                  <a:schemeClr val="tx1"/>
                </a:solidFill>
                <a:latin typeface="+mn-lt"/>
              </a:rPr>
              <a:t>It’s all about the </a:t>
            </a:r>
            <a:r>
              <a:rPr lang="en-US" sz="4000" b="1" i="1" dirty="0" smtClean="0">
                <a:solidFill>
                  <a:schemeClr val="tx1"/>
                </a:solidFill>
                <a:latin typeface="+mn-lt"/>
              </a:rPr>
              <a:t>strategies</a:t>
            </a:r>
            <a:r>
              <a:rPr lang="en-US" sz="4000" dirty="0" smtClean="0">
                <a:solidFill>
                  <a:schemeClr val="tx1"/>
                </a:solidFill>
                <a:latin typeface="+mn-lt"/>
              </a:rPr>
              <a:t>, and getting </a:t>
            </a:r>
            <a:r>
              <a:rPr lang="en-US" sz="4000" b="1" i="1" dirty="0" smtClean="0">
                <a:solidFill>
                  <a:schemeClr val="tx1"/>
                </a:solidFill>
                <a:latin typeface="+mn-lt"/>
              </a:rPr>
              <a:t>them</a:t>
            </a:r>
            <a:r>
              <a:rPr lang="en-US" sz="4000" dirty="0" smtClean="0">
                <a:solidFill>
                  <a:schemeClr val="tx1"/>
                </a:solidFill>
                <a:latin typeface="+mn-lt"/>
              </a:rPr>
              <a:t> to </a:t>
            </a:r>
            <a:r>
              <a:rPr lang="en-US" sz="4000" b="1" i="1" dirty="0" smtClean="0">
                <a:solidFill>
                  <a:schemeClr val="tx1"/>
                </a:solidFill>
                <a:latin typeface="+mn-lt"/>
              </a:rPr>
              <a:t>engage their brains</a:t>
            </a:r>
            <a:r>
              <a:rPr lang="en-US" sz="4000" dirty="0" smtClean="0">
                <a:solidFill>
                  <a:schemeClr val="tx1"/>
                </a:solidFill>
                <a:latin typeface="+mn-lt"/>
              </a:rPr>
              <a:t>!</a:t>
            </a:r>
            <a:endParaRPr lang="en-US" sz="4000" b="1" i="1" dirty="0" smtClean="0">
              <a:solidFill>
                <a:schemeClr val="tx1"/>
              </a:solidFill>
              <a:latin typeface="+mn-lt"/>
            </a:endParaRPr>
          </a:p>
        </p:txBody>
      </p:sp>
      <p:cxnSp>
        <p:nvCxnSpPr>
          <p:cNvPr id="4" name="Straight Connector 3"/>
          <p:cNvCxnSpPr/>
          <p:nvPr/>
        </p:nvCxnSpPr>
        <p:spPr>
          <a:xfrm>
            <a:off x="0" y="1066800"/>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944" y="3386136"/>
            <a:ext cx="2286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256" y="3200359"/>
            <a:ext cx="2038350" cy="180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8444" y="4419600"/>
            <a:ext cx="2119312"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3335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914400" y="594208"/>
            <a:ext cx="8001000" cy="1143000"/>
          </a:xfrm>
        </p:spPr>
        <p:txBody>
          <a:bodyPr>
            <a:normAutofit/>
          </a:bodyPr>
          <a:lstStyle/>
          <a:p>
            <a:r>
              <a:rPr lang="en-US" dirty="0" smtClean="0">
                <a:solidFill>
                  <a:schemeClr val="accent1">
                    <a:lumMod val="75000"/>
                  </a:schemeClr>
                </a:solidFill>
                <a:latin typeface="+mj-lt"/>
              </a:rPr>
              <a:t>Counting Vowels in 45 seconds</a:t>
            </a:r>
            <a:endParaRPr lang="en-US" b="1" dirty="0" smtClean="0">
              <a:solidFill>
                <a:schemeClr val="accent1">
                  <a:lumMod val="75000"/>
                </a:schemeClr>
              </a:solidFill>
              <a:latin typeface="+mj-lt"/>
              <a:cs typeface="Times New Roman" pitchFamily="18" charset="0"/>
            </a:endParaRPr>
          </a:p>
        </p:txBody>
      </p:sp>
      <p:sp>
        <p:nvSpPr>
          <p:cNvPr id="5" name="Rectangle 4"/>
          <p:cNvSpPr/>
          <p:nvPr/>
        </p:nvSpPr>
        <p:spPr>
          <a:xfrm>
            <a:off x="2492801" y="2982914"/>
            <a:ext cx="5034392" cy="1323439"/>
          </a:xfrm>
          <a:prstGeom prst="rect">
            <a:avLst/>
          </a:prstGeom>
        </p:spPr>
        <p:txBody>
          <a:bodyPr wrap="none">
            <a:spAutoFit/>
          </a:bodyPr>
          <a:lstStyle/>
          <a:p>
            <a:pPr algn="ctr"/>
            <a:endParaRPr lang="en-US" sz="4000" b="1" dirty="0" smtClean="0">
              <a:solidFill>
                <a:schemeClr val="accent1">
                  <a:lumMod val="75000"/>
                </a:schemeClr>
              </a:solidFill>
            </a:endParaRPr>
          </a:p>
          <a:p>
            <a:pPr algn="ctr"/>
            <a:r>
              <a:rPr lang="en-US" sz="4000" b="1" dirty="0" smtClean="0">
                <a:solidFill>
                  <a:schemeClr val="accent1">
                    <a:lumMod val="75000"/>
                  </a:schemeClr>
                </a:solidFill>
              </a:rPr>
              <a:t>How accurate are you?</a:t>
            </a:r>
          </a:p>
        </p:txBody>
      </p:sp>
      <p:pic>
        <p:nvPicPr>
          <p:cNvPr id="16386" name="Picture 2" descr="C:\Documents and Settings\Saundra\Local Settings\Temporary Internet Files\Content.IE5\94RU1QGU\MC900014096[1].wmf"/>
          <p:cNvPicPr>
            <a:picLocks noChangeAspect="1" noChangeArrowheads="1"/>
          </p:cNvPicPr>
          <p:nvPr/>
        </p:nvPicPr>
        <p:blipFill>
          <a:blip r:embed="rId4" cstate="print"/>
          <a:srcRect/>
          <a:stretch>
            <a:fillRect/>
          </a:stretch>
        </p:blipFill>
        <p:spPr bwMode="auto">
          <a:xfrm>
            <a:off x="1676400" y="2133600"/>
            <a:ext cx="875995" cy="807415"/>
          </a:xfrm>
          <a:prstGeom prst="rect">
            <a:avLst/>
          </a:prstGeom>
          <a:noFill/>
        </p:spPr>
      </p:pic>
      <p:pic>
        <p:nvPicPr>
          <p:cNvPr id="16387" name="Picture 3" descr="C:\Documents and Settings\Saundra\Local Settings\Temporary Internet Files\Content.IE5\27WC1QYS\MC900014103[1].wmf"/>
          <p:cNvPicPr>
            <a:picLocks noChangeAspect="1" noChangeArrowheads="1"/>
          </p:cNvPicPr>
          <p:nvPr/>
        </p:nvPicPr>
        <p:blipFill>
          <a:blip r:embed="rId5" cstate="print"/>
          <a:srcRect/>
          <a:stretch>
            <a:fillRect/>
          </a:stretch>
        </p:blipFill>
        <p:spPr bwMode="auto">
          <a:xfrm>
            <a:off x="3124200" y="2133600"/>
            <a:ext cx="875995" cy="807415"/>
          </a:xfrm>
          <a:prstGeom prst="rect">
            <a:avLst/>
          </a:prstGeom>
          <a:noFill/>
        </p:spPr>
      </p:pic>
      <p:pic>
        <p:nvPicPr>
          <p:cNvPr id="16388" name="Picture 4" descr="C:\Documents and Settings\Saundra\Local Settings\Temporary Internet Files\Content.IE5\J5TW0J2V\MC900014107[1].wmf"/>
          <p:cNvPicPr>
            <a:picLocks noChangeAspect="1" noChangeArrowheads="1"/>
          </p:cNvPicPr>
          <p:nvPr/>
        </p:nvPicPr>
        <p:blipFill>
          <a:blip r:embed="rId6" cstate="print"/>
          <a:srcRect/>
          <a:stretch>
            <a:fillRect/>
          </a:stretch>
        </p:blipFill>
        <p:spPr bwMode="auto">
          <a:xfrm>
            <a:off x="4572000" y="2133600"/>
            <a:ext cx="875995" cy="807415"/>
          </a:xfrm>
          <a:prstGeom prst="rect">
            <a:avLst/>
          </a:prstGeom>
          <a:noFill/>
        </p:spPr>
      </p:pic>
      <p:pic>
        <p:nvPicPr>
          <p:cNvPr id="16390" name="Picture 6" descr="C:\Documents and Settings\Saundra\Local Settings\Temporary Internet Files\Content.IE5\94RU1QGU\MC900014122[1].wmf"/>
          <p:cNvPicPr>
            <a:picLocks noChangeAspect="1" noChangeArrowheads="1"/>
          </p:cNvPicPr>
          <p:nvPr/>
        </p:nvPicPr>
        <p:blipFill>
          <a:blip r:embed="rId7" cstate="print"/>
          <a:srcRect/>
          <a:stretch>
            <a:fillRect/>
          </a:stretch>
        </p:blipFill>
        <p:spPr bwMode="auto">
          <a:xfrm>
            <a:off x="7467600" y="2133600"/>
            <a:ext cx="875995" cy="807415"/>
          </a:xfrm>
          <a:prstGeom prst="rect">
            <a:avLst/>
          </a:prstGeom>
          <a:noFill/>
        </p:spPr>
      </p:pic>
      <p:cxnSp>
        <p:nvCxnSpPr>
          <p:cNvPr id="10" name="Straight Connector 9"/>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52497" y="4813395"/>
            <a:ext cx="5715000" cy="1477328"/>
          </a:xfrm>
          <a:prstGeom prst="rect">
            <a:avLst/>
          </a:prstGeom>
          <a:noFill/>
        </p:spPr>
        <p:txBody>
          <a:bodyPr wrap="square" rtlCol="0">
            <a:spAutoFit/>
          </a:bodyPr>
          <a:lstStyle/>
          <a:p>
            <a:pPr algn="ctr"/>
            <a:r>
              <a:rPr lang="en-US" sz="3600" i="1" dirty="0" smtClean="0">
                <a:cs typeface="Century Gothic"/>
              </a:rPr>
              <a:t>Count all the vowels </a:t>
            </a:r>
          </a:p>
          <a:p>
            <a:pPr algn="ctr"/>
            <a:r>
              <a:rPr lang="en-US" sz="3600" i="1" dirty="0" smtClean="0">
                <a:cs typeface="Century Gothic"/>
              </a:rPr>
              <a:t>in the words on the next slide</a:t>
            </a:r>
            <a:r>
              <a:rPr lang="en-US" i="1" dirty="0" smtClean="0">
                <a:solidFill>
                  <a:schemeClr val="accent1">
                    <a:lumMod val="75000"/>
                  </a:schemeClr>
                </a:solidFill>
                <a:latin typeface="Century Gothic"/>
                <a:cs typeface="Century Gothic"/>
              </a:rPr>
              <a:t>.</a:t>
            </a:r>
          </a:p>
          <a:p>
            <a:endParaRPr lang="en-US" dirty="0"/>
          </a:p>
        </p:txBody>
      </p:sp>
      <p:grpSp>
        <p:nvGrpSpPr>
          <p:cNvPr id="87068" name="Group 28"/>
          <p:cNvGrpSpPr>
            <a:grpSpLocks noChangeAspect="1"/>
          </p:cNvGrpSpPr>
          <p:nvPr/>
        </p:nvGrpSpPr>
        <p:grpSpPr bwMode="auto">
          <a:xfrm>
            <a:off x="6019800" y="2133600"/>
            <a:ext cx="876300" cy="808038"/>
            <a:chOff x="3792" y="1344"/>
            <a:chExt cx="552" cy="509"/>
          </a:xfrm>
        </p:grpSpPr>
        <p:sp>
          <p:nvSpPr>
            <p:cNvPr id="87067" name="AutoShape 27"/>
            <p:cNvSpPr>
              <a:spLocks noChangeAspect="1" noChangeArrowheads="1" noTextEdit="1"/>
            </p:cNvSpPr>
            <p:nvPr/>
          </p:nvSpPr>
          <p:spPr bwMode="auto">
            <a:xfrm>
              <a:off x="3792" y="1344"/>
              <a:ext cx="552" cy="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69" name="Freeform 29"/>
            <p:cNvSpPr>
              <a:spLocks/>
            </p:cNvSpPr>
            <p:nvPr/>
          </p:nvSpPr>
          <p:spPr bwMode="auto">
            <a:xfrm>
              <a:off x="3813" y="1357"/>
              <a:ext cx="512" cy="477"/>
            </a:xfrm>
            <a:custGeom>
              <a:avLst/>
              <a:gdLst/>
              <a:ahLst/>
              <a:cxnLst>
                <a:cxn ang="0">
                  <a:pos x="32" y="2"/>
                </a:cxn>
                <a:cxn ang="0">
                  <a:pos x="73" y="1"/>
                </a:cxn>
                <a:cxn ang="0">
                  <a:pos x="119" y="4"/>
                </a:cxn>
                <a:cxn ang="0">
                  <a:pos x="187" y="3"/>
                </a:cxn>
                <a:cxn ang="0">
                  <a:pos x="261" y="0"/>
                </a:cxn>
                <a:cxn ang="0">
                  <a:pos x="334" y="4"/>
                </a:cxn>
                <a:cxn ang="0">
                  <a:pos x="394" y="4"/>
                </a:cxn>
                <a:cxn ang="0">
                  <a:pos x="481" y="3"/>
                </a:cxn>
                <a:cxn ang="0">
                  <a:pos x="574" y="5"/>
                </a:cxn>
                <a:cxn ang="0">
                  <a:pos x="640" y="8"/>
                </a:cxn>
                <a:cxn ang="0">
                  <a:pos x="707" y="4"/>
                </a:cxn>
                <a:cxn ang="0">
                  <a:pos x="809" y="1"/>
                </a:cxn>
                <a:cxn ang="0">
                  <a:pos x="916" y="0"/>
                </a:cxn>
                <a:cxn ang="0">
                  <a:pos x="1006" y="1"/>
                </a:cxn>
                <a:cxn ang="0">
                  <a:pos x="1010" y="109"/>
                </a:cxn>
                <a:cxn ang="0">
                  <a:pos x="1015" y="246"/>
                </a:cxn>
                <a:cxn ang="0">
                  <a:pos x="1013" y="349"/>
                </a:cxn>
                <a:cxn ang="0">
                  <a:pos x="1021" y="432"/>
                </a:cxn>
                <a:cxn ang="0">
                  <a:pos x="1010" y="495"/>
                </a:cxn>
                <a:cxn ang="0">
                  <a:pos x="1020" y="568"/>
                </a:cxn>
                <a:cxn ang="0">
                  <a:pos x="1013" y="651"/>
                </a:cxn>
                <a:cxn ang="0">
                  <a:pos x="1015" y="742"/>
                </a:cxn>
                <a:cxn ang="0">
                  <a:pos x="1005" y="911"/>
                </a:cxn>
                <a:cxn ang="0">
                  <a:pos x="968" y="949"/>
                </a:cxn>
                <a:cxn ang="0">
                  <a:pos x="913" y="951"/>
                </a:cxn>
                <a:cxn ang="0">
                  <a:pos x="875" y="952"/>
                </a:cxn>
                <a:cxn ang="0">
                  <a:pos x="826" y="951"/>
                </a:cxn>
                <a:cxn ang="0">
                  <a:pos x="786" y="946"/>
                </a:cxn>
                <a:cxn ang="0">
                  <a:pos x="739" y="948"/>
                </a:cxn>
                <a:cxn ang="0">
                  <a:pos x="697" y="951"/>
                </a:cxn>
                <a:cxn ang="0">
                  <a:pos x="631" y="953"/>
                </a:cxn>
                <a:cxn ang="0">
                  <a:pos x="561" y="952"/>
                </a:cxn>
                <a:cxn ang="0">
                  <a:pos x="508" y="945"/>
                </a:cxn>
                <a:cxn ang="0">
                  <a:pos x="446" y="947"/>
                </a:cxn>
                <a:cxn ang="0">
                  <a:pos x="380" y="949"/>
                </a:cxn>
                <a:cxn ang="0">
                  <a:pos x="326" y="949"/>
                </a:cxn>
                <a:cxn ang="0">
                  <a:pos x="290" y="947"/>
                </a:cxn>
                <a:cxn ang="0">
                  <a:pos x="235" y="948"/>
                </a:cxn>
                <a:cxn ang="0">
                  <a:pos x="147" y="949"/>
                </a:cxn>
                <a:cxn ang="0">
                  <a:pos x="61" y="946"/>
                </a:cxn>
                <a:cxn ang="0">
                  <a:pos x="9" y="938"/>
                </a:cxn>
                <a:cxn ang="0">
                  <a:pos x="10" y="835"/>
                </a:cxn>
                <a:cxn ang="0">
                  <a:pos x="8" y="714"/>
                </a:cxn>
                <a:cxn ang="0">
                  <a:pos x="13" y="604"/>
                </a:cxn>
                <a:cxn ang="0">
                  <a:pos x="5" y="503"/>
                </a:cxn>
                <a:cxn ang="0">
                  <a:pos x="7" y="394"/>
                </a:cxn>
                <a:cxn ang="0">
                  <a:pos x="15" y="328"/>
                </a:cxn>
                <a:cxn ang="0">
                  <a:pos x="2" y="229"/>
                </a:cxn>
                <a:cxn ang="0">
                  <a:pos x="8" y="131"/>
                </a:cxn>
                <a:cxn ang="0">
                  <a:pos x="0" y="27"/>
                </a:cxn>
              </a:cxnLst>
              <a:rect l="0" t="0" r="r" b="b"/>
              <a:pathLst>
                <a:path w="1023" h="953">
                  <a:moveTo>
                    <a:pt x="4" y="5"/>
                  </a:moveTo>
                  <a:lnTo>
                    <a:pt x="12" y="4"/>
                  </a:lnTo>
                  <a:lnTo>
                    <a:pt x="22" y="2"/>
                  </a:lnTo>
                  <a:lnTo>
                    <a:pt x="32" y="2"/>
                  </a:lnTo>
                  <a:lnTo>
                    <a:pt x="42" y="1"/>
                  </a:lnTo>
                  <a:lnTo>
                    <a:pt x="53" y="1"/>
                  </a:lnTo>
                  <a:lnTo>
                    <a:pt x="63" y="1"/>
                  </a:lnTo>
                  <a:lnTo>
                    <a:pt x="73" y="1"/>
                  </a:lnTo>
                  <a:lnTo>
                    <a:pt x="83" y="2"/>
                  </a:lnTo>
                  <a:lnTo>
                    <a:pt x="93" y="3"/>
                  </a:lnTo>
                  <a:lnTo>
                    <a:pt x="106" y="4"/>
                  </a:lnTo>
                  <a:lnTo>
                    <a:pt x="119" y="4"/>
                  </a:lnTo>
                  <a:lnTo>
                    <a:pt x="136" y="4"/>
                  </a:lnTo>
                  <a:lnTo>
                    <a:pt x="153" y="4"/>
                  </a:lnTo>
                  <a:lnTo>
                    <a:pt x="170" y="3"/>
                  </a:lnTo>
                  <a:lnTo>
                    <a:pt x="187" y="3"/>
                  </a:lnTo>
                  <a:lnTo>
                    <a:pt x="205" y="2"/>
                  </a:lnTo>
                  <a:lnTo>
                    <a:pt x="222" y="1"/>
                  </a:lnTo>
                  <a:lnTo>
                    <a:pt x="242" y="0"/>
                  </a:lnTo>
                  <a:lnTo>
                    <a:pt x="261" y="0"/>
                  </a:lnTo>
                  <a:lnTo>
                    <a:pt x="281" y="0"/>
                  </a:lnTo>
                  <a:lnTo>
                    <a:pt x="300" y="1"/>
                  </a:lnTo>
                  <a:lnTo>
                    <a:pt x="318" y="2"/>
                  </a:lnTo>
                  <a:lnTo>
                    <a:pt x="334" y="4"/>
                  </a:lnTo>
                  <a:lnTo>
                    <a:pt x="348" y="6"/>
                  </a:lnTo>
                  <a:lnTo>
                    <a:pt x="360" y="5"/>
                  </a:lnTo>
                  <a:lnTo>
                    <a:pt x="375" y="4"/>
                  </a:lnTo>
                  <a:lnTo>
                    <a:pt x="394" y="4"/>
                  </a:lnTo>
                  <a:lnTo>
                    <a:pt x="413" y="3"/>
                  </a:lnTo>
                  <a:lnTo>
                    <a:pt x="435" y="3"/>
                  </a:lnTo>
                  <a:lnTo>
                    <a:pt x="458" y="3"/>
                  </a:lnTo>
                  <a:lnTo>
                    <a:pt x="481" y="3"/>
                  </a:lnTo>
                  <a:lnTo>
                    <a:pt x="506" y="4"/>
                  </a:lnTo>
                  <a:lnTo>
                    <a:pt x="529" y="4"/>
                  </a:lnTo>
                  <a:lnTo>
                    <a:pt x="552" y="4"/>
                  </a:lnTo>
                  <a:lnTo>
                    <a:pt x="574" y="5"/>
                  </a:lnTo>
                  <a:lnTo>
                    <a:pt x="594" y="6"/>
                  </a:lnTo>
                  <a:lnTo>
                    <a:pt x="612" y="6"/>
                  </a:lnTo>
                  <a:lnTo>
                    <a:pt x="628" y="8"/>
                  </a:lnTo>
                  <a:lnTo>
                    <a:pt x="640" y="8"/>
                  </a:lnTo>
                  <a:lnTo>
                    <a:pt x="650" y="9"/>
                  </a:lnTo>
                  <a:lnTo>
                    <a:pt x="667" y="6"/>
                  </a:lnTo>
                  <a:lnTo>
                    <a:pt x="686" y="5"/>
                  </a:lnTo>
                  <a:lnTo>
                    <a:pt x="707" y="4"/>
                  </a:lnTo>
                  <a:lnTo>
                    <a:pt x="731" y="3"/>
                  </a:lnTo>
                  <a:lnTo>
                    <a:pt x="756" y="2"/>
                  </a:lnTo>
                  <a:lnTo>
                    <a:pt x="782" y="1"/>
                  </a:lnTo>
                  <a:lnTo>
                    <a:pt x="809" y="1"/>
                  </a:lnTo>
                  <a:lnTo>
                    <a:pt x="836" y="0"/>
                  </a:lnTo>
                  <a:lnTo>
                    <a:pt x="863" y="0"/>
                  </a:lnTo>
                  <a:lnTo>
                    <a:pt x="889" y="0"/>
                  </a:lnTo>
                  <a:lnTo>
                    <a:pt x="916" y="0"/>
                  </a:lnTo>
                  <a:lnTo>
                    <a:pt x="941" y="0"/>
                  </a:lnTo>
                  <a:lnTo>
                    <a:pt x="964" y="0"/>
                  </a:lnTo>
                  <a:lnTo>
                    <a:pt x="986" y="1"/>
                  </a:lnTo>
                  <a:lnTo>
                    <a:pt x="1006" y="1"/>
                  </a:lnTo>
                  <a:lnTo>
                    <a:pt x="1023" y="2"/>
                  </a:lnTo>
                  <a:lnTo>
                    <a:pt x="1018" y="32"/>
                  </a:lnTo>
                  <a:lnTo>
                    <a:pt x="1014" y="70"/>
                  </a:lnTo>
                  <a:lnTo>
                    <a:pt x="1010" y="109"/>
                  </a:lnTo>
                  <a:lnTo>
                    <a:pt x="1009" y="139"/>
                  </a:lnTo>
                  <a:lnTo>
                    <a:pt x="1011" y="170"/>
                  </a:lnTo>
                  <a:lnTo>
                    <a:pt x="1014" y="208"/>
                  </a:lnTo>
                  <a:lnTo>
                    <a:pt x="1015" y="246"/>
                  </a:lnTo>
                  <a:lnTo>
                    <a:pt x="1013" y="274"/>
                  </a:lnTo>
                  <a:lnTo>
                    <a:pt x="1011" y="297"/>
                  </a:lnTo>
                  <a:lnTo>
                    <a:pt x="1011" y="323"/>
                  </a:lnTo>
                  <a:lnTo>
                    <a:pt x="1013" y="349"/>
                  </a:lnTo>
                  <a:lnTo>
                    <a:pt x="1015" y="365"/>
                  </a:lnTo>
                  <a:lnTo>
                    <a:pt x="1017" y="381"/>
                  </a:lnTo>
                  <a:lnTo>
                    <a:pt x="1021" y="405"/>
                  </a:lnTo>
                  <a:lnTo>
                    <a:pt x="1021" y="432"/>
                  </a:lnTo>
                  <a:lnTo>
                    <a:pt x="1018" y="450"/>
                  </a:lnTo>
                  <a:lnTo>
                    <a:pt x="1014" y="464"/>
                  </a:lnTo>
                  <a:lnTo>
                    <a:pt x="1010" y="480"/>
                  </a:lnTo>
                  <a:lnTo>
                    <a:pt x="1010" y="495"/>
                  </a:lnTo>
                  <a:lnTo>
                    <a:pt x="1013" y="511"/>
                  </a:lnTo>
                  <a:lnTo>
                    <a:pt x="1017" y="528"/>
                  </a:lnTo>
                  <a:lnTo>
                    <a:pt x="1020" y="548"/>
                  </a:lnTo>
                  <a:lnTo>
                    <a:pt x="1020" y="568"/>
                  </a:lnTo>
                  <a:lnTo>
                    <a:pt x="1017" y="585"/>
                  </a:lnTo>
                  <a:lnTo>
                    <a:pt x="1015" y="605"/>
                  </a:lnTo>
                  <a:lnTo>
                    <a:pt x="1013" y="628"/>
                  </a:lnTo>
                  <a:lnTo>
                    <a:pt x="1013" y="651"/>
                  </a:lnTo>
                  <a:lnTo>
                    <a:pt x="1015" y="668"/>
                  </a:lnTo>
                  <a:lnTo>
                    <a:pt x="1017" y="687"/>
                  </a:lnTo>
                  <a:lnTo>
                    <a:pt x="1017" y="713"/>
                  </a:lnTo>
                  <a:lnTo>
                    <a:pt x="1015" y="742"/>
                  </a:lnTo>
                  <a:lnTo>
                    <a:pt x="1011" y="767"/>
                  </a:lnTo>
                  <a:lnTo>
                    <a:pt x="1007" y="803"/>
                  </a:lnTo>
                  <a:lnTo>
                    <a:pt x="1005" y="857"/>
                  </a:lnTo>
                  <a:lnTo>
                    <a:pt x="1005" y="911"/>
                  </a:lnTo>
                  <a:lnTo>
                    <a:pt x="1008" y="949"/>
                  </a:lnTo>
                  <a:lnTo>
                    <a:pt x="996" y="949"/>
                  </a:lnTo>
                  <a:lnTo>
                    <a:pt x="983" y="949"/>
                  </a:lnTo>
                  <a:lnTo>
                    <a:pt x="968" y="949"/>
                  </a:lnTo>
                  <a:lnTo>
                    <a:pt x="953" y="949"/>
                  </a:lnTo>
                  <a:lnTo>
                    <a:pt x="938" y="949"/>
                  </a:lnTo>
                  <a:lnTo>
                    <a:pt x="925" y="949"/>
                  </a:lnTo>
                  <a:lnTo>
                    <a:pt x="913" y="951"/>
                  </a:lnTo>
                  <a:lnTo>
                    <a:pt x="905" y="951"/>
                  </a:lnTo>
                  <a:lnTo>
                    <a:pt x="897" y="951"/>
                  </a:lnTo>
                  <a:lnTo>
                    <a:pt x="887" y="952"/>
                  </a:lnTo>
                  <a:lnTo>
                    <a:pt x="875" y="952"/>
                  </a:lnTo>
                  <a:lnTo>
                    <a:pt x="863" y="952"/>
                  </a:lnTo>
                  <a:lnTo>
                    <a:pt x="850" y="952"/>
                  </a:lnTo>
                  <a:lnTo>
                    <a:pt x="837" y="952"/>
                  </a:lnTo>
                  <a:lnTo>
                    <a:pt x="826" y="951"/>
                  </a:lnTo>
                  <a:lnTo>
                    <a:pt x="816" y="949"/>
                  </a:lnTo>
                  <a:lnTo>
                    <a:pt x="806" y="948"/>
                  </a:lnTo>
                  <a:lnTo>
                    <a:pt x="796" y="947"/>
                  </a:lnTo>
                  <a:lnTo>
                    <a:pt x="786" y="946"/>
                  </a:lnTo>
                  <a:lnTo>
                    <a:pt x="775" y="946"/>
                  </a:lnTo>
                  <a:lnTo>
                    <a:pt x="764" y="947"/>
                  </a:lnTo>
                  <a:lnTo>
                    <a:pt x="751" y="947"/>
                  </a:lnTo>
                  <a:lnTo>
                    <a:pt x="739" y="948"/>
                  </a:lnTo>
                  <a:lnTo>
                    <a:pt x="727" y="949"/>
                  </a:lnTo>
                  <a:lnTo>
                    <a:pt x="719" y="949"/>
                  </a:lnTo>
                  <a:lnTo>
                    <a:pt x="708" y="951"/>
                  </a:lnTo>
                  <a:lnTo>
                    <a:pt x="697" y="951"/>
                  </a:lnTo>
                  <a:lnTo>
                    <a:pt x="682" y="952"/>
                  </a:lnTo>
                  <a:lnTo>
                    <a:pt x="666" y="952"/>
                  </a:lnTo>
                  <a:lnTo>
                    <a:pt x="650" y="952"/>
                  </a:lnTo>
                  <a:lnTo>
                    <a:pt x="631" y="953"/>
                  </a:lnTo>
                  <a:lnTo>
                    <a:pt x="614" y="953"/>
                  </a:lnTo>
                  <a:lnTo>
                    <a:pt x="595" y="952"/>
                  </a:lnTo>
                  <a:lnTo>
                    <a:pt x="577" y="952"/>
                  </a:lnTo>
                  <a:lnTo>
                    <a:pt x="561" y="952"/>
                  </a:lnTo>
                  <a:lnTo>
                    <a:pt x="545" y="951"/>
                  </a:lnTo>
                  <a:lnTo>
                    <a:pt x="530" y="949"/>
                  </a:lnTo>
                  <a:lnTo>
                    <a:pt x="518" y="947"/>
                  </a:lnTo>
                  <a:lnTo>
                    <a:pt x="508" y="945"/>
                  </a:lnTo>
                  <a:lnTo>
                    <a:pt x="500" y="943"/>
                  </a:lnTo>
                  <a:lnTo>
                    <a:pt x="481" y="945"/>
                  </a:lnTo>
                  <a:lnTo>
                    <a:pt x="464" y="946"/>
                  </a:lnTo>
                  <a:lnTo>
                    <a:pt x="446" y="947"/>
                  </a:lnTo>
                  <a:lnTo>
                    <a:pt x="428" y="948"/>
                  </a:lnTo>
                  <a:lnTo>
                    <a:pt x="412" y="948"/>
                  </a:lnTo>
                  <a:lnTo>
                    <a:pt x="396" y="949"/>
                  </a:lnTo>
                  <a:lnTo>
                    <a:pt x="380" y="949"/>
                  </a:lnTo>
                  <a:lnTo>
                    <a:pt x="365" y="949"/>
                  </a:lnTo>
                  <a:lnTo>
                    <a:pt x="351" y="949"/>
                  </a:lnTo>
                  <a:lnTo>
                    <a:pt x="338" y="949"/>
                  </a:lnTo>
                  <a:lnTo>
                    <a:pt x="326" y="949"/>
                  </a:lnTo>
                  <a:lnTo>
                    <a:pt x="315" y="948"/>
                  </a:lnTo>
                  <a:lnTo>
                    <a:pt x="305" y="948"/>
                  </a:lnTo>
                  <a:lnTo>
                    <a:pt x="297" y="947"/>
                  </a:lnTo>
                  <a:lnTo>
                    <a:pt x="290" y="947"/>
                  </a:lnTo>
                  <a:lnTo>
                    <a:pt x="284" y="946"/>
                  </a:lnTo>
                  <a:lnTo>
                    <a:pt x="270" y="947"/>
                  </a:lnTo>
                  <a:lnTo>
                    <a:pt x="254" y="948"/>
                  </a:lnTo>
                  <a:lnTo>
                    <a:pt x="235" y="948"/>
                  </a:lnTo>
                  <a:lnTo>
                    <a:pt x="214" y="949"/>
                  </a:lnTo>
                  <a:lnTo>
                    <a:pt x="192" y="949"/>
                  </a:lnTo>
                  <a:lnTo>
                    <a:pt x="170" y="949"/>
                  </a:lnTo>
                  <a:lnTo>
                    <a:pt x="147" y="949"/>
                  </a:lnTo>
                  <a:lnTo>
                    <a:pt x="124" y="949"/>
                  </a:lnTo>
                  <a:lnTo>
                    <a:pt x="102" y="948"/>
                  </a:lnTo>
                  <a:lnTo>
                    <a:pt x="80" y="947"/>
                  </a:lnTo>
                  <a:lnTo>
                    <a:pt x="61" y="946"/>
                  </a:lnTo>
                  <a:lnTo>
                    <a:pt x="43" y="945"/>
                  </a:lnTo>
                  <a:lnTo>
                    <a:pt x="28" y="943"/>
                  </a:lnTo>
                  <a:lnTo>
                    <a:pt x="17" y="941"/>
                  </a:lnTo>
                  <a:lnTo>
                    <a:pt x="9" y="938"/>
                  </a:lnTo>
                  <a:lnTo>
                    <a:pt x="4" y="936"/>
                  </a:lnTo>
                  <a:lnTo>
                    <a:pt x="8" y="906"/>
                  </a:lnTo>
                  <a:lnTo>
                    <a:pt x="10" y="870"/>
                  </a:lnTo>
                  <a:lnTo>
                    <a:pt x="10" y="835"/>
                  </a:lnTo>
                  <a:lnTo>
                    <a:pt x="8" y="812"/>
                  </a:lnTo>
                  <a:lnTo>
                    <a:pt x="7" y="787"/>
                  </a:lnTo>
                  <a:lnTo>
                    <a:pt x="7" y="750"/>
                  </a:lnTo>
                  <a:lnTo>
                    <a:pt x="8" y="714"/>
                  </a:lnTo>
                  <a:lnTo>
                    <a:pt x="11" y="690"/>
                  </a:lnTo>
                  <a:lnTo>
                    <a:pt x="15" y="669"/>
                  </a:lnTo>
                  <a:lnTo>
                    <a:pt x="15" y="637"/>
                  </a:lnTo>
                  <a:lnTo>
                    <a:pt x="13" y="604"/>
                  </a:lnTo>
                  <a:lnTo>
                    <a:pt x="11" y="578"/>
                  </a:lnTo>
                  <a:lnTo>
                    <a:pt x="9" y="556"/>
                  </a:lnTo>
                  <a:lnTo>
                    <a:pt x="7" y="530"/>
                  </a:lnTo>
                  <a:lnTo>
                    <a:pt x="5" y="503"/>
                  </a:lnTo>
                  <a:lnTo>
                    <a:pt x="8" y="480"/>
                  </a:lnTo>
                  <a:lnTo>
                    <a:pt x="9" y="455"/>
                  </a:lnTo>
                  <a:lnTo>
                    <a:pt x="8" y="424"/>
                  </a:lnTo>
                  <a:lnTo>
                    <a:pt x="7" y="394"/>
                  </a:lnTo>
                  <a:lnTo>
                    <a:pt x="8" y="375"/>
                  </a:lnTo>
                  <a:lnTo>
                    <a:pt x="11" y="362"/>
                  </a:lnTo>
                  <a:lnTo>
                    <a:pt x="13" y="344"/>
                  </a:lnTo>
                  <a:lnTo>
                    <a:pt x="15" y="328"/>
                  </a:lnTo>
                  <a:lnTo>
                    <a:pt x="13" y="318"/>
                  </a:lnTo>
                  <a:lnTo>
                    <a:pt x="10" y="298"/>
                  </a:lnTo>
                  <a:lnTo>
                    <a:pt x="5" y="265"/>
                  </a:lnTo>
                  <a:lnTo>
                    <a:pt x="2" y="229"/>
                  </a:lnTo>
                  <a:lnTo>
                    <a:pt x="2" y="205"/>
                  </a:lnTo>
                  <a:lnTo>
                    <a:pt x="5" y="184"/>
                  </a:lnTo>
                  <a:lnTo>
                    <a:pt x="8" y="157"/>
                  </a:lnTo>
                  <a:lnTo>
                    <a:pt x="8" y="131"/>
                  </a:lnTo>
                  <a:lnTo>
                    <a:pt x="7" y="110"/>
                  </a:lnTo>
                  <a:lnTo>
                    <a:pt x="3" y="88"/>
                  </a:lnTo>
                  <a:lnTo>
                    <a:pt x="1" y="57"/>
                  </a:lnTo>
                  <a:lnTo>
                    <a:pt x="0" y="27"/>
                  </a:lnTo>
                  <a:lnTo>
                    <a:pt x="4" y="5"/>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n>
                  <a:solidFill>
                    <a:srgbClr val="C00000"/>
                  </a:solidFill>
                </a:ln>
              </a:endParaRPr>
            </a:p>
          </p:txBody>
        </p:sp>
        <p:sp>
          <p:nvSpPr>
            <p:cNvPr id="87070" name="Freeform 30"/>
            <p:cNvSpPr>
              <a:spLocks/>
            </p:cNvSpPr>
            <p:nvPr/>
          </p:nvSpPr>
          <p:spPr bwMode="auto">
            <a:xfrm>
              <a:off x="4142" y="1345"/>
              <a:ext cx="86" cy="8"/>
            </a:xfrm>
            <a:custGeom>
              <a:avLst/>
              <a:gdLst/>
              <a:ahLst/>
              <a:cxnLst>
                <a:cxn ang="0">
                  <a:pos x="0" y="12"/>
                </a:cxn>
                <a:cxn ang="0">
                  <a:pos x="4" y="11"/>
                </a:cxn>
                <a:cxn ang="0">
                  <a:pos x="10" y="9"/>
                </a:cxn>
                <a:cxn ang="0">
                  <a:pos x="18" y="7"/>
                </a:cxn>
                <a:cxn ang="0">
                  <a:pos x="26" y="6"/>
                </a:cxn>
                <a:cxn ang="0">
                  <a:pos x="34" y="4"/>
                </a:cxn>
                <a:cxn ang="0">
                  <a:pos x="41" y="1"/>
                </a:cxn>
                <a:cxn ang="0">
                  <a:pos x="47" y="0"/>
                </a:cxn>
                <a:cxn ang="0">
                  <a:pos x="49" y="0"/>
                </a:cxn>
                <a:cxn ang="0">
                  <a:pos x="51" y="0"/>
                </a:cxn>
                <a:cxn ang="0">
                  <a:pos x="57" y="1"/>
                </a:cxn>
                <a:cxn ang="0">
                  <a:pos x="65" y="1"/>
                </a:cxn>
                <a:cxn ang="0">
                  <a:pos x="74" y="2"/>
                </a:cxn>
                <a:cxn ang="0">
                  <a:pos x="84" y="4"/>
                </a:cxn>
                <a:cxn ang="0">
                  <a:pos x="92" y="4"/>
                </a:cxn>
                <a:cxn ang="0">
                  <a:pos x="99" y="5"/>
                </a:cxn>
                <a:cxn ang="0">
                  <a:pos x="103" y="5"/>
                </a:cxn>
                <a:cxn ang="0">
                  <a:pos x="108" y="5"/>
                </a:cxn>
                <a:cxn ang="0">
                  <a:pos x="116" y="4"/>
                </a:cxn>
                <a:cxn ang="0">
                  <a:pos x="126" y="2"/>
                </a:cxn>
                <a:cxn ang="0">
                  <a:pos x="138" y="2"/>
                </a:cxn>
                <a:cxn ang="0">
                  <a:pos x="148" y="1"/>
                </a:cxn>
                <a:cxn ang="0">
                  <a:pos x="159" y="0"/>
                </a:cxn>
                <a:cxn ang="0">
                  <a:pos x="167" y="0"/>
                </a:cxn>
                <a:cxn ang="0">
                  <a:pos x="171" y="0"/>
                </a:cxn>
                <a:cxn ang="0">
                  <a:pos x="170" y="4"/>
                </a:cxn>
                <a:cxn ang="0">
                  <a:pos x="169" y="8"/>
                </a:cxn>
                <a:cxn ang="0">
                  <a:pos x="165" y="13"/>
                </a:cxn>
                <a:cxn ang="0">
                  <a:pos x="163" y="15"/>
                </a:cxn>
                <a:cxn ang="0">
                  <a:pos x="150" y="14"/>
                </a:cxn>
                <a:cxn ang="0">
                  <a:pos x="137" y="14"/>
                </a:cxn>
                <a:cxn ang="0">
                  <a:pos x="122" y="14"/>
                </a:cxn>
                <a:cxn ang="0">
                  <a:pos x="106" y="13"/>
                </a:cxn>
                <a:cxn ang="0">
                  <a:pos x="91" y="13"/>
                </a:cxn>
                <a:cxn ang="0">
                  <a:pos x="77" y="13"/>
                </a:cxn>
                <a:cxn ang="0">
                  <a:pos x="65" y="14"/>
                </a:cxn>
                <a:cxn ang="0">
                  <a:pos x="56" y="14"/>
                </a:cxn>
                <a:cxn ang="0">
                  <a:pos x="49" y="14"/>
                </a:cxn>
                <a:cxn ang="0">
                  <a:pos x="41" y="15"/>
                </a:cxn>
                <a:cxn ang="0">
                  <a:pos x="33" y="15"/>
                </a:cxn>
                <a:cxn ang="0">
                  <a:pos x="24" y="15"/>
                </a:cxn>
                <a:cxn ang="0">
                  <a:pos x="17" y="16"/>
                </a:cxn>
                <a:cxn ang="0">
                  <a:pos x="10" y="16"/>
                </a:cxn>
                <a:cxn ang="0">
                  <a:pos x="5" y="16"/>
                </a:cxn>
                <a:cxn ang="0">
                  <a:pos x="2" y="16"/>
                </a:cxn>
                <a:cxn ang="0">
                  <a:pos x="0" y="12"/>
                </a:cxn>
              </a:cxnLst>
              <a:rect l="0" t="0" r="r" b="b"/>
              <a:pathLst>
                <a:path w="171" h="16">
                  <a:moveTo>
                    <a:pt x="0" y="12"/>
                  </a:moveTo>
                  <a:lnTo>
                    <a:pt x="4" y="11"/>
                  </a:lnTo>
                  <a:lnTo>
                    <a:pt x="10" y="9"/>
                  </a:lnTo>
                  <a:lnTo>
                    <a:pt x="18" y="7"/>
                  </a:lnTo>
                  <a:lnTo>
                    <a:pt x="26" y="6"/>
                  </a:lnTo>
                  <a:lnTo>
                    <a:pt x="34" y="4"/>
                  </a:lnTo>
                  <a:lnTo>
                    <a:pt x="41" y="1"/>
                  </a:lnTo>
                  <a:lnTo>
                    <a:pt x="47" y="0"/>
                  </a:lnTo>
                  <a:lnTo>
                    <a:pt x="49" y="0"/>
                  </a:lnTo>
                  <a:lnTo>
                    <a:pt x="51" y="0"/>
                  </a:lnTo>
                  <a:lnTo>
                    <a:pt x="57" y="1"/>
                  </a:lnTo>
                  <a:lnTo>
                    <a:pt x="65" y="1"/>
                  </a:lnTo>
                  <a:lnTo>
                    <a:pt x="74" y="2"/>
                  </a:lnTo>
                  <a:lnTo>
                    <a:pt x="84" y="4"/>
                  </a:lnTo>
                  <a:lnTo>
                    <a:pt x="92" y="4"/>
                  </a:lnTo>
                  <a:lnTo>
                    <a:pt x="99" y="5"/>
                  </a:lnTo>
                  <a:lnTo>
                    <a:pt x="103" y="5"/>
                  </a:lnTo>
                  <a:lnTo>
                    <a:pt x="108" y="5"/>
                  </a:lnTo>
                  <a:lnTo>
                    <a:pt x="116" y="4"/>
                  </a:lnTo>
                  <a:lnTo>
                    <a:pt x="126" y="2"/>
                  </a:lnTo>
                  <a:lnTo>
                    <a:pt x="138" y="2"/>
                  </a:lnTo>
                  <a:lnTo>
                    <a:pt x="148" y="1"/>
                  </a:lnTo>
                  <a:lnTo>
                    <a:pt x="159" y="0"/>
                  </a:lnTo>
                  <a:lnTo>
                    <a:pt x="167" y="0"/>
                  </a:lnTo>
                  <a:lnTo>
                    <a:pt x="171" y="0"/>
                  </a:lnTo>
                  <a:lnTo>
                    <a:pt x="170" y="4"/>
                  </a:lnTo>
                  <a:lnTo>
                    <a:pt x="169" y="8"/>
                  </a:lnTo>
                  <a:lnTo>
                    <a:pt x="165" y="13"/>
                  </a:lnTo>
                  <a:lnTo>
                    <a:pt x="163" y="15"/>
                  </a:lnTo>
                  <a:lnTo>
                    <a:pt x="150" y="14"/>
                  </a:lnTo>
                  <a:lnTo>
                    <a:pt x="137" y="14"/>
                  </a:lnTo>
                  <a:lnTo>
                    <a:pt x="122" y="14"/>
                  </a:lnTo>
                  <a:lnTo>
                    <a:pt x="106" y="13"/>
                  </a:lnTo>
                  <a:lnTo>
                    <a:pt x="91" y="13"/>
                  </a:lnTo>
                  <a:lnTo>
                    <a:pt x="77" y="13"/>
                  </a:lnTo>
                  <a:lnTo>
                    <a:pt x="65" y="14"/>
                  </a:lnTo>
                  <a:lnTo>
                    <a:pt x="56" y="14"/>
                  </a:lnTo>
                  <a:lnTo>
                    <a:pt x="49" y="14"/>
                  </a:lnTo>
                  <a:lnTo>
                    <a:pt x="41" y="15"/>
                  </a:lnTo>
                  <a:lnTo>
                    <a:pt x="33" y="15"/>
                  </a:lnTo>
                  <a:lnTo>
                    <a:pt x="24" y="15"/>
                  </a:lnTo>
                  <a:lnTo>
                    <a:pt x="17" y="16"/>
                  </a:lnTo>
                  <a:lnTo>
                    <a:pt x="10" y="16"/>
                  </a:lnTo>
                  <a:lnTo>
                    <a:pt x="5" y="16"/>
                  </a:lnTo>
                  <a:lnTo>
                    <a:pt x="2" y="16"/>
                  </a:lnTo>
                  <a:lnTo>
                    <a:pt x="0" y="12"/>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1" name="Freeform 31"/>
            <p:cNvSpPr>
              <a:spLocks/>
            </p:cNvSpPr>
            <p:nvPr/>
          </p:nvSpPr>
          <p:spPr bwMode="auto">
            <a:xfrm>
              <a:off x="4330" y="1371"/>
              <a:ext cx="13" cy="68"/>
            </a:xfrm>
            <a:custGeom>
              <a:avLst/>
              <a:gdLst/>
              <a:ahLst/>
              <a:cxnLst>
                <a:cxn ang="0">
                  <a:pos x="4" y="0"/>
                </a:cxn>
                <a:cxn ang="0">
                  <a:pos x="9" y="7"/>
                </a:cxn>
                <a:cxn ang="0">
                  <a:pos x="17" y="18"/>
                </a:cxn>
                <a:cxn ang="0">
                  <a:pos x="26" y="29"/>
                </a:cxn>
                <a:cxn ang="0">
                  <a:pos x="28" y="36"/>
                </a:cxn>
                <a:cxn ang="0">
                  <a:pos x="24" y="48"/>
                </a:cxn>
                <a:cxn ang="0">
                  <a:pos x="17" y="74"/>
                </a:cxn>
                <a:cxn ang="0">
                  <a:pos x="12" y="99"/>
                </a:cxn>
                <a:cxn ang="0">
                  <a:pos x="8" y="112"/>
                </a:cxn>
                <a:cxn ang="0">
                  <a:pos x="9" y="118"/>
                </a:cxn>
                <a:cxn ang="0">
                  <a:pos x="11" y="126"/>
                </a:cxn>
                <a:cxn ang="0">
                  <a:pos x="12" y="133"/>
                </a:cxn>
                <a:cxn ang="0">
                  <a:pos x="13" y="137"/>
                </a:cxn>
                <a:cxn ang="0">
                  <a:pos x="0" y="135"/>
                </a:cxn>
                <a:cxn ang="0">
                  <a:pos x="0" y="120"/>
                </a:cxn>
                <a:cxn ang="0">
                  <a:pos x="0" y="101"/>
                </a:cxn>
                <a:cxn ang="0">
                  <a:pos x="0" y="84"/>
                </a:cxn>
                <a:cxn ang="0">
                  <a:pos x="0" y="72"/>
                </a:cxn>
                <a:cxn ang="0">
                  <a:pos x="0" y="57"/>
                </a:cxn>
                <a:cxn ang="0">
                  <a:pos x="0" y="33"/>
                </a:cxn>
                <a:cxn ang="0">
                  <a:pos x="1" y="12"/>
                </a:cxn>
                <a:cxn ang="0">
                  <a:pos x="4" y="0"/>
                </a:cxn>
              </a:cxnLst>
              <a:rect l="0" t="0" r="r" b="b"/>
              <a:pathLst>
                <a:path w="28" h="137">
                  <a:moveTo>
                    <a:pt x="4" y="0"/>
                  </a:moveTo>
                  <a:lnTo>
                    <a:pt x="9" y="7"/>
                  </a:lnTo>
                  <a:lnTo>
                    <a:pt x="17" y="18"/>
                  </a:lnTo>
                  <a:lnTo>
                    <a:pt x="26" y="29"/>
                  </a:lnTo>
                  <a:lnTo>
                    <a:pt x="28" y="36"/>
                  </a:lnTo>
                  <a:lnTo>
                    <a:pt x="24" y="48"/>
                  </a:lnTo>
                  <a:lnTo>
                    <a:pt x="17" y="74"/>
                  </a:lnTo>
                  <a:lnTo>
                    <a:pt x="12" y="99"/>
                  </a:lnTo>
                  <a:lnTo>
                    <a:pt x="8" y="112"/>
                  </a:lnTo>
                  <a:lnTo>
                    <a:pt x="9" y="118"/>
                  </a:lnTo>
                  <a:lnTo>
                    <a:pt x="11" y="126"/>
                  </a:lnTo>
                  <a:lnTo>
                    <a:pt x="12" y="133"/>
                  </a:lnTo>
                  <a:lnTo>
                    <a:pt x="13" y="137"/>
                  </a:lnTo>
                  <a:lnTo>
                    <a:pt x="0" y="135"/>
                  </a:lnTo>
                  <a:lnTo>
                    <a:pt x="0" y="120"/>
                  </a:lnTo>
                  <a:lnTo>
                    <a:pt x="0" y="101"/>
                  </a:lnTo>
                  <a:lnTo>
                    <a:pt x="0" y="84"/>
                  </a:lnTo>
                  <a:lnTo>
                    <a:pt x="0" y="72"/>
                  </a:lnTo>
                  <a:lnTo>
                    <a:pt x="0" y="57"/>
                  </a:lnTo>
                  <a:lnTo>
                    <a:pt x="0" y="33"/>
                  </a:lnTo>
                  <a:lnTo>
                    <a:pt x="1" y="12"/>
                  </a:lnTo>
                  <a:lnTo>
                    <a:pt x="4"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2" name="Freeform 32"/>
            <p:cNvSpPr>
              <a:spLocks/>
            </p:cNvSpPr>
            <p:nvPr/>
          </p:nvSpPr>
          <p:spPr bwMode="auto">
            <a:xfrm>
              <a:off x="4326" y="1448"/>
              <a:ext cx="9" cy="26"/>
            </a:xfrm>
            <a:custGeom>
              <a:avLst/>
              <a:gdLst/>
              <a:ahLst/>
              <a:cxnLst>
                <a:cxn ang="0">
                  <a:pos x="1" y="0"/>
                </a:cxn>
                <a:cxn ang="0">
                  <a:pos x="6" y="12"/>
                </a:cxn>
                <a:cxn ang="0">
                  <a:pos x="12" y="27"/>
                </a:cxn>
                <a:cxn ang="0">
                  <a:pos x="16" y="41"/>
                </a:cxn>
                <a:cxn ang="0">
                  <a:pos x="18" y="49"/>
                </a:cxn>
                <a:cxn ang="0">
                  <a:pos x="15" y="50"/>
                </a:cxn>
                <a:cxn ang="0">
                  <a:pos x="11" y="51"/>
                </a:cxn>
                <a:cxn ang="0">
                  <a:pos x="5" y="53"/>
                </a:cxn>
                <a:cxn ang="0">
                  <a:pos x="3" y="53"/>
                </a:cxn>
                <a:cxn ang="0">
                  <a:pos x="1" y="46"/>
                </a:cxn>
                <a:cxn ang="0">
                  <a:pos x="0" y="31"/>
                </a:cxn>
                <a:cxn ang="0">
                  <a:pos x="0" y="13"/>
                </a:cxn>
                <a:cxn ang="0">
                  <a:pos x="1" y="0"/>
                </a:cxn>
              </a:cxnLst>
              <a:rect l="0" t="0" r="r" b="b"/>
              <a:pathLst>
                <a:path w="18" h="53">
                  <a:moveTo>
                    <a:pt x="1" y="0"/>
                  </a:moveTo>
                  <a:lnTo>
                    <a:pt x="6" y="12"/>
                  </a:lnTo>
                  <a:lnTo>
                    <a:pt x="12" y="27"/>
                  </a:lnTo>
                  <a:lnTo>
                    <a:pt x="16" y="41"/>
                  </a:lnTo>
                  <a:lnTo>
                    <a:pt x="18" y="49"/>
                  </a:lnTo>
                  <a:lnTo>
                    <a:pt x="15" y="50"/>
                  </a:lnTo>
                  <a:lnTo>
                    <a:pt x="11" y="51"/>
                  </a:lnTo>
                  <a:lnTo>
                    <a:pt x="5" y="53"/>
                  </a:lnTo>
                  <a:lnTo>
                    <a:pt x="3" y="53"/>
                  </a:lnTo>
                  <a:lnTo>
                    <a:pt x="1" y="46"/>
                  </a:lnTo>
                  <a:lnTo>
                    <a:pt x="0" y="31"/>
                  </a:lnTo>
                  <a:lnTo>
                    <a:pt x="0" y="13"/>
                  </a:lnTo>
                  <a:lnTo>
                    <a:pt x="1"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3" name="Freeform 33"/>
            <p:cNvSpPr>
              <a:spLocks/>
            </p:cNvSpPr>
            <p:nvPr/>
          </p:nvSpPr>
          <p:spPr bwMode="auto">
            <a:xfrm>
              <a:off x="4326" y="1752"/>
              <a:ext cx="18" cy="75"/>
            </a:xfrm>
            <a:custGeom>
              <a:avLst/>
              <a:gdLst/>
              <a:ahLst/>
              <a:cxnLst>
                <a:cxn ang="0">
                  <a:pos x="8" y="0"/>
                </a:cxn>
                <a:cxn ang="0">
                  <a:pos x="12" y="7"/>
                </a:cxn>
                <a:cxn ang="0">
                  <a:pos x="16" y="21"/>
                </a:cxn>
                <a:cxn ang="0">
                  <a:pos x="19" y="37"/>
                </a:cxn>
                <a:cxn ang="0">
                  <a:pos x="17" y="52"/>
                </a:cxn>
                <a:cxn ang="0">
                  <a:pos x="23" y="70"/>
                </a:cxn>
                <a:cxn ang="0">
                  <a:pos x="29" y="91"/>
                </a:cxn>
                <a:cxn ang="0">
                  <a:pos x="35" y="108"/>
                </a:cxn>
                <a:cxn ang="0">
                  <a:pos x="37" y="119"/>
                </a:cxn>
                <a:cxn ang="0">
                  <a:pos x="28" y="129"/>
                </a:cxn>
                <a:cxn ang="0">
                  <a:pos x="17" y="140"/>
                </a:cxn>
                <a:cxn ang="0">
                  <a:pos x="9" y="148"/>
                </a:cxn>
                <a:cxn ang="0">
                  <a:pos x="4" y="151"/>
                </a:cxn>
                <a:cxn ang="0">
                  <a:pos x="1" y="149"/>
                </a:cxn>
                <a:cxn ang="0">
                  <a:pos x="0" y="143"/>
                </a:cxn>
                <a:cxn ang="0">
                  <a:pos x="0" y="137"/>
                </a:cxn>
                <a:cxn ang="0">
                  <a:pos x="1" y="134"/>
                </a:cxn>
                <a:cxn ang="0">
                  <a:pos x="5" y="130"/>
                </a:cxn>
                <a:cxn ang="0">
                  <a:pos x="9" y="125"/>
                </a:cxn>
                <a:cxn ang="0">
                  <a:pos x="13" y="118"/>
                </a:cxn>
                <a:cxn ang="0">
                  <a:pos x="13" y="112"/>
                </a:cxn>
                <a:cxn ang="0">
                  <a:pos x="10" y="103"/>
                </a:cxn>
                <a:cxn ang="0">
                  <a:pos x="7" y="89"/>
                </a:cxn>
                <a:cxn ang="0">
                  <a:pos x="4" y="74"/>
                </a:cxn>
                <a:cxn ang="0">
                  <a:pos x="2" y="62"/>
                </a:cxn>
                <a:cxn ang="0">
                  <a:pos x="4" y="49"/>
                </a:cxn>
                <a:cxn ang="0">
                  <a:pos x="4" y="29"/>
                </a:cxn>
                <a:cxn ang="0">
                  <a:pos x="6" y="9"/>
                </a:cxn>
                <a:cxn ang="0">
                  <a:pos x="8" y="0"/>
                </a:cxn>
              </a:cxnLst>
              <a:rect l="0" t="0" r="r" b="b"/>
              <a:pathLst>
                <a:path w="37" h="151">
                  <a:moveTo>
                    <a:pt x="8" y="0"/>
                  </a:moveTo>
                  <a:lnTo>
                    <a:pt x="12" y="7"/>
                  </a:lnTo>
                  <a:lnTo>
                    <a:pt x="16" y="21"/>
                  </a:lnTo>
                  <a:lnTo>
                    <a:pt x="19" y="37"/>
                  </a:lnTo>
                  <a:lnTo>
                    <a:pt x="17" y="52"/>
                  </a:lnTo>
                  <a:lnTo>
                    <a:pt x="23" y="70"/>
                  </a:lnTo>
                  <a:lnTo>
                    <a:pt x="29" y="91"/>
                  </a:lnTo>
                  <a:lnTo>
                    <a:pt x="35" y="108"/>
                  </a:lnTo>
                  <a:lnTo>
                    <a:pt x="37" y="119"/>
                  </a:lnTo>
                  <a:lnTo>
                    <a:pt x="28" y="129"/>
                  </a:lnTo>
                  <a:lnTo>
                    <a:pt x="17" y="140"/>
                  </a:lnTo>
                  <a:lnTo>
                    <a:pt x="9" y="148"/>
                  </a:lnTo>
                  <a:lnTo>
                    <a:pt x="4" y="151"/>
                  </a:lnTo>
                  <a:lnTo>
                    <a:pt x="1" y="149"/>
                  </a:lnTo>
                  <a:lnTo>
                    <a:pt x="0" y="143"/>
                  </a:lnTo>
                  <a:lnTo>
                    <a:pt x="0" y="137"/>
                  </a:lnTo>
                  <a:lnTo>
                    <a:pt x="1" y="134"/>
                  </a:lnTo>
                  <a:lnTo>
                    <a:pt x="5" y="130"/>
                  </a:lnTo>
                  <a:lnTo>
                    <a:pt x="9" y="125"/>
                  </a:lnTo>
                  <a:lnTo>
                    <a:pt x="13" y="118"/>
                  </a:lnTo>
                  <a:lnTo>
                    <a:pt x="13" y="112"/>
                  </a:lnTo>
                  <a:lnTo>
                    <a:pt x="10" y="103"/>
                  </a:lnTo>
                  <a:lnTo>
                    <a:pt x="7" y="89"/>
                  </a:lnTo>
                  <a:lnTo>
                    <a:pt x="4" y="74"/>
                  </a:lnTo>
                  <a:lnTo>
                    <a:pt x="2" y="62"/>
                  </a:lnTo>
                  <a:lnTo>
                    <a:pt x="4" y="49"/>
                  </a:lnTo>
                  <a:lnTo>
                    <a:pt x="4" y="29"/>
                  </a:lnTo>
                  <a:lnTo>
                    <a:pt x="6" y="9"/>
                  </a:lnTo>
                  <a:lnTo>
                    <a:pt x="8"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4" name="Freeform 34"/>
            <p:cNvSpPr>
              <a:spLocks/>
            </p:cNvSpPr>
            <p:nvPr/>
          </p:nvSpPr>
          <p:spPr bwMode="auto">
            <a:xfrm>
              <a:off x="3820" y="1838"/>
              <a:ext cx="91" cy="15"/>
            </a:xfrm>
            <a:custGeom>
              <a:avLst/>
              <a:gdLst/>
              <a:ahLst/>
              <a:cxnLst>
                <a:cxn ang="0">
                  <a:pos x="174" y="16"/>
                </a:cxn>
                <a:cxn ang="0">
                  <a:pos x="164" y="16"/>
                </a:cxn>
                <a:cxn ang="0">
                  <a:pos x="146" y="17"/>
                </a:cxn>
                <a:cxn ang="0">
                  <a:pos x="121" y="20"/>
                </a:cxn>
                <a:cxn ang="0">
                  <a:pos x="94" y="21"/>
                </a:cxn>
                <a:cxn ang="0">
                  <a:pos x="67" y="23"/>
                </a:cxn>
                <a:cxn ang="0">
                  <a:pos x="43" y="25"/>
                </a:cxn>
                <a:cxn ang="0">
                  <a:pos x="24" y="28"/>
                </a:cxn>
                <a:cxn ang="0">
                  <a:pos x="12" y="30"/>
                </a:cxn>
                <a:cxn ang="0">
                  <a:pos x="5" y="25"/>
                </a:cxn>
                <a:cxn ang="0">
                  <a:pos x="2" y="20"/>
                </a:cxn>
                <a:cxn ang="0">
                  <a:pos x="0" y="12"/>
                </a:cxn>
                <a:cxn ang="0">
                  <a:pos x="6" y="0"/>
                </a:cxn>
                <a:cxn ang="0">
                  <a:pos x="10" y="2"/>
                </a:cxn>
                <a:cxn ang="0">
                  <a:pos x="13" y="3"/>
                </a:cxn>
                <a:cxn ang="0">
                  <a:pos x="18" y="6"/>
                </a:cxn>
                <a:cxn ang="0">
                  <a:pos x="22" y="6"/>
                </a:cxn>
                <a:cxn ang="0">
                  <a:pos x="27" y="7"/>
                </a:cxn>
                <a:cxn ang="0">
                  <a:pos x="32" y="7"/>
                </a:cxn>
                <a:cxn ang="0">
                  <a:pos x="37" y="7"/>
                </a:cxn>
                <a:cxn ang="0">
                  <a:pos x="42" y="7"/>
                </a:cxn>
                <a:cxn ang="0">
                  <a:pos x="49" y="7"/>
                </a:cxn>
                <a:cxn ang="0">
                  <a:pos x="58" y="7"/>
                </a:cxn>
                <a:cxn ang="0">
                  <a:pos x="70" y="8"/>
                </a:cxn>
                <a:cxn ang="0">
                  <a:pos x="82" y="8"/>
                </a:cxn>
                <a:cxn ang="0">
                  <a:pos x="95" y="9"/>
                </a:cxn>
                <a:cxn ang="0">
                  <a:pos x="106" y="10"/>
                </a:cxn>
                <a:cxn ang="0">
                  <a:pos x="117" y="10"/>
                </a:cxn>
                <a:cxn ang="0">
                  <a:pos x="124" y="10"/>
                </a:cxn>
                <a:cxn ang="0">
                  <a:pos x="130" y="10"/>
                </a:cxn>
                <a:cxn ang="0">
                  <a:pos x="138" y="10"/>
                </a:cxn>
                <a:cxn ang="0">
                  <a:pos x="147" y="10"/>
                </a:cxn>
                <a:cxn ang="0">
                  <a:pos x="157" y="9"/>
                </a:cxn>
                <a:cxn ang="0">
                  <a:pos x="165" y="9"/>
                </a:cxn>
                <a:cxn ang="0">
                  <a:pos x="173" y="9"/>
                </a:cxn>
                <a:cxn ang="0">
                  <a:pos x="179" y="9"/>
                </a:cxn>
                <a:cxn ang="0">
                  <a:pos x="183" y="9"/>
                </a:cxn>
                <a:cxn ang="0">
                  <a:pos x="174" y="16"/>
                </a:cxn>
              </a:cxnLst>
              <a:rect l="0" t="0" r="r" b="b"/>
              <a:pathLst>
                <a:path w="183" h="30">
                  <a:moveTo>
                    <a:pt x="174" y="16"/>
                  </a:moveTo>
                  <a:lnTo>
                    <a:pt x="164" y="16"/>
                  </a:lnTo>
                  <a:lnTo>
                    <a:pt x="146" y="17"/>
                  </a:lnTo>
                  <a:lnTo>
                    <a:pt x="121" y="20"/>
                  </a:lnTo>
                  <a:lnTo>
                    <a:pt x="94" y="21"/>
                  </a:lnTo>
                  <a:lnTo>
                    <a:pt x="67" y="23"/>
                  </a:lnTo>
                  <a:lnTo>
                    <a:pt x="43" y="25"/>
                  </a:lnTo>
                  <a:lnTo>
                    <a:pt x="24" y="28"/>
                  </a:lnTo>
                  <a:lnTo>
                    <a:pt x="12" y="30"/>
                  </a:lnTo>
                  <a:lnTo>
                    <a:pt x="5" y="25"/>
                  </a:lnTo>
                  <a:lnTo>
                    <a:pt x="2" y="20"/>
                  </a:lnTo>
                  <a:lnTo>
                    <a:pt x="0" y="12"/>
                  </a:lnTo>
                  <a:lnTo>
                    <a:pt x="6" y="0"/>
                  </a:lnTo>
                  <a:lnTo>
                    <a:pt x="10" y="2"/>
                  </a:lnTo>
                  <a:lnTo>
                    <a:pt x="13" y="3"/>
                  </a:lnTo>
                  <a:lnTo>
                    <a:pt x="18" y="6"/>
                  </a:lnTo>
                  <a:lnTo>
                    <a:pt x="22" y="6"/>
                  </a:lnTo>
                  <a:lnTo>
                    <a:pt x="27" y="7"/>
                  </a:lnTo>
                  <a:lnTo>
                    <a:pt x="32" y="7"/>
                  </a:lnTo>
                  <a:lnTo>
                    <a:pt x="37" y="7"/>
                  </a:lnTo>
                  <a:lnTo>
                    <a:pt x="42" y="7"/>
                  </a:lnTo>
                  <a:lnTo>
                    <a:pt x="49" y="7"/>
                  </a:lnTo>
                  <a:lnTo>
                    <a:pt x="58" y="7"/>
                  </a:lnTo>
                  <a:lnTo>
                    <a:pt x="70" y="8"/>
                  </a:lnTo>
                  <a:lnTo>
                    <a:pt x="82" y="8"/>
                  </a:lnTo>
                  <a:lnTo>
                    <a:pt x="95" y="9"/>
                  </a:lnTo>
                  <a:lnTo>
                    <a:pt x="106" y="10"/>
                  </a:lnTo>
                  <a:lnTo>
                    <a:pt x="117" y="10"/>
                  </a:lnTo>
                  <a:lnTo>
                    <a:pt x="124" y="10"/>
                  </a:lnTo>
                  <a:lnTo>
                    <a:pt x="130" y="10"/>
                  </a:lnTo>
                  <a:lnTo>
                    <a:pt x="138" y="10"/>
                  </a:lnTo>
                  <a:lnTo>
                    <a:pt x="147" y="10"/>
                  </a:lnTo>
                  <a:lnTo>
                    <a:pt x="157" y="9"/>
                  </a:lnTo>
                  <a:lnTo>
                    <a:pt x="165" y="9"/>
                  </a:lnTo>
                  <a:lnTo>
                    <a:pt x="173" y="9"/>
                  </a:lnTo>
                  <a:lnTo>
                    <a:pt x="179" y="9"/>
                  </a:lnTo>
                  <a:lnTo>
                    <a:pt x="183" y="9"/>
                  </a:lnTo>
                  <a:lnTo>
                    <a:pt x="174" y="16"/>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5" name="Freeform 35"/>
            <p:cNvSpPr>
              <a:spLocks/>
            </p:cNvSpPr>
            <p:nvPr/>
          </p:nvSpPr>
          <p:spPr bwMode="auto">
            <a:xfrm>
              <a:off x="3792" y="1567"/>
              <a:ext cx="16" cy="89"/>
            </a:xfrm>
            <a:custGeom>
              <a:avLst/>
              <a:gdLst/>
              <a:ahLst/>
              <a:cxnLst>
                <a:cxn ang="0">
                  <a:pos x="30" y="0"/>
                </a:cxn>
                <a:cxn ang="0">
                  <a:pos x="32" y="2"/>
                </a:cxn>
                <a:cxn ang="0">
                  <a:pos x="31" y="8"/>
                </a:cxn>
                <a:cxn ang="0">
                  <a:pos x="29" y="15"/>
                </a:cxn>
                <a:cxn ang="0">
                  <a:pos x="27" y="23"/>
                </a:cxn>
                <a:cxn ang="0">
                  <a:pos x="25" y="31"/>
                </a:cxn>
                <a:cxn ang="0">
                  <a:pos x="27" y="40"/>
                </a:cxn>
                <a:cxn ang="0">
                  <a:pos x="28" y="48"/>
                </a:cxn>
                <a:cxn ang="0">
                  <a:pos x="29" y="55"/>
                </a:cxn>
                <a:cxn ang="0">
                  <a:pos x="29" y="61"/>
                </a:cxn>
                <a:cxn ang="0">
                  <a:pos x="29" y="67"/>
                </a:cxn>
                <a:cxn ang="0">
                  <a:pos x="27" y="74"/>
                </a:cxn>
                <a:cxn ang="0">
                  <a:pos x="22" y="80"/>
                </a:cxn>
                <a:cxn ang="0">
                  <a:pos x="18" y="85"/>
                </a:cxn>
                <a:cxn ang="0">
                  <a:pos x="18" y="91"/>
                </a:cxn>
                <a:cxn ang="0">
                  <a:pos x="21" y="97"/>
                </a:cxn>
                <a:cxn ang="0">
                  <a:pos x="22" y="104"/>
                </a:cxn>
                <a:cxn ang="0">
                  <a:pos x="24" y="116"/>
                </a:cxn>
                <a:cxn ang="0">
                  <a:pos x="25" y="136"/>
                </a:cxn>
                <a:cxn ang="0">
                  <a:pos x="25" y="159"/>
                </a:cxn>
                <a:cxn ang="0">
                  <a:pos x="22" y="180"/>
                </a:cxn>
                <a:cxn ang="0">
                  <a:pos x="17" y="179"/>
                </a:cxn>
                <a:cxn ang="0">
                  <a:pos x="14" y="153"/>
                </a:cxn>
                <a:cxn ang="0">
                  <a:pos x="9" y="119"/>
                </a:cxn>
                <a:cxn ang="0">
                  <a:pos x="3" y="84"/>
                </a:cxn>
                <a:cxn ang="0">
                  <a:pos x="0" y="61"/>
                </a:cxn>
                <a:cxn ang="0">
                  <a:pos x="7" y="44"/>
                </a:cxn>
                <a:cxn ang="0">
                  <a:pos x="14" y="23"/>
                </a:cxn>
                <a:cxn ang="0">
                  <a:pos x="22" y="7"/>
                </a:cxn>
                <a:cxn ang="0">
                  <a:pos x="30" y="0"/>
                </a:cxn>
              </a:cxnLst>
              <a:rect l="0" t="0" r="r" b="b"/>
              <a:pathLst>
                <a:path w="32" h="180">
                  <a:moveTo>
                    <a:pt x="30" y="0"/>
                  </a:moveTo>
                  <a:lnTo>
                    <a:pt x="32" y="2"/>
                  </a:lnTo>
                  <a:lnTo>
                    <a:pt x="31" y="8"/>
                  </a:lnTo>
                  <a:lnTo>
                    <a:pt x="29" y="15"/>
                  </a:lnTo>
                  <a:lnTo>
                    <a:pt x="27" y="23"/>
                  </a:lnTo>
                  <a:lnTo>
                    <a:pt x="25" y="31"/>
                  </a:lnTo>
                  <a:lnTo>
                    <a:pt x="27" y="40"/>
                  </a:lnTo>
                  <a:lnTo>
                    <a:pt x="28" y="48"/>
                  </a:lnTo>
                  <a:lnTo>
                    <a:pt x="29" y="55"/>
                  </a:lnTo>
                  <a:lnTo>
                    <a:pt x="29" y="61"/>
                  </a:lnTo>
                  <a:lnTo>
                    <a:pt x="29" y="67"/>
                  </a:lnTo>
                  <a:lnTo>
                    <a:pt x="27" y="74"/>
                  </a:lnTo>
                  <a:lnTo>
                    <a:pt x="22" y="80"/>
                  </a:lnTo>
                  <a:lnTo>
                    <a:pt x="18" y="85"/>
                  </a:lnTo>
                  <a:lnTo>
                    <a:pt x="18" y="91"/>
                  </a:lnTo>
                  <a:lnTo>
                    <a:pt x="21" y="97"/>
                  </a:lnTo>
                  <a:lnTo>
                    <a:pt x="22" y="104"/>
                  </a:lnTo>
                  <a:lnTo>
                    <a:pt x="24" y="116"/>
                  </a:lnTo>
                  <a:lnTo>
                    <a:pt x="25" y="136"/>
                  </a:lnTo>
                  <a:lnTo>
                    <a:pt x="25" y="159"/>
                  </a:lnTo>
                  <a:lnTo>
                    <a:pt x="22" y="180"/>
                  </a:lnTo>
                  <a:lnTo>
                    <a:pt x="17" y="179"/>
                  </a:lnTo>
                  <a:lnTo>
                    <a:pt x="14" y="153"/>
                  </a:lnTo>
                  <a:lnTo>
                    <a:pt x="9" y="119"/>
                  </a:lnTo>
                  <a:lnTo>
                    <a:pt x="3" y="84"/>
                  </a:lnTo>
                  <a:lnTo>
                    <a:pt x="0" y="61"/>
                  </a:lnTo>
                  <a:lnTo>
                    <a:pt x="7" y="44"/>
                  </a:lnTo>
                  <a:lnTo>
                    <a:pt x="14" y="23"/>
                  </a:lnTo>
                  <a:lnTo>
                    <a:pt x="22" y="7"/>
                  </a:lnTo>
                  <a:lnTo>
                    <a:pt x="3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6" name="Freeform 36"/>
            <p:cNvSpPr>
              <a:spLocks/>
            </p:cNvSpPr>
            <p:nvPr/>
          </p:nvSpPr>
          <p:spPr bwMode="auto">
            <a:xfrm>
              <a:off x="3839" y="1375"/>
              <a:ext cx="458" cy="442"/>
            </a:xfrm>
            <a:custGeom>
              <a:avLst/>
              <a:gdLst/>
              <a:ahLst/>
              <a:cxnLst>
                <a:cxn ang="0">
                  <a:pos x="190" y="20"/>
                </a:cxn>
                <a:cxn ang="0">
                  <a:pos x="252" y="16"/>
                </a:cxn>
                <a:cxn ang="0">
                  <a:pos x="339" y="60"/>
                </a:cxn>
                <a:cxn ang="0">
                  <a:pos x="411" y="45"/>
                </a:cxn>
                <a:cxn ang="0">
                  <a:pos x="486" y="43"/>
                </a:cxn>
                <a:cxn ang="0">
                  <a:pos x="566" y="10"/>
                </a:cxn>
                <a:cxn ang="0">
                  <a:pos x="653" y="5"/>
                </a:cxn>
                <a:cxn ang="0">
                  <a:pos x="737" y="50"/>
                </a:cxn>
                <a:cxn ang="0">
                  <a:pos x="807" y="39"/>
                </a:cxn>
                <a:cxn ang="0">
                  <a:pos x="827" y="49"/>
                </a:cxn>
                <a:cxn ang="0">
                  <a:pos x="884" y="60"/>
                </a:cxn>
                <a:cxn ang="0">
                  <a:pos x="849" y="85"/>
                </a:cxn>
                <a:cxn ang="0">
                  <a:pos x="861" y="129"/>
                </a:cxn>
                <a:cxn ang="0">
                  <a:pos x="835" y="159"/>
                </a:cxn>
                <a:cxn ang="0">
                  <a:pos x="893" y="206"/>
                </a:cxn>
                <a:cxn ang="0">
                  <a:pos x="904" y="238"/>
                </a:cxn>
                <a:cxn ang="0">
                  <a:pos x="889" y="277"/>
                </a:cxn>
                <a:cxn ang="0">
                  <a:pos x="861" y="308"/>
                </a:cxn>
                <a:cxn ang="0">
                  <a:pos x="820" y="356"/>
                </a:cxn>
                <a:cxn ang="0">
                  <a:pos x="880" y="386"/>
                </a:cxn>
                <a:cxn ang="0">
                  <a:pos x="839" y="428"/>
                </a:cxn>
                <a:cxn ang="0">
                  <a:pos x="903" y="470"/>
                </a:cxn>
                <a:cxn ang="0">
                  <a:pos x="893" y="517"/>
                </a:cxn>
                <a:cxn ang="0">
                  <a:pos x="852" y="567"/>
                </a:cxn>
                <a:cxn ang="0">
                  <a:pos x="857" y="612"/>
                </a:cxn>
                <a:cxn ang="0">
                  <a:pos x="857" y="651"/>
                </a:cxn>
                <a:cxn ang="0">
                  <a:pos x="852" y="691"/>
                </a:cxn>
                <a:cxn ang="0">
                  <a:pos x="874" y="732"/>
                </a:cxn>
                <a:cxn ang="0">
                  <a:pos x="898" y="776"/>
                </a:cxn>
                <a:cxn ang="0">
                  <a:pos x="906" y="827"/>
                </a:cxn>
                <a:cxn ang="0">
                  <a:pos x="832" y="837"/>
                </a:cxn>
                <a:cxn ang="0">
                  <a:pos x="804" y="835"/>
                </a:cxn>
                <a:cxn ang="0">
                  <a:pos x="710" y="856"/>
                </a:cxn>
                <a:cxn ang="0">
                  <a:pos x="633" y="818"/>
                </a:cxn>
                <a:cxn ang="0">
                  <a:pos x="530" y="873"/>
                </a:cxn>
                <a:cxn ang="0">
                  <a:pos x="465" y="835"/>
                </a:cxn>
                <a:cxn ang="0">
                  <a:pos x="385" y="827"/>
                </a:cxn>
                <a:cxn ang="0">
                  <a:pos x="298" y="871"/>
                </a:cxn>
                <a:cxn ang="0">
                  <a:pos x="197" y="868"/>
                </a:cxn>
                <a:cxn ang="0">
                  <a:pos x="126" y="837"/>
                </a:cxn>
                <a:cxn ang="0">
                  <a:pos x="91" y="831"/>
                </a:cxn>
                <a:cxn ang="0">
                  <a:pos x="63" y="807"/>
                </a:cxn>
                <a:cxn ang="0">
                  <a:pos x="40" y="773"/>
                </a:cxn>
                <a:cxn ang="0">
                  <a:pos x="53" y="737"/>
                </a:cxn>
                <a:cxn ang="0">
                  <a:pos x="33" y="701"/>
                </a:cxn>
                <a:cxn ang="0">
                  <a:pos x="22" y="665"/>
                </a:cxn>
                <a:cxn ang="0">
                  <a:pos x="56" y="622"/>
                </a:cxn>
                <a:cxn ang="0">
                  <a:pos x="68" y="570"/>
                </a:cxn>
                <a:cxn ang="0">
                  <a:pos x="95" y="525"/>
                </a:cxn>
                <a:cxn ang="0">
                  <a:pos x="71" y="477"/>
                </a:cxn>
                <a:cxn ang="0">
                  <a:pos x="66" y="434"/>
                </a:cxn>
                <a:cxn ang="0">
                  <a:pos x="29" y="383"/>
                </a:cxn>
                <a:cxn ang="0">
                  <a:pos x="18" y="349"/>
                </a:cxn>
                <a:cxn ang="0">
                  <a:pos x="31" y="308"/>
                </a:cxn>
                <a:cxn ang="0">
                  <a:pos x="33" y="274"/>
                </a:cxn>
                <a:cxn ang="0">
                  <a:pos x="74" y="233"/>
                </a:cxn>
                <a:cxn ang="0">
                  <a:pos x="64" y="190"/>
                </a:cxn>
                <a:cxn ang="0">
                  <a:pos x="88" y="137"/>
                </a:cxn>
                <a:cxn ang="0">
                  <a:pos x="60" y="88"/>
                </a:cxn>
                <a:cxn ang="0">
                  <a:pos x="28" y="27"/>
                </a:cxn>
                <a:cxn ang="0">
                  <a:pos x="103" y="40"/>
                </a:cxn>
              </a:cxnLst>
              <a:rect l="0" t="0" r="r" b="b"/>
              <a:pathLst>
                <a:path w="918" h="884">
                  <a:moveTo>
                    <a:pt x="128" y="16"/>
                  </a:moveTo>
                  <a:lnTo>
                    <a:pt x="135" y="23"/>
                  </a:lnTo>
                  <a:lnTo>
                    <a:pt x="141" y="38"/>
                  </a:lnTo>
                  <a:lnTo>
                    <a:pt x="144" y="52"/>
                  </a:lnTo>
                  <a:lnTo>
                    <a:pt x="147" y="59"/>
                  </a:lnTo>
                  <a:lnTo>
                    <a:pt x="149" y="57"/>
                  </a:lnTo>
                  <a:lnTo>
                    <a:pt x="152" y="52"/>
                  </a:lnTo>
                  <a:lnTo>
                    <a:pt x="157" y="46"/>
                  </a:lnTo>
                  <a:lnTo>
                    <a:pt x="162" y="38"/>
                  </a:lnTo>
                  <a:lnTo>
                    <a:pt x="167" y="30"/>
                  </a:lnTo>
                  <a:lnTo>
                    <a:pt x="173" y="24"/>
                  </a:lnTo>
                  <a:lnTo>
                    <a:pt x="179" y="20"/>
                  </a:lnTo>
                  <a:lnTo>
                    <a:pt x="185" y="17"/>
                  </a:lnTo>
                  <a:lnTo>
                    <a:pt x="190" y="20"/>
                  </a:lnTo>
                  <a:lnTo>
                    <a:pt x="195" y="25"/>
                  </a:lnTo>
                  <a:lnTo>
                    <a:pt x="201" y="35"/>
                  </a:lnTo>
                  <a:lnTo>
                    <a:pt x="205" y="44"/>
                  </a:lnTo>
                  <a:lnTo>
                    <a:pt x="210" y="54"/>
                  </a:lnTo>
                  <a:lnTo>
                    <a:pt x="214" y="64"/>
                  </a:lnTo>
                  <a:lnTo>
                    <a:pt x="217" y="69"/>
                  </a:lnTo>
                  <a:lnTo>
                    <a:pt x="219" y="72"/>
                  </a:lnTo>
                  <a:lnTo>
                    <a:pt x="222" y="69"/>
                  </a:lnTo>
                  <a:lnTo>
                    <a:pt x="225" y="62"/>
                  </a:lnTo>
                  <a:lnTo>
                    <a:pt x="230" y="53"/>
                  </a:lnTo>
                  <a:lnTo>
                    <a:pt x="234" y="43"/>
                  </a:lnTo>
                  <a:lnTo>
                    <a:pt x="240" y="32"/>
                  </a:lnTo>
                  <a:lnTo>
                    <a:pt x="246" y="23"/>
                  </a:lnTo>
                  <a:lnTo>
                    <a:pt x="252" y="16"/>
                  </a:lnTo>
                  <a:lnTo>
                    <a:pt x="258" y="14"/>
                  </a:lnTo>
                  <a:lnTo>
                    <a:pt x="269" y="19"/>
                  </a:lnTo>
                  <a:lnTo>
                    <a:pt x="273" y="29"/>
                  </a:lnTo>
                  <a:lnTo>
                    <a:pt x="275" y="39"/>
                  </a:lnTo>
                  <a:lnTo>
                    <a:pt x="278" y="44"/>
                  </a:lnTo>
                  <a:lnTo>
                    <a:pt x="283" y="39"/>
                  </a:lnTo>
                  <a:lnTo>
                    <a:pt x="290" y="29"/>
                  </a:lnTo>
                  <a:lnTo>
                    <a:pt x="299" y="19"/>
                  </a:lnTo>
                  <a:lnTo>
                    <a:pt x="310" y="14"/>
                  </a:lnTo>
                  <a:lnTo>
                    <a:pt x="320" y="21"/>
                  </a:lnTo>
                  <a:lnTo>
                    <a:pt x="325" y="37"/>
                  </a:lnTo>
                  <a:lnTo>
                    <a:pt x="330" y="54"/>
                  </a:lnTo>
                  <a:lnTo>
                    <a:pt x="336" y="61"/>
                  </a:lnTo>
                  <a:lnTo>
                    <a:pt x="339" y="60"/>
                  </a:lnTo>
                  <a:lnTo>
                    <a:pt x="343" y="55"/>
                  </a:lnTo>
                  <a:lnTo>
                    <a:pt x="346" y="50"/>
                  </a:lnTo>
                  <a:lnTo>
                    <a:pt x="350" y="43"/>
                  </a:lnTo>
                  <a:lnTo>
                    <a:pt x="354" y="36"/>
                  </a:lnTo>
                  <a:lnTo>
                    <a:pt x="359" y="30"/>
                  </a:lnTo>
                  <a:lnTo>
                    <a:pt x="363" y="25"/>
                  </a:lnTo>
                  <a:lnTo>
                    <a:pt x="370" y="24"/>
                  </a:lnTo>
                  <a:lnTo>
                    <a:pt x="381" y="30"/>
                  </a:lnTo>
                  <a:lnTo>
                    <a:pt x="388" y="44"/>
                  </a:lnTo>
                  <a:lnTo>
                    <a:pt x="393" y="59"/>
                  </a:lnTo>
                  <a:lnTo>
                    <a:pt x="399" y="65"/>
                  </a:lnTo>
                  <a:lnTo>
                    <a:pt x="403" y="62"/>
                  </a:lnTo>
                  <a:lnTo>
                    <a:pt x="406" y="55"/>
                  </a:lnTo>
                  <a:lnTo>
                    <a:pt x="411" y="45"/>
                  </a:lnTo>
                  <a:lnTo>
                    <a:pt x="415" y="34"/>
                  </a:lnTo>
                  <a:lnTo>
                    <a:pt x="421" y="23"/>
                  </a:lnTo>
                  <a:lnTo>
                    <a:pt x="427" y="13"/>
                  </a:lnTo>
                  <a:lnTo>
                    <a:pt x="434" y="6"/>
                  </a:lnTo>
                  <a:lnTo>
                    <a:pt x="441" y="4"/>
                  </a:lnTo>
                  <a:lnTo>
                    <a:pt x="449" y="6"/>
                  </a:lnTo>
                  <a:lnTo>
                    <a:pt x="456" y="10"/>
                  </a:lnTo>
                  <a:lnTo>
                    <a:pt x="461" y="17"/>
                  </a:lnTo>
                  <a:lnTo>
                    <a:pt x="467" y="25"/>
                  </a:lnTo>
                  <a:lnTo>
                    <a:pt x="472" y="35"/>
                  </a:lnTo>
                  <a:lnTo>
                    <a:pt x="476" y="42"/>
                  </a:lnTo>
                  <a:lnTo>
                    <a:pt x="479" y="46"/>
                  </a:lnTo>
                  <a:lnTo>
                    <a:pt x="481" y="49"/>
                  </a:lnTo>
                  <a:lnTo>
                    <a:pt x="486" y="43"/>
                  </a:lnTo>
                  <a:lnTo>
                    <a:pt x="492" y="31"/>
                  </a:lnTo>
                  <a:lnTo>
                    <a:pt x="502" y="21"/>
                  </a:lnTo>
                  <a:lnTo>
                    <a:pt x="512" y="15"/>
                  </a:lnTo>
                  <a:lnTo>
                    <a:pt x="525" y="22"/>
                  </a:lnTo>
                  <a:lnTo>
                    <a:pt x="530" y="38"/>
                  </a:lnTo>
                  <a:lnTo>
                    <a:pt x="533" y="54"/>
                  </a:lnTo>
                  <a:lnTo>
                    <a:pt x="535" y="62"/>
                  </a:lnTo>
                  <a:lnTo>
                    <a:pt x="537" y="60"/>
                  </a:lnTo>
                  <a:lnTo>
                    <a:pt x="541" y="54"/>
                  </a:lnTo>
                  <a:lnTo>
                    <a:pt x="544" y="45"/>
                  </a:lnTo>
                  <a:lnTo>
                    <a:pt x="550" y="35"/>
                  </a:lnTo>
                  <a:lnTo>
                    <a:pt x="555" y="25"/>
                  </a:lnTo>
                  <a:lnTo>
                    <a:pt x="560" y="16"/>
                  </a:lnTo>
                  <a:lnTo>
                    <a:pt x="566" y="10"/>
                  </a:lnTo>
                  <a:lnTo>
                    <a:pt x="571" y="8"/>
                  </a:lnTo>
                  <a:lnTo>
                    <a:pt x="581" y="16"/>
                  </a:lnTo>
                  <a:lnTo>
                    <a:pt x="592" y="35"/>
                  </a:lnTo>
                  <a:lnTo>
                    <a:pt x="598" y="53"/>
                  </a:lnTo>
                  <a:lnTo>
                    <a:pt x="604" y="61"/>
                  </a:lnTo>
                  <a:lnTo>
                    <a:pt x="607" y="59"/>
                  </a:lnTo>
                  <a:lnTo>
                    <a:pt x="611" y="53"/>
                  </a:lnTo>
                  <a:lnTo>
                    <a:pt x="616" y="44"/>
                  </a:lnTo>
                  <a:lnTo>
                    <a:pt x="621" y="34"/>
                  </a:lnTo>
                  <a:lnTo>
                    <a:pt x="628" y="23"/>
                  </a:lnTo>
                  <a:lnTo>
                    <a:pt x="634" y="14"/>
                  </a:lnTo>
                  <a:lnTo>
                    <a:pt x="641" y="7"/>
                  </a:lnTo>
                  <a:lnTo>
                    <a:pt x="647" y="4"/>
                  </a:lnTo>
                  <a:lnTo>
                    <a:pt x="653" y="5"/>
                  </a:lnTo>
                  <a:lnTo>
                    <a:pt x="658" y="9"/>
                  </a:lnTo>
                  <a:lnTo>
                    <a:pt x="663" y="17"/>
                  </a:lnTo>
                  <a:lnTo>
                    <a:pt x="669" y="25"/>
                  </a:lnTo>
                  <a:lnTo>
                    <a:pt x="672" y="35"/>
                  </a:lnTo>
                  <a:lnTo>
                    <a:pt x="677" y="43"/>
                  </a:lnTo>
                  <a:lnTo>
                    <a:pt x="680" y="49"/>
                  </a:lnTo>
                  <a:lnTo>
                    <a:pt x="683" y="51"/>
                  </a:lnTo>
                  <a:lnTo>
                    <a:pt x="689" y="44"/>
                  </a:lnTo>
                  <a:lnTo>
                    <a:pt x="699" y="29"/>
                  </a:lnTo>
                  <a:lnTo>
                    <a:pt x="707" y="15"/>
                  </a:lnTo>
                  <a:lnTo>
                    <a:pt x="714" y="8"/>
                  </a:lnTo>
                  <a:lnTo>
                    <a:pt x="721" y="16"/>
                  </a:lnTo>
                  <a:lnTo>
                    <a:pt x="729" y="32"/>
                  </a:lnTo>
                  <a:lnTo>
                    <a:pt x="737" y="50"/>
                  </a:lnTo>
                  <a:lnTo>
                    <a:pt x="742" y="58"/>
                  </a:lnTo>
                  <a:lnTo>
                    <a:pt x="745" y="55"/>
                  </a:lnTo>
                  <a:lnTo>
                    <a:pt x="748" y="50"/>
                  </a:lnTo>
                  <a:lnTo>
                    <a:pt x="752" y="42"/>
                  </a:lnTo>
                  <a:lnTo>
                    <a:pt x="756" y="32"/>
                  </a:lnTo>
                  <a:lnTo>
                    <a:pt x="761" y="22"/>
                  </a:lnTo>
                  <a:lnTo>
                    <a:pt x="766" y="14"/>
                  </a:lnTo>
                  <a:lnTo>
                    <a:pt x="771" y="7"/>
                  </a:lnTo>
                  <a:lnTo>
                    <a:pt x="777" y="4"/>
                  </a:lnTo>
                  <a:lnTo>
                    <a:pt x="791" y="8"/>
                  </a:lnTo>
                  <a:lnTo>
                    <a:pt x="799" y="21"/>
                  </a:lnTo>
                  <a:lnTo>
                    <a:pt x="802" y="35"/>
                  </a:lnTo>
                  <a:lnTo>
                    <a:pt x="805" y="42"/>
                  </a:lnTo>
                  <a:lnTo>
                    <a:pt x="807" y="39"/>
                  </a:lnTo>
                  <a:lnTo>
                    <a:pt x="810" y="34"/>
                  </a:lnTo>
                  <a:lnTo>
                    <a:pt x="817" y="27"/>
                  </a:lnTo>
                  <a:lnTo>
                    <a:pt x="824" y="17"/>
                  </a:lnTo>
                  <a:lnTo>
                    <a:pt x="832" y="9"/>
                  </a:lnTo>
                  <a:lnTo>
                    <a:pt x="842" y="4"/>
                  </a:lnTo>
                  <a:lnTo>
                    <a:pt x="852" y="0"/>
                  </a:lnTo>
                  <a:lnTo>
                    <a:pt x="861" y="1"/>
                  </a:lnTo>
                  <a:lnTo>
                    <a:pt x="865" y="5"/>
                  </a:lnTo>
                  <a:lnTo>
                    <a:pt x="862" y="12"/>
                  </a:lnTo>
                  <a:lnTo>
                    <a:pt x="857" y="19"/>
                  </a:lnTo>
                  <a:lnTo>
                    <a:pt x="847" y="28"/>
                  </a:lnTo>
                  <a:lnTo>
                    <a:pt x="839" y="36"/>
                  </a:lnTo>
                  <a:lnTo>
                    <a:pt x="831" y="43"/>
                  </a:lnTo>
                  <a:lnTo>
                    <a:pt x="827" y="49"/>
                  </a:lnTo>
                  <a:lnTo>
                    <a:pt x="827" y="51"/>
                  </a:lnTo>
                  <a:lnTo>
                    <a:pt x="832" y="51"/>
                  </a:lnTo>
                  <a:lnTo>
                    <a:pt x="840" y="47"/>
                  </a:lnTo>
                  <a:lnTo>
                    <a:pt x="852" y="43"/>
                  </a:lnTo>
                  <a:lnTo>
                    <a:pt x="865" y="37"/>
                  </a:lnTo>
                  <a:lnTo>
                    <a:pt x="877" y="32"/>
                  </a:lnTo>
                  <a:lnTo>
                    <a:pt x="890" y="28"/>
                  </a:lnTo>
                  <a:lnTo>
                    <a:pt x="899" y="27"/>
                  </a:lnTo>
                  <a:lnTo>
                    <a:pt x="906" y="29"/>
                  </a:lnTo>
                  <a:lnTo>
                    <a:pt x="908" y="34"/>
                  </a:lnTo>
                  <a:lnTo>
                    <a:pt x="906" y="39"/>
                  </a:lnTo>
                  <a:lnTo>
                    <a:pt x="900" y="46"/>
                  </a:lnTo>
                  <a:lnTo>
                    <a:pt x="892" y="53"/>
                  </a:lnTo>
                  <a:lnTo>
                    <a:pt x="884" y="60"/>
                  </a:lnTo>
                  <a:lnTo>
                    <a:pt x="875" y="65"/>
                  </a:lnTo>
                  <a:lnTo>
                    <a:pt x="868" y="69"/>
                  </a:lnTo>
                  <a:lnTo>
                    <a:pt x="863" y="70"/>
                  </a:lnTo>
                  <a:lnTo>
                    <a:pt x="859" y="70"/>
                  </a:lnTo>
                  <a:lnTo>
                    <a:pt x="854" y="72"/>
                  </a:lnTo>
                  <a:lnTo>
                    <a:pt x="847" y="73"/>
                  </a:lnTo>
                  <a:lnTo>
                    <a:pt x="840" y="73"/>
                  </a:lnTo>
                  <a:lnTo>
                    <a:pt x="834" y="74"/>
                  </a:lnTo>
                  <a:lnTo>
                    <a:pt x="828" y="75"/>
                  </a:lnTo>
                  <a:lnTo>
                    <a:pt x="824" y="77"/>
                  </a:lnTo>
                  <a:lnTo>
                    <a:pt x="823" y="78"/>
                  </a:lnTo>
                  <a:lnTo>
                    <a:pt x="827" y="81"/>
                  </a:lnTo>
                  <a:lnTo>
                    <a:pt x="836" y="83"/>
                  </a:lnTo>
                  <a:lnTo>
                    <a:pt x="849" y="85"/>
                  </a:lnTo>
                  <a:lnTo>
                    <a:pt x="863" y="89"/>
                  </a:lnTo>
                  <a:lnTo>
                    <a:pt x="877" y="93"/>
                  </a:lnTo>
                  <a:lnTo>
                    <a:pt x="891" y="98"/>
                  </a:lnTo>
                  <a:lnTo>
                    <a:pt x="900" y="104"/>
                  </a:lnTo>
                  <a:lnTo>
                    <a:pt x="904" y="112"/>
                  </a:lnTo>
                  <a:lnTo>
                    <a:pt x="903" y="119"/>
                  </a:lnTo>
                  <a:lnTo>
                    <a:pt x="897" y="122"/>
                  </a:lnTo>
                  <a:lnTo>
                    <a:pt x="890" y="125"/>
                  </a:lnTo>
                  <a:lnTo>
                    <a:pt x="882" y="126"/>
                  </a:lnTo>
                  <a:lnTo>
                    <a:pt x="874" y="126"/>
                  </a:lnTo>
                  <a:lnTo>
                    <a:pt x="866" y="126"/>
                  </a:lnTo>
                  <a:lnTo>
                    <a:pt x="861" y="127"/>
                  </a:lnTo>
                  <a:lnTo>
                    <a:pt x="859" y="128"/>
                  </a:lnTo>
                  <a:lnTo>
                    <a:pt x="861" y="129"/>
                  </a:lnTo>
                  <a:lnTo>
                    <a:pt x="865" y="130"/>
                  </a:lnTo>
                  <a:lnTo>
                    <a:pt x="872" y="133"/>
                  </a:lnTo>
                  <a:lnTo>
                    <a:pt x="880" y="134"/>
                  </a:lnTo>
                  <a:lnTo>
                    <a:pt x="887" y="136"/>
                  </a:lnTo>
                  <a:lnTo>
                    <a:pt x="893" y="138"/>
                  </a:lnTo>
                  <a:lnTo>
                    <a:pt x="897" y="142"/>
                  </a:lnTo>
                  <a:lnTo>
                    <a:pt x="899" y="147"/>
                  </a:lnTo>
                  <a:lnTo>
                    <a:pt x="896" y="151"/>
                  </a:lnTo>
                  <a:lnTo>
                    <a:pt x="889" y="153"/>
                  </a:lnTo>
                  <a:lnTo>
                    <a:pt x="877" y="156"/>
                  </a:lnTo>
                  <a:lnTo>
                    <a:pt x="866" y="157"/>
                  </a:lnTo>
                  <a:lnTo>
                    <a:pt x="853" y="158"/>
                  </a:lnTo>
                  <a:lnTo>
                    <a:pt x="842" y="158"/>
                  </a:lnTo>
                  <a:lnTo>
                    <a:pt x="835" y="159"/>
                  </a:lnTo>
                  <a:lnTo>
                    <a:pt x="831" y="160"/>
                  </a:lnTo>
                  <a:lnTo>
                    <a:pt x="835" y="163"/>
                  </a:lnTo>
                  <a:lnTo>
                    <a:pt x="844" y="165"/>
                  </a:lnTo>
                  <a:lnTo>
                    <a:pt x="857" y="168"/>
                  </a:lnTo>
                  <a:lnTo>
                    <a:pt x="870" y="172"/>
                  </a:lnTo>
                  <a:lnTo>
                    <a:pt x="885" y="175"/>
                  </a:lnTo>
                  <a:lnTo>
                    <a:pt x="899" y="180"/>
                  </a:lnTo>
                  <a:lnTo>
                    <a:pt x="908" y="183"/>
                  </a:lnTo>
                  <a:lnTo>
                    <a:pt x="913" y="188"/>
                  </a:lnTo>
                  <a:lnTo>
                    <a:pt x="914" y="196"/>
                  </a:lnTo>
                  <a:lnTo>
                    <a:pt x="913" y="201"/>
                  </a:lnTo>
                  <a:lnTo>
                    <a:pt x="908" y="203"/>
                  </a:lnTo>
                  <a:lnTo>
                    <a:pt x="900" y="205"/>
                  </a:lnTo>
                  <a:lnTo>
                    <a:pt x="893" y="206"/>
                  </a:lnTo>
                  <a:lnTo>
                    <a:pt x="883" y="206"/>
                  </a:lnTo>
                  <a:lnTo>
                    <a:pt x="872" y="208"/>
                  </a:lnTo>
                  <a:lnTo>
                    <a:pt x="860" y="209"/>
                  </a:lnTo>
                  <a:lnTo>
                    <a:pt x="847" y="209"/>
                  </a:lnTo>
                  <a:lnTo>
                    <a:pt x="838" y="210"/>
                  </a:lnTo>
                  <a:lnTo>
                    <a:pt x="831" y="211"/>
                  </a:lnTo>
                  <a:lnTo>
                    <a:pt x="829" y="212"/>
                  </a:lnTo>
                  <a:lnTo>
                    <a:pt x="832" y="213"/>
                  </a:lnTo>
                  <a:lnTo>
                    <a:pt x="840" y="216"/>
                  </a:lnTo>
                  <a:lnTo>
                    <a:pt x="853" y="219"/>
                  </a:lnTo>
                  <a:lnTo>
                    <a:pt x="868" y="223"/>
                  </a:lnTo>
                  <a:lnTo>
                    <a:pt x="882" y="226"/>
                  </a:lnTo>
                  <a:lnTo>
                    <a:pt x="895" y="232"/>
                  </a:lnTo>
                  <a:lnTo>
                    <a:pt x="904" y="238"/>
                  </a:lnTo>
                  <a:lnTo>
                    <a:pt x="907" y="245"/>
                  </a:lnTo>
                  <a:lnTo>
                    <a:pt x="905" y="251"/>
                  </a:lnTo>
                  <a:lnTo>
                    <a:pt x="899" y="256"/>
                  </a:lnTo>
                  <a:lnTo>
                    <a:pt x="891" y="260"/>
                  </a:lnTo>
                  <a:lnTo>
                    <a:pt x="881" y="262"/>
                  </a:lnTo>
                  <a:lnTo>
                    <a:pt x="870" y="263"/>
                  </a:lnTo>
                  <a:lnTo>
                    <a:pt x="861" y="263"/>
                  </a:lnTo>
                  <a:lnTo>
                    <a:pt x="855" y="264"/>
                  </a:lnTo>
                  <a:lnTo>
                    <a:pt x="853" y="265"/>
                  </a:lnTo>
                  <a:lnTo>
                    <a:pt x="855" y="266"/>
                  </a:lnTo>
                  <a:lnTo>
                    <a:pt x="861" y="269"/>
                  </a:lnTo>
                  <a:lnTo>
                    <a:pt x="869" y="271"/>
                  </a:lnTo>
                  <a:lnTo>
                    <a:pt x="880" y="273"/>
                  </a:lnTo>
                  <a:lnTo>
                    <a:pt x="889" y="277"/>
                  </a:lnTo>
                  <a:lnTo>
                    <a:pt x="897" y="280"/>
                  </a:lnTo>
                  <a:lnTo>
                    <a:pt x="903" y="284"/>
                  </a:lnTo>
                  <a:lnTo>
                    <a:pt x="905" y="287"/>
                  </a:lnTo>
                  <a:lnTo>
                    <a:pt x="903" y="292"/>
                  </a:lnTo>
                  <a:lnTo>
                    <a:pt x="896" y="295"/>
                  </a:lnTo>
                  <a:lnTo>
                    <a:pt x="885" y="298"/>
                  </a:lnTo>
                  <a:lnTo>
                    <a:pt x="874" y="299"/>
                  </a:lnTo>
                  <a:lnTo>
                    <a:pt x="862" y="300"/>
                  </a:lnTo>
                  <a:lnTo>
                    <a:pt x="852" y="300"/>
                  </a:lnTo>
                  <a:lnTo>
                    <a:pt x="845" y="300"/>
                  </a:lnTo>
                  <a:lnTo>
                    <a:pt x="843" y="301"/>
                  </a:lnTo>
                  <a:lnTo>
                    <a:pt x="845" y="302"/>
                  </a:lnTo>
                  <a:lnTo>
                    <a:pt x="852" y="304"/>
                  </a:lnTo>
                  <a:lnTo>
                    <a:pt x="861" y="308"/>
                  </a:lnTo>
                  <a:lnTo>
                    <a:pt x="872" y="311"/>
                  </a:lnTo>
                  <a:lnTo>
                    <a:pt x="883" y="316"/>
                  </a:lnTo>
                  <a:lnTo>
                    <a:pt x="892" y="321"/>
                  </a:lnTo>
                  <a:lnTo>
                    <a:pt x="898" y="326"/>
                  </a:lnTo>
                  <a:lnTo>
                    <a:pt x="900" y="333"/>
                  </a:lnTo>
                  <a:lnTo>
                    <a:pt x="897" y="339"/>
                  </a:lnTo>
                  <a:lnTo>
                    <a:pt x="887" y="344"/>
                  </a:lnTo>
                  <a:lnTo>
                    <a:pt x="873" y="347"/>
                  </a:lnTo>
                  <a:lnTo>
                    <a:pt x="858" y="348"/>
                  </a:lnTo>
                  <a:lnTo>
                    <a:pt x="843" y="351"/>
                  </a:lnTo>
                  <a:lnTo>
                    <a:pt x="829" y="352"/>
                  </a:lnTo>
                  <a:lnTo>
                    <a:pt x="820" y="353"/>
                  </a:lnTo>
                  <a:lnTo>
                    <a:pt x="816" y="354"/>
                  </a:lnTo>
                  <a:lnTo>
                    <a:pt x="820" y="356"/>
                  </a:lnTo>
                  <a:lnTo>
                    <a:pt x="828" y="357"/>
                  </a:lnTo>
                  <a:lnTo>
                    <a:pt x="838" y="360"/>
                  </a:lnTo>
                  <a:lnTo>
                    <a:pt x="851" y="362"/>
                  </a:lnTo>
                  <a:lnTo>
                    <a:pt x="863" y="366"/>
                  </a:lnTo>
                  <a:lnTo>
                    <a:pt x="875" y="368"/>
                  </a:lnTo>
                  <a:lnTo>
                    <a:pt x="883" y="369"/>
                  </a:lnTo>
                  <a:lnTo>
                    <a:pt x="885" y="371"/>
                  </a:lnTo>
                  <a:lnTo>
                    <a:pt x="883" y="375"/>
                  </a:lnTo>
                  <a:lnTo>
                    <a:pt x="877" y="377"/>
                  </a:lnTo>
                  <a:lnTo>
                    <a:pt x="870" y="378"/>
                  </a:lnTo>
                  <a:lnTo>
                    <a:pt x="868" y="381"/>
                  </a:lnTo>
                  <a:lnTo>
                    <a:pt x="869" y="382"/>
                  </a:lnTo>
                  <a:lnTo>
                    <a:pt x="874" y="384"/>
                  </a:lnTo>
                  <a:lnTo>
                    <a:pt x="880" y="386"/>
                  </a:lnTo>
                  <a:lnTo>
                    <a:pt x="887" y="390"/>
                  </a:lnTo>
                  <a:lnTo>
                    <a:pt x="893" y="392"/>
                  </a:lnTo>
                  <a:lnTo>
                    <a:pt x="899" y="396"/>
                  </a:lnTo>
                  <a:lnTo>
                    <a:pt x="904" y="399"/>
                  </a:lnTo>
                  <a:lnTo>
                    <a:pt x="905" y="401"/>
                  </a:lnTo>
                  <a:lnTo>
                    <a:pt x="902" y="406"/>
                  </a:lnTo>
                  <a:lnTo>
                    <a:pt x="895" y="409"/>
                  </a:lnTo>
                  <a:lnTo>
                    <a:pt x="883" y="413"/>
                  </a:lnTo>
                  <a:lnTo>
                    <a:pt x="870" y="416"/>
                  </a:lnTo>
                  <a:lnTo>
                    <a:pt x="858" y="420"/>
                  </a:lnTo>
                  <a:lnTo>
                    <a:pt x="846" y="422"/>
                  </a:lnTo>
                  <a:lnTo>
                    <a:pt x="839" y="424"/>
                  </a:lnTo>
                  <a:lnTo>
                    <a:pt x="836" y="426"/>
                  </a:lnTo>
                  <a:lnTo>
                    <a:pt x="839" y="428"/>
                  </a:lnTo>
                  <a:lnTo>
                    <a:pt x="846" y="430"/>
                  </a:lnTo>
                  <a:lnTo>
                    <a:pt x="858" y="432"/>
                  </a:lnTo>
                  <a:lnTo>
                    <a:pt x="870" y="436"/>
                  </a:lnTo>
                  <a:lnTo>
                    <a:pt x="883" y="439"/>
                  </a:lnTo>
                  <a:lnTo>
                    <a:pt x="895" y="442"/>
                  </a:lnTo>
                  <a:lnTo>
                    <a:pt x="902" y="445"/>
                  </a:lnTo>
                  <a:lnTo>
                    <a:pt x="905" y="449"/>
                  </a:lnTo>
                  <a:lnTo>
                    <a:pt x="902" y="451"/>
                  </a:lnTo>
                  <a:lnTo>
                    <a:pt x="892" y="453"/>
                  </a:lnTo>
                  <a:lnTo>
                    <a:pt x="883" y="455"/>
                  </a:lnTo>
                  <a:lnTo>
                    <a:pt x="880" y="458"/>
                  </a:lnTo>
                  <a:lnTo>
                    <a:pt x="884" y="461"/>
                  </a:lnTo>
                  <a:lnTo>
                    <a:pt x="893" y="465"/>
                  </a:lnTo>
                  <a:lnTo>
                    <a:pt x="903" y="470"/>
                  </a:lnTo>
                  <a:lnTo>
                    <a:pt x="907" y="475"/>
                  </a:lnTo>
                  <a:lnTo>
                    <a:pt x="905" y="483"/>
                  </a:lnTo>
                  <a:lnTo>
                    <a:pt x="899" y="489"/>
                  </a:lnTo>
                  <a:lnTo>
                    <a:pt x="889" y="492"/>
                  </a:lnTo>
                  <a:lnTo>
                    <a:pt x="877" y="495"/>
                  </a:lnTo>
                  <a:lnTo>
                    <a:pt x="866" y="495"/>
                  </a:lnTo>
                  <a:lnTo>
                    <a:pt x="857" y="496"/>
                  </a:lnTo>
                  <a:lnTo>
                    <a:pt x="849" y="496"/>
                  </a:lnTo>
                  <a:lnTo>
                    <a:pt x="846" y="497"/>
                  </a:lnTo>
                  <a:lnTo>
                    <a:pt x="850" y="499"/>
                  </a:lnTo>
                  <a:lnTo>
                    <a:pt x="857" y="503"/>
                  </a:lnTo>
                  <a:lnTo>
                    <a:pt x="868" y="506"/>
                  </a:lnTo>
                  <a:lnTo>
                    <a:pt x="881" y="511"/>
                  </a:lnTo>
                  <a:lnTo>
                    <a:pt x="893" y="517"/>
                  </a:lnTo>
                  <a:lnTo>
                    <a:pt x="905" y="522"/>
                  </a:lnTo>
                  <a:lnTo>
                    <a:pt x="912" y="528"/>
                  </a:lnTo>
                  <a:lnTo>
                    <a:pt x="915" y="534"/>
                  </a:lnTo>
                  <a:lnTo>
                    <a:pt x="912" y="541"/>
                  </a:lnTo>
                  <a:lnTo>
                    <a:pt x="902" y="545"/>
                  </a:lnTo>
                  <a:lnTo>
                    <a:pt x="887" y="549"/>
                  </a:lnTo>
                  <a:lnTo>
                    <a:pt x="870" y="552"/>
                  </a:lnTo>
                  <a:lnTo>
                    <a:pt x="853" y="553"/>
                  </a:lnTo>
                  <a:lnTo>
                    <a:pt x="838" y="555"/>
                  </a:lnTo>
                  <a:lnTo>
                    <a:pt x="828" y="556"/>
                  </a:lnTo>
                  <a:lnTo>
                    <a:pt x="824" y="557"/>
                  </a:lnTo>
                  <a:lnTo>
                    <a:pt x="828" y="560"/>
                  </a:lnTo>
                  <a:lnTo>
                    <a:pt x="837" y="564"/>
                  </a:lnTo>
                  <a:lnTo>
                    <a:pt x="852" y="567"/>
                  </a:lnTo>
                  <a:lnTo>
                    <a:pt x="868" y="572"/>
                  </a:lnTo>
                  <a:lnTo>
                    <a:pt x="884" y="575"/>
                  </a:lnTo>
                  <a:lnTo>
                    <a:pt x="898" y="580"/>
                  </a:lnTo>
                  <a:lnTo>
                    <a:pt x="908" y="583"/>
                  </a:lnTo>
                  <a:lnTo>
                    <a:pt x="912" y="587"/>
                  </a:lnTo>
                  <a:lnTo>
                    <a:pt x="910" y="595"/>
                  </a:lnTo>
                  <a:lnTo>
                    <a:pt x="903" y="601"/>
                  </a:lnTo>
                  <a:lnTo>
                    <a:pt x="893" y="604"/>
                  </a:lnTo>
                  <a:lnTo>
                    <a:pt x="883" y="605"/>
                  </a:lnTo>
                  <a:lnTo>
                    <a:pt x="873" y="607"/>
                  </a:lnTo>
                  <a:lnTo>
                    <a:pt x="863" y="608"/>
                  </a:lnTo>
                  <a:lnTo>
                    <a:pt x="857" y="609"/>
                  </a:lnTo>
                  <a:lnTo>
                    <a:pt x="854" y="610"/>
                  </a:lnTo>
                  <a:lnTo>
                    <a:pt x="857" y="612"/>
                  </a:lnTo>
                  <a:lnTo>
                    <a:pt x="862" y="615"/>
                  </a:lnTo>
                  <a:lnTo>
                    <a:pt x="870" y="617"/>
                  </a:lnTo>
                  <a:lnTo>
                    <a:pt x="881" y="620"/>
                  </a:lnTo>
                  <a:lnTo>
                    <a:pt x="890" y="624"/>
                  </a:lnTo>
                  <a:lnTo>
                    <a:pt x="899" y="627"/>
                  </a:lnTo>
                  <a:lnTo>
                    <a:pt x="905" y="633"/>
                  </a:lnTo>
                  <a:lnTo>
                    <a:pt x="907" y="639"/>
                  </a:lnTo>
                  <a:lnTo>
                    <a:pt x="905" y="643"/>
                  </a:lnTo>
                  <a:lnTo>
                    <a:pt x="899" y="647"/>
                  </a:lnTo>
                  <a:lnTo>
                    <a:pt x="890" y="648"/>
                  </a:lnTo>
                  <a:lnTo>
                    <a:pt x="881" y="649"/>
                  </a:lnTo>
                  <a:lnTo>
                    <a:pt x="872" y="649"/>
                  </a:lnTo>
                  <a:lnTo>
                    <a:pt x="862" y="650"/>
                  </a:lnTo>
                  <a:lnTo>
                    <a:pt x="857" y="651"/>
                  </a:lnTo>
                  <a:lnTo>
                    <a:pt x="854" y="655"/>
                  </a:lnTo>
                  <a:lnTo>
                    <a:pt x="857" y="658"/>
                  </a:lnTo>
                  <a:lnTo>
                    <a:pt x="865" y="661"/>
                  </a:lnTo>
                  <a:lnTo>
                    <a:pt x="874" y="663"/>
                  </a:lnTo>
                  <a:lnTo>
                    <a:pt x="887" y="664"/>
                  </a:lnTo>
                  <a:lnTo>
                    <a:pt x="898" y="668"/>
                  </a:lnTo>
                  <a:lnTo>
                    <a:pt x="907" y="670"/>
                  </a:lnTo>
                  <a:lnTo>
                    <a:pt x="915" y="673"/>
                  </a:lnTo>
                  <a:lnTo>
                    <a:pt x="918" y="678"/>
                  </a:lnTo>
                  <a:lnTo>
                    <a:pt x="913" y="683"/>
                  </a:lnTo>
                  <a:lnTo>
                    <a:pt x="903" y="685"/>
                  </a:lnTo>
                  <a:lnTo>
                    <a:pt x="888" y="687"/>
                  </a:lnTo>
                  <a:lnTo>
                    <a:pt x="870" y="690"/>
                  </a:lnTo>
                  <a:lnTo>
                    <a:pt x="852" y="691"/>
                  </a:lnTo>
                  <a:lnTo>
                    <a:pt x="837" y="692"/>
                  </a:lnTo>
                  <a:lnTo>
                    <a:pt x="827" y="694"/>
                  </a:lnTo>
                  <a:lnTo>
                    <a:pt x="822" y="698"/>
                  </a:lnTo>
                  <a:lnTo>
                    <a:pt x="825" y="701"/>
                  </a:lnTo>
                  <a:lnTo>
                    <a:pt x="834" y="703"/>
                  </a:lnTo>
                  <a:lnTo>
                    <a:pt x="846" y="706"/>
                  </a:lnTo>
                  <a:lnTo>
                    <a:pt x="861" y="709"/>
                  </a:lnTo>
                  <a:lnTo>
                    <a:pt x="875" y="711"/>
                  </a:lnTo>
                  <a:lnTo>
                    <a:pt x="888" y="714"/>
                  </a:lnTo>
                  <a:lnTo>
                    <a:pt x="896" y="717"/>
                  </a:lnTo>
                  <a:lnTo>
                    <a:pt x="899" y="721"/>
                  </a:lnTo>
                  <a:lnTo>
                    <a:pt x="896" y="726"/>
                  </a:lnTo>
                  <a:lnTo>
                    <a:pt x="887" y="730"/>
                  </a:lnTo>
                  <a:lnTo>
                    <a:pt x="874" y="732"/>
                  </a:lnTo>
                  <a:lnTo>
                    <a:pt x="860" y="734"/>
                  </a:lnTo>
                  <a:lnTo>
                    <a:pt x="846" y="736"/>
                  </a:lnTo>
                  <a:lnTo>
                    <a:pt x="834" y="737"/>
                  </a:lnTo>
                  <a:lnTo>
                    <a:pt x="825" y="738"/>
                  </a:lnTo>
                  <a:lnTo>
                    <a:pt x="822" y="741"/>
                  </a:lnTo>
                  <a:lnTo>
                    <a:pt x="825" y="744"/>
                  </a:lnTo>
                  <a:lnTo>
                    <a:pt x="835" y="746"/>
                  </a:lnTo>
                  <a:lnTo>
                    <a:pt x="847" y="748"/>
                  </a:lnTo>
                  <a:lnTo>
                    <a:pt x="861" y="751"/>
                  </a:lnTo>
                  <a:lnTo>
                    <a:pt x="875" y="754"/>
                  </a:lnTo>
                  <a:lnTo>
                    <a:pt x="888" y="758"/>
                  </a:lnTo>
                  <a:lnTo>
                    <a:pt x="897" y="763"/>
                  </a:lnTo>
                  <a:lnTo>
                    <a:pt x="900" y="771"/>
                  </a:lnTo>
                  <a:lnTo>
                    <a:pt x="898" y="776"/>
                  </a:lnTo>
                  <a:lnTo>
                    <a:pt x="891" y="779"/>
                  </a:lnTo>
                  <a:lnTo>
                    <a:pt x="882" y="781"/>
                  </a:lnTo>
                  <a:lnTo>
                    <a:pt x="872" y="782"/>
                  </a:lnTo>
                  <a:lnTo>
                    <a:pt x="861" y="783"/>
                  </a:lnTo>
                  <a:lnTo>
                    <a:pt x="852" y="783"/>
                  </a:lnTo>
                  <a:lnTo>
                    <a:pt x="845" y="785"/>
                  </a:lnTo>
                  <a:lnTo>
                    <a:pt x="843" y="788"/>
                  </a:lnTo>
                  <a:lnTo>
                    <a:pt x="845" y="791"/>
                  </a:lnTo>
                  <a:lnTo>
                    <a:pt x="852" y="794"/>
                  </a:lnTo>
                  <a:lnTo>
                    <a:pt x="861" y="798"/>
                  </a:lnTo>
                  <a:lnTo>
                    <a:pt x="872" y="803"/>
                  </a:lnTo>
                  <a:lnTo>
                    <a:pt x="884" y="808"/>
                  </a:lnTo>
                  <a:lnTo>
                    <a:pt x="896" y="816"/>
                  </a:lnTo>
                  <a:lnTo>
                    <a:pt x="906" y="827"/>
                  </a:lnTo>
                  <a:lnTo>
                    <a:pt x="914" y="841"/>
                  </a:lnTo>
                  <a:lnTo>
                    <a:pt x="913" y="845"/>
                  </a:lnTo>
                  <a:lnTo>
                    <a:pt x="908" y="850"/>
                  </a:lnTo>
                  <a:lnTo>
                    <a:pt x="902" y="852"/>
                  </a:lnTo>
                  <a:lnTo>
                    <a:pt x="896" y="852"/>
                  </a:lnTo>
                  <a:lnTo>
                    <a:pt x="891" y="851"/>
                  </a:lnTo>
                  <a:lnTo>
                    <a:pt x="884" y="847"/>
                  </a:lnTo>
                  <a:lnTo>
                    <a:pt x="874" y="844"/>
                  </a:lnTo>
                  <a:lnTo>
                    <a:pt x="863" y="841"/>
                  </a:lnTo>
                  <a:lnTo>
                    <a:pt x="852" y="837"/>
                  </a:lnTo>
                  <a:lnTo>
                    <a:pt x="843" y="834"/>
                  </a:lnTo>
                  <a:lnTo>
                    <a:pt x="835" y="831"/>
                  </a:lnTo>
                  <a:lnTo>
                    <a:pt x="831" y="831"/>
                  </a:lnTo>
                  <a:lnTo>
                    <a:pt x="832" y="837"/>
                  </a:lnTo>
                  <a:lnTo>
                    <a:pt x="838" y="847"/>
                  </a:lnTo>
                  <a:lnTo>
                    <a:pt x="846" y="859"/>
                  </a:lnTo>
                  <a:lnTo>
                    <a:pt x="851" y="867"/>
                  </a:lnTo>
                  <a:lnTo>
                    <a:pt x="853" y="873"/>
                  </a:lnTo>
                  <a:lnTo>
                    <a:pt x="854" y="879"/>
                  </a:lnTo>
                  <a:lnTo>
                    <a:pt x="850" y="883"/>
                  </a:lnTo>
                  <a:lnTo>
                    <a:pt x="839" y="884"/>
                  </a:lnTo>
                  <a:lnTo>
                    <a:pt x="828" y="883"/>
                  </a:lnTo>
                  <a:lnTo>
                    <a:pt x="821" y="879"/>
                  </a:lnTo>
                  <a:lnTo>
                    <a:pt x="817" y="873"/>
                  </a:lnTo>
                  <a:lnTo>
                    <a:pt x="815" y="867"/>
                  </a:lnTo>
                  <a:lnTo>
                    <a:pt x="812" y="858"/>
                  </a:lnTo>
                  <a:lnTo>
                    <a:pt x="808" y="846"/>
                  </a:lnTo>
                  <a:lnTo>
                    <a:pt x="804" y="835"/>
                  </a:lnTo>
                  <a:lnTo>
                    <a:pt x="801" y="830"/>
                  </a:lnTo>
                  <a:lnTo>
                    <a:pt x="797" y="838"/>
                  </a:lnTo>
                  <a:lnTo>
                    <a:pt x="789" y="856"/>
                  </a:lnTo>
                  <a:lnTo>
                    <a:pt x="779" y="874"/>
                  </a:lnTo>
                  <a:lnTo>
                    <a:pt x="768" y="882"/>
                  </a:lnTo>
                  <a:lnTo>
                    <a:pt x="759" y="875"/>
                  </a:lnTo>
                  <a:lnTo>
                    <a:pt x="753" y="858"/>
                  </a:lnTo>
                  <a:lnTo>
                    <a:pt x="748" y="842"/>
                  </a:lnTo>
                  <a:lnTo>
                    <a:pt x="742" y="835"/>
                  </a:lnTo>
                  <a:lnTo>
                    <a:pt x="737" y="839"/>
                  </a:lnTo>
                  <a:lnTo>
                    <a:pt x="732" y="851"/>
                  </a:lnTo>
                  <a:lnTo>
                    <a:pt x="725" y="862"/>
                  </a:lnTo>
                  <a:lnTo>
                    <a:pt x="717" y="867"/>
                  </a:lnTo>
                  <a:lnTo>
                    <a:pt x="710" y="856"/>
                  </a:lnTo>
                  <a:lnTo>
                    <a:pt x="706" y="830"/>
                  </a:lnTo>
                  <a:lnTo>
                    <a:pt x="701" y="806"/>
                  </a:lnTo>
                  <a:lnTo>
                    <a:pt x="695" y="794"/>
                  </a:lnTo>
                  <a:lnTo>
                    <a:pt x="691" y="797"/>
                  </a:lnTo>
                  <a:lnTo>
                    <a:pt x="687" y="806"/>
                  </a:lnTo>
                  <a:lnTo>
                    <a:pt x="683" y="820"/>
                  </a:lnTo>
                  <a:lnTo>
                    <a:pt x="678" y="835"/>
                  </a:lnTo>
                  <a:lnTo>
                    <a:pt x="672" y="850"/>
                  </a:lnTo>
                  <a:lnTo>
                    <a:pt x="666" y="864"/>
                  </a:lnTo>
                  <a:lnTo>
                    <a:pt x="658" y="873"/>
                  </a:lnTo>
                  <a:lnTo>
                    <a:pt x="650" y="876"/>
                  </a:lnTo>
                  <a:lnTo>
                    <a:pt x="639" y="866"/>
                  </a:lnTo>
                  <a:lnTo>
                    <a:pt x="634" y="842"/>
                  </a:lnTo>
                  <a:lnTo>
                    <a:pt x="633" y="818"/>
                  </a:lnTo>
                  <a:lnTo>
                    <a:pt x="627" y="807"/>
                  </a:lnTo>
                  <a:lnTo>
                    <a:pt x="620" y="815"/>
                  </a:lnTo>
                  <a:lnTo>
                    <a:pt x="617" y="831"/>
                  </a:lnTo>
                  <a:lnTo>
                    <a:pt x="610" y="849"/>
                  </a:lnTo>
                  <a:lnTo>
                    <a:pt x="594" y="858"/>
                  </a:lnTo>
                  <a:lnTo>
                    <a:pt x="587" y="854"/>
                  </a:lnTo>
                  <a:lnTo>
                    <a:pt x="582" y="846"/>
                  </a:lnTo>
                  <a:lnTo>
                    <a:pt x="579" y="838"/>
                  </a:lnTo>
                  <a:lnTo>
                    <a:pt x="574" y="834"/>
                  </a:lnTo>
                  <a:lnTo>
                    <a:pt x="567" y="842"/>
                  </a:lnTo>
                  <a:lnTo>
                    <a:pt x="560" y="858"/>
                  </a:lnTo>
                  <a:lnTo>
                    <a:pt x="552" y="874"/>
                  </a:lnTo>
                  <a:lnTo>
                    <a:pt x="541" y="882"/>
                  </a:lnTo>
                  <a:lnTo>
                    <a:pt x="530" y="873"/>
                  </a:lnTo>
                  <a:lnTo>
                    <a:pt x="526" y="854"/>
                  </a:lnTo>
                  <a:lnTo>
                    <a:pt x="521" y="835"/>
                  </a:lnTo>
                  <a:lnTo>
                    <a:pt x="517" y="826"/>
                  </a:lnTo>
                  <a:lnTo>
                    <a:pt x="512" y="828"/>
                  </a:lnTo>
                  <a:lnTo>
                    <a:pt x="509" y="835"/>
                  </a:lnTo>
                  <a:lnTo>
                    <a:pt x="504" y="844"/>
                  </a:lnTo>
                  <a:lnTo>
                    <a:pt x="498" y="854"/>
                  </a:lnTo>
                  <a:lnTo>
                    <a:pt x="492" y="866"/>
                  </a:lnTo>
                  <a:lnTo>
                    <a:pt x="487" y="875"/>
                  </a:lnTo>
                  <a:lnTo>
                    <a:pt x="480" y="882"/>
                  </a:lnTo>
                  <a:lnTo>
                    <a:pt x="473" y="884"/>
                  </a:lnTo>
                  <a:lnTo>
                    <a:pt x="465" y="875"/>
                  </a:lnTo>
                  <a:lnTo>
                    <a:pt x="465" y="854"/>
                  </a:lnTo>
                  <a:lnTo>
                    <a:pt x="465" y="835"/>
                  </a:lnTo>
                  <a:lnTo>
                    <a:pt x="457" y="826"/>
                  </a:lnTo>
                  <a:lnTo>
                    <a:pt x="453" y="828"/>
                  </a:lnTo>
                  <a:lnTo>
                    <a:pt x="450" y="834"/>
                  </a:lnTo>
                  <a:lnTo>
                    <a:pt x="445" y="843"/>
                  </a:lnTo>
                  <a:lnTo>
                    <a:pt x="441" y="853"/>
                  </a:lnTo>
                  <a:lnTo>
                    <a:pt x="435" y="864"/>
                  </a:lnTo>
                  <a:lnTo>
                    <a:pt x="430" y="872"/>
                  </a:lnTo>
                  <a:lnTo>
                    <a:pt x="424" y="879"/>
                  </a:lnTo>
                  <a:lnTo>
                    <a:pt x="420" y="881"/>
                  </a:lnTo>
                  <a:lnTo>
                    <a:pt x="412" y="872"/>
                  </a:lnTo>
                  <a:lnTo>
                    <a:pt x="403" y="852"/>
                  </a:lnTo>
                  <a:lnTo>
                    <a:pt x="396" y="834"/>
                  </a:lnTo>
                  <a:lnTo>
                    <a:pt x="389" y="824"/>
                  </a:lnTo>
                  <a:lnTo>
                    <a:pt x="385" y="827"/>
                  </a:lnTo>
                  <a:lnTo>
                    <a:pt x="381" y="834"/>
                  </a:lnTo>
                  <a:lnTo>
                    <a:pt x="375" y="843"/>
                  </a:lnTo>
                  <a:lnTo>
                    <a:pt x="370" y="854"/>
                  </a:lnTo>
                  <a:lnTo>
                    <a:pt x="365" y="866"/>
                  </a:lnTo>
                  <a:lnTo>
                    <a:pt x="360" y="875"/>
                  </a:lnTo>
                  <a:lnTo>
                    <a:pt x="355" y="882"/>
                  </a:lnTo>
                  <a:lnTo>
                    <a:pt x="351" y="884"/>
                  </a:lnTo>
                  <a:lnTo>
                    <a:pt x="343" y="879"/>
                  </a:lnTo>
                  <a:lnTo>
                    <a:pt x="333" y="866"/>
                  </a:lnTo>
                  <a:lnTo>
                    <a:pt x="324" y="853"/>
                  </a:lnTo>
                  <a:lnTo>
                    <a:pt x="318" y="847"/>
                  </a:lnTo>
                  <a:lnTo>
                    <a:pt x="314" y="852"/>
                  </a:lnTo>
                  <a:lnTo>
                    <a:pt x="307" y="861"/>
                  </a:lnTo>
                  <a:lnTo>
                    <a:pt x="298" y="871"/>
                  </a:lnTo>
                  <a:lnTo>
                    <a:pt x="286" y="875"/>
                  </a:lnTo>
                  <a:lnTo>
                    <a:pt x="276" y="867"/>
                  </a:lnTo>
                  <a:lnTo>
                    <a:pt x="268" y="849"/>
                  </a:lnTo>
                  <a:lnTo>
                    <a:pt x="261" y="830"/>
                  </a:lnTo>
                  <a:lnTo>
                    <a:pt x="255" y="821"/>
                  </a:lnTo>
                  <a:lnTo>
                    <a:pt x="252" y="823"/>
                  </a:lnTo>
                  <a:lnTo>
                    <a:pt x="248" y="829"/>
                  </a:lnTo>
                  <a:lnTo>
                    <a:pt x="244" y="837"/>
                  </a:lnTo>
                  <a:lnTo>
                    <a:pt x="239" y="847"/>
                  </a:lnTo>
                  <a:lnTo>
                    <a:pt x="233" y="857"/>
                  </a:lnTo>
                  <a:lnTo>
                    <a:pt x="227" y="866"/>
                  </a:lnTo>
                  <a:lnTo>
                    <a:pt x="219" y="872"/>
                  </a:lnTo>
                  <a:lnTo>
                    <a:pt x="211" y="874"/>
                  </a:lnTo>
                  <a:lnTo>
                    <a:pt x="197" y="868"/>
                  </a:lnTo>
                  <a:lnTo>
                    <a:pt x="192" y="853"/>
                  </a:lnTo>
                  <a:lnTo>
                    <a:pt x="188" y="839"/>
                  </a:lnTo>
                  <a:lnTo>
                    <a:pt x="186" y="834"/>
                  </a:lnTo>
                  <a:lnTo>
                    <a:pt x="184" y="836"/>
                  </a:lnTo>
                  <a:lnTo>
                    <a:pt x="180" y="842"/>
                  </a:lnTo>
                  <a:lnTo>
                    <a:pt x="176" y="849"/>
                  </a:lnTo>
                  <a:lnTo>
                    <a:pt x="171" y="858"/>
                  </a:lnTo>
                  <a:lnTo>
                    <a:pt x="165" y="867"/>
                  </a:lnTo>
                  <a:lnTo>
                    <a:pt x="158" y="874"/>
                  </a:lnTo>
                  <a:lnTo>
                    <a:pt x="150" y="880"/>
                  </a:lnTo>
                  <a:lnTo>
                    <a:pt x="142" y="882"/>
                  </a:lnTo>
                  <a:lnTo>
                    <a:pt x="133" y="874"/>
                  </a:lnTo>
                  <a:lnTo>
                    <a:pt x="128" y="856"/>
                  </a:lnTo>
                  <a:lnTo>
                    <a:pt x="126" y="837"/>
                  </a:lnTo>
                  <a:lnTo>
                    <a:pt x="120" y="828"/>
                  </a:lnTo>
                  <a:lnTo>
                    <a:pt x="116" y="830"/>
                  </a:lnTo>
                  <a:lnTo>
                    <a:pt x="112" y="836"/>
                  </a:lnTo>
                  <a:lnTo>
                    <a:pt x="106" y="844"/>
                  </a:lnTo>
                  <a:lnTo>
                    <a:pt x="102" y="854"/>
                  </a:lnTo>
                  <a:lnTo>
                    <a:pt x="95" y="864"/>
                  </a:lnTo>
                  <a:lnTo>
                    <a:pt x="89" y="872"/>
                  </a:lnTo>
                  <a:lnTo>
                    <a:pt x="82" y="876"/>
                  </a:lnTo>
                  <a:lnTo>
                    <a:pt x="75" y="877"/>
                  </a:lnTo>
                  <a:lnTo>
                    <a:pt x="71" y="869"/>
                  </a:lnTo>
                  <a:lnTo>
                    <a:pt x="76" y="853"/>
                  </a:lnTo>
                  <a:lnTo>
                    <a:pt x="86" y="837"/>
                  </a:lnTo>
                  <a:lnTo>
                    <a:pt x="93" y="830"/>
                  </a:lnTo>
                  <a:lnTo>
                    <a:pt x="91" y="831"/>
                  </a:lnTo>
                  <a:lnTo>
                    <a:pt x="88" y="834"/>
                  </a:lnTo>
                  <a:lnTo>
                    <a:pt x="81" y="836"/>
                  </a:lnTo>
                  <a:lnTo>
                    <a:pt x="72" y="839"/>
                  </a:lnTo>
                  <a:lnTo>
                    <a:pt x="63" y="842"/>
                  </a:lnTo>
                  <a:lnTo>
                    <a:pt x="52" y="843"/>
                  </a:lnTo>
                  <a:lnTo>
                    <a:pt x="44" y="844"/>
                  </a:lnTo>
                  <a:lnTo>
                    <a:pt x="37" y="842"/>
                  </a:lnTo>
                  <a:lnTo>
                    <a:pt x="28" y="834"/>
                  </a:lnTo>
                  <a:lnTo>
                    <a:pt x="23" y="824"/>
                  </a:lnTo>
                  <a:lnTo>
                    <a:pt x="27" y="816"/>
                  </a:lnTo>
                  <a:lnTo>
                    <a:pt x="37" y="812"/>
                  </a:lnTo>
                  <a:lnTo>
                    <a:pt x="45" y="811"/>
                  </a:lnTo>
                  <a:lnTo>
                    <a:pt x="53" y="808"/>
                  </a:lnTo>
                  <a:lnTo>
                    <a:pt x="63" y="807"/>
                  </a:lnTo>
                  <a:lnTo>
                    <a:pt x="71" y="806"/>
                  </a:lnTo>
                  <a:lnTo>
                    <a:pt x="78" y="804"/>
                  </a:lnTo>
                  <a:lnTo>
                    <a:pt x="83" y="803"/>
                  </a:lnTo>
                  <a:lnTo>
                    <a:pt x="87" y="801"/>
                  </a:lnTo>
                  <a:lnTo>
                    <a:pt x="88" y="800"/>
                  </a:lnTo>
                  <a:lnTo>
                    <a:pt x="86" y="799"/>
                  </a:lnTo>
                  <a:lnTo>
                    <a:pt x="79" y="797"/>
                  </a:lnTo>
                  <a:lnTo>
                    <a:pt x="69" y="794"/>
                  </a:lnTo>
                  <a:lnTo>
                    <a:pt x="59" y="791"/>
                  </a:lnTo>
                  <a:lnTo>
                    <a:pt x="50" y="788"/>
                  </a:lnTo>
                  <a:lnTo>
                    <a:pt x="41" y="784"/>
                  </a:lnTo>
                  <a:lnTo>
                    <a:pt x="35" y="781"/>
                  </a:lnTo>
                  <a:lnTo>
                    <a:pt x="34" y="777"/>
                  </a:lnTo>
                  <a:lnTo>
                    <a:pt x="40" y="773"/>
                  </a:lnTo>
                  <a:lnTo>
                    <a:pt x="50" y="771"/>
                  </a:lnTo>
                  <a:lnTo>
                    <a:pt x="60" y="770"/>
                  </a:lnTo>
                  <a:lnTo>
                    <a:pt x="66" y="768"/>
                  </a:lnTo>
                  <a:lnTo>
                    <a:pt x="65" y="767"/>
                  </a:lnTo>
                  <a:lnTo>
                    <a:pt x="60" y="764"/>
                  </a:lnTo>
                  <a:lnTo>
                    <a:pt x="55" y="763"/>
                  </a:lnTo>
                  <a:lnTo>
                    <a:pt x="46" y="761"/>
                  </a:lnTo>
                  <a:lnTo>
                    <a:pt x="40" y="759"/>
                  </a:lnTo>
                  <a:lnTo>
                    <a:pt x="34" y="755"/>
                  </a:lnTo>
                  <a:lnTo>
                    <a:pt x="30" y="752"/>
                  </a:lnTo>
                  <a:lnTo>
                    <a:pt x="29" y="747"/>
                  </a:lnTo>
                  <a:lnTo>
                    <a:pt x="33" y="743"/>
                  </a:lnTo>
                  <a:lnTo>
                    <a:pt x="42" y="739"/>
                  </a:lnTo>
                  <a:lnTo>
                    <a:pt x="53" y="737"/>
                  </a:lnTo>
                  <a:lnTo>
                    <a:pt x="67" y="734"/>
                  </a:lnTo>
                  <a:lnTo>
                    <a:pt x="80" y="733"/>
                  </a:lnTo>
                  <a:lnTo>
                    <a:pt x="91" y="732"/>
                  </a:lnTo>
                  <a:lnTo>
                    <a:pt x="99" y="731"/>
                  </a:lnTo>
                  <a:lnTo>
                    <a:pt x="103" y="730"/>
                  </a:lnTo>
                  <a:lnTo>
                    <a:pt x="99" y="728"/>
                  </a:lnTo>
                  <a:lnTo>
                    <a:pt x="91" y="726"/>
                  </a:lnTo>
                  <a:lnTo>
                    <a:pt x="80" y="724"/>
                  </a:lnTo>
                  <a:lnTo>
                    <a:pt x="66" y="721"/>
                  </a:lnTo>
                  <a:lnTo>
                    <a:pt x="52" y="718"/>
                  </a:lnTo>
                  <a:lnTo>
                    <a:pt x="41" y="715"/>
                  </a:lnTo>
                  <a:lnTo>
                    <a:pt x="33" y="710"/>
                  </a:lnTo>
                  <a:lnTo>
                    <a:pt x="30" y="706"/>
                  </a:lnTo>
                  <a:lnTo>
                    <a:pt x="33" y="701"/>
                  </a:lnTo>
                  <a:lnTo>
                    <a:pt x="40" y="696"/>
                  </a:lnTo>
                  <a:lnTo>
                    <a:pt x="50" y="693"/>
                  </a:lnTo>
                  <a:lnTo>
                    <a:pt x="60" y="690"/>
                  </a:lnTo>
                  <a:lnTo>
                    <a:pt x="71" y="687"/>
                  </a:lnTo>
                  <a:lnTo>
                    <a:pt x="80" y="686"/>
                  </a:lnTo>
                  <a:lnTo>
                    <a:pt x="87" y="685"/>
                  </a:lnTo>
                  <a:lnTo>
                    <a:pt x="89" y="684"/>
                  </a:lnTo>
                  <a:lnTo>
                    <a:pt x="86" y="683"/>
                  </a:lnTo>
                  <a:lnTo>
                    <a:pt x="78" y="680"/>
                  </a:lnTo>
                  <a:lnTo>
                    <a:pt x="67" y="679"/>
                  </a:lnTo>
                  <a:lnTo>
                    <a:pt x="55" y="677"/>
                  </a:lnTo>
                  <a:lnTo>
                    <a:pt x="42" y="673"/>
                  </a:lnTo>
                  <a:lnTo>
                    <a:pt x="30" y="670"/>
                  </a:lnTo>
                  <a:lnTo>
                    <a:pt x="22" y="665"/>
                  </a:lnTo>
                  <a:lnTo>
                    <a:pt x="20" y="660"/>
                  </a:lnTo>
                  <a:lnTo>
                    <a:pt x="25" y="654"/>
                  </a:lnTo>
                  <a:lnTo>
                    <a:pt x="35" y="649"/>
                  </a:lnTo>
                  <a:lnTo>
                    <a:pt x="51" y="647"/>
                  </a:lnTo>
                  <a:lnTo>
                    <a:pt x="68" y="645"/>
                  </a:lnTo>
                  <a:lnTo>
                    <a:pt x="86" y="642"/>
                  </a:lnTo>
                  <a:lnTo>
                    <a:pt x="102" y="641"/>
                  </a:lnTo>
                  <a:lnTo>
                    <a:pt x="112" y="639"/>
                  </a:lnTo>
                  <a:lnTo>
                    <a:pt x="117" y="636"/>
                  </a:lnTo>
                  <a:lnTo>
                    <a:pt x="113" y="634"/>
                  </a:lnTo>
                  <a:lnTo>
                    <a:pt x="103" y="632"/>
                  </a:lnTo>
                  <a:lnTo>
                    <a:pt x="89" y="630"/>
                  </a:lnTo>
                  <a:lnTo>
                    <a:pt x="73" y="626"/>
                  </a:lnTo>
                  <a:lnTo>
                    <a:pt x="56" y="622"/>
                  </a:lnTo>
                  <a:lnTo>
                    <a:pt x="41" y="616"/>
                  </a:lnTo>
                  <a:lnTo>
                    <a:pt x="30" y="608"/>
                  </a:lnTo>
                  <a:lnTo>
                    <a:pt x="26" y="596"/>
                  </a:lnTo>
                  <a:lnTo>
                    <a:pt x="28" y="590"/>
                  </a:lnTo>
                  <a:lnTo>
                    <a:pt x="34" y="586"/>
                  </a:lnTo>
                  <a:lnTo>
                    <a:pt x="43" y="582"/>
                  </a:lnTo>
                  <a:lnTo>
                    <a:pt x="53" y="580"/>
                  </a:lnTo>
                  <a:lnTo>
                    <a:pt x="64" y="578"/>
                  </a:lnTo>
                  <a:lnTo>
                    <a:pt x="73" y="577"/>
                  </a:lnTo>
                  <a:lnTo>
                    <a:pt x="80" y="575"/>
                  </a:lnTo>
                  <a:lnTo>
                    <a:pt x="82" y="574"/>
                  </a:lnTo>
                  <a:lnTo>
                    <a:pt x="80" y="573"/>
                  </a:lnTo>
                  <a:lnTo>
                    <a:pt x="75" y="572"/>
                  </a:lnTo>
                  <a:lnTo>
                    <a:pt x="68" y="570"/>
                  </a:lnTo>
                  <a:lnTo>
                    <a:pt x="60" y="567"/>
                  </a:lnTo>
                  <a:lnTo>
                    <a:pt x="51" y="564"/>
                  </a:lnTo>
                  <a:lnTo>
                    <a:pt x="44" y="560"/>
                  </a:lnTo>
                  <a:lnTo>
                    <a:pt x="38" y="555"/>
                  </a:lnTo>
                  <a:lnTo>
                    <a:pt x="35" y="548"/>
                  </a:lnTo>
                  <a:lnTo>
                    <a:pt x="37" y="543"/>
                  </a:lnTo>
                  <a:lnTo>
                    <a:pt x="44" y="540"/>
                  </a:lnTo>
                  <a:lnTo>
                    <a:pt x="55" y="537"/>
                  </a:lnTo>
                  <a:lnTo>
                    <a:pt x="66" y="535"/>
                  </a:lnTo>
                  <a:lnTo>
                    <a:pt x="78" y="534"/>
                  </a:lnTo>
                  <a:lnTo>
                    <a:pt x="88" y="532"/>
                  </a:lnTo>
                  <a:lnTo>
                    <a:pt x="96" y="529"/>
                  </a:lnTo>
                  <a:lnTo>
                    <a:pt x="98" y="527"/>
                  </a:lnTo>
                  <a:lnTo>
                    <a:pt x="95" y="525"/>
                  </a:lnTo>
                  <a:lnTo>
                    <a:pt x="87" y="522"/>
                  </a:lnTo>
                  <a:lnTo>
                    <a:pt x="75" y="520"/>
                  </a:lnTo>
                  <a:lnTo>
                    <a:pt x="61" y="518"/>
                  </a:lnTo>
                  <a:lnTo>
                    <a:pt x="48" y="514"/>
                  </a:lnTo>
                  <a:lnTo>
                    <a:pt x="36" y="510"/>
                  </a:lnTo>
                  <a:lnTo>
                    <a:pt x="27" y="503"/>
                  </a:lnTo>
                  <a:lnTo>
                    <a:pt x="23" y="495"/>
                  </a:lnTo>
                  <a:lnTo>
                    <a:pt x="25" y="490"/>
                  </a:lnTo>
                  <a:lnTo>
                    <a:pt x="30" y="487"/>
                  </a:lnTo>
                  <a:lnTo>
                    <a:pt x="38" y="483"/>
                  </a:lnTo>
                  <a:lnTo>
                    <a:pt x="48" y="482"/>
                  </a:lnTo>
                  <a:lnTo>
                    <a:pt x="57" y="480"/>
                  </a:lnTo>
                  <a:lnTo>
                    <a:pt x="65" y="479"/>
                  </a:lnTo>
                  <a:lnTo>
                    <a:pt x="71" y="477"/>
                  </a:lnTo>
                  <a:lnTo>
                    <a:pt x="73" y="476"/>
                  </a:lnTo>
                  <a:lnTo>
                    <a:pt x="71" y="475"/>
                  </a:lnTo>
                  <a:lnTo>
                    <a:pt x="63" y="473"/>
                  </a:lnTo>
                  <a:lnTo>
                    <a:pt x="52" y="470"/>
                  </a:lnTo>
                  <a:lnTo>
                    <a:pt x="41" y="467"/>
                  </a:lnTo>
                  <a:lnTo>
                    <a:pt x="29" y="464"/>
                  </a:lnTo>
                  <a:lnTo>
                    <a:pt x="19" y="460"/>
                  </a:lnTo>
                  <a:lnTo>
                    <a:pt x="11" y="455"/>
                  </a:lnTo>
                  <a:lnTo>
                    <a:pt x="8" y="451"/>
                  </a:lnTo>
                  <a:lnTo>
                    <a:pt x="12" y="446"/>
                  </a:lnTo>
                  <a:lnTo>
                    <a:pt x="21" y="442"/>
                  </a:lnTo>
                  <a:lnTo>
                    <a:pt x="35" y="438"/>
                  </a:lnTo>
                  <a:lnTo>
                    <a:pt x="51" y="436"/>
                  </a:lnTo>
                  <a:lnTo>
                    <a:pt x="66" y="434"/>
                  </a:lnTo>
                  <a:lnTo>
                    <a:pt x="80" y="431"/>
                  </a:lnTo>
                  <a:lnTo>
                    <a:pt x="89" y="429"/>
                  </a:lnTo>
                  <a:lnTo>
                    <a:pt x="93" y="428"/>
                  </a:lnTo>
                  <a:lnTo>
                    <a:pt x="89" y="426"/>
                  </a:lnTo>
                  <a:lnTo>
                    <a:pt x="81" y="423"/>
                  </a:lnTo>
                  <a:lnTo>
                    <a:pt x="68" y="421"/>
                  </a:lnTo>
                  <a:lnTo>
                    <a:pt x="55" y="417"/>
                  </a:lnTo>
                  <a:lnTo>
                    <a:pt x="40" y="414"/>
                  </a:lnTo>
                  <a:lnTo>
                    <a:pt x="27" y="408"/>
                  </a:lnTo>
                  <a:lnTo>
                    <a:pt x="16" y="401"/>
                  </a:lnTo>
                  <a:lnTo>
                    <a:pt x="12" y="393"/>
                  </a:lnTo>
                  <a:lnTo>
                    <a:pt x="13" y="389"/>
                  </a:lnTo>
                  <a:lnTo>
                    <a:pt x="20" y="385"/>
                  </a:lnTo>
                  <a:lnTo>
                    <a:pt x="29" y="383"/>
                  </a:lnTo>
                  <a:lnTo>
                    <a:pt x="41" y="382"/>
                  </a:lnTo>
                  <a:lnTo>
                    <a:pt x="52" y="382"/>
                  </a:lnTo>
                  <a:lnTo>
                    <a:pt x="63" y="382"/>
                  </a:lnTo>
                  <a:lnTo>
                    <a:pt x="71" y="381"/>
                  </a:lnTo>
                  <a:lnTo>
                    <a:pt x="73" y="379"/>
                  </a:lnTo>
                  <a:lnTo>
                    <a:pt x="71" y="378"/>
                  </a:lnTo>
                  <a:lnTo>
                    <a:pt x="64" y="376"/>
                  </a:lnTo>
                  <a:lnTo>
                    <a:pt x="55" y="375"/>
                  </a:lnTo>
                  <a:lnTo>
                    <a:pt x="43" y="372"/>
                  </a:lnTo>
                  <a:lnTo>
                    <a:pt x="31" y="369"/>
                  </a:lnTo>
                  <a:lnTo>
                    <a:pt x="22" y="366"/>
                  </a:lnTo>
                  <a:lnTo>
                    <a:pt x="15" y="361"/>
                  </a:lnTo>
                  <a:lnTo>
                    <a:pt x="13" y="355"/>
                  </a:lnTo>
                  <a:lnTo>
                    <a:pt x="18" y="349"/>
                  </a:lnTo>
                  <a:lnTo>
                    <a:pt x="30" y="344"/>
                  </a:lnTo>
                  <a:lnTo>
                    <a:pt x="49" y="340"/>
                  </a:lnTo>
                  <a:lnTo>
                    <a:pt x="71" y="337"/>
                  </a:lnTo>
                  <a:lnTo>
                    <a:pt x="91" y="334"/>
                  </a:lnTo>
                  <a:lnTo>
                    <a:pt x="110" y="333"/>
                  </a:lnTo>
                  <a:lnTo>
                    <a:pt x="122" y="331"/>
                  </a:lnTo>
                  <a:lnTo>
                    <a:pt x="127" y="330"/>
                  </a:lnTo>
                  <a:lnTo>
                    <a:pt x="122" y="329"/>
                  </a:lnTo>
                  <a:lnTo>
                    <a:pt x="112" y="326"/>
                  </a:lnTo>
                  <a:lnTo>
                    <a:pt x="96" y="324"/>
                  </a:lnTo>
                  <a:lnTo>
                    <a:pt x="78" y="322"/>
                  </a:lnTo>
                  <a:lnTo>
                    <a:pt x="59" y="318"/>
                  </a:lnTo>
                  <a:lnTo>
                    <a:pt x="43" y="314"/>
                  </a:lnTo>
                  <a:lnTo>
                    <a:pt x="31" y="308"/>
                  </a:lnTo>
                  <a:lnTo>
                    <a:pt x="27" y="301"/>
                  </a:lnTo>
                  <a:lnTo>
                    <a:pt x="29" y="296"/>
                  </a:lnTo>
                  <a:lnTo>
                    <a:pt x="34" y="293"/>
                  </a:lnTo>
                  <a:lnTo>
                    <a:pt x="42" y="291"/>
                  </a:lnTo>
                  <a:lnTo>
                    <a:pt x="51" y="288"/>
                  </a:lnTo>
                  <a:lnTo>
                    <a:pt x="59" y="287"/>
                  </a:lnTo>
                  <a:lnTo>
                    <a:pt x="67" y="286"/>
                  </a:lnTo>
                  <a:lnTo>
                    <a:pt x="73" y="285"/>
                  </a:lnTo>
                  <a:lnTo>
                    <a:pt x="75" y="284"/>
                  </a:lnTo>
                  <a:lnTo>
                    <a:pt x="73" y="281"/>
                  </a:lnTo>
                  <a:lnTo>
                    <a:pt x="66" y="279"/>
                  </a:lnTo>
                  <a:lnTo>
                    <a:pt x="56" y="278"/>
                  </a:lnTo>
                  <a:lnTo>
                    <a:pt x="44" y="277"/>
                  </a:lnTo>
                  <a:lnTo>
                    <a:pt x="33" y="274"/>
                  </a:lnTo>
                  <a:lnTo>
                    <a:pt x="21" y="272"/>
                  </a:lnTo>
                  <a:lnTo>
                    <a:pt x="13" y="268"/>
                  </a:lnTo>
                  <a:lnTo>
                    <a:pt x="8" y="261"/>
                  </a:lnTo>
                  <a:lnTo>
                    <a:pt x="12" y="257"/>
                  </a:lnTo>
                  <a:lnTo>
                    <a:pt x="22" y="256"/>
                  </a:lnTo>
                  <a:lnTo>
                    <a:pt x="38" y="254"/>
                  </a:lnTo>
                  <a:lnTo>
                    <a:pt x="56" y="253"/>
                  </a:lnTo>
                  <a:lnTo>
                    <a:pt x="74" y="253"/>
                  </a:lnTo>
                  <a:lnTo>
                    <a:pt x="90" y="250"/>
                  </a:lnTo>
                  <a:lnTo>
                    <a:pt x="102" y="249"/>
                  </a:lnTo>
                  <a:lnTo>
                    <a:pt x="106" y="246"/>
                  </a:lnTo>
                  <a:lnTo>
                    <a:pt x="102" y="240"/>
                  </a:lnTo>
                  <a:lnTo>
                    <a:pt x="90" y="236"/>
                  </a:lnTo>
                  <a:lnTo>
                    <a:pt x="74" y="233"/>
                  </a:lnTo>
                  <a:lnTo>
                    <a:pt x="56" y="231"/>
                  </a:lnTo>
                  <a:lnTo>
                    <a:pt x="37" y="228"/>
                  </a:lnTo>
                  <a:lnTo>
                    <a:pt x="21" y="224"/>
                  </a:lnTo>
                  <a:lnTo>
                    <a:pt x="10" y="218"/>
                  </a:lnTo>
                  <a:lnTo>
                    <a:pt x="5" y="209"/>
                  </a:lnTo>
                  <a:lnTo>
                    <a:pt x="7" y="204"/>
                  </a:lnTo>
                  <a:lnTo>
                    <a:pt x="14" y="202"/>
                  </a:lnTo>
                  <a:lnTo>
                    <a:pt x="23" y="200"/>
                  </a:lnTo>
                  <a:lnTo>
                    <a:pt x="35" y="200"/>
                  </a:lnTo>
                  <a:lnTo>
                    <a:pt x="46" y="198"/>
                  </a:lnTo>
                  <a:lnTo>
                    <a:pt x="56" y="198"/>
                  </a:lnTo>
                  <a:lnTo>
                    <a:pt x="63" y="196"/>
                  </a:lnTo>
                  <a:lnTo>
                    <a:pt x="66" y="194"/>
                  </a:lnTo>
                  <a:lnTo>
                    <a:pt x="64" y="190"/>
                  </a:lnTo>
                  <a:lnTo>
                    <a:pt x="57" y="188"/>
                  </a:lnTo>
                  <a:lnTo>
                    <a:pt x="45" y="186"/>
                  </a:lnTo>
                  <a:lnTo>
                    <a:pt x="34" y="182"/>
                  </a:lnTo>
                  <a:lnTo>
                    <a:pt x="21" y="179"/>
                  </a:lnTo>
                  <a:lnTo>
                    <a:pt x="11" y="174"/>
                  </a:lnTo>
                  <a:lnTo>
                    <a:pt x="3" y="168"/>
                  </a:lnTo>
                  <a:lnTo>
                    <a:pt x="0" y="160"/>
                  </a:lnTo>
                  <a:lnTo>
                    <a:pt x="4" y="153"/>
                  </a:lnTo>
                  <a:lnTo>
                    <a:pt x="14" y="148"/>
                  </a:lnTo>
                  <a:lnTo>
                    <a:pt x="29" y="144"/>
                  </a:lnTo>
                  <a:lnTo>
                    <a:pt x="46" y="142"/>
                  </a:lnTo>
                  <a:lnTo>
                    <a:pt x="63" y="140"/>
                  </a:lnTo>
                  <a:lnTo>
                    <a:pt x="78" y="138"/>
                  </a:lnTo>
                  <a:lnTo>
                    <a:pt x="88" y="137"/>
                  </a:lnTo>
                  <a:lnTo>
                    <a:pt x="91" y="136"/>
                  </a:lnTo>
                  <a:lnTo>
                    <a:pt x="89" y="135"/>
                  </a:lnTo>
                  <a:lnTo>
                    <a:pt x="82" y="133"/>
                  </a:lnTo>
                  <a:lnTo>
                    <a:pt x="73" y="132"/>
                  </a:lnTo>
                  <a:lnTo>
                    <a:pt x="61" y="128"/>
                  </a:lnTo>
                  <a:lnTo>
                    <a:pt x="50" y="125"/>
                  </a:lnTo>
                  <a:lnTo>
                    <a:pt x="38" y="120"/>
                  </a:lnTo>
                  <a:lnTo>
                    <a:pt x="30" y="112"/>
                  </a:lnTo>
                  <a:lnTo>
                    <a:pt x="26" y="103"/>
                  </a:lnTo>
                  <a:lnTo>
                    <a:pt x="27" y="97"/>
                  </a:lnTo>
                  <a:lnTo>
                    <a:pt x="33" y="93"/>
                  </a:lnTo>
                  <a:lnTo>
                    <a:pt x="41" y="91"/>
                  </a:lnTo>
                  <a:lnTo>
                    <a:pt x="50" y="89"/>
                  </a:lnTo>
                  <a:lnTo>
                    <a:pt x="60" y="88"/>
                  </a:lnTo>
                  <a:lnTo>
                    <a:pt x="69" y="87"/>
                  </a:lnTo>
                  <a:lnTo>
                    <a:pt x="75" y="84"/>
                  </a:lnTo>
                  <a:lnTo>
                    <a:pt x="79" y="82"/>
                  </a:lnTo>
                  <a:lnTo>
                    <a:pt x="75" y="78"/>
                  </a:lnTo>
                  <a:lnTo>
                    <a:pt x="65" y="74"/>
                  </a:lnTo>
                  <a:lnTo>
                    <a:pt x="51" y="69"/>
                  </a:lnTo>
                  <a:lnTo>
                    <a:pt x="35" y="62"/>
                  </a:lnTo>
                  <a:lnTo>
                    <a:pt x="20" y="55"/>
                  </a:lnTo>
                  <a:lnTo>
                    <a:pt x="7" y="46"/>
                  </a:lnTo>
                  <a:lnTo>
                    <a:pt x="1" y="36"/>
                  </a:lnTo>
                  <a:lnTo>
                    <a:pt x="3" y="23"/>
                  </a:lnTo>
                  <a:lnTo>
                    <a:pt x="8" y="20"/>
                  </a:lnTo>
                  <a:lnTo>
                    <a:pt x="16" y="22"/>
                  </a:lnTo>
                  <a:lnTo>
                    <a:pt x="28" y="27"/>
                  </a:lnTo>
                  <a:lnTo>
                    <a:pt x="40" y="34"/>
                  </a:lnTo>
                  <a:lnTo>
                    <a:pt x="52" y="40"/>
                  </a:lnTo>
                  <a:lnTo>
                    <a:pt x="63" y="47"/>
                  </a:lnTo>
                  <a:lnTo>
                    <a:pt x="71" y="53"/>
                  </a:lnTo>
                  <a:lnTo>
                    <a:pt x="75" y="54"/>
                  </a:lnTo>
                  <a:lnTo>
                    <a:pt x="74" y="49"/>
                  </a:lnTo>
                  <a:lnTo>
                    <a:pt x="68" y="35"/>
                  </a:lnTo>
                  <a:lnTo>
                    <a:pt x="64" y="22"/>
                  </a:lnTo>
                  <a:lnTo>
                    <a:pt x="68" y="15"/>
                  </a:lnTo>
                  <a:lnTo>
                    <a:pt x="83" y="17"/>
                  </a:lnTo>
                  <a:lnTo>
                    <a:pt x="90" y="27"/>
                  </a:lnTo>
                  <a:lnTo>
                    <a:pt x="94" y="38"/>
                  </a:lnTo>
                  <a:lnTo>
                    <a:pt x="97" y="44"/>
                  </a:lnTo>
                  <a:lnTo>
                    <a:pt x="103" y="40"/>
                  </a:lnTo>
                  <a:lnTo>
                    <a:pt x="110" y="30"/>
                  </a:lnTo>
                  <a:lnTo>
                    <a:pt x="118" y="21"/>
                  </a:lnTo>
                  <a:lnTo>
                    <a:pt x="128"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7" name="Freeform 37"/>
            <p:cNvSpPr>
              <a:spLocks/>
            </p:cNvSpPr>
            <p:nvPr/>
          </p:nvSpPr>
          <p:spPr bwMode="auto">
            <a:xfrm>
              <a:off x="3895" y="1433"/>
              <a:ext cx="355" cy="321"/>
            </a:xfrm>
            <a:custGeom>
              <a:avLst/>
              <a:gdLst/>
              <a:ahLst/>
              <a:cxnLst>
                <a:cxn ang="0">
                  <a:pos x="377" y="502"/>
                </a:cxn>
                <a:cxn ang="0">
                  <a:pos x="433" y="477"/>
                </a:cxn>
                <a:cxn ang="0">
                  <a:pos x="474" y="429"/>
                </a:cxn>
                <a:cxn ang="0">
                  <a:pos x="496" y="355"/>
                </a:cxn>
                <a:cxn ang="0">
                  <a:pos x="497" y="271"/>
                </a:cxn>
                <a:cxn ang="0">
                  <a:pos x="480" y="205"/>
                </a:cxn>
                <a:cxn ang="0">
                  <a:pos x="445" y="160"/>
                </a:cxn>
                <a:cxn ang="0">
                  <a:pos x="395" y="137"/>
                </a:cxn>
                <a:cxn ang="0">
                  <a:pos x="331" y="138"/>
                </a:cxn>
                <a:cxn ang="0">
                  <a:pos x="273" y="168"/>
                </a:cxn>
                <a:cxn ang="0">
                  <a:pos x="234" y="223"/>
                </a:cxn>
                <a:cxn ang="0">
                  <a:pos x="213" y="294"/>
                </a:cxn>
                <a:cxn ang="0">
                  <a:pos x="213" y="373"/>
                </a:cxn>
                <a:cxn ang="0">
                  <a:pos x="234" y="438"/>
                </a:cxn>
                <a:cxn ang="0">
                  <a:pos x="270" y="482"/>
                </a:cxn>
                <a:cxn ang="0">
                  <a:pos x="317" y="504"/>
                </a:cxn>
                <a:cxn ang="0">
                  <a:pos x="334" y="641"/>
                </a:cxn>
                <a:cxn ang="0">
                  <a:pos x="254" y="634"/>
                </a:cxn>
                <a:cxn ang="0">
                  <a:pos x="185" y="613"/>
                </a:cxn>
                <a:cxn ang="0">
                  <a:pos x="127" y="583"/>
                </a:cxn>
                <a:cxn ang="0">
                  <a:pos x="81" y="544"/>
                </a:cxn>
                <a:cxn ang="0">
                  <a:pos x="45" y="499"/>
                </a:cxn>
                <a:cxn ang="0">
                  <a:pos x="20" y="449"/>
                </a:cxn>
                <a:cxn ang="0">
                  <a:pos x="5" y="397"/>
                </a:cxn>
                <a:cxn ang="0">
                  <a:pos x="0" y="346"/>
                </a:cxn>
                <a:cxn ang="0">
                  <a:pos x="6" y="282"/>
                </a:cxn>
                <a:cxn ang="0">
                  <a:pos x="23" y="221"/>
                </a:cxn>
                <a:cxn ang="0">
                  <a:pos x="52" y="162"/>
                </a:cxn>
                <a:cxn ang="0">
                  <a:pos x="92" y="110"/>
                </a:cxn>
                <a:cxn ang="0">
                  <a:pos x="145" y="65"/>
                </a:cxn>
                <a:cxn ang="0">
                  <a:pos x="210" y="30"/>
                </a:cxn>
                <a:cxn ang="0">
                  <a:pos x="287" y="8"/>
                </a:cxn>
                <a:cxn ang="0">
                  <a:pos x="376" y="0"/>
                </a:cxn>
                <a:cxn ang="0">
                  <a:pos x="450" y="5"/>
                </a:cxn>
                <a:cxn ang="0">
                  <a:pos x="515" y="20"/>
                </a:cxn>
                <a:cxn ang="0">
                  <a:pos x="572" y="46"/>
                </a:cxn>
                <a:cxn ang="0">
                  <a:pos x="620" y="80"/>
                </a:cxn>
                <a:cxn ang="0">
                  <a:pos x="658" y="124"/>
                </a:cxn>
                <a:cxn ang="0">
                  <a:pos x="687" y="176"/>
                </a:cxn>
                <a:cxn ang="0">
                  <a:pos x="704" y="236"/>
                </a:cxn>
                <a:cxn ang="0">
                  <a:pos x="710" y="304"/>
                </a:cxn>
                <a:cxn ang="0">
                  <a:pos x="705" y="356"/>
                </a:cxn>
                <a:cxn ang="0">
                  <a:pos x="692" y="411"/>
                </a:cxn>
                <a:cxn ang="0">
                  <a:pos x="667" y="468"/>
                </a:cxn>
                <a:cxn ang="0">
                  <a:pos x="630" y="521"/>
                </a:cxn>
                <a:cxn ang="0">
                  <a:pos x="580" y="568"/>
                </a:cxn>
                <a:cxn ang="0">
                  <a:pos x="514" y="606"/>
                </a:cxn>
                <a:cxn ang="0">
                  <a:pos x="433" y="631"/>
                </a:cxn>
                <a:cxn ang="0">
                  <a:pos x="334" y="641"/>
                </a:cxn>
              </a:cxnLst>
              <a:rect l="0" t="0" r="r" b="b"/>
              <a:pathLst>
                <a:path w="710" h="641">
                  <a:moveTo>
                    <a:pt x="344" y="506"/>
                  </a:moveTo>
                  <a:lnTo>
                    <a:pt x="377" y="502"/>
                  </a:lnTo>
                  <a:lnTo>
                    <a:pt x="407" y="493"/>
                  </a:lnTo>
                  <a:lnTo>
                    <a:pt x="433" y="477"/>
                  </a:lnTo>
                  <a:lnTo>
                    <a:pt x="456" y="456"/>
                  </a:lnTo>
                  <a:lnTo>
                    <a:pt x="474" y="429"/>
                  </a:lnTo>
                  <a:lnTo>
                    <a:pt x="488" y="394"/>
                  </a:lnTo>
                  <a:lnTo>
                    <a:pt x="496" y="355"/>
                  </a:lnTo>
                  <a:lnTo>
                    <a:pt x="499" y="310"/>
                  </a:lnTo>
                  <a:lnTo>
                    <a:pt x="497" y="271"/>
                  </a:lnTo>
                  <a:lnTo>
                    <a:pt x="490" y="236"/>
                  </a:lnTo>
                  <a:lnTo>
                    <a:pt x="480" y="205"/>
                  </a:lnTo>
                  <a:lnTo>
                    <a:pt x="463" y="180"/>
                  </a:lnTo>
                  <a:lnTo>
                    <a:pt x="445" y="160"/>
                  </a:lnTo>
                  <a:lnTo>
                    <a:pt x="422" y="145"/>
                  </a:lnTo>
                  <a:lnTo>
                    <a:pt x="395" y="137"/>
                  </a:lnTo>
                  <a:lnTo>
                    <a:pt x="365" y="133"/>
                  </a:lnTo>
                  <a:lnTo>
                    <a:pt x="331" y="138"/>
                  </a:lnTo>
                  <a:lnTo>
                    <a:pt x="300" y="150"/>
                  </a:lnTo>
                  <a:lnTo>
                    <a:pt x="273" y="168"/>
                  </a:lnTo>
                  <a:lnTo>
                    <a:pt x="251" y="193"/>
                  </a:lnTo>
                  <a:lnTo>
                    <a:pt x="234" y="223"/>
                  </a:lnTo>
                  <a:lnTo>
                    <a:pt x="221" y="257"/>
                  </a:lnTo>
                  <a:lnTo>
                    <a:pt x="213" y="294"/>
                  </a:lnTo>
                  <a:lnTo>
                    <a:pt x="211" y="333"/>
                  </a:lnTo>
                  <a:lnTo>
                    <a:pt x="213" y="373"/>
                  </a:lnTo>
                  <a:lnTo>
                    <a:pt x="221" y="408"/>
                  </a:lnTo>
                  <a:lnTo>
                    <a:pt x="234" y="438"/>
                  </a:lnTo>
                  <a:lnTo>
                    <a:pt x="250" y="462"/>
                  </a:lnTo>
                  <a:lnTo>
                    <a:pt x="270" y="482"/>
                  </a:lnTo>
                  <a:lnTo>
                    <a:pt x="293" y="494"/>
                  </a:lnTo>
                  <a:lnTo>
                    <a:pt x="317" y="504"/>
                  </a:lnTo>
                  <a:lnTo>
                    <a:pt x="344" y="506"/>
                  </a:lnTo>
                  <a:lnTo>
                    <a:pt x="334" y="641"/>
                  </a:lnTo>
                  <a:lnTo>
                    <a:pt x="293" y="638"/>
                  </a:lnTo>
                  <a:lnTo>
                    <a:pt x="254" y="634"/>
                  </a:lnTo>
                  <a:lnTo>
                    <a:pt x="218" y="625"/>
                  </a:lnTo>
                  <a:lnTo>
                    <a:pt x="185" y="613"/>
                  </a:lnTo>
                  <a:lnTo>
                    <a:pt x="155" y="599"/>
                  </a:lnTo>
                  <a:lnTo>
                    <a:pt x="127" y="583"/>
                  </a:lnTo>
                  <a:lnTo>
                    <a:pt x="103" y="565"/>
                  </a:lnTo>
                  <a:lnTo>
                    <a:pt x="81" y="544"/>
                  </a:lnTo>
                  <a:lnTo>
                    <a:pt x="61" y="522"/>
                  </a:lnTo>
                  <a:lnTo>
                    <a:pt x="45" y="499"/>
                  </a:lnTo>
                  <a:lnTo>
                    <a:pt x="31" y="475"/>
                  </a:lnTo>
                  <a:lnTo>
                    <a:pt x="20" y="449"/>
                  </a:lnTo>
                  <a:lnTo>
                    <a:pt x="12" y="424"/>
                  </a:lnTo>
                  <a:lnTo>
                    <a:pt x="5" y="397"/>
                  </a:lnTo>
                  <a:lnTo>
                    <a:pt x="1" y="371"/>
                  </a:lnTo>
                  <a:lnTo>
                    <a:pt x="0" y="346"/>
                  </a:lnTo>
                  <a:lnTo>
                    <a:pt x="1" y="314"/>
                  </a:lnTo>
                  <a:lnTo>
                    <a:pt x="6" y="282"/>
                  </a:lnTo>
                  <a:lnTo>
                    <a:pt x="13" y="251"/>
                  </a:lnTo>
                  <a:lnTo>
                    <a:pt x="23" y="221"/>
                  </a:lnTo>
                  <a:lnTo>
                    <a:pt x="36" y="191"/>
                  </a:lnTo>
                  <a:lnTo>
                    <a:pt x="52" y="162"/>
                  </a:lnTo>
                  <a:lnTo>
                    <a:pt x="70" y="136"/>
                  </a:lnTo>
                  <a:lnTo>
                    <a:pt x="92" y="110"/>
                  </a:lnTo>
                  <a:lnTo>
                    <a:pt x="118" y="86"/>
                  </a:lnTo>
                  <a:lnTo>
                    <a:pt x="145" y="65"/>
                  </a:lnTo>
                  <a:lnTo>
                    <a:pt x="175" y="46"/>
                  </a:lnTo>
                  <a:lnTo>
                    <a:pt x="210" y="30"/>
                  </a:lnTo>
                  <a:lnTo>
                    <a:pt x="247" y="17"/>
                  </a:lnTo>
                  <a:lnTo>
                    <a:pt x="287" y="8"/>
                  </a:lnTo>
                  <a:lnTo>
                    <a:pt x="330" y="2"/>
                  </a:lnTo>
                  <a:lnTo>
                    <a:pt x="376" y="0"/>
                  </a:lnTo>
                  <a:lnTo>
                    <a:pt x="414" y="1"/>
                  </a:lnTo>
                  <a:lnTo>
                    <a:pt x="450" y="5"/>
                  </a:lnTo>
                  <a:lnTo>
                    <a:pt x="483" y="11"/>
                  </a:lnTo>
                  <a:lnTo>
                    <a:pt x="515" y="20"/>
                  </a:lnTo>
                  <a:lnTo>
                    <a:pt x="545" y="32"/>
                  </a:lnTo>
                  <a:lnTo>
                    <a:pt x="572" y="46"/>
                  </a:lnTo>
                  <a:lnTo>
                    <a:pt x="597" y="62"/>
                  </a:lnTo>
                  <a:lnTo>
                    <a:pt x="620" y="80"/>
                  </a:lnTo>
                  <a:lnTo>
                    <a:pt x="641" y="101"/>
                  </a:lnTo>
                  <a:lnTo>
                    <a:pt x="658" y="124"/>
                  </a:lnTo>
                  <a:lnTo>
                    <a:pt x="674" y="150"/>
                  </a:lnTo>
                  <a:lnTo>
                    <a:pt x="687" y="176"/>
                  </a:lnTo>
                  <a:lnTo>
                    <a:pt x="697" y="205"/>
                  </a:lnTo>
                  <a:lnTo>
                    <a:pt x="704" y="236"/>
                  </a:lnTo>
                  <a:lnTo>
                    <a:pt x="709" y="269"/>
                  </a:lnTo>
                  <a:lnTo>
                    <a:pt x="710" y="304"/>
                  </a:lnTo>
                  <a:lnTo>
                    <a:pt x="709" y="329"/>
                  </a:lnTo>
                  <a:lnTo>
                    <a:pt x="705" y="356"/>
                  </a:lnTo>
                  <a:lnTo>
                    <a:pt x="700" y="384"/>
                  </a:lnTo>
                  <a:lnTo>
                    <a:pt x="692" y="411"/>
                  </a:lnTo>
                  <a:lnTo>
                    <a:pt x="681" y="439"/>
                  </a:lnTo>
                  <a:lnTo>
                    <a:pt x="667" y="468"/>
                  </a:lnTo>
                  <a:lnTo>
                    <a:pt x="650" y="494"/>
                  </a:lnTo>
                  <a:lnTo>
                    <a:pt x="630" y="521"/>
                  </a:lnTo>
                  <a:lnTo>
                    <a:pt x="606" y="545"/>
                  </a:lnTo>
                  <a:lnTo>
                    <a:pt x="580" y="568"/>
                  </a:lnTo>
                  <a:lnTo>
                    <a:pt x="549" y="589"/>
                  </a:lnTo>
                  <a:lnTo>
                    <a:pt x="514" y="606"/>
                  </a:lnTo>
                  <a:lnTo>
                    <a:pt x="476" y="621"/>
                  </a:lnTo>
                  <a:lnTo>
                    <a:pt x="433" y="631"/>
                  </a:lnTo>
                  <a:lnTo>
                    <a:pt x="386" y="638"/>
                  </a:lnTo>
                  <a:lnTo>
                    <a:pt x="334" y="641"/>
                  </a:lnTo>
                  <a:lnTo>
                    <a:pt x="344" y="506"/>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 name="Rectangle 22"/>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6819962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222571" y="908447"/>
            <a:ext cx="3498458" cy="5016758"/>
          </a:xfrm>
          <a:prstGeom prst="rect">
            <a:avLst/>
          </a:prstGeom>
          <a:noFill/>
          <a:ln w="9525">
            <a:noFill/>
            <a:miter lim="800000"/>
            <a:headEnd/>
            <a:tailEnd/>
          </a:ln>
        </p:spPr>
        <p:txBody>
          <a:bodyPr wrap="none">
            <a:spAutoFit/>
          </a:bodyPr>
          <a:lstStyle/>
          <a:p>
            <a:r>
              <a:rPr lang="en-US" sz="4000" dirty="0">
                <a:latin typeface="Calibri" pitchFamily="34" charset="0"/>
                <a:cs typeface="Calibri" pitchFamily="34" charset="0"/>
              </a:rPr>
              <a:t>Dollar Bill</a:t>
            </a:r>
          </a:p>
          <a:p>
            <a:r>
              <a:rPr lang="en-US" sz="4000" dirty="0">
                <a:latin typeface="Calibri" pitchFamily="34" charset="0"/>
                <a:cs typeface="Calibri" pitchFamily="34" charset="0"/>
              </a:rPr>
              <a:t>Dice</a:t>
            </a:r>
          </a:p>
          <a:p>
            <a:r>
              <a:rPr lang="en-US" sz="4000" dirty="0">
                <a:latin typeface="Calibri" pitchFamily="34" charset="0"/>
                <a:cs typeface="Calibri" pitchFamily="34" charset="0"/>
              </a:rPr>
              <a:t>Tricycle</a:t>
            </a:r>
          </a:p>
          <a:p>
            <a:r>
              <a:rPr lang="en-US" sz="4000" dirty="0">
                <a:latin typeface="Calibri" pitchFamily="34" charset="0"/>
                <a:cs typeface="Calibri" pitchFamily="34" charset="0"/>
              </a:rPr>
              <a:t>Four-leaf Clover</a:t>
            </a:r>
          </a:p>
          <a:p>
            <a:r>
              <a:rPr lang="en-US" sz="4000" dirty="0">
                <a:latin typeface="Calibri" pitchFamily="34" charset="0"/>
                <a:cs typeface="Calibri" pitchFamily="34" charset="0"/>
              </a:rPr>
              <a:t>Hand</a:t>
            </a:r>
          </a:p>
          <a:p>
            <a:r>
              <a:rPr lang="en-US" sz="4000" dirty="0">
                <a:latin typeface="Calibri" pitchFamily="34" charset="0"/>
                <a:cs typeface="Calibri" pitchFamily="34" charset="0"/>
              </a:rPr>
              <a:t>Six-Pack</a:t>
            </a:r>
          </a:p>
          <a:p>
            <a:r>
              <a:rPr lang="en-US" sz="4000" dirty="0">
                <a:latin typeface="Calibri" pitchFamily="34" charset="0"/>
                <a:cs typeface="Calibri" pitchFamily="34" charset="0"/>
              </a:rPr>
              <a:t>Seven-Up</a:t>
            </a:r>
          </a:p>
          <a:p>
            <a:r>
              <a:rPr lang="en-US" sz="4000" dirty="0">
                <a:latin typeface="Calibri" pitchFamily="34" charset="0"/>
                <a:cs typeface="Calibri" pitchFamily="34" charset="0"/>
              </a:rPr>
              <a:t>Octopus</a:t>
            </a:r>
          </a:p>
        </p:txBody>
      </p:sp>
      <p:sp>
        <p:nvSpPr>
          <p:cNvPr id="31748" name="TextBox 3"/>
          <p:cNvSpPr txBox="1">
            <a:spLocks noChangeArrowheads="1"/>
          </p:cNvSpPr>
          <p:nvPr/>
        </p:nvSpPr>
        <p:spPr bwMode="auto">
          <a:xfrm>
            <a:off x="5257800" y="908447"/>
            <a:ext cx="3339056" cy="4401205"/>
          </a:xfrm>
          <a:prstGeom prst="rect">
            <a:avLst/>
          </a:prstGeom>
          <a:noFill/>
          <a:ln w="9525">
            <a:noFill/>
            <a:miter lim="800000"/>
            <a:headEnd/>
            <a:tailEnd/>
          </a:ln>
        </p:spPr>
        <p:txBody>
          <a:bodyPr wrap="none">
            <a:spAutoFit/>
          </a:bodyPr>
          <a:lstStyle/>
          <a:p>
            <a:r>
              <a:rPr lang="en-US" sz="4000" dirty="0">
                <a:latin typeface="Calibri" pitchFamily="34" charset="0"/>
                <a:cs typeface="Calibri" pitchFamily="34" charset="0"/>
              </a:rPr>
              <a:t>Cat Lives</a:t>
            </a:r>
          </a:p>
          <a:p>
            <a:r>
              <a:rPr lang="en-US" sz="4000" dirty="0">
                <a:latin typeface="Calibri" pitchFamily="34" charset="0"/>
                <a:cs typeface="Calibri" pitchFamily="34" charset="0"/>
              </a:rPr>
              <a:t>Bowling Pins</a:t>
            </a:r>
          </a:p>
          <a:p>
            <a:r>
              <a:rPr lang="en-US" sz="4000" dirty="0">
                <a:latin typeface="Calibri" pitchFamily="34" charset="0"/>
                <a:cs typeface="Calibri" pitchFamily="34" charset="0"/>
              </a:rPr>
              <a:t>Football Team</a:t>
            </a:r>
          </a:p>
          <a:p>
            <a:r>
              <a:rPr lang="en-US" sz="4000" dirty="0">
                <a:latin typeface="Calibri" pitchFamily="34" charset="0"/>
                <a:cs typeface="Calibri" pitchFamily="34" charset="0"/>
              </a:rPr>
              <a:t>Dozen Eggs</a:t>
            </a:r>
          </a:p>
          <a:p>
            <a:r>
              <a:rPr lang="en-US" sz="4000" dirty="0">
                <a:latin typeface="Calibri" pitchFamily="34" charset="0"/>
                <a:cs typeface="Calibri" pitchFamily="34" charset="0"/>
              </a:rPr>
              <a:t>Unlucky Friday</a:t>
            </a:r>
          </a:p>
          <a:p>
            <a:r>
              <a:rPr lang="en-US" sz="4000" dirty="0">
                <a:latin typeface="Calibri" pitchFamily="34" charset="0"/>
                <a:cs typeface="Calibri" pitchFamily="34" charset="0"/>
              </a:rPr>
              <a:t>Valentine’s Day</a:t>
            </a:r>
          </a:p>
          <a:p>
            <a:r>
              <a:rPr lang="en-US" sz="4000" dirty="0">
                <a:latin typeface="Calibri" pitchFamily="34" charset="0"/>
                <a:cs typeface="Calibri" pitchFamily="34" charset="0"/>
              </a:rPr>
              <a:t>Quarter Hour</a:t>
            </a:r>
          </a:p>
        </p:txBody>
      </p:sp>
      <p:cxnSp>
        <p:nvCxnSpPr>
          <p:cNvPr id="7" name="Straight Connector 6"/>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042707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8200" y="1092926"/>
            <a:ext cx="7772400" cy="4724400"/>
          </a:xfrm>
        </p:spPr>
        <p:txBody>
          <a:bodyPr>
            <a:normAutofit/>
          </a:bodyPr>
          <a:lstStyle/>
          <a:p>
            <a:r>
              <a:rPr lang="en-US" sz="4000" dirty="0" smtClean="0">
                <a:solidFill>
                  <a:schemeClr val="accent1">
                    <a:lumMod val="75000"/>
                  </a:schemeClr>
                </a:solidFill>
                <a:latin typeface="Calibri" pitchFamily="34" charset="0"/>
                <a:cs typeface="Calibri" pitchFamily="34" charset="0"/>
              </a:rPr>
              <a:t>How many </a:t>
            </a:r>
            <a:r>
              <a:rPr lang="en-US" sz="4000" i="1" dirty="0" smtClean="0">
                <a:solidFill>
                  <a:schemeClr val="accent1">
                    <a:lumMod val="75000"/>
                  </a:schemeClr>
                </a:solidFill>
                <a:latin typeface="Calibri" pitchFamily="34" charset="0"/>
                <a:cs typeface="Calibri" pitchFamily="34" charset="0"/>
              </a:rPr>
              <a:t>words</a:t>
            </a:r>
            <a:r>
              <a:rPr lang="en-US" sz="4000" dirty="0" smtClean="0">
                <a:solidFill>
                  <a:schemeClr val="accent1">
                    <a:lumMod val="75000"/>
                  </a:schemeClr>
                </a:solidFill>
                <a:latin typeface="Calibri" pitchFamily="34" charset="0"/>
                <a:cs typeface="Calibri" pitchFamily="34" charset="0"/>
              </a:rPr>
              <a:t> or </a:t>
            </a:r>
            <a:r>
              <a:rPr lang="en-US" sz="4000" i="1" dirty="0" smtClean="0">
                <a:solidFill>
                  <a:schemeClr val="accent1">
                    <a:lumMod val="75000"/>
                  </a:schemeClr>
                </a:solidFill>
                <a:latin typeface="Calibri" pitchFamily="34" charset="0"/>
                <a:cs typeface="Calibri" pitchFamily="34" charset="0"/>
              </a:rPr>
              <a:t>phrases</a:t>
            </a:r>
            <a:r>
              <a:rPr lang="en-US" sz="4000" dirty="0" smtClean="0">
                <a:solidFill>
                  <a:schemeClr val="accent1">
                    <a:lumMod val="75000"/>
                  </a:schemeClr>
                </a:solidFill>
                <a:latin typeface="Calibri" pitchFamily="34" charset="0"/>
                <a:cs typeface="Calibri" pitchFamily="34" charset="0"/>
              </a:rPr>
              <a:t> </a:t>
            </a:r>
            <a:br>
              <a:rPr lang="en-US" sz="4000" dirty="0" smtClean="0">
                <a:solidFill>
                  <a:schemeClr val="accent1">
                    <a:lumMod val="75000"/>
                  </a:schemeClr>
                </a:solidFill>
                <a:latin typeface="Calibri" pitchFamily="34" charset="0"/>
                <a:cs typeface="Calibri" pitchFamily="34" charset="0"/>
              </a:rPr>
            </a:br>
            <a:r>
              <a:rPr lang="en-US" sz="4000" dirty="0" smtClean="0">
                <a:solidFill>
                  <a:schemeClr val="accent1">
                    <a:lumMod val="75000"/>
                  </a:schemeClr>
                </a:solidFill>
                <a:latin typeface="Calibri" pitchFamily="34" charset="0"/>
                <a:cs typeface="Calibri" pitchFamily="34" charset="0"/>
              </a:rPr>
              <a:t>do you remember?</a:t>
            </a:r>
            <a:endParaRPr lang="en-US" sz="4000" dirty="0">
              <a:solidFill>
                <a:schemeClr val="accent1">
                  <a:lumMod val="75000"/>
                </a:schemeClr>
              </a:solidFill>
              <a:latin typeface="Calibri" pitchFamily="34" charset="0"/>
              <a:cs typeface="Calibri" pitchFamily="34" charset="0"/>
            </a:endParaRPr>
          </a:p>
        </p:txBody>
      </p:sp>
      <p:cxnSp>
        <p:nvCxnSpPr>
          <p:cNvPr id="12" name="Straight Connector 11"/>
          <p:cNvCxnSpPr/>
          <p:nvPr/>
        </p:nvCxnSpPr>
        <p:spPr>
          <a:xfrm>
            <a:off x="0" y="1066800"/>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CountdownNew" hidden="1"/>
          <p:cNvGrpSpPr/>
          <p:nvPr>
            <p:custDataLst>
              <p:tags r:id="rId2"/>
            </p:custDataLst>
          </p:nvPr>
        </p:nvGrpSpPr>
        <p:grpSpPr>
          <a:xfrm>
            <a:off x="7874001" y="5842001"/>
            <a:ext cx="1587" cy="1587"/>
            <a:chOff x="8318500" y="6032500"/>
            <a:chExt cx="1270000" cy="1016000"/>
          </a:xfrm>
        </p:grpSpPr>
        <p:pic>
          <p:nvPicPr>
            <p:cNvPr id="7" name="CDShape" hidden="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sz="2400" b="1" dirty="0">
                <a:solidFill>
                  <a:srgbClr val="000000"/>
                </a:solidFill>
                <a:latin typeface="Tahoma"/>
              </a:endParaRPr>
            </a:p>
          </p:txBody>
        </p:sp>
      </p:grpSp>
      <p:sp>
        <p:nvSpPr>
          <p:cNvPr id="10" name="Rectangle 9"/>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6469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762000" y="914400"/>
            <a:ext cx="8001000" cy="1143000"/>
          </a:xfrm>
        </p:spPr>
        <p:txBody>
          <a:bodyPr>
            <a:normAutofit/>
          </a:bodyPr>
          <a:lstStyle/>
          <a:p>
            <a:r>
              <a:rPr lang="en-US" dirty="0" smtClean="0">
                <a:solidFill>
                  <a:schemeClr val="accent1">
                    <a:lumMod val="75000"/>
                  </a:schemeClr>
                </a:solidFill>
                <a:latin typeface="+mn-lt"/>
              </a:rPr>
              <a:t>Let’s look at the words again…</a:t>
            </a:r>
            <a:endParaRPr lang="en-US" b="1" dirty="0" smtClean="0">
              <a:solidFill>
                <a:schemeClr val="accent1">
                  <a:lumMod val="75000"/>
                </a:schemeClr>
              </a:solidFill>
              <a:latin typeface="+mn-lt"/>
              <a:cs typeface="Times New Roman" pitchFamily="18" charset="0"/>
            </a:endParaRPr>
          </a:p>
        </p:txBody>
      </p:sp>
      <p:sp>
        <p:nvSpPr>
          <p:cNvPr id="5" name="Rectangle 4"/>
          <p:cNvSpPr/>
          <p:nvPr/>
        </p:nvSpPr>
        <p:spPr>
          <a:xfrm>
            <a:off x="852204" y="3124200"/>
            <a:ext cx="7930390" cy="1323439"/>
          </a:xfrm>
          <a:prstGeom prst="rect">
            <a:avLst/>
          </a:prstGeom>
        </p:spPr>
        <p:txBody>
          <a:bodyPr wrap="square">
            <a:spAutoFit/>
          </a:bodyPr>
          <a:lstStyle/>
          <a:p>
            <a:pPr algn="ctr"/>
            <a:r>
              <a:rPr lang="en-US" sz="4000" b="1" dirty="0" smtClean="0">
                <a:solidFill>
                  <a:schemeClr val="accent1">
                    <a:lumMod val="75000"/>
                  </a:schemeClr>
                </a:solidFill>
              </a:rPr>
              <a:t>What are they arranged </a:t>
            </a:r>
          </a:p>
          <a:p>
            <a:pPr algn="ctr"/>
            <a:r>
              <a:rPr lang="en-US" sz="4000" b="1" dirty="0" smtClean="0">
                <a:solidFill>
                  <a:schemeClr val="accent1">
                    <a:lumMod val="75000"/>
                  </a:schemeClr>
                </a:solidFill>
              </a:rPr>
              <a:t>according to?</a:t>
            </a:r>
          </a:p>
        </p:txBody>
      </p:sp>
      <p:sp>
        <p:nvSpPr>
          <p:cNvPr id="7" name="Rectangle 6"/>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15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295400" y="609600"/>
            <a:ext cx="3567772" cy="5016758"/>
          </a:xfrm>
          <a:prstGeom prst="rect">
            <a:avLst/>
          </a:prstGeom>
          <a:noFill/>
          <a:ln w="9525">
            <a:noFill/>
            <a:miter lim="800000"/>
            <a:headEnd/>
            <a:tailEnd/>
          </a:ln>
        </p:spPr>
        <p:txBody>
          <a:bodyPr wrap="none">
            <a:spAutoFit/>
          </a:bodyPr>
          <a:lstStyle/>
          <a:p>
            <a:r>
              <a:rPr lang="en-US" sz="4000" dirty="0"/>
              <a:t>Dollar Bill</a:t>
            </a:r>
          </a:p>
          <a:p>
            <a:r>
              <a:rPr lang="en-US" sz="4000" dirty="0"/>
              <a:t>Dice</a:t>
            </a:r>
          </a:p>
          <a:p>
            <a:r>
              <a:rPr lang="en-US" sz="4000" dirty="0"/>
              <a:t>Tricycle</a:t>
            </a:r>
          </a:p>
          <a:p>
            <a:r>
              <a:rPr lang="en-US" sz="4000" dirty="0"/>
              <a:t>Four-leaf Clover</a:t>
            </a:r>
          </a:p>
          <a:p>
            <a:r>
              <a:rPr lang="en-US" sz="4000" dirty="0"/>
              <a:t>Hand</a:t>
            </a:r>
          </a:p>
          <a:p>
            <a:r>
              <a:rPr lang="en-US" sz="4000" dirty="0"/>
              <a:t>Six-Pack</a:t>
            </a:r>
          </a:p>
          <a:p>
            <a:r>
              <a:rPr lang="en-US" sz="4000" dirty="0"/>
              <a:t>Seven-Up</a:t>
            </a:r>
          </a:p>
          <a:p>
            <a:r>
              <a:rPr lang="en-US" sz="4000" dirty="0"/>
              <a:t>Octopus</a:t>
            </a:r>
          </a:p>
        </p:txBody>
      </p:sp>
      <p:sp>
        <p:nvSpPr>
          <p:cNvPr id="31748" name="TextBox 3"/>
          <p:cNvSpPr txBox="1">
            <a:spLocks noChangeArrowheads="1"/>
          </p:cNvSpPr>
          <p:nvPr/>
        </p:nvSpPr>
        <p:spPr bwMode="auto">
          <a:xfrm>
            <a:off x="5214937" y="609600"/>
            <a:ext cx="3430555" cy="4401205"/>
          </a:xfrm>
          <a:prstGeom prst="rect">
            <a:avLst/>
          </a:prstGeom>
          <a:noFill/>
          <a:ln w="9525">
            <a:noFill/>
            <a:miter lim="800000"/>
            <a:headEnd/>
            <a:tailEnd/>
          </a:ln>
        </p:spPr>
        <p:txBody>
          <a:bodyPr wrap="none">
            <a:spAutoFit/>
          </a:bodyPr>
          <a:lstStyle/>
          <a:p>
            <a:r>
              <a:rPr lang="en-US" sz="4000" dirty="0"/>
              <a:t>Cat Lives</a:t>
            </a:r>
          </a:p>
          <a:p>
            <a:r>
              <a:rPr lang="en-US" sz="4000" dirty="0"/>
              <a:t>Bowling Pins</a:t>
            </a:r>
          </a:p>
          <a:p>
            <a:r>
              <a:rPr lang="en-US" sz="4000" dirty="0"/>
              <a:t>Football Team</a:t>
            </a:r>
          </a:p>
          <a:p>
            <a:r>
              <a:rPr lang="en-US" sz="4000" dirty="0"/>
              <a:t>Dozen Eggs</a:t>
            </a:r>
          </a:p>
          <a:p>
            <a:r>
              <a:rPr lang="en-US" sz="4000" dirty="0"/>
              <a:t>Unlucky Friday</a:t>
            </a:r>
          </a:p>
          <a:p>
            <a:r>
              <a:rPr lang="en-US" sz="4000" dirty="0"/>
              <a:t>Valentine’s Day</a:t>
            </a:r>
          </a:p>
          <a:p>
            <a:r>
              <a:rPr lang="en-US" sz="4000" dirty="0"/>
              <a:t>Quarter Hour</a:t>
            </a:r>
          </a:p>
        </p:txBody>
      </p:sp>
      <p:sp>
        <p:nvSpPr>
          <p:cNvPr id="6" name="Rectangle 5"/>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67394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2514600"/>
            <a:ext cx="7772400" cy="1143000"/>
          </a:xfrm>
        </p:spPr>
        <p:txBody>
          <a:bodyPr>
            <a:normAutofit fontScale="90000"/>
          </a:bodyPr>
          <a:lstStyle/>
          <a:p>
            <a:r>
              <a:rPr lang="en-US" dirty="0" smtClean="0">
                <a:solidFill>
                  <a:schemeClr val="accent1">
                    <a:lumMod val="75000"/>
                  </a:schemeClr>
                </a:solidFill>
                <a:latin typeface="+mn-lt"/>
              </a:rPr>
              <a:t>NOW, how many words or phrases do you remember?</a:t>
            </a:r>
            <a:endParaRPr lang="en-US" dirty="0">
              <a:solidFill>
                <a:schemeClr val="accent1">
                  <a:lumMod val="75000"/>
                </a:schemeClr>
              </a:solidFill>
              <a:latin typeface="+mn-lt"/>
            </a:endParaRPr>
          </a:p>
        </p:txBody>
      </p:sp>
      <p:sp>
        <p:nvSpPr>
          <p:cNvPr id="5" name="Rectangle 4"/>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1692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65348" y="2743200"/>
            <a:ext cx="8001000" cy="1143000"/>
          </a:xfrm>
        </p:spPr>
        <p:txBody>
          <a:bodyPr>
            <a:noAutofit/>
          </a:bodyPr>
          <a:lstStyle/>
          <a:p>
            <a:pPr algn="l" eaLnBrk="1" hangingPunct="1"/>
            <a:r>
              <a:rPr lang="en-US" sz="4000" b="1" dirty="0" smtClean="0">
                <a:solidFill>
                  <a:schemeClr val="accent1">
                    <a:lumMod val="75000"/>
                  </a:schemeClr>
                </a:solidFill>
              </a:rPr>
              <a:t/>
            </a:r>
            <a:br>
              <a:rPr lang="en-US" sz="4000" b="1" dirty="0" smtClean="0">
                <a:solidFill>
                  <a:schemeClr val="accent1">
                    <a:lumMod val="75000"/>
                  </a:schemeClr>
                </a:solidFill>
              </a:rPr>
            </a:br>
            <a:r>
              <a:rPr lang="en-US" sz="4000" dirty="0" smtClean="0">
                <a:solidFill>
                  <a:schemeClr val="accent1">
                    <a:lumMod val="75000"/>
                  </a:schemeClr>
                </a:solidFill>
              </a:rPr>
              <a:t/>
            </a:r>
            <a:br>
              <a:rPr lang="en-US" sz="4000" dirty="0" smtClean="0">
                <a:solidFill>
                  <a:schemeClr val="accent1">
                    <a:lumMod val="75000"/>
                  </a:schemeClr>
                </a:solidFill>
              </a:rPr>
            </a:br>
            <a:r>
              <a:rPr lang="en-US" sz="4000" b="1" dirty="0" smtClean="0">
                <a:solidFill>
                  <a:schemeClr val="accent1">
                    <a:lumMod val="75000"/>
                  </a:schemeClr>
                </a:solidFill>
                <a:latin typeface="Calibri" pitchFamily="34" charset="0"/>
                <a:cs typeface="Calibri" pitchFamily="34" charset="0"/>
              </a:rPr>
              <a:t>2.  We knew how the information </a:t>
            </a:r>
            <a:br>
              <a:rPr lang="en-US" sz="4000" b="1" dirty="0" smtClean="0">
                <a:solidFill>
                  <a:schemeClr val="accent1">
                    <a:lumMod val="75000"/>
                  </a:schemeClr>
                </a:solidFill>
                <a:latin typeface="Calibri" pitchFamily="34" charset="0"/>
                <a:cs typeface="Calibri" pitchFamily="34" charset="0"/>
              </a:rPr>
            </a:br>
            <a:r>
              <a:rPr lang="en-US" sz="4000" b="1" dirty="0" smtClean="0">
                <a:solidFill>
                  <a:schemeClr val="accent1">
                    <a:lumMod val="75000"/>
                  </a:schemeClr>
                </a:solidFill>
                <a:latin typeface="Calibri" pitchFamily="34" charset="0"/>
                <a:cs typeface="Calibri" pitchFamily="34" charset="0"/>
              </a:rPr>
              <a:t>      was organized</a:t>
            </a:r>
          </a:p>
        </p:txBody>
      </p:sp>
      <p:pic>
        <p:nvPicPr>
          <p:cNvPr id="17414" name="Picture 6" descr="C:\Documents and Settings\Saundra\Local Settings\Temporary Internet Files\Content.IE5\94RU1QGU\MC900441880[1].wmf"/>
          <p:cNvPicPr>
            <a:picLocks noChangeAspect="1" noChangeArrowheads="1"/>
          </p:cNvPicPr>
          <p:nvPr/>
        </p:nvPicPr>
        <p:blipFill>
          <a:blip r:embed="rId2" cstate="print"/>
          <a:srcRect/>
          <a:stretch>
            <a:fillRect/>
          </a:stretch>
        </p:blipFill>
        <p:spPr bwMode="auto">
          <a:xfrm>
            <a:off x="7272574" y="4572000"/>
            <a:ext cx="1279525" cy="1784350"/>
          </a:xfrm>
          <a:prstGeom prst="rect">
            <a:avLst/>
          </a:prstGeom>
          <a:noFill/>
        </p:spPr>
      </p:pic>
      <p:sp>
        <p:nvSpPr>
          <p:cNvPr id="2" name="Rectangle 1"/>
          <p:cNvSpPr/>
          <p:nvPr/>
        </p:nvSpPr>
        <p:spPr>
          <a:xfrm>
            <a:off x="1240809" y="304800"/>
            <a:ext cx="7710572" cy="1323439"/>
          </a:xfrm>
          <a:prstGeom prst="rect">
            <a:avLst/>
          </a:prstGeom>
        </p:spPr>
        <p:txBody>
          <a:bodyPr wrap="none">
            <a:spAutoFit/>
          </a:bodyPr>
          <a:lstStyle/>
          <a:p>
            <a:r>
              <a:rPr lang="en-US" sz="4000" b="1" dirty="0" smtClean="0">
                <a:solidFill>
                  <a:schemeClr val="accent1">
                    <a:lumMod val="75000"/>
                  </a:schemeClr>
                </a:solidFill>
              </a:rPr>
              <a:t>What were two major </a:t>
            </a:r>
            <a:r>
              <a:rPr lang="en-US" sz="4000" b="1" i="1" dirty="0" smtClean="0">
                <a:solidFill>
                  <a:schemeClr val="accent1">
                    <a:lumMod val="75000"/>
                  </a:schemeClr>
                </a:solidFill>
              </a:rPr>
              <a:t>differences</a:t>
            </a:r>
            <a:r>
              <a:rPr lang="en-US" sz="4000" b="1" dirty="0" smtClean="0">
                <a:solidFill>
                  <a:schemeClr val="accent1">
                    <a:lumMod val="75000"/>
                  </a:schemeClr>
                </a:solidFill>
              </a:rPr>
              <a:t> </a:t>
            </a:r>
          </a:p>
          <a:p>
            <a:r>
              <a:rPr lang="en-US" sz="4000" b="1" dirty="0" smtClean="0">
                <a:solidFill>
                  <a:schemeClr val="accent1">
                    <a:lumMod val="75000"/>
                  </a:schemeClr>
                </a:solidFill>
              </a:rPr>
              <a:t>between the two attempts?</a:t>
            </a:r>
            <a:endParaRPr lang="en-US" sz="4000" b="1" dirty="0">
              <a:solidFill>
                <a:schemeClr val="accent1">
                  <a:lumMod val="75000"/>
                </a:schemeClr>
              </a:solidFill>
            </a:endParaRPr>
          </a:p>
        </p:txBody>
      </p:sp>
      <p:sp>
        <p:nvSpPr>
          <p:cNvPr id="3" name="TextBox 2"/>
          <p:cNvSpPr txBox="1"/>
          <p:nvPr/>
        </p:nvSpPr>
        <p:spPr>
          <a:xfrm>
            <a:off x="1295504" y="2040610"/>
            <a:ext cx="7141191" cy="707886"/>
          </a:xfrm>
          <a:prstGeom prst="rect">
            <a:avLst/>
          </a:prstGeom>
          <a:noFill/>
        </p:spPr>
        <p:txBody>
          <a:bodyPr wrap="square" rtlCol="0">
            <a:spAutoFit/>
          </a:bodyPr>
          <a:lstStyle/>
          <a:p>
            <a:r>
              <a:rPr lang="en-US" sz="4000" b="1" dirty="0" smtClean="0">
                <a:solidFill>
                  <a:schemeClr val="accent1">
                    <a:lumMod val="75000"/>
                  </a:schemeClr>
                </a:solidFill>
              </a:rPr>
              <a:t>1.  We knew what the task was </a:t>
            </a:r>
            <a:endParaRPr lang="en-US" sz="4000" b="1" dirty="0">
              <a:solidFill>
                <a:schemeClr val="accent1">
                  <a:lumMod val="75000"/>
                </a:schemeClr>
              </a:solidFill>
            </a:endParaRPr>
          </a:p>
        </p:txBody>
      </p:sp>
      <p:sp>
        <p:nvSpPr>
          <p:cNvPr id="7" name="Rectangle 6"/>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81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7" descr="HowPeopleLearn"/>
          <p:cNvPicPr>
            <a:picLocks noChangeAspect="1" noChangeArrowheads="1"/>
          </p:cNvPicPr>
          <p:nvPr/>
        </p:nvPicPr>
        <p:blipFill>
          <a:blip r:embed="rId3" cstate="print"/>
          <a:srcRect/>
          <a:stretch>
            <a:fillRect/>
          </a:stretch>
        </p:blipFill>
        <p:spPr bwMode="auto">
          <a:xfrm>
            <a:off x="3200400" y="533400"/>
            <a:ext cx="3429000" cy="4962719"/>
          </a:xfrm>
          <a:prstGeom prst="rect">
            <a:avLst/>
          </a:prstGeom>
          <a:noFill/>
          <a:ln w="9525">
            <a:solidFill>
              <a:schemeClr val="tx1"/>
            </a:solidFill>
            <a:miter lim="800000"/>
            <a:headEnd/>
            <a:tailEnd/>
          </a:ln>
        </p:spPr>
      </p:pic>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685800" y="5791200"/>
            <a:ext cx="8458200" cy="986104"/>
          </a:xfrm>
          <a:prstGeom prst="rect">
            <a:avLst/>
          </a:prstGeom>
          <a:noFill/>
          <a:ln w="9525">
            <a:noFill/>
            <a:miter lim="800000"/>
            <a:headEnd/>
            <a:tailEnd/>
          </a:ln>
        </p:spPr>
        <p:txBody>
          <a:bodyPr wrap="square">
            <a:spAutoFit/>
          </a:bodyPr>
          <a:lstStyle/>
          <a:p>
            <a:pPr>
              <a:lnSpc>
                <a:spcPct val="80000"/>
              </a:lnSpc>
              <a:defRPr/>
            </a:pPr>
            <a:r>
              <a:rPr lang="en-US" sz="2400" b="1" dirty="0">
                <a:solidFill>
                  <a:schemeClr val="accent1">
                    <a:lumMod val="75000"/>
                  </a:schemeClr>
                </a:solidFill>
              </a:rPr>
              <a:t>Bransford, J.D., Brown, A.L., Cocking, R.R. (Eds.), 2000.  </a:t>
            </a:r>
            <a:r>
              <a:rPr lang="en-US" sz="2400" b="1" i="1" dirty="0">
                <a:solidFill>
                  <a:schemeClr val="accent1">
                    <a:lumMod val="75000"/>
                  </a:schemeClr>
                </a:solidFill>
              </a:rPr>
              <a:t>How people learn:  Brain, Mind, Experience, and School.  </a:t>
            </a:r>
            <a:r>
              <a:rPr lang="en-US" sz="2400" b="1" dirty="0">
                <a:solidFill>
                  <a:schemeClr val="accent1">
                    <a:lumMod val="75000"/>
                  </a:schemeClr>
                </a:solidFill>
              </a:rPr>
              <a:t>Washington, DC:  National Academy Press.</a:t>
            </a:r>
          </a:p>
        </p:txBody>
      </p:sp>
      <p:sp>
        <p:nvSpPr>
          <p:cNvPr id="7" name="Rectangle 6"/>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4137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0"/>
            <a:ext cx="7772400" cy="1143000"/>
          </a:xfrm>
        </p:spPr>
        <p:txBody>
          <a:bodyPr/>
          <a:lstStyle/>
          <a:p>
            <a:pPr eaLnBrk="1" hangingPunct="1"/>
            <a:r>
              <a:rPr lang="en-US" dirty="0" smtClean="0">
                <a:solidFill>
                  <a:schemeClr val="accent1">
                    <a:lumMod val="75000"/>
                  </a:schemeClr>
                </a:solidFill>
                <a:latin typeface="+mn-lt"/>
              </a:rPr>
              <a:t>What we know about learning</a:t>
            </a:r>
          </a:p>
        </p:txBody>
      </p:sp>
      <p:sp>
        <p:nvSpPr>
          <p:cNvPr id="24579" name="Rectangle 3"/>
          <p:cNvSpPr>
            <a:spLocks noGrp="1" noChangeArrowheads="1"/>
          </p:cNvSpPr>
          <p:nvPr>
            <p:ph type="body" idx="1"/>
          </p:nvPr>
        </p:nvSpPr>
        <p:spPr>
          <a:xfrm>
            <a:off x="990600" y="762000"/>
            <a:ext cx="8153400" cy="6248400"/>
          </a:xfrm>
        </p:spPr>
        <p:txBody>
          <a:bodyPr>
            <a:normAutofit fontScale="85000" lnSpcReduction="10000"/>
          </a:bodyPr>
          <a:lstStyle/>
          <a:p>
            <a:pPr marL="0" indent="0" eaLnBrk="1" hangingPunct="1">
              <a:lnSpc>
                <a:spcPct val="90000"/>
              </a:lnSpc>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Active learning is more lasting than passive learning</a:t>
            </a:r>
          </a:p>
          <a:p>
            <a:pPr marL="0" indent="0" eaLnBrk="1" hangingPunct="1">
              <a:lnSpc>
                <a:spcPct val="90000"/>
              </a:lnSpc>
              <a:buNone/>
            </a:pPr>
            <a:r>
              <a:rPr lang="en-US" sz="3300" dirty="0" smtClean="0">
                <a:solidFill>
                  <a:schemeClr val="tx1"/>
                </a:solidFill>
                <a:latin typeface="+mn-lt"/>
              </a:rPr>
              <a:t>       -- Passive learning is an oxymoron*</a:t>
            </a:r>
          </a:p>
          <a:p>
            <a:pPr eaLnBrk="1" hangingPunct="1">
              <a:lnSpc>
                <a:spcPct val="90000"/>
              </a:lnSpc>
              <a:buFont typeface="Wingdings" pitchFamily="2" charset="2"/>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Thinking about thinking is important</a:t>
            </a:r>
          </a:p>
          <a:p>
            <a:pPr lvl="1" eaLnBrk="1" hangingPunct="1">
              <a:lnSpc>
                <a:spcPct val="90000"/>
              </a:lnSpc>
            </a:pPr>
            <a:r>
              <a:rPr lang="en-US" sz="3300" dirty="0" smtClean="0"/>
              <a:t>Metacognition**</a:t>
            </a:r>
          </a:p>
          <a:p>
            <a:pPr eaLnBrk="1" hangingPunct="1">
              <a:lnSpc>
                <a:spcPct val="90000"/>
              </a:lnSpc>
              <a:buFont typeface="Wingdings" pitchFamily="2" charset="2"/>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The level at which learning occurs is important </a:t>
            </a:r>
          </a:p>
          <a:p>
            <a:pPr lvl="1" eaLnBrk="1" hangingPunct="1">
              <a:lnSpc>
                <a:spcPct val="90000"/>
              </a:lnSpc>
            </a:pPr>
            <a:r>
              <a:rPr lang="en-US" sz="3300" dirty="0" smtClean="0"/>
              <a:t> Bloom’s Taxonomy***</a:t>
            </a:r>
          </a:p>
          <a:p>
            <a:pPr lvl="1" eaLnBrk="1" hangingPunct="1">
              <a:lnSpc>
                <a:spcPct val="90000"/>
              </a:lnSpc>
              <a:buFontTx/>
              <a:buNone/>
            </a:pPr>
            <a:r>
              <a:rPr lang="en-US" sz="2400" dirty="0" smtClean="0">
                <a:latin typeface="Goudy Old Style" pitchFamily="18" charset="0"/>
              </a:rPr>
              <a:t>	</a:t>
            </a:r>
          </a:p>
          <a:p>
            <a:pPr lvl="1" eaLnBrk="1" hangingPunct="1">
              <a:lnSpc>
                <a:spcPct val="90000"/>
              </a:lnSpc>
              <a:buFontTx/>
              <a:buNone/>
            </a:pPr>
            <a:r>
              <a:rPr lang="en-US" sz="2400" dirty="0" smtClean="0">
                <a:latin typeface="Goudy Old Style" pitchFamily="18" charset="0"/>
              </a:rPr>
              <a:t>			</a:t>
            </a:r>
          </a:p>
          <a:p>
            <a:pPr marL="0" lvl="1" eaLnBrk="1" hangingPunct="1">
              <a:lnSpc>
                <a:spcPct val="90000"/>
              </a:lnSpc>
              <a:buFontTx/>
              <a:buNone/>
            </a:pPr>
            <a:r>
              <a:rPr lang="en-US" sz="2100" dirty="0" smtClean="0"/>
              <a:t>*Cross, Patricia, </a:t>
            </a:r>
            <a:r>
              <a:rPr lang="en-US" sz="2100" dirty="0"/>
              <a:t>“Opening Windows on Learning” League for </a:t>
            </a:r>
            <a:r>
              <a:rPr lang="en-US" sz="2100" dirty="0" smtClean="0"/>
              <a:t>Innovation </a:t>
            </a:r>
            <a:r>
              <a:rPr lang="en-US" sz="2100" dirty="0"/>
              <a:t>in the Community College, June 1998, p. 21</a:t>
            </a:r>
            <a:r>
              <a:rPr lang="en-US" sz="2100" dirty="0" smtClean="0"/>
              <a:t>.</a:t>
            </a:r>
            <a:endParaRPr lang="en-US" sz="2100" dirty="0"/>
          </a:p>
          <a:p>
            <a:pPr marL="0" indent="0">
              <a:buNone/>
            </a:pPr>
            <a:r>
              <a:rPr lang="en-US" sz="2100" dirty="0" smtClean="0">
                <a:solidFill>
                  <a:schemeClr val="tx1"/>
                </a:solidFill>
                <a:latin typeface="+mn-lt"/>
              </a:rPr>
              <a:t>** Flavell, John,  “Metacognition </a:t>
            </a:r>
            <a:r>
              <a:rPr lang="en-US" sz="2100" dirty="0">
                <a:solidFill>
                  <a:schemeClr val="tx1"/>
                </a:solidFill>
                <a:latin typeface="+mn-lt"/>
              </a:rPr>
              <a:t>and cognitive monitoring: A </a:t>
            </a:r>
            <a:r>
              <a:rPr lang="en-US" sz="2100" dirty="0" smtClean="0">
                <a:solidFill>
                  <a:schemeClr val="tx1"/>
                </a:solidFill>
                <a:latin typeface="+mn-lt"/>
              </a:rPr>
              <a:t>new area </a:t>
            </a:r>
            <a:r>
              <a:rPr lang="en-US" sz="2100" dirty="0">
                <a:solidFill>
                  <a:schemeClr val="tx1"/>
                </a:solidFill>
                <a:latin typeface="+mn-lt"/>
              </a:rPr>
              <a:t>of cognitive–developmental inquiry</a:t>
            </a:r>
            <a:r>
              <a:rPr lang="en-US" sz="2100" dirty="0" smtClean="0">
                <a:solidFill>
                  <a:schemeClr val="tx1"/>
                </a:solidFill>
                <a:latin typeface="+mn-lt"/>
              </a:rPr>
              <a:t>.”  </a:t>
            </a:r>
            <a:r>
              <a:rPr lang="en-US" sz="2100" i="1" dirty="0" smtClean="0">
                <a:solidFill>
                  <a:schemeClr val="tx1"/>
                </a:solidFill>
                <a:latin typeface="+mn-lt"/>
              </a:rPr>
              <a:t>American Psychologist</a:t>
            </a:r>
            <a:r>
              <a:rPr lang="en-US" sz="2100" dirty="0">
                <a:solidFill>
                  <a:schemeClr val="tx1"/>
                </a:solidFill>
                <a:latin typeface="+mn-lt"/>
              </a:rPr>
              <a:t>, Vol 34(10), Oct 1979, </a:t>
            </a:r>
            <a:r>
              <a:rPr lang="en-US" sz="2100" dirty="0" smtClean="0">
                <a:solidFill>
                  <a:schemeClr val="tx1"/>
                </a:solidFill>
                <a:latin typeface="+mn-lt"/>
              </a:rPr>
              <a:t>906-911.</a:t>
            </a:r>
            <a:endParaRPr lang="en-US" sz="2100" dirty="0">
              <a:solidFill>
                <a:schemeClr val="tx1"/>
              </a:solidFill>
              <a:latin typeface="+mn-lt"/>
            </a:endParaRPr>
          </a:p>
          <a:p>
            <a:pPr marL="0" indent="0">
              <a:buNone/>
            </a:pPr>
            <a:r>
              <a:rPr lang="en-US" sz="2100" dirty="0" smtClean="0">
                <a:solidFill>
                  <a:schemeClr val="tx1"/>
                </a:solidFill>
                <a:latin typeface="+mn-lt"/>
              </a:rPr>
              <a:t>*** Bloom Benjamin. </a:t>
            </a:r>
            <a:r>
              <a:rPr lang="en-US" sz="2100" dirty="0">
                <a:solidFill>
                  <a:schemeClr val="tx1"/>
                </a:solidFill>
                <a:latin typeface="+mn-lt"/>
              </a:rPr>
              <a:t>S. (1956). </a:t>
            </a:r>
            <a:r>
              <a:rPr lang="en-US" sz="2100" i="1" dirty="0">
                <a:solidFill>
                  <a:schemeClr val="tx1"/>
                </a:solidFill>
                <a:latin typeface="+mn-lt"/>
              </a:rPr>
              <a:t>Taxonomy of Educational  </a:t>
            </a:r>
            <a:r>
              <a:rPr lang="en-US" sz="2100" i="1" dirty="0" smtClean="0">
                <a:solidFill>
                  <a:schemeClr val="tx1"/>
                </a:solidFill>
                <a:latin typeface="+mn-lt"/>
              </a:rPr>
              <a:t>Objectives</a:t>
            </a:r>
            <a:r>
              <a:rPr lang="en-US" sz="2100" i="1" dirty="0">
                <a:solidFill>
                  <a:schemeClr val="tx1"/>
                </a:solidFill>
                <a:latin typeface="+mn-lt"/>
              </a:rPr>
              <a:t>, Handbook I: The Cognitive Domain.</a:t>
            </a:r>
            <a:r>
              <a:rPr lang="en-US" sz="2100" dirty="0">
                <a:solidFill>
                  <a:schemeClr val="tx1"/>
                </a:solidFill>
                <a:latin typeface="+mn-lt"/>
              </a:rPr>
              <a:t> New York: </a:t>
            </a:r>
            <a:r>
              <a:rPr lang="en-US" sz="2100" dirty="0" smtClean="0">
                <a:solidFill>
                  <a:schemeClr val="tx1"/>
                </a:solidFill>
                <a:latin typeface="+mn-lt"/>
              </a:rPr>
              <a:t>David </a:t>
            </a:r>
            <a:r>
              <a:rPr lang="en-US" sz="2100" dirty="0">
                <a:solidFill>
                  <a:schemeClr val="tx1"/>
                </a:solidFill>
                <a:latin typeface="+mn-lt"/>
              </a:rPr>
              <a:t>McKay Co Inc. </a:t>
            </a:r>
            <a:endParaRPr lang="en-US" sz="2100" dirty="0" smtClean="0">
              <a:solidFill>
                <a:schemeClr val="tx1"/>
              </a:solidFill>
              <a:latin typeface="+mn-lt"/>
            </a:endParaRPr>
          </a:p>
        </p:txBody>
      </p:sp>
      <p:sp>
        <p:nvSpPr>
          <p:cNvPr id="6" name="Rectangle 5"/>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547684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0"/>
            <a:ext cx="7772400" cy="914400"/>
          </a:xfrm>
        </p:spPr>
        <p:txBody>
          <a:bodyPr>
            <a:normAutofit/>
          </a:bodyPr>
          <a:lstStyle/>
          <a:p>
            <a:pPr algn="ctr" eaLnBrk="1" hangingPunct="1"/>
            <a:r>
              <a:rPr lang="en-US" sz="4000" dirty="0" smtClean="0">
                <a:solidFill>
                  <a:schemeClr val="tx2"/>
                </a:solidFill>
                <a:latin typeface="+mn-lt"/>
              </a:rPr>
              <a:t>Metacognition</a:t>
            </a:r>
          </a:p>
        </p:txBody>
      </p:sp>
      <p:sp>
        <p:nvSpPr>
          <p:cNvPr id="25603" name="Rectangle 3"/>
          <p:cNvSpPr>
            <a:spLocks noGrp="1" noChangeArrowheads="1"/>
          </p:cNvSpPr>
          <p:nvPr>
            <p:ph type="body" idx="1"/>
          </p:nvPr>
        </p:nvSpPr>
        <p:spPr>
          <a:xfrm>
            <a:off x="786571" y="1050245"/>
            <a:ext cx="7933087" cy="5445120"/>
          </a:xfrm>
        </p:spPr>
        <p:txBody>
          <a:bodyPr>
            <a:normAutofit fontScale="85000" lnSpcReduction="10000"/>
          </a:bodyPr>
          <a:lstStyle/>
          <a:p>
            <a:pPr marL="0" indent="0" eaLnBrk="1" hangingPunct="1">
              <a:spcAft>
                <a:spcPts val="1200"/>
              </a:spcAft>
              <a:buNone/>
            </a:pPr>
            <a:r>
              <a:rPr lang="en-US" sz="3500" dirty="0" smtClean="0">
                <a:solidFill>
                  <a:schemeClr val="tx1"/>
                </a:solidFill>
                <a:latin typeface="Calibri" pitchFamily="34" charset="0"/>
                <a:cs typeface="Calibri" pitchFamily="34" charset="0"/>
              </a:rPr>
              <a:t>The ability to:</a:t>
            </a:r>
          </a:p>
          <a:p>
            <a:pPr eaLnBrk="1" hangingPunct="1">
              <a:spcAft>
                <a:spcPts val="1200"/>
              </a:spcAft>
              <a:buFont typeface="Wingdings" pitchFamily="2" charset="2"/>
              <a:buChar char="§"/>
            </a:pPr>
            <a:r>
              <a:rPr lang="en-US" sz="3500" dirty="0" smtClean="0">
                <a:solidFill>
                  <a:schemeClr val="tx1"/>
                </a:solidFill>
                <a:latin typeface="Calibri" pitchFamily="34" charset="0"/>
                <a:cs typeface="Calibri" pitchFamily="34" charset="0"/>
              </a:rPr>
              <a:t>think about your own thinking</a:t>
            </a:r>
          </a:p>
          <a:p>
            <a:pPr eaLnBrk="1" hangingPunct="1">
              <a:spcAft>
                <a:spcPts val="1200"/>
              </a:spcAft>
              <a:buFont typeface="Wingdings" pitchFamily="2" charset="2"/>
              <a:buChar char="§"/>
            </a:pPr>
            <a:r>
              <a:rPr lang="en-US" sz="3500" dirty="0" smtClean="0">
                <a:solidFill>
                  <a:schemeClr val="tx1"/>
                </a:solidFill>
                <a:latin typeface="Calibri" pitchFamily="34" charset="0"/>
                <a:cs typeface="Calibri" pitchFamily="34" charset="0"/>
              </a:rPr>
              <a:t>be consciously aware of yourself as a problem solver</a:t>
            </a:r>
          </a:p>
          <a:p>
            <a:pPr eaLnBrk="1" hangingPunct="1">
              <a:spcAft>
                <a:spcPts val="1200"/>
              </a:spcAft>
              <a:buFont typeface="Wingdings" pitchFamily="2" charset="2"/>
              <a:buChar char="§"/>
            </a:pPr>
            <a:r>
              <a:rPr lang="en-US" sz="3500" dirty="0">
                <a:solidFill>
                  <a:schemeClr val="tx1"/>
                </a:solidFill>
                <a:latin typeface="Calibri" pitchFamily="34" charset="0"/>
                <a:cs typeface="Calibri" pitchFamily="34" charset="0"/>
              </a:rPr>
              <a:t>m</a:t>
            </a:r>
            <a:r>
              <a:rPr lang="en-US" sz="3500" dirty="0" smtClean="0">
                <a:solidFill>
                  <a:schemeClr val="tx1"/>
                </a:solidFill>
                <a:latin typeface="Calibri" pitchFamily="34" charset="0"/>
                <a:cs typeface="Calibri" pitchFamily="34" charset="0"/>
              </a:rPr>
              <a:t>onitor, plan, and control your mental processing (e.g. “Am I </a:t>
            </a:r>
            <a:r>
              <a:rPr lang="en-US" sz="3500" i="1" dirty="0" smtClean="0">
                <a:solidFill>
                  <a:schemeClr val="tx1"/>
                </a:solidFill>
                <a:latin typeface="Calibri" pitchFamily="34" charset="0"/>
                <a:cs typeface="Calibri" pitchFamily="34" charset="0"/>
              </a:rPr>
              <a:t>understanding</a:t>
            </a:r>
            <a:r>
              <a:rPr lang="en-US" sz="3500" dirty="0" smtClean="0">
                <a:solidFill>
                  <a:schemeClr val="tx1"/>
                </a:solidFill>
                <a:latin typeface="Calibri" pitchFamily="34" charset="0"/>
                <a:cs typeface="Calibri" pitchFamily="34" charset="0"/>
              </a:rPr>
              <a:t> this material, or just </a:t>
            </a:r>
            <a:r>
              <a:rPr lang="en-US" sz="3500" i="1" dirty="0" smtClean="0">
                <a:solidFill>
                  <a:schemeClr val="tx1"/>
                </a:solidFill>
                <a:latin typeface="Calibri" pitchFamily="34" charset="0"/>
                <a:cs typeface="Calibri" pitchFamily="34" charset="0"/>
              </a:rPr>
              <a:t>memorizing</a:t>
            </a:r>
            <a:r>
              <a:rPr lang="en-US" sz="3500" dirty="0" smtClean="0">
                <a:solidFill>
                  <a:schemeClr val="tx1"/>
                </a:solidFill>
                <a:latin typeface="Calibri" pitchFamily="34" charset="0"/>
                <a:cs typeface="Calibri" pitchFamily="34" charset="0"/>
              </a:rPr>
              <a:t> it?”)</a:t>
            </a:r>
          </a:p>
          <a:p>
            <a:pPr eaLnBrk="1" hangingPunct="1">
              <a:buFont typeface="Wingdings" pitchFamily="2" charset="2"/>
              <a:buChar char="§"/>
            </a:pPr>
            <a:r>
              <a:rPr lang="en-US" sz="3500" dirty="0" smtClean="0">
                <a:solidFill>
                  <a:schemeClr val="tx1"/>
                </a:solidFill>
                <a:latin typeface="Calibri" pitchFamily="34" charset="0"/>
                <a:cs typeface="Calibri" pitchFamily="34" charset="0"/>
              </a:rPr>
              <a:t>accurately judge your level of learning</a:t>
            </a:r>
          </a:p>
          <a:p>
            <a:pPr eaLnBrk="1" hangingPunct="1">
              <a:buFont typeface="Wingdings" pitchFamily="2" charset="2"/>
              <a:buChar char="§"/>
            </a:pPr>
            <a:r>
              <a:rPr lang="en-US" sz="3500" dirty="0">
                <a:latin typeface="Calibri" pitchFamily="34" charset="0"/>
                <a:cs typeface="Calibri" pitchFamily="34" charset="0"/>
              </a:rPr>
              <a:t>k</a:t>
            </a:r>
            <a:r>
              <a:rPr lang="en-US" sz="3500" dirty="0" smtClean="0">
                <a:solidFill>
                  <a:schemeClr val="tx1"/>
                </a:solidFill>
                <a:latin typeface="Calibri" pitchFamily="34" charset="0"/>
                <a:cs typeface="Calibri" pitchFamily="34" charset="0"/>
              </a:rPr>
              <a:t>now what you know and what you don’t know</a:t>
            </a:r>
          </a:p>
          <a:p>
            <a:pPr marL="0" indent="0" eaLnBrk="1" hangingPunct="1">
              <a:buNone/>
            </a:pPr>
            <a:endParaRPr lang="en-US" sz="1100" dirty="0" smtClean="0">
              <a:solidFill>
                <a:srgbClr val="461D7C"/>
              </a:solidFill>
              <a:latin typeface="Calibri" pitchFamily="34" charset="0"/>
              <a:cs typeface="Calibri" pitchFamily="34" charset="0"/>
            </a:endParaRPr>
          </a:p>
          <a:p>
            <a:pPr>
              <a:buNone/>
            </a:pPr>
            <a:r>
              <a:rPr lang="en-US" sz="2400" dirty="0" smtClean="0">
                <a:solidFill>
                  <a:schemeClr val="tx1"/>
                </a:solidFill>
                <a:latin typeface="Goudy Old Style" pitchFamily="18" charset="0"/>
              </a:rPr>
              <a:t>					</a:t>
            </a:r>
            <a:endParaRPr lang="en-US" sz="2400" dirty="0" smtClean="0">
              <a:solidFill>
                <a:srgbClr val="461D7C"/>
              </a:solidFill>
              <a:latin typeface="Calibri" pitchFamily="34" charset="0"/>
              <a:cs typeface="Calibri" pitchFamily="34" charset="0"/>
            </a:endParaRPr>
          </a:p>
        </p:txBody>
      </p:sp>
      <p:cxnSp>
        <p:nvCxnSpPr>
          <p:cNvPr id="5" name="Straight Connector 4"/>
          <p:cNvCxnSpPr/>
          <p:nvPr/>
        </p:nvCxnSpPr>
        <p:spPr>
          <a:xfrm>
            <a:off x="0" y="6019800"/>
            <a:ext cx="914400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914400"/>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38260" y="6086816"/>
            <a:ext cx="7347531" cy="646331"/>
          </a:xfrm>
          <a:prstGeom prst="rect">
            <a:avLst/>
          </a:prstGeom>
          <a:noFill/>
        </p:spPr>
        <p:txBody>
          <a:bodyPr wrap="square" rtlCol="0">
            <a:spAutoFit/>
          </a:bodyPr>
          <a:lstStyle/>
          <a:p>
            <a:r>
              <a:rPr lang="en-US" dirty="0"/>
              <a:t>Flavell, J. H. (1976). Metacognitive aspects of problem solving. In L. B. Resnick (Ed.), The nature of intelligence (pp.231-236). Hillsdale, NJ: Erlbaum </a:t>
            </a:r>
          </a:p>
        </p:txBody>
      </p:sp>
      <p:sp>
        <p:nvSpPr>
          <p:cNvPr id="9" name="Rectangle 8"/>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231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dirty="0"/>
          </a:p>
        </p:txBody>
      </p:sp>
      <p:sp>
        <p:nvSpPr>
          <p:cNvPr id="28675" name="Freeform 3"/>
          <p:cNvSpPr>
            <a:spLocks/>
          </p:cNvSpPr>
          <p:nvPr/>
        </p:nvSpPr>
        <p:spPr bwMode="auto">
          <a:xfrm>
            <a:off x="2541588" y="4337050"/>
            <a:ext cx="4117975" cy="1588"/>
          </a:xfrm>
          <a:custGeom>
            <a:avLst/>
            <a:gdLst>
              <a:gd name="T0" fmla="*/ 0 w 2853"/>
              <a:gd name="T1" fmla="*/ 0 h 1"/>
              <a:gd name="T2" fmla="*/ 2147483647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dirty="0"/>
          </a:p>
        </p:txBody>
      </p:sp>
      <p:sp>
        <p:nvSpPr>
          <p:cNvPr id="28676" name="Freeform 4"/>
          <p:cNvSpPr>
            <a:spLocks/>
          </p:cNvSpPr>
          <p:nvPr/>
        </p:nvSpPr>
        <p:spPr bwMode="auto">
          <a:xfrm>
            <a:off x="2032000" y="5454650"/>
            <a:ext cx="5181600" cy="1588"/>
          </a:xfrm>
          <a:custGeom>
            <a:avLst/>
            <a:gdLst>
              <a:gd name="T0" fmla="*/ 0 w 3590"/>
              <a:gd name="T1" fmla="*/ 0 h 1"/>
              <a:gd name="T2" fmla="*/ 2147483647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dirty="0"/>
          </a:p>
        </p:txBody>
      </p:sp>
      <p:sp>
        <p:nvSpPr>
          <p:cNvPr id="28677"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Creating</a:t>
            </a:r>
          </a:p>
        </p:txBody>
      </p:sp>
      <p:sp>
        <p:nvSpPr>
          <p:cNvPr id="28678"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Evaluating</a:t>
            </a:r>
          </a:p>
        </p:txBody>
      </p:sp>
      <p:sp>
        <p:nvSpPr>
          <p:cNvPr id="28679"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Analyzing</a:t>
            </a:r>
          </a:p>
        </p:txBody>
      </p:sp>
      <p:sp>
        <p:nvSpPr>
          <p:cNvPr id="28680"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Applying</a:t>
            </a:r>
          </a:p>
        </p:txBody>
      </p:sp>
      <p:sp>
        <p:nvSpPr>
          <p:cNvPr id="28681" name="Text Box 9"/>
          <p:cNvSpPr txBox="1">
            <a:spLocks noChangeArrowheads="1"/>
          </p:cNvSpPr>
          <p:nvPr/>
        </p:nvSpPr>
        <p:spPr bwMode="auto">
          <a:xfrm>
            <a:off x="3276600" y="4724400"/>
            <a:ext cx="2424113"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Understanding</a:t>
            </a:r>
          </a:p>
        </p:txBody>
      </p:sp>
      <p:sp>
        <p:nvSpPr>
          <p:cNvPr id="28682" name="Text Box 10"/>
          <p:cNvSpPr txBox="1">
            <a:spLocks noChangeArrowheads="1"/>
          </p:cNvSpPr>
          <p:nvPr/>
        </p:nvSpPr>
        <p:spPr bwMode="auto">
          <a:xfrm>
            <a:off x="3657600" y="5791200"/>
            <a:ext cx="2082800" cy="420688"/>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Remembering</a:t>
            </a:r>
          </a:p>
        </p:txBody>
      </p:sp>
      <p:sp>
        <p:nvSpPr>
          <p:cNvPr id="28683" name="Text Box 11"/>
          <p:cNvSpPr txBox="1">
            <a:spLocks noChangeArrowheads="1"/>
          </p:cNvSpPr>
          <p:nvPr/>
        </p:nvSpPr>
        <p:spPr bwMode="auto">
          <a:xfrm>
            <a:off x="5680075" y="762000"/>
            <a:ext cx="2397125" cy="1374775"/>
          </a:xfrm>
          <a:prstGeom prst="rect">
            <a:avLst/>
          </a:prstGeom>
          <a:solidFill>
            <a:srgbClr val="FFFFCC"/>
          </a:solidFill>
          <a:ln w="9525">
            <a:solidFill>
              <a:schemeClr val="tx1"/>
            </a:solidFill>
            <a:miter lim="800000"/>
            <a:headEnd/>
            <a:tailEnd/>
          </a:ln>
        </p:spPr>
        <p:txBody>
          <a:bodyPr lIns="82058" tIns="41029" rIns="82058" bIns="41029">
            <a:spAutoFit/>
          </a:bodyPr>
          <a:lstStyle/>
          <a:p>
            <a:r>
              <a:rPr lang="en-US" sz="1400" dirty="0"/>
              <a:t>Putting elements together to form a coherent or functional whole; reorganizing elements into a new pattern or structure through generating,</a:t>
            </a:r>
          </a:p>
          <a:p>
            <a:r>
              <a:rPr lang="en-US" sz="1400" dirty="0"/>
              <a:t>planning, or producing.</a:t>
            </a:r>
            <a:endParaRPr lang="en-US" sz="1300" dirty="0">
              <a:latin typeface="Kabel Bk BT" pitchFamily="34" charset="0"/>
            </a:endParaRPr>
          </a:p>
        </p:txBody>
      </p:sp>
      <p:sp>
        <p:nvSpPr>
          <p:cNvPr id="28684" name="Text Box 12"/>
          <p:cNvSpPr txBox="1">
            <a:spLocks noChangeArrowheads="1"/>
          </p:cNvSpPr>
          <p:nvPr/>
        </p:nvSpPr>
        <p:spPr bwMode="auto">
          <a:xfrm>
            <a:off x="609600" y="1600200"/>
            <a:ext cx="2286000" cy="944634"/>
          </a:xfrm>
          <a:prstGeom prst="rect">
            <a:avLst/>
          </a:prstGeom>
          <a:solidFill>
            <a:srgbClr val="FFFFCC"/>
          </a:solidFill>
          <a:ln w="9525">
            <a:solidFill>
              <a:schemeClr val="tx1"/>
            </a:solidFill>
            <a:miter lim="800000"/>
            <a:headEnd/>
            <a:tailEnd/>
          </a:ln>
        </p:spPr>
        <p:txBody>
          <a:bodyPr wrap="square" lIns="82058" tIns="41029" rIns="82058" bIns="41029">
            <a:spAutoFit/>
          </a:bodyPr>
          <a:lstStyle/>
          <a:p>
            <a:pPr algn="ctr"/>
            <a:r>
              <a:rPr lang="en-US" sz="1400" dirty="0"/>
              <a:t>Making judgments based on criteria and standards through checking and critiquing.</a:t>
            </a:r>
            <a:endParaRPr lang="en-US" sz="1300" dirty="0">
              <a:latin typeface="Kabel Bk BT" pitchFamily="34" charset="0"/>
            </a:endParaRPr>
          </a:p>
        </p:txBody>
      </p:sp>
      <p:sp>
        <p:nvSpPr>
          <p:cNvPr id="28685" name="Text Box 13"/>
          <p:cNvSpPr txBox="1">
            <a:spLocks noChangeArrowheads="1"/>
          </p:cNvSpPr>
          <p:nvPr/>
        </p:nvSpPr>
        <p:spPr bwMode="auto">
          <a:xfrm>
            <a:off x="228600" y="3505200"/>
            <a:ext cx="2354263" cy="7286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400" dirty="0"/>
              <a:t>Carrying out or using a procedure through executing, or implementing.</a:t>
            </a:r>
            <a:endParaRPr lang="en-US" sz="1300" dirty="0">
              <a:latin typeface="Kabel Bk BT" pitchFamily="34" charset="0"/>
            </a:endParaRPr>
          </a:p>
        </p:txBody>
      </p:sp>
      <p:sp>
        <p:nvSpPr>
          <p:cNvPr id="28686" name="Text Box 14"/>
          <p:cNvSpPr txBox="1">
            <a:spLocks noChangeArrowheads="1"/>
          </p:cNvSpPr>
          <p:nvPr/>
        </p:nvSpPr>
        <p:spPr bwMode="auto">
          <a:xfrm>
            <a:off x="5943600" y="4235450"/>
            <a:ext cx="2133600" cy="1590675"/>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Constructing meaning from oral, written, and graphic messages through interpreting, exemplifying, classifying, summarizing, inferring, comparing, and explaining.</a:t>
            </a:r>
            <a:endParaRPr lang="en-US" sz="1300" dirty="0">
              <a:latin typeface="Kabel Bk BT" pitchFamily="34" charset="0"/>
            </a:endParaRPr>
          </a:p>
        </p:txBody>
      </p:sp>
      <p:sp>
        <p:nvSpPr>
          <p:cNvPr id="28687" name="Text Box 15"/>
          <p:cNvSpPr txBox="1">
            <a:spLocks noChangeArrowheads="1"/>
          </p:cNvSpPr>
          <p:nvPr/>
        </p:nvSpPr>
        <p:spPr bwMode="auto">
          <a:xfrm>
            <a:off x="304800" y="5334000"/>
            <a:ext cx="2146300" cy="9445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Retrieving, recognizing, and recalling relevant knowledge from</a:t>
            </a:r>
          </a:p>
          <a:p>
            <a:pPr algn="ctr"/>
            <a:r>
              <a:rPr lang="en-US" sz="1400" dirty="0"/>
              <a:t>long-term memory.</a:t>
            </a:r>
            <a:endParaRPr lang="en-US" sz="1300" dirty="0">
              <a:latin typeface="Kabel Bk BT" pitchFamily="34" charset="0"/>
            </a:endParaRPr>
          </a:p>
        </p:txBody>
      </p:sp>
      <p:sp>
        <p:nvSpPr>
          <p:cNvPr id="28688" name="Freeform 16"/>
          <p:cNvSpPr>
            <a:spLocks/>
          </p:cNvSpPr>
          <p:nvPr/>
        </p:nvSpPr>
        <p:spPr bwMode="auto">
          <a:xfrm>
            <a:off x="3546475" y="2351088"/>
            <a:ext cx="2128838" cy="4762"/>
          </a:xfrm>
          <a:custGeom>
            <a:avLst/>
            <a:gdLst>
              <a:gd name="T0" fmla="*/ 0 w 1475"/>
              <a:gd name="T1" fmla="*/ 0 h 3"/>
              <a:gd name="T2" fmla="*/ 2147483647 w 1475"/>
              <a:gd name="T3" fmla="*/ 2147483647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dirty="0"/>
          </a:p>
        </p:txBody>
      </p:sp>
      <p:sp>
        <p:nvSpPr>
          <p:cNvPr id="28689" name="AutoShape 17"/>
          <p:cNvSpPr>
            <a:spLocks noChangeArrowheads="1"/>
          </p:cNvSpPr>
          <p:nvPr/>
        </p:nvSpPr>
        <p:spPr bwMode="auto">
          <a:xfrm flipV="1">
            <a:off x="4572000" y="1066800"/>
            <a:ext cx="914400" cy="122238"/>
          </a:xfrm>
          <a:prstGeom prst="rightArrow">
            <a:avLst>
              <a:gd name="adj1" fmla="val 50000"/>
              <a:gd name="adj2" fmla="val 194423"/>
            </a:avLst>
          </a:prstGeom>
          <a:solidFill>
            <a:schemeClr val="folHlink"/>
          </a:solidFill>
          <a:ln w="9525">
            <a:solidFill>
              <a:schemeClr val="tx1"/>
            </a:solidFill>
            <a:miter lim="800000"/>
            <a:headEnd/>
            <a:tailEnd/>
          </a:ln>
        </p:spPr>
        <p:txBody>
          <a:bodyPr wrap="none" anchor="ctr"/>
          <a:lstStyle/>
          <a:p>
            <a:endParaRPr lang="en-US" dirty="0"/>
          </a:p>
        </p:txBody>
      </p:sp>
      <p:sp>
        <p:nvSpPr>
          <p:cNvPr id="28690"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dirty="0"/>
          </a:p>
        </p:txBody>
      </p:sp>
      <p:sp>
        <p:nvSpPr>
          <p:cNvPr id="28691" name="AutoShape 19"/>
          <p:cNvSpPr>
            <a:spLocks noChangeArrowheads="1"/>
          </p:cNvSpPr>
          <p:nvPr/>
        </p:nvSpPr>
        <p:spPr bwMode="auto">
          <a:xfrm>
            <a:off x="2590800" y="3810000"/>
            <a:ext cx="1143000" cy="152400"/>
          </a:xfrm>
          <a:prstGeom prst="leftArrow">
            <a:avLst>
              <a:gd name="adj1" fmla="val 50000"/>
              <a:gd name="adj2" fmla="val 246736"/>
            </a:avLst>
          </a:prstGeom>
          <a:solidFill>
            <a:schemeClr val="folHlink"/>
          </a:solidFill>
          <a:ln w="9525">
            <a:solidFill>
              <a:schemeClr val="tx1"/>
            </a:solidFill>
            <a:miter lim="800000"/>
            <a:headEnd/>
            <a:tailEnd/>
          </a:ln>
        </p:spPr>
        <p:txBody>
          <a:bodyPr wrap="none" anchor="ctr"/>
          <a:lstStyle/>
          <a:p>
            <a:endParaRPr lang="en-US" dirty="0"/>
          </a:p>
        </p:txBody>
      </p:sp>
      <p:sp>
        <p:nvSpPr>
          <p:cNvPr id="28692" name="AutoShape 20"/>
          <p:cNvSpPr>
            <a:spLocks noChangeArrowheads="1"/>
          </p:cNvSpPr>
          <p:nvPr/>
        </p:nvSpPr>
        <p:spPr bwMode="auto">
          <a:xfrm>
            <a:off x="5486400" y="4876800"/>
            <a:ext cx="588963" cy="152400"/>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dirty="0"/>
          </a:p>
        </p:txBody>
      </p:sp>
      <p:sp>
        <p:nvSpPr>
          <p:cNvPr id="28693" name="AutoShape 21"/>
          <p:cNvSpPr>
            <a:spLocks noChangeArrowheads="1"/>
          </p:cNvSpPr>
          <p:nvPr/>
        </p:nvSpPr>
        <p:spPr bwMode="auto">
          <a:xfrm>
            <a:off x="2133600" y="5791200"/>
            <a:ext cx="1371600" cy="152400"/>
          </a:xfrm>
          <a:prstGeom prst="leftArrow">
            <a:avLst>
              <a:gd name="adj1" fmla="val 50000"/>
              <a:gd name="adj2" fmla="val 284417"/>
            </a:avLst>
          </a:prstGeom>
          <a:solidFill>
            <a:schemeClr val="folHlink"/>
          </a:solidFill>
          <a:ln w="9525">
            <a:solidFill>
              <a:schemeClr val="tx1"/>
            </a:solidFill>
            <a:miter lim="800000"/>
            <a:headEnd/>
            <a:tailEnd/>
          </a:ln>
        </p:spPr>
        <p:txBody>
          <a:bodyPr wrap="none" anchor="ctr"/>
          <a:lstStyle/>
          <a:p>
            <a:endParaRPr lang="en-US" dirty="0"/>
          </a:p>
        </p:txBody>
      </p:sp>
      <p:sp>
        <p:nvSpPr>
          <p:cNvPr id="28694"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a:spcBef>
                <a:spcPct val="50000"/>
              </a:spcBef>
            </a:pPr>
            <a:r>
              <a:rPr lang="en-US" sz="3200" b="1" dirty="0">
                <a:latin typeface="Kabel Bk BT" pitchFamily="34" charset="0"/>
              </a:rPr>
              <a:t>Bloom’s Taxonomy</a:t>
            </a:r>
          </a:p>
        </p:txBody>
      </p:sp>
      <p:sp>
        <p:nvSpPr>
          <p:cNvPr id="28695" name="Text Box 23"/>
          <p:cNvSpPr txBox="1">
            <a:spLocks noChangeArrowheads="1"/>
          </p:cNvSpPr>
          <p:nvPr/>
        </p:nvSpPr>
        <p:spPr bwMode="auto">
          <a:xfrm>
            <a:off x="2209800" y="6559550"/>
            <a:ext cx="4533900" cy="298450"/>
          </a:xfrm>
          <a:prstGeom prst="rect">
            <a:avLst/>
          </a:prstGeom>
          <a:noFill/>
          <a:ln w="9525">
            <a:noFill/>
            <a:miter lim="800000"/>
            <a:headEnd/>
            <a:tailEnd/>
          </a:ln>
        </p:spPr>
        <p:txBody>
          <a:bodyPr wrap="none" lIns="82058" tIns="41029" rIns="82058" bIns="41029">
            <a:spAutoFit/>
          </a:bodyPr>
          <a:lstStyle/>
          <a:p>
            <a:pPr algn="ctr" defTabSz="820738">
              <a:spcBef>
                <a:spcPct val="50000"/>
              </a:spcBef>
            </a:pPr>
            <a:r>
              <a:rPr lang="en-US" sz="1400" b="1" dirty="0"/>
              <a:t>http://www.odu.edu/educ/llschult/blooms_taxonomy.htm</a:t>
            </a:r>
            <a:r>
              <a:rPr lang="en-US" sz="1100" dirty="0">
                <a:latin typeface="Kabel Bk BT" pitchFamily="34" charset="0"/>
                <a:sym typeface="Wingdings 2" pitchFamily="18" charset="2"/>
              </a:rPr>
              <a:t></a:t>
            </a:r>
            <a:endParaRPr lang="en-US" sz="1100" dirty="0">
              <a:latin typeface="Kabel Bk BT" pitchFamily="34" charset="0"/>
            </a:endParaRPr>
          </a:p>
        </p:txBody>
      </p:sp>
      <p:sp>
        <p:nvSpPr>
          <p:cNvPr id="28696" name="Freeform 24"/>
          <p:cNvSpPr>
            <a:spLocks/>
          </p:cNvSpPr>
          <p:nvPr/>
        </p:nvSpPr>
        <p:spPr bwMode="auto">
          <a:xfrm>
            <a:off x="3073400" y="3303588"/>
            <a:ext cx="3074988" cy="0"/>
          </a:xfrm>
          <a:custGeom>
            <a:avLst/>
            <a:gdLst>
              <a:gd name="T0" fmla="*/ 0 w 2130"/>
              <a:gd name="T1" fmla="*/ 0 h 1"/>
              <a:gd name="T2" fmla="*/ 2147483647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dirty="0"/>
          </a:p>
        </p:txBody>
      </p:sp>
      <p:sp>
        <p:nvSpPr>
          <p:cNvPr id="28697" name="Freeform 25"/>
          <p:cNvSpPr>
            <a:spLocks/>
          </p:cNvSpPr>
          <p:nvPr/>
        </p:nvSpPr>
        <p:spPr bwMode="auto">
          <a:xfrm>
            <a:off x="4043363" y="1344613"/>
            <a:ext cx="1135062" cy="1587"/>
          </a:xfrm>
          <a:custGeom>
            <a:avLst/>
            <a:gdLst>
              <a:gd name="T0" fmla="*/ 0 w 786"/>
              <a:gd name="T1" fmla="*/ 0 h 1"/>
              <a:gd name="T2" fmla="*/ 2147483647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dirty="0"/>
          </a:p>
        </p:txBody>
      </p:sp>
      <p:sp>
        <p:nvSpPr>
          <p:cNvPr id="28699" name="Text Box 27"/>
          <p:cNvSpPr txBox="1">
            <a:spLocks noChangeArrowheads="1"/>
          </p:cNvSpPr>
          <p:nvPr/>
        </p:nvSpPr>
        <p:spPr bwMode="auto">
          <a:xfrm>
            <a:off x="6248400" y="2362200"/>
            <a:ext cx="1828800" cy="1374775"/>
          </a:xfrm>
          <a:prstGeom prst="rect">
            <a:avLst/>
          </a:prstGeom>
          <a:solidFill>
            <a:srgbClr val="FFFFCC"/>
          </a:solidFill>
          <a:ln w="9525">
            <a:solidFill>
              <a:srgbClr val="000000"/>
            </a:solidFill>
            <a:miter lim="800000"/>
            <a:headEnd/>
            <a:tailEnd/>
          </a:ln>
        </p:spPr>
        <p:txBody>
          <a:bodyPr lIns="82058" tIns="41029" rIns="82058" bIns="41029">
            <a:spAutoFit/>
          </a:bodyPr>
          <a:lstStyle/>
          <a:p>
            <a:pPr algn="ctr"/>
            <a:r>
              <a:rPr lang="en-US" sz="1400" dirty="0"/>
              <a:t>Breaking material into constituent parts, determining how the parts relate to one another and to an overall structure .</a:t>
            </a:r>
          </a:p>
        </p:txBody>
      </p:sp>
      <p:sp>
        <p:nvSpPr>
          <p:cNvPr id="28700"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dirty="0"/>
          </a:p>
        </p:txBody>
      </p:sp>
      <p:sp>
        <p:nvSpPr>
          <p:cNvPr id="28706"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dirty="0">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extLst>
      <p:ext uri="{BB962C8B-B14F-4D97-AF65-F5344CB8AC3E}">
        <p14:creationId xmlns:p14="http://schemas.microsoft.com/office/powerpoint/2010/main" val="1948500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76400" y="1981200"/>
            <a:ext cx="6705600" cy="1143000"/>
          </a:xfrm>
        </p:spPr>
        <p:txBody>
          <a:bodyPr>
            <a:normAutofit fontScale="90000"/>
          </a:bodyPr>
          <a:lstStyle/>
          <a:p>
            <a:pPr algn="ctr" eaLnBrk="1" hangingPunct="1"/>
            <a:r>
              <a:rPr lang="en-US" dirty="0" smtClean="0">
                <a:solidFill>
                  <a:schemeClr val="tx1"/>
                </a:solidFill>
                <a:latin typeface="+mn-lt"/>
              </a:rPr>
              <a:t>When we teach students about Bloom’s Taxonomy…</a:t>
            </a:r>
            <a:r>
              <a:rPr lang="en-US" dirty="0" smtClean="0"/>
              <a:t/>
            </a:r>
            <a:br>
              <a:rPr lang="en-US" dirty="0" smtClean="0"/>
            </a:br>
            <a:r>
              <a:rPr lang="en-US" dirty="0" smtClean="0"/>
              <a:t/>
            </a:r>
            <a:br>
              <a:rPr lang="en-US" dirty="0" smtClean="0"/>
            </a:br>
            <a:r>
              <a:rPr lang="en-US" dirty="0" smtClean="0">
                <a:solidFill>
                  <a:schemeClr val="tx1"/>
                </a:solidFill>
                <a:latin typeface="+mn-lt"/>
              </a:rPr>
              <a:t>They GET it!</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61443" name="AutoShape 3" descr="data:image/jpeg;base64,/9j/4AAQSkZJRgABAQAAAQABAAD/2wCEAAkGBxQTEhQUEhQUFRUUFRQWGBgWFRQUFxUXFxUWFhYVFRUYHSggGBomHRQUITEhJSkrLi4uFx8zODMsNygtLisBCgoKDg0OGxAQGy4kICQsLCwsLywsLCwsLCwsLCwsLCwtLCwsLCwsLCwsLCwsLCwsLCwsLCwsLCwsLCwtLCwsLP/AABEIAQoAvQMBEQACEQEDEQH/xAAbAAABBQEBAAAAAAAAAAAAAAAAAQMEBQYCB//EAEQQAAEDAgQCBwUFBgQFBQAAAAEAAgMEEQUSITFBUQYTImFxgZEHFDKhwSNCUmKxJDM0ctHwU4KS4RWDk6KyFiVDVGP/xAAbAQABBQEBAAAAAAAAAAAAAAAAAQIDBAUGB//EADoRAAIBAgMECAYCAAUFAQAAAAABAgMRBCExBRJBUQYTIjJhcYHBQpGhsdHwFOEjJFKy8TNicpKiFv/aAAwDAQACEQMRAD8A9HZNfYryepKak82bThunWY80zrJc2JZBmPNHWS5sLIMx5o6yXNhZDbyeZTlUlzY5JHOY8yl6yXNjrIMx5lHWS5sLIh4iDYEE8t1NRqy0uT0LXsVslUG/E8Dxdb9SrKdSWl/qTvdWpHGMRf48f/Vb/VSdViP9Mvkxu/T5r6GqwOqa6JtntduNHA8SsnFKpGo73M3E26x2LC6rb0uZAR8RktE8/ld+ikouTqLPiS0Y3qRXiY/rDzPqVtb8uZt7q5B1h5n1KN+XMN1ciTRE3JudO8qOpUla1yGtZK1iXnPM+qh6yXNleyDOeZ9UdZLmwsh2nBJ3Nh3psqsktWMm0kTsx5lV+snzZWshcx5lHWT5v5hZBnPM+qOtnzfzCyDMeZTozqSdk38wsiRTHffh9VsYG6urvh7kc0ioDyDcc1lzV2zSaTVmTYpA4KvKNitKLiztNEBACEIAZkcGglxAAFySbADmSpIpydkPuZWTpc6d5iwyndWPabOeDkgYfzSOsD5b810GD6PVqvarPdXLV/16/IrVMTGOhKHQutqNa7EDE07w0jQ0eBkdqfRa7o7L2f8A9Rq/j2n8v6K/XVZaEyn9m+GN1fC+Y85pZHE/MKCfSbB08qcG/khjhOWrJg6EYZ/9GH/u/qof/wBXC/8A0n/7f0HVPmRZ/ZxhjtWQvgdwdDLIwjv3KsQ6SYKrlVi15q6E6ua0Ih6HV9PrQYk+UD/4asCQHu6wajyAU/8AC2Xj1enu3/7cn8vyg35R1INf0zmhaYcTpX0rnENbK09bA/UffbfL6nyWRW6N1KM1OjLeXJ5P8MtYWtFVE5DkUgcA5pBBFwQbgjuKoyi4uzN9NNXR0miljTMs0d+qr1HdlSo7yHUwjABAFhDHlFlXlK7Kspbzudpo0EAKnRi5OyAVXIQUVkIP03Hy+q0MH8Xp7kdQp3blZcu8zTQrHkG4TWrrMJRTVmTopA4KCUbFWUXFnaaIQsZxaKlidNO7KxvqTwa0cXHkp8NhqmIqKnTV2xspJK7M3Q9H6jFCJsQzU9Ho6KlaS2SUcHTngONu/ha57SjhcJsml1tV3lz4t8or98WUp1ZTdkb2liZEwRQsbFG0WDWANA9FzmP6QYjEXjT7EfDV+b/AsaSWoqwCUEACABACpYycXdPMQWbLIwxzMbIxws5rgHAjvB3XS7P6SVqVoYjtR5/Evz6/MilSTzR57jvQiajvPhd5ISS6SkcSbczAd7/l/XZdRUw+G2jSVSDvya18n+GPoYqpRduA3gWJx1TA+MnezmnRzCN2uHArlcVh54aTjP8A5N2FeM4b8TQrNK4IAk0kXH0UdSXAhqy4EpQkIIAVOjFydkAquwgoqyEBOAfpuPl9VdwfxenuR1CnduVly7zNNCJop0x5BuENXElFNZkior2RxulkcGsY0ucTwAUcKM5zUIq7ehVmtzUz3RfC3YhI3EaxpEDCfc6d2oI4VEg4uPAHb0Xb0qdDY+FdSecn82+S8F/ZnTnKpKyN1I8k3K4fGY2ri6rqVX5ckuSJYxUVZCxQl23qpcDszEYyVqSy4t6L98BJTUdSZHQjib/Jdbhei+Hgr1pOT+S/P1K8qz4Dwp2j7oWvT2TgqfdpR9Vf73GOpLmNVMjW6AC/hssva+NwmCjuQpxc3wssvF/jiPpxlLjkV5K4Gc3OTk9WWkrCJgoJQO4pC06LQ2ftKrgqm/DTiuD/AHmMnBSWZienPRx0LzidA3ttF6mEDSeMaueBweBfbffx7+cKG08MpR0enNP91RHSqypSsO4ViLKiJksRux4uOY5g8iDouIr0J0ajpz1RrwkpK6J0TLmygk7K4SlZXLABV27lYEggqdGLk7IBVchBRVhATwBAD9Nx8vqruD+L09yOoU5Op8Vm1IuMmmai0EUYAgDM19McRr46EH9nhtNVkHcaGOLzNtO+/BdXsDBpReJn6eXFmbjavwI9JeRoGgBrQA0DQADQADgua2xtB4zEOS7qyj5c/Ugpw3UOU0GY9wUmxtkvHVLyygtfHwQlSpuos2tA0C9HpUoUoKEFZLgVG7iqQQYqp8o7ysXbO1o4KnaOc3p4eL9uZJTp7zKwm683qVJVJOc3dvUuJWEUYoIAEACAHqeSxsdjut7YW0nhK+5LuSyfg+D/AD4EVSG8jzWsoP8AhuJdU0EUteXPjHCKcavYOQPAd45Lp9u4NVKXXR1j9V/RJg61nus2FPHYd5XDTldlqcrscTBgqdGLk7IBVdhBRVkICcAIAEqTeSAfpRv5fVamCwzs2/D3GVOBl2ykHe3I/Q9yoytPsyNxwuiRHUcHaFVJ0nFkUqds1oLW1IijfI74WNc4+DQT9ElKm6k1Bat2+ZFKVk2N+y6gLKJ1TIPtq95mceOS56tvhlJI/nXWbbrrB4BUYay7K8lr++JhpudS7NYxtyAOK4XD4eeIqxpQ1bsTt2Vy2iYGiwXq2EwsMLRjShovrzfqUZScndnasjTl7rAk8FFXrRo05VJ6JX+QqV3YqZX5iSV5RjMVPFVpVZ6v6LgvQvRjuqxwqo4EACABAAgBhktnlp8R6bKVxvG4hWe0LC3VOHSdXpNBaeI7kPiIdp4tDh5r0TY2JWMwSU82uy/3yK0luTyG8BxIVNPFO3aRjXW5H7w8jdcPiqDoVpU3wZfi7q5PUMYuTshRVdhBRVhATgBABdTU6Mp+QqQAK9TpRihdB6nO/l9VcoO9xk0ZJ+58Vhy1ZvLQ6BvofI/Q9ycmpKzEatmig6cVLhTCAHWoligHPtu1t5A+q0Nk4dTxabXdu/b3KO0HGNK645HqpgEbWRt0bGxrRbTQCw08lW6U1t7Exp/6Y/f9RjUVlck4czUnlorHRXCqU513wyXm9fp9xteXAnrtysCAIuIPs23MrmelGIdPCqmvif0Wf3sTUFeVyuXAFsEgAgAQAIAEAVtYbPPdb9ArVPujWXNA8O31Dhtw8Pmui6LVtzETovir/L/kirLK5517OGmNlXSnalq5mN/kJzN+p80dIaFsUpL4l9sieg7xNgsqEFFWRKCeAJ0YuTshRLq5ToKObzFsACspcXoK2BKG7gh6m4+X1VjDcfQZUMm/c+KxJas3Y6CJo4qMYa19XhjHX/jI3A97CHAHu0K6DYLvUl5L7mRtRWgvM9SqfiK5zb7vtCp6f7UZ1LuInUA7HiSuu6NU1HApri2/b2K9Z9okLfIgQBAxHcea4npa3v0l4P2LNDiQ1x5YBAAgAQAIAEAVVSbuPirkFaKGlnhB+Hz+q0thu20qfr/tYyp3GYzo+LYliwG3XxH1iF1vdIO/DyY7D6GnXOlgS6sU8O3nLIVIRXIxUVZDjoBPS4sGxCUN3BIRIKSqWI66HgpKNWCbuyGpJGekYCTcLDlJqTNaMmlkMOp+RSqfMkVXmZzpGTHVYZIdhXQtJ/nNv0B9F0GwJJ1ZJcvcz9pyTpp+J6xUjtH++CxdvR/z9RS42afovpczaXdRMofg8CV1XR2X+RjHim0/nf3IK3eJC3SIEAQsRGx8Vx3Syn2adTzXuWKD1RBXFFkEACABAAgAJSgUxN1dGFxg7dvNaWwoOW0oPkm//lr3G1e4YbodN1lXik3B1YWDv6sZfot3bkZTqwiuXuPw67Jq7rMp0Yw8y0kIphRQEqXERjjYnO2GnyUc6sVqxrko6j8dFzPoq8sT/pRG63IkshaNgq8qkpasic29R1qfReoxmPduVVl3mby0ETRTP9O6Uvo3ub8ULmTt8Yzc/LMtTZFbqsVHxy+f9lbFQ3qT8D0WlrWzwwzs1bNGx4/zAH6qXpVQtVhWXFW+X/JkUXqiww5+481P0VxXfoP/AMl9n7Da8eJNXZFcEAMVjLtPdqsbb2G6/BT5x7Xy1+lySk7SKteZl0EgAgAQAIAaq3WYfT1UlNXkIyrVoaW8c4hhfI7aKNzzy0Bd9Fv9F6e9iKlTkrfN/wBEdbRIwvsvpi2gY93xTvkmd353aH0DVobQnvV34ZFuirQNeyMnYFZ8pxjqx7klqSY6I8T6KJ11qtCJ1uRIZC0cFXqVpTInNscUI0EACAFCkpsDLvpHXOnzCqSqR3mbCqwsNmB3Io3lzH9ZHmNSw3Ba4aEEEEbgixCfGVmmhbpoh+y2tyCowyQ9ulcXw3+/A8lwy87E6/zeK7PE0ltPZ/Z7zzX/AJLh7ephVIOjUzNvE/KQeS4PBYqeDxEai4PNeHFEko7ysW7XXFwvVaVWNWCnB3TV0UWrZCqQQCkaTVmBUTx5XELynaWEeFxMqXBPLyehehLeVxtUB4IAEACAImIu0A81PRWrEZDhbdwHeppOyuIQ/abUuZhkscf7yqfHTsHPrHta4f6c/quy6N0lRwUq0vibfov1kFTOdi9wvC2QxRxtFxGxrBf8oAvZYVXEzqScnxJt92sTgFClfN6DQKJSuAJoCFwRcDgzt5j1Td+PMXdZyatvP5FN62HMXcYgq296dCrF6C7jIJVGfeZZQiaKCUDLdMMLkDoq6k/iaW5y7CaM/HG62+l7eJ7lvbD2n/GqdXN9mX0f4fEhrU95GswTGIq2nZUwHsv0c370bx8THDgR/Q8VN0i2Xuy/lUlk+94Pn5Pj4+ZWpy+FltRT27J2OyTo7tZUZfxqr7L7r5Pl5P7iVqd80WC7orAgCJiEVxm5fouW6T4HrKKxEdY5Pyf4ZPRlZ2K9cGWgSACABKBXVzu14AKzSVojWd4dHd1+WnqnOLm1COrdg8TNdI6g1GMUtONYqGM1Eg4GV7S2MHvFwfMrudpzjgdnqjHkor3f7zIaUd93Nd74eQC46NVvN6Fjq0NurHdw8kyWIkxVTRwah3MqN1Jcx26jgvPM+qbvPmLZCJooiABADkasUeI1gVBPvMkQiQUCUWA4MrRxHqlUXyHbknwMTiGfDKl1bSAvp5T+107fnOwbAjf14HTsNjbS34fxsR5K/Fcn7Favhpd5I9DoquOeJk0DxJFILtcNe4g8iDcEcCFibZ2PLBy36edN6eHg/ZkMJ3yepZUlV913kfoVr7D25e2HxDz0jL2fsyOrS4omrsCuI5txZMqU41IOEtGrME7FPI2xI5LyTFYeWHrSpS+F2/fMvxd1c5VccCABKBVVB7TvEq3DuoaWWFMAFzsLuPgFq7DoKvj4t6Q7Xy0+rGVHaJj/AGd03vBrK9x1q6l5Yf8A8YzkjA+foFqbefW1lBvKK+rEpy3Vka99EeB+S56dJviTKoNmid3KN0JC9Yjg0ruX6JvVT5C76OTC7kfRNcJLgLvI4ITWmhbiJBQQA5Gp6PEaysfUuudVJKEd55GiqUbaDZldzPqUlkPUYrgckpRREooEITEM5TPlwqV81O0y0UhvPTjeHnLANu8j/a3VbO2nCvD+Pic75Z/F5+P7qZeKwlnvwPQ8Nr4qiJk9O8SRPFwRw5tcNw4cQVz22Njywct+GdN8eXg/ZlaE97J6lrR1P3XeR+i2dg7bc7YbEPPSL5+D8eT9COrT4omrryuV2IM7V+YXA9KcPuYmNVfEvqv6sWqDysRVy5OCABKBUTfE7xP6q5HRDQ6Y1YgwyreSR9i6MEfFd4ydnv7Wi6jorTyq1Xxsvchq6pHHRZnu9JTxBoAZEwWHAkXdrx1JUOMgq1WU78S0qKsXbKpp7vFUJUJrxGOlJD4Kh0IwQAIAEAcmMHcD0CRxT4C3ZwaZvJN6uPIXeYjaVvf6qSlSjmDmzLu3Kil3mba0ETRQSgcOlA4pVFscotjTqjkFIoIeqXMZe8ncpyViRRSM9DLLhkzqmlaZKaQ3qaduvjLGOBH05bdLs/aCqR/j4jO+WejXJ/uZjY7Bpf4lP1PUaCtiniZPTvD4pBdrhw5g8iDcEcLLnds7Ilgp9ZTzg/8A5fJ+zKMJ3yepcUc+YWO4XU7C2n/Lo7s3246+K4P8kFWG68hvEdh4qj0sS6im/wDuf2HUNWQFwpaBAAlArqhlpPEgqzB3gNZTe1V3/t7W8JKumafDrAfouy2BK2AqSXN/REM++jRvpvw+i5rD7Sayq/MtxnzKvGMRZTRPlmJDGC50uTc2AA4kkgLaoR69pU87kjkkrnn7+n1bI5z6dtNFGCQGTmTrnAcbDQXWzHZNJxtUbbK8qjkWeCe1dzpI2VNK+Jr3iIydrK2QgHKbtH4mm24DgdlQr7E3YuUJegzJvkelMqWnjbxWHKjOI505IeuohgIAEAKFJTAx0sgBNyoXFuTN6MW1kMuqOQSqHMlVLmMukJ3KekkSKKRy3U2FyeQ1T4wlLRA5KOpKiw953s0ep9ArcMG33ivLELgWdHg7dyNPxO+g2UzjSpIp1sU1x9Cy6mMC7W3O2a2nKxPJZuNqxqwvy4ooSqzk82YsRuweqL2C+G1DmiVl/wCFleQ0Pjb+E8QPoF0Gx8csfh5UMRm7W81z81/ZBUjZ3Rv4nlrgbdnncfCeNllYfCVdmbQTveN7ecXx9PuhXJTgOVlQHEAcLnx4J/SjFqpOFKOaV8/H+hKEbZkdcoWAJQBkqrpk6KeRj6Z74GEASxEPcDlGYOiNjob6tuugewm6MJxqLeavZ5eVn+bDU29EW1Fi0FWwvppGvyHUatc0/hexwBadNiFmVcNWwst2tG1/l6PRhdMrfaawuw57hb7GSCc35MkF/lddT0ae9hatPx+6sQ1O8jTU04e0EcQD6ri5wcXYstWMb0vc2pr6OhPwtvWSj8TYyWxsPMF2YkflXXdFsO7TrvTur7v2GatIaxzpZNBUPY2CIszxsjc90kZeX5A45gxzAAX8S3biuuFc87Gb6dQubkDvtP22GeqdGDZj3tbHHFGDc6Rx356g/eTal3Fpa2Y2WR6cHXXJtNOzLaZ2yQjYqOUIy1QjinqSGVp4i6glhlwZG6K4EhlQ08fVQSozjwInCSHgmwGGBfufFLLVnUR0ETRQSgWmHM+y0Buc17b/ABEf0WpTlGFHelkZtaSU3ctaSjIHa+faPnwWTX2s3lSXq9SnUqt5RJmQcdfFZM606jvJkFinf0ppA/qDVQZwQ3IHtvmHAm+9xstSVLGTopqm922tnpzGpK45iNO2ZkjXgEHKPDXh33t6IwU3Rg6kdYtMmcVoV3RDEus6+jfcT0h2cPjicLscx3Efpouo2jShtDAxr09VmvLin+8CpnCdmX9TO1rA99mtaxz3EfhaCSAudjS6904W1/bD9LmC6NYjPPUFzT1b3j3iRnxMjhvaKN4J0kLRbTkeWuzjsPhv4ri4rs5RaybfH0uK0425noD27gAG25N7k2vfuXN1pwovq1FPIFnmVOIdFaWRzZXR2ksBmY50ep4uymzt9iCtV7QrUKale6slZq6EWuR1gOBx0rXBt3ulcXOfJYuOWzWgkAXsFWxu0OthTnKC0t4eItm2xOmGVuH1rnAFnuznBrtiRqGnuuB6roNgYdw6yolaMt23pe/3Iaj0Q10ckc+lpnuAY90cQeBcC7o2kixWHiqVOrVkkslNr0uWs0vQjdK6BsjBUR5Y5qbM5j+Nh8THHi08lb2PjHTxToKPZfLnzI5Rccwq8YppaeBlSWRe8wl/VvF3WtcjLrsbeYXZBvIyOA0U2IQSQRNhgpGOaWyxska+ZzC1xcM47Y0Ha05arMxe06WHk6esrXsuHn+BnC3A9EZDkAGuw37hYarnoYiNftJ3L0bWyFTxwIAEAORyEbEpNyL1QxxTMs/c+Kzpas3Y6CJBSzoMHc/V3Zb8z5cFVq4mMMlmylWxkYZRzZf08DWQ2aLAX/8ALiVb33PDXfIxqk5TneQ8sEcZfpFWzOeYYSBaJ0jjoSW66N03sPmu02FsmjOl11VXfDkQzk27IylR7P6cRvdNJTxQkBzntjBedMxyzSOswdzW89V1g6McrsmNj/4SWlhfLQVDogS5xeaZ52f+aN2l9rLK2ngVWpuVNLeX1tw/A/uvwJuLVLaWvpKoRhrZz7rLJnJytf8AuyBa1s3HuCobCxVOop0LW4288mNxFNpJmvxLDhIwxybWtoSL63B0WBiKlfZ+IirWcdG9JL9+Q2NpIoIYWUAMUMT5p5y6R4Dhmc1umeWR9mxRtFhcngbArQjDFbUl2Ybkbau9kvDnf/kRtRzbO4OkEpjE0tMx0GzpqWpbVtYBu6RjWtcbccocr1To85JPeTfOzX0Td/oM6zgRMXxCWSmmrYQ+op4z1UUMDi33kNfkknfI0F2QOzANb+Ekk3AbqYXZNGiry7T0zWXyzGubbJdI18eHMq6eKRjxC+Z1NNLI8aauZnf2mm17HThcK7/EoXUtxZeCGbz0uUnSajrainmdLKJ2ujGSnp2CIbi1pHZi82PEKfdyBNJll0Mr3TUced15YzllJGVzZWCzmuZbcaa8fNef7QTwteVNRtndeRfh2lchy4qK2d8UQApYLuqKjN2HObqYWfqXX0sug2Rgt3/MTjaT0Xhz9Rj7TtwRM6JMFWXVj42hpuynDhf7FrjZ+UjTNy5eKzNvbUlGtGlSfd183w9F9/ATdvnzNWyOwsGho20PDkBwC56eLjZ7sbN6sN0cc0HdU4VJQe9F2Y9ZEaWntstnD7RjLKpk+fD+iWM+YwtMkESgdMToiMz9PSPkcQ0cdTwHiVkVqkYNuRrTrQpxvJmgoMJbHqe07mdh4BZtXEynkskZdbFzqZLJFgqxVOHM3tx3/r4qenXlCLjwYjQr32GqhSuxyVzB9N6iRlTQGJ4jMsxhMmW5aDYtG9iLl2/C67bo3iZSU6T0STQypTSaK+twtr6mlidTe7yPfKJJWmJ0TxkLndQHZu2bXF2ggZl1AWztYl9PKcRUNPQxFxFRPDTNL3ZnBhdmN3HcAAD0Uder1VKVR8E38hZLJR5l3jmCR1VM6nkvlcGgEfE0tsWuHeCB815zhsXPD1lWhqvfVFuUVKNmZXop0zxWdphiNDJ1d29ZOJBNla7JmkjY+99OIGvNelQ7cU2lz5mTJJGs6GxvmlxGGuc2SaRsAcWN6sGndE5rWsG4Af13mb8VLYY9FY0PRPoxT4bTuhgL8he6RzpHBxJLWtJJAAAysaNhshKwjd2Zb2edIYaen6ma0EJlnkpZD2YnwyTPka3NsxwzXym12kWvrYTFa5Fl0n6TRSQywULmzzyscy8fbZEHDK6SWQdkWBNm3uT5kF+QJcyGKWTqw0uyhrLAN37LbC58ko08/wChmEV1bHJnf7vS1EjpJXR6SyusGlkepyt7ABvyO6oVMHRq1lXmrtKy5L05l2nF7tloX87WVJGG0LclHCR7zIzYgG5p2O+8533iq21NoxwlK67z0Xv5L7j7X7K0NtA0MDQwBoaAABoABoAByXnk25NuWdya2ViwikuFXlGxG1Y7TRAQA3JCD4q3h8ZUo5LNchyk0RJIiFuUMTTrLsvPkSqSYMVyAMmxxhosAAO5cdOTk7shbbd2dJogIA5e+yVK4qVyI99ypkrEyVivxnCYqqMxTtzNuCNS0tcNnNcNQQrOGxVXDT6yk7MJRUlZmUd0Ilp5DJQVLYy4WvPE2oezgTHK4XAPK1l0OG6SyStWhd81l9CLqXfsshYg2SL9mxWUzwTlpiqw0RmmnG17fAL6g7b8L228BtOljU1az5Xvl+6jZwccpZ+JaxYzPRDJiAL4gBkrIxdjxs0SsGrH7a7HdZOO2BeW/Q0/0/j+ySNW2UvmRcEnbUYj1tOWGKKBzZHtcCHmZwe0ADcgsBJPNa+xqVWFN9ZlnknwS/JDj5wcko/M0uIUQc9sjJHwzsBDJIrFwBtdrmEFr26DRwIWw0UUyPW0dVUDJU1TnQn4o2xxxCQcpCztEcwHAHiEluYt+RO90YG9uxAH3rZQB+X4QE4aZs9NoPeoaWnAe17y1z22EY0cLMt8RuN9kzeV7IfuO12auWpa34nAcufonjDznF6S1XHS0s08LKkyvqI2uuA2xeXt0+yDnAjQ63WftDEfxqEqi14X8WWsOpTlu8De4HRxQRNhhYGNZsB+pO5J4krzvFValWo6lR3bL8oKGmhPVYadNdbUIauDVybFJdQSjYiasdpogIACEsZOLugGvdhw0WzhNozSakr/AEHb7HVjPUaCQDl77JUripXIj33UyViZKxylHAgBpxTlkPSGaujZKxzJWh7HCzmuFwb8PFWKMpQkqkXa3FDZJNWMrKKjD+zE33ujIt1JsZoW8oydJG9x1XXbP25Cst2t2Xz4P8fbyIuoms45oqK2qw/qZanDZm0lTG0udEPsesyHMYpYHaa2tpx24roE+JWlGEkb3DagSRRyAWzsa+3LMAbfNSopMyHtHdVwhlRTzSsiFmysZl7IvpILg23seG3emzus0PhZ5MiCtwW3WVNfXVvKGQTBt+XVhjWjzNkl4jrS4Ip24w3EcUpBBA2nhgu2NrAA4RtzPLnW0B7htfjdNT3pIW27FnqcNGxuoFzzOpUxCZ3HJjS1RqXxudBJC1j5GNuYTG4kF43MZDjrwsVkbXwEsXTW480XMJWVN5l3BLs4aggEd4Oq4SpBpuMlZo1WlJFi031CqtWKzVhUgh011jcIauDVyZFJcKCUbETVhxNEBAHTFaw3EazlVnqOOXvshK4qVyI991MlYmSscpRwIA4eUqQqRyB6KWMb5vQVsHFEpXFSKirfdx7tFYgrRLtKNomV6aYOJWRSNhEropo5HtAGeWJt88Y4m4I07ltbIxio1bVH2WvRPIrYyi5wvFZmswTF4qmMmC4DDkLXNLHMI+65h1Gll2kZKSvHQ5+UXF2ZNlpWvBDxnBBBDtiDuMuyWwh5rjvsvfnLqR7Mh+5ISCzuDrHMPHXxUbp8iVVOZoOhfRNtAHSTPa6Z4y3Hwsbocrb6m5Aue4J0Y7o2U7mkNW537th/mdoPLmnjCi6asmZRTSZxmaBcWuAwua15A0uQ0kjwTXoOjqMUGFVEcbTQVUVZA1oDWSOaSAB8LZWaW8du9ZGL2VQxGdrS5r8GjCc4913RZ9HOkbJnuhe18E7fihlGV45lv4294XI7R2XWwvalmua09eRL1kama1NCskQEAdNdbUIauDVyZFKCoJRsRNWHE0Q7jVvC8fQbIae+yrWux6VyI991KlYmSscpRwIAQlCQDYHEqaMeL0HA4pJSv5CpDU77NJ7kQV3YdFXaRTq4XiqxzGhBlYxhlnlNoom7uPMn7rRxKvYHAzxUrLJLV/vEgr11SXiN+zSmnIqamfKPeXts1ttDEZI3Gw2ubD/Lfiu3w1GNGmoR0Rz9eo5zu9TYumHC7jyGvz2CsEJXV2Kxx6SzRxflDg557gN7+AKS6FsytOPxDWKGaX87x1Q8bzEG3gEXCxVUvSqsqnPFOyCKJunWkvmDncQwWbmtztZZuN2nDDZWu+Rdw2BlWz0RKZgLpx+11U84vrH2YojY3AMbB2htuSufxO3sRLswSivm/wB9C5/AhTeeYVHQ6C+anL6STg+ncWerBoR3Krh9tYqk+095eP51HSw8Hpl5Fbiwl+zixBwuCBTYjGMr4ZD8LZ2jZrjYHh9Ojwm0KGNi4NZ8Yv8Ac/uVKlOUNfmX3R/pa03p61zIKuJ2RzXHKJLWtJGToQ7e1/kuX2lsarQqN0ouUNcuHg/yOhUTyepqWm4uNQVitWJASAdNdY3CGrg1cmxSXCglGxE1YejVvBrX0GSK+R1yonHddizFWRygcCABAHB18FNCGV3oKsjlxSSlcckImikLEZNh5qeiuJPQjxKHHMVZTQulfrbQNG73HRrR4lX8LhpYioqceP0RJVqKnFyYxgdO2gidX1+tXUaBoF3gHVlNC0/e01+ey7ijSp4emoxyS/bsyHJt70tWR8IwSt+0lZMymZNI54pizr2Rhxu4kkjtk62GgJKxa/SKnTm4wjvLne2f4FeDcu9ky0d0X6z+JqqmYfhEnUx+GWIAkeJWZW6RYqfcSj6X+/4JI4OmtSuHQVsWY01TNENTlsyQerhf1Kko9Iq6ylFPx0B4OEmRf/Tgf+/mlmH4XEMYfFrAM3mVNW21iJq0bLyLdPZ1GLu8y5jjDQGtAAAsABYAcgFkyk5O7L6SSsiXRP1tzUNRZXIqyyuTVAVjK+0qUiicB8LpI2yHezC4E/MBa+xIxeLW9wTt5lfFN9W7Gbjp2SC0rjLdrWtfJldZjRZjLgfCAd99V3SijGc2xKPr6Uk0kro+cTyXxH/Kfh8QqWL2bh8Sv8SOfPR/MkhWlE3XRTpi2pd1MrepqQL5L9mQDd0TuI7tx3ritp7HqYPtLOHPl5/kuU6qkahYxKdNdbUIauDVyfTSghWMJBpy9PcgmrEIqCXeZZQiaKCAEKkhC+b0AbcUspXHpCJooIAqKmTM4ny9FcgrKxcpxtGxmI3RzVUlTUG1Hht9/hkqLanvy3AA5kLsdj4XqqPWPWX24fkzcVU3524R+5Jw1klTJ75UiznD7CI6iCI7f8x25Pksza20HVk6NN9la+L/AAWcLQt25a8PA1kI7I8FzM3mOlqztNEBw0SoCgK0C+IgU6Y6xB5IaurCNXVizBVQonFRA2RrmPaHNcCHNIuCDwKdCcoSUouzQjSaszD13QmaIl1HICzfqZb6fyScu4rp8J0gSSjXXqvx+PkUauCvnEgZp22bUUs0ZGgcG9a3wzMvp+i3KW0sNU7s19vvYpTw846oqsSqHEt6lk3vEbwY7RPuHA+GoOvin16lCdNxqNWeuaEhGSeR7jG4kAkWJAJHIkaheXySTyNE6TQHqfj5fVXsF8Xp7kczkqlLvMmQiaKKBz2T4Rvm9BBl7rp0pXHpWETRwIAaqX5Wk/3qnwV2OhHelYwvSzHHRWgg/fyAm/8AhM2Lz38gui2Vs/8Akz3591fV8vyLjMT1UbLVmWxLEgMPpaeO7hG41FXmB7TxKD1Zv8V7uPkOa62UG4OMcsrGV1iVj0wG687eR0JbNCqMqAkAECFHOLOcO8/qtCOiL8XeKG0o4EAT6R92+GigqKzKlVWkPqMjBACtdbUI1Bq+RYwvDhf+/AqPXsy9H+8PsVJR3WdEKNpp2YgiaA/T8fL6q/gvi9PcZM4Koy7zJUACWMb5vQGxuV90rlcdFWOEg8EACAK/FZwBqbBoLj3Af2VZoQb045E9FWTkzybDJzM6Spf8Uzja/wB1jdGt+XyXpOEw8aFJQjw/WYOIqupNti45/Dy/yFWHoRR1PQ8EdmhgJ3McXzaF5xiVu1Zrxf3Ong/8NPw9jQLPK4iQUECFNWiz3eKvU32UXafdQwnkgIAkUb7OtzTKiuiGsrxuTlXKwIAEAO00lj3FNnG6GVI3RYApiakt2Xo/3h9iqIQmNNOzFHqbj5fVXcF8Xp7jJnNlU3btt6ElzmRya5b3kOihlBICABAAgQyXTKpIpal4/wAJ9vSwWvs6CeIpx8UWaq3aL8jE4bHlijHJjf0Xoa0OaepG6Qk9Q5rfieWMaOZLhom1JKMW2Opq8j1DDIMgjZ+BrW/6WgfRebVp7zlLnf6nTtbsLFsqRXBAAgCqxIdvxAVyj3S1R7pEUpMCAFabG6BGrqxaNNxfmqrVsik1Z2FSCAgAQBNpZbi3EKGcbZlepGzuSAUqakrS9H+8PsRDtPx8lcwas5J+HuMmcPKo1Zb0iVIZcU0lQiUUEACAGauSzT36J9NXkPpxvIy3SamMlJOwal0T7eIFx+i1cFNQxEJPmievHepyXgYrC5w+Jjm7ZQPMCxC9CWhzDWY7g9OamtYBrFTHO88C+xDG35318isfbOKVKg4J5yyXuX8BRcp73BHpVGO15FcRU7ptVe6T1WK4IAECFbio1ae79D/urVDRlqg8mQVOTggBUATaN9225KCos7lWqrO5IUZECABAHTHWN0jVxGrqxYNdcXCrtWZVas7EmmO/ktLAzumnnp7kNQYlKzms2WYobQPBAAgAQBX4jJqBy19VYpLK5YoRyuQ1MWDJ1HQWMyOdFNLCxxu6Nlrd+U/dHqtultytCG60m+f55lCeApylc0OFYZHTxiOJuVvqXHiXHiVlV8RUrz36juy3Tpxpq0S8w+ifcnKQLcdFRq1YWtchrVoJWuWLaA8T8lWdZcEVXXXBDgoBzPyTeuYx15HQom9/qm9bITrpDU+FRvte+nenxxM46D44mcdCO7AI+BePMf0Uixk/AkWNqeAxJ0e/C/1H1BUixvNEix/OJEmwSUbWd4Gx9Cpo4um9ciaOMpvXIiwtLH2cCL89FLK0o3RLNqcbomqArAgAQAIAkUsljY8Uycbq5FUjfNFlTcfJWsB8Xp7lSpwIzt1Sl3mWloImiggAQAhKLAU8r7knmVdSsrF6KsrHCBwJQNJh9C1gBtd1tT/RZtas5u3Aya1aU3bgTVAQAgAQAIAEACABAAgBueFrhZwBH97ck6E3F3Q6M3F3TKSrhyOI81ehLejcu0570bjKePBAAgAQBbYdLcHmLfVWcHGzl6e5SrxsxpyoT7zJ0ImiggAQBHrX2ae/RSUleRJSjeRVqyXAQAJQLWgxbKA1+oGxG48RxVWrh97OJSrYXee9Et4ahrhdpB/vkqcqcovNFGUJRdmh1MGggAQAIAEACAOZJA3VxA8TZKot6CpN6FZWY2xujO2fQevFWqeEk+9kWqeDnLvZIqoakvJLjc3urcoKCSRbnTULJaDqYRggAQAIAlUPHy+qvYL4vT3IavAfKy595ghE0UEACAK7EJLutyHzVmkrK5ZoxsrkRSE4IAEACUCxpR2Qq9TUq1O8SWzOGxPqonFPgROEXwOxVv5/JN6uI3qonQrXd3ok6qInUROZK99ja17Hh/uljRjcVUIXKl2NyniB4NCtrCUi2sHS5DMmJSnd7vLT9FIqFNcCRYemvhIznk7knxN1IkloSpJaHKUUepn2cO/RNmrojqRvEsFWKgIAEACAJVDx8vqr2C+L09yKrwJhCrSjG7yI0xLJN2PILsLI3Y8guwsjdjyC7KudozHTiVbjGO6si3BvdQ3kHIJ26uQ+7DIOQRurkF2GQcgjdXILsMg5BG6uQXZMiHZCz6i7bIZanSjsICLACLAI7YpUswWpVZByHotjdXItXYZByHojdXILsMg5D0RurkF2GQch6I3VyC7DIOQSbq5BdlnlHJVt2PIp3YZRyRux5BdhlHJG7HkF2GUckbseQXZIo2jXTl9VcwcV2suXuRVX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45" name="AutoShape 5" descr="data:image/jpeg;base64,/9j/4AAQSkZJRgABAQAAAQABAAD/2wCEAAkGBxQTEhQUEhQUFRUUFRQWGBgWFRQUFxUXFxUWFhYVFRUYHSggGBomHRQUITEhJSkrLi4uFx8zODMsNygtLisBCgoKDg0OGxAQGy4kICQsLCwsLywsLCwsLCwsLCwsLCwtLCwsLCwsLCwsLCwsLCwsLCwsLCwsLCwsLCwtLCwsLP/AABEIAQoAvQMBEQACEQEDEQH/xAAbAAABBQEBAAAAAAAAAAAAAAAAAQMEBQYCB//EAEQQAAEDAgQCBwUFBgQFBQAAAAEAAgMEEQUSITFBUQYTImFxgZEHFDKhwSNCUmKxJDM0ctHwU4KS4RWDk6KyFiVDVGP/xAAbAQABBQEBAAAAAAAAAAAAAAAAAQIDBAUGB//EADoRAAIBAgMECAYCAAUFAQAAAAABAgMRBCExBRJBUQYTIjJhcYHBQpGhsdHwFOEjJFKy8TNicpKiFv/aAAwDAQACEQMRAD8A9HZNfYryepKak82bThunWY80zrJc2JZBmPNHWS5sLIMx5o6yXNhZDbyeZTlUlzY5JHOY8yl6yXNjrIMx5lHWS5sLIh4iDYEE8t1NRqy0uT0LXsVslUG/E8Dxdb9SrKdSWl/qTvdWpHGMRf48f/Vb/VSdViP9Mvkxu/T5r6GqwOqa6JtntduNHA8SsnFKpGo73M3E26x2LC6rb0uZAR8RktE8/ld+ikouTqLPiS0Y3qRXiY/rDzPqVtb8uZt7q5B1h5n1KN+XMN1ciTRE3JudO8qOpUla1yGtZK1iXnPM+qh6yXNleyDOeZ9UdZLmwsh2nBJ3Nh3psqsktWMm0kTsx5lV+snzZWshcx5lHWT5v5hZBnPM+qOtnzfzCyDMeZTozqSdk38wsiRTHffh9VsYG6urvh7kc0ioDyDcc1lzV2zSaTVmTYpA4KvKNitKLiztNEBACEIAZkcGglxAAFySbADmSpIpydkPuZWTpc6d5iwyndWPabOeDkgYfzSOsD5b810GD6PVqvarPdXLV/16/IrVMTGOhKHQutqNa7EDE07w0jQ0eBkdqfRa7o7L2f8A9Rq/j2n8v6K/XVZaEyn9m+GN1fC+Y85pZHE/MKCfSbB08qcG/khjhOWrJg6EYZ/9GH/u/qof/wBXC/8A0n/7f0HVPmRZ/ZxhjtWQvgdwdDLIwjv3KsQ6SYKrlVi15q6E6ua0Ih6HV9PrQYk+UD/4asCQHu6wajyAU/8AC2Xj1enu3/7cn8vyg35R1INf0zmhaYcTpX0rnENbK09bA/UffbfL6nyWRW6N1KM1OjLeXJ5P8MtYWtFVE5DkUgcA5pBBFwQbgjuKoyi4uzN9NNXR0miljTMs0d+qr1HdlSo7yHUwjABAFhDHlFlXlK7Kspbzudpo0EAKnRi5OyAVXIQUVkIP03Hy+q0MH8Xp7kdQp3blZcu8zTQrHkG4TWrrMJRTVmTopA4KCUbFWUXFnaaIQsZxaKlidNO7KxvqTwa0cXHkp8NhqmIqKnTV2xspJK7M3Q9H6jFCJsQzU9Ho6KlaS2SUcHTngONu/ha57SjhcJsml1tV3lz4t8or98WUp1ZTdkb2liZEwRQsbFG0WDWANA9FzmP6QYjEXjT7EfDV+b/AsaSWoqwCUEACABACpYycXdPMQWbLIwxzMbIxws5rgHAjvB3XS7P6SVqVoYjtR5/Evz6/MilSTzR57jvQiajvPhd5ISS6SkcSbczAd7/l/XZdRUw+G2jSVSDvya18n+GPoYqpRduA3gWJx1TA+MnezmnRzCN2uHArlcVh54aTjP8A5N2FeM4b8TQrNK4IAk0kXH0UdSXAhqy4EpQkIIAVOjFydkAquwgoqyEBOAfpuPl9VdwfxenuR1CnduVly7zNNCJop0x5BuENXElFNZkior2RxulkcGsY0ucTwAUcKM5zUIq7ehVmtzUz3RfC3YhI3EaxpEDCfc6d2oI4VEg4uPAHb0Xb0qdDY+FdSecn82+S8F/ZnTnKpKyN1I8k3K4fGY2ri6rqVX5ckuSJYxUVZCxQl23qpcDszEYyVqSy4t6L98BJTUdSZHQjib/Jdbhei+Hgr1pOT+S/P1K8qz4Dwp2j7oWvT2TgqfdpR9Vf73GOpLmNVMjW6AC/hssva+NwmCjuQpxc3wssvF/jiPpxlLjkV5K4Gc3OTk9WWkrCJgoJQO4pC06LQ2ftKrgqm/DTiuD/AHmMnBSWZienPRx0LzidA3ttF6mEDSeMaueBweBfbffx7+cKG08MpR0enNP91RHSqypSsO4ViLKiJksRux4uOY5g8iDouIr0J0ajpz1RrwkpK6J0TLmygk7K4SlZXLABV27lYEggqdGLk7IBVchBRVhATwBAD9Nx8vqruD+L09yOoU5Op8Vm1IuMmmai0EUYAgDM19McRr46EH9nhtNVkHcaGOLzNtO+/BdXsDBpReJn6eXFmbjavwI9JeRoGgBrQA0DQADQADgua2xtB4zEOS7qyj5c/Ugpw3UOU0GY9wUmxtkvHVLyygtfHwQlSpuos2tA0C9HpUoUoKEFZLgVG7iqQQYqp8o7ysXbO1o4KnaOc3p4eL9uZJTp7zKwm683qVJVJOc3dvUuJWEUYoIAEACAHqeSxsdjut7YW0nhK+5LuSyfg+D/AD4EVSG8jzWsoP8AhuJdU0EUteXPjHCKcavYOQPAd45Lp9u4NVKXXR1j9V/RJg61nus2FPHYd5XDTldlqcrscTBgqdGLk7IBVdhBRVkICcAIAEqTeSAfpRv5fVamCwzs2/D3GVOBl2ykHe3I/Q9yoytPsyNxwuiRHUcHaFVJ0nFkUqds1oLW1IijfI74WNc4+DQT9ElKm6k1Bat2+ZFKVk2N+y6gLKJ1TIPtq95mceOS56tvhlJI/nXWbbrrB4BUYay7K8lr++JhpudS7NYxtyAOK4XD4eeIqxpQ1bsTt2Vy2iYGiwXq2EwsMLRjShovrzfqUZScndnasjTl7rAk8FFXrRo05VJ6JX+QqV3YqZX5iSV5RjMVPFVpVZ6v6LgvQvRjuqxwqo4EACABAAgBhktnlp8R6bKVxvG4hWe0LC3VOHSdXpNBaeI7kPiIdp4tDh5r0TY2JWMwSU82uy/3yK0luTyG8BxIVNPFO3aRjXW5H7w8jdcPiqDoVpU3wZfi7q5PUMYuTshRVdhBRVhATgBABdTU6Mp+QqQAK9TpRihdB6nO/l9VcoO9xk0ZJ+58Vhy1ZvLQ6BvofI/Q9ycmpKzEatmig6cVLhTCAHWoligHPtu1t5A+q0Nk4dTxabXdu/b3KO0HGNK645HqpgEbWRt0bGxrRbTQCw08lW6U1t7Exp/6Y/f9RjUVlck4czUnlorHRXCqU513wyXm9fp9xteXAnrtysCAIuIPs23MrmelGIdPCqmvif0Wf3sTUFeVyuXAFsEgAgAQAIAEAVtYbPPdb9ArVPujWXNA8O31Dhtw8Pmui6LVtzETovir/L/kirLK5517OGmNlXSnalq5mN/kJzN+p80dIaFsUpL4l9sieg7xNgsqEFFWRKCeAJ0YuTshRLq5ToKObzFsACspcXoK2BKG7gh6m4+X1VjDcfQZUMm/c+KxJas3Y6CJo4qMYa19XhjHX/jI3A97CHAHu0K6DYLvUl5L7mRtRWgvM9SqfiK5zb7vtCp6f7UZ1LuInUA7HiSuu6NU1HApri2/b2K9Z9okLfIgQBAxHcea4npa3v0l4P2LNDiQ1x5YBAAgAQAIAEAVVSbuPirkFaKGlnhB+Hz+q0thu20qfr/tYyp3GYzo+LYliwG3XxH1iF1vdIO/DyY7D6GnXOlgS6sU8O3nLIVIRXIxUVZDjoBPS4sGxCUN3BIRIKSqWI66HgpKNWCbuyGpJGekYCTcLDlJqTNaMmlkMOp+RSqfMkVXmZzpGTHVYZIdhXQtJ/nNv0B9F0GwJJ1ZJcvcz9pyTpp+J6xUjtH++CxdvR/z9RS42afovpczaXdRMofg8CV1XR2X+RjHim0/nf3IK3eJC3SIEAQsRGx8Vx3Syn2adTzXuWKD1RBXFFkEACABAAgAJSgUxN1dGFxg7dvNaWwoOW0oPkm//lr3G1e4YbodN1lXik3B1YWDv6sZfot3bkZTqwiuXuPw67Jq7rMp0Yw8y0kIphRQEqXERjjYnO2GnyUc6sVqxrko6j8dFzPoq8sT/pRG63IkshaNgq8qkpasic29R1qfReoxmPduVVl3mby0ETRTP9O6Uvo3ub8ULmTt8Yzc/LMtTZFbqsVHxy+f9lbFQ3qT8D0WlrWzwwzs1bNGx4/zAH6qXpVQtVhWXFW+X/JkUXqiww5+481P0VxXfoP/AMl9n7Da8eJNXZFcEAMVjLtPdqsbb2G6/BT5x7Xy1+lySk7SKteZl0EgAgAQAIAaq3WYfT1UlNXkIyrVoaW8c4hhfI7aKNzzy0Bd9Fv9F6e9iKlTkrfN/wBEdbRIwvsvpi2gY93xTvkmd353aH0DVobQnvV34ZFuirQNeyMnYFZ8pxjqx7klqSY6I8T6KJ11qtCJ1uRIZC0cFXqVpTInNscUI0EACAFCkpsDLvpHXOnzCqSqR3mbCqwsNmB3Io3lzH9ZHmNSw3Ba4aEEEEbgixCfGVmmhbpoh+y2tyCowyQ9ulcXw3+/A8lwy87E6/zeK7PE0ltPZ/Z7zzX/AJLh7ephVIOjUzNvE/KQeS4PBYqeDxEai4PNeHFEko7ysW7XXFwvVaVWNWCnB3TV0UWrZCqQQCkaTVmBUTx5XELynaWEeFxMqXBPLyehehLeVxtUB4IAEACAImIu0A81PRWrEZDhbdwHeppOyuIQ/abUuZhkscf7yqfHTsHPrHta4f6c/quy6N0lRwUq0vibfov1kFTOdi9wvC2QxRxtFxGxrBf8oAvZYVXEzqScnxJt92sTgFClfN6DQKJSuAJoCFwRcDgzt5j1Td+PMXdZyatvP5FN62HMXcYgq296dCrF6C7jIJVGfeZZQiaKCUDLdMMLkDoq6k/iaW5y7CaM/HG62+l7eJ7lvbD2n/GqdXN9mX0f4fEhrU95GswTGIq2nZUwHsv0c370bx8THDgR/Q8VN0i2Xuy/lUlk+94Pn5Pj4+ZWpy+FltRT27J2OyTo7tZUZfxqr7L7r5Pl5P7iVqd80WC7orAgCJiEVxm5fouW6T4HrKKxEdY5Pyf4ZPRlZ2K9cGWgSACABKBXVzu14AKzSVojWd4dHd1+WnqnOLm1COrdg8TNdI6g1GMUtONYqGM1Eg4GV7S2MHvFwfMrudpzjgdnqjHkor3f7zIaUd93Nd74eQC46NVvN6Fjq0NurHdw8kyWIkxVTRwah3MqN1Jcx26jgvPM+qbvPmLZCJooiABADkasUeI1gVBPvMkQiQUCUWA4MrRxHqlUXyHbknwMTiGfDKl1bSAvp5T+107fnOwbAjf14HTsNjbS34fxsR5K/Fcn7Favhpd5I9DoquOeJk0DxJFILtcNe4g8iDcEcCFibZ2PLBy36edN6eHg/ZkMJ3yepZUlV913kfoVr7D25e2HxDz0jL2fsyOrS4omrsCuI5txZMqU41IOEtGrME7FPI2xI5LyTFYeWHrSpS+F2/fMvxd1c5VccCABKBVVB7TvEq3DuoaWWFMAFzsLuPgFq7DoKvj4t6Q7Xy0+rGVHaJj/AGd03vBrK9x1q6l5Yf8A8YzkjA+foFqbefW1lBvKK+rEpy3Vka99EeB+S56dJviTKoNmid3KN0JC9Yjg0ruX6JvVT5C76OTC7kfRNcJLgLvI4ITWmhbiJBQQA5Gp6PEaysfUuudVJKEd55GiqUbaDZldzPqUlkPUYrgckpRREooEITEM5TPlwqV81O0y0UhvPTjeHnLANu8j/a3VbO2nCvD+Pic75Z/F5+P7qZeKwlnvwPQ8Nr4qiJk9O8SRPFwRw5tcNw4cQVz22Njywct+GdN8eXg/ZlaE97J6lrR1P3XeR+i2dg7bc7YbEPPSL5+D8eT9COrT4omrryuV2IM7V+YXA9KcPuYmNVfEvqv6sWqDysRVy5OCABKBUTfE7xP6q5HRDQ6Y1YgwyreSR9i6MEfFd4ydnv7Wi6jorTyq1Xxsvchq6pHHRZnu9JTxBoAZEwWHAkXdrx1JUOMgq1WU78S0qKsXbKpp7vFUJUJrxGOlJD4Kh0IwQAIAEAcmMHcD0CRxT4C3ZwaZvJN6uPIXeYjaVvf6qSlSjmDmzLu3Kil3mba0ETRQSgcOlA4pVFscotjTqjkFIoIeqXMZe8ncpyViRRSM9DLLhkzqmlaZKaQ3qaduvjLGOBH05bdLs/aCqR/j4jO+WejXJ/uZjY7Bpf4lP1PUaCtiniZPTvD4pBdrhw5g8iDcEcLLnds7Ilgp9ZTzg/8A5fJ+zKMJ3yepcUc+YWO4XU7C2n/Lo7s3246+K4P8kFWG68hvEdh4qj0sS6im/wDuf2HUNWQFwpaBAAlArqhlpPEgqzB3gNZTe1V3/t7W8JKumafDrAfouy2BK2AqSXN/REM++jRvpvw+i5rD7Sayq/MtxnzKvGMRZTRPlmJDGC50uTc2AA4kkgLaoR69pU87kjkkrnn7+n1bI5z6dtNFGCQGTmTrnAcbDQXWzHZNJxtUbbK8qjkWeCe1dzpI2VNK+Jr3iIydrK2QgHKbtH4mm24DgdlQr7E3YuUJegzJvkelMqWnjbxWHKjOI505IeuohgIAEAKFJTAx0sgBNyoXFuTN6MW1kMuqOQSqHMlVLmMukJ3KekkSKKRy3U2FyeQ1T4wlLRA5KOpKiw953s0ep9ArcMG33ivLELgWdHg7dyNPxO+g2UzjSpIp1sU1x9Cy6mMC7W3O2a2nKxPJZuNqxqwvy4ooSqzk82YsRuweqL2C+G1DmiVl/wCFleQ0Pjb+E8QPoF0Gx8csfh5UMRm7W81z81/ZBUjZ3Rv4nlrgbdnncfCeNllYfCVdmbQTveN7ecXx9PuhXJTgOVlQHEAcLnx4J/SjFqpOFKOaV8/H+hKEbZkdcoWAJQBkqrpk6KeRj6Z74GEASxEPcDlGYOiNjob6tuugewm6MJxqLeavZ5eVn+bDU29EW1Fi0FWwvppGvyHUatc0/hexwBadNiFmVcNWwst2tG1/l6PRhdMrfaawuw57hb7GSCc35MkF/lddT0ae9hatPx+6sQ1O8jTU04e0EcQD6ri5wcXYstWMb0vc2pr6OhPwtvWSj8TYyWxsPMF2YkflXXdFsO7TrvTur7v2GatIaxzpZNBUPY2CIszxsjc90kZeX5A45gxzAAX8S3biuuFc87Gb6dQubkDvtP22GeqdGDZj3tbHHFGDc6Rx356g/eTal3Fpa2Y2WR6cHXXJtNOzLaZ2yQjYqOUIy1QjinqSGVp4i6glhlwZG6K4EhlQ08fVQSozjwInCSHgmwGGBfufFLLVnUR0ETRQSgWmHM+y0Buc17b/ABEf0WpTlGFHelkZtaSU3ctaSjIHa+faPnwWTX2s3lSXq9SnUqt5RJmQcdfFZM606jvJkFinf0ppA/qDVQZwQ3IHtvmHAm+9xstSVLGTopqm922tnpzGpK45iNO2ZkjXgEHKPDXh33t6IwU3Rg6kdYtMmcVoV3RDEus6+jfcT0h2cPjicLscx3Efpouo2jShtDAxr09VmvLin+8CpnCdmX9TO1rA99mtaxz3EfhaCSAudjS6904W1/bD9LmC6NYjPPUFzT1b3j3iRnxMjhvaKN4J0kLRbTkeWuzjsPhv4ri4rs5RaybfH0uK0425noD27gAG25N7k2vfuXN1pwovq1FPIFnmVOIdFaWRzZXR2ksBmY50ep4uymzt9iCtV7QrUKale6slZq6EWuR1gOBx0rXBt3ulcXOfJYuOWzWgkAXsFWxu0OthTnKC0t4eItm2xOmGVuH1rnAFnuznBrtiRqGnuuB6roNgYdw6yolaMt23pe/3Iaj0Q10ckc+lpnuAY90cQeBcC7o2kixWHiqVOrVkkslNr0uWs0vQjdK6BsjBUR5Y5qbM5j+Nh8THHi08lb2PjHTxToKPZfLnzI5Rccwq8YppaeBlSWRe8wl/VvF3WtcjLrsbeYXZBvIyOA0U2IQSQRNhgpGOaWyxska+ZzC1xcM47Y0Ha05arMxe06WHk6esrXsuHn+BnC3A9EZDkAGuw37hYarnoYiNftJ3L0bWyFTxwIAEAORyEbEpNyL1QxxTMs/c+Kzpas3Y6CJBSzoMHc/V3Zb8z5cFVq4mMMlmylWxkYZRzZf08DWQ2aLAX/8ALiVb33PDXfIxqk5TneQ8sEcZfpFWzOeYYSBaJ0jjoSW66N03sPmu02FsmjOl11VXfDkQzk27IylR7P6cRvdNJTxQkBzntjBedMxyzSOswdzW89V1g6McrsmNj/4SWlhfLQVDogS5xeaZ52f+aN2l9rLK2ngVWpuVNLeX1tw/A/uvwJuLVLaWvpKoRhrZz7rLJnJytf8AuyBa1s3HuCobCxVOop0LW4288mNxFNpJmvxLDhIwxybWtoSL63B0WBiKlfZ+IirWcdG9JL9+Q2NpIoIYWUAMUMT5p5y6R4Dhmc1umeWR9mxRtFhcngbArQjDFbUl2Ybkbau9kvDnf/kRtRzbO4OkEpjE0tMx0GzpqWpbVtYBu6RjWtcbccocr1To85JPeTfOzX0Td/oM6zgRMXxCWSmmrYQ+op4z1UUMDi33kNfkknfI0F2QOzANb+Ekk3AbqYXZNGiry7T0zWXyzGubbJdI18eHMq6eKRjxC+Z1NNLI8aauZnf2mm17HThcK7/EoXUtxZeCGbz0uUnSajrainmdLKJ2ujGSnp2CIbi1pHZi82PEKfdyBNJll0Mr3TUced15YzllJGVzZWCzmuZbcaa8fNef7QTwteVNRtndeRfh2lchy4qK2d8UQApYLuqKjN2HObqYWfqXX0sug2Rgt3/MTjaT0Xhz9Rj7TtwRM6JMFWXVj42hpuynDhf7FrjZ+UjTNy5eKzNvbUlGtGlSfd183w9F9/ATdvnzNWyOwsGho20PDkBwC56eLjZ7sbN6sN0cc0HdU4VJQe9F2Y9ZEaWntstnD7RjLKpk+fD+iWM+YwtMkESgdMToiMz9PSPkcQ0cdTwHiVkVqkYNuRrTrQpxvJmgoMJbHqe07mdh4BZtXEynkskZdbFzqZLJFgqxVOHM3tx3/r4qenXlCLjwYjQr32GqhSuxyVzB9N6iRlTQGJ4jMsxhMmW5aDYtG9iLl2/C67bo3iZSU6T0STQypTSaK+twtr6mlidTe7yPfKJJWmJ0TxkLndQHZu2bXF2ggZl1AWztYl9PKcRUNPQxFxFRPDTNL3ZnBhdmN3HcAAD0Uder1VKVR8E38hZLJR5l3jmCR1VM6nkvlcGgEfE0tsWuHeCB815zhsXPD1lWhqvfVFuUVKNmZXop0zxWdphiNDJ1d29ZOJBNla7JmkjY+99OIGvNelQ7cU2lz5mTJJGs6GxvmlxGGuc2SaRsAcWN6sGndE5rWsG4Af13mb8VLYY9FY0PRPoxT4bTuhgL8he6RzpHBxJLWtJJAAAysaNhshKwjd2Zb2edIYaen6ma0EJlnkpZD2YnwyTPka3NsxwzXym12kWvrYTFa5Fl0n6TRSQywULmzzyscy8fbZEHDK6SWQdkWBNm3uT5kF+QJcyGKWTqw0uyhrLAN37LbC58ko08/wChmEV1bHJnf7vS1EjpJXR6SyusGlkepyt7ABvyO6oVMHRq1lXmrtKy5L05l2nF7tloX87WVJGG0LclHCR7zIzYgG5p2O+8533iq21NoxwlK67z0Xv5L7j7X7K0NtA0MDQwBoaAABoABoAByXnk25NuWdya2ViwikuFXlGxG1Y7TRAQA3JCD4q3h8ZUo5LNchyk0RJIiFuUMTTrLsvPkSqSYMVyAMmxxhosAAO5cdOTk7shbbd2dJogIA5e+yVK4qVyI99ypkrEyVivxnCYqqMxTtzNuCNS0tcNnNcNQQrOGxVXDT6yk7MJRUlZmUd0Ilp5DJQVLYy4WvPE2oezgTHK4XAPK1l0OG6SyStWhd81l9CLqXfsshYg2SL9mxWUzwTlpiqw0RmmnG17fAL6g7b8L228BtOljU1az5Xvl+6jZwccpZ+JaxYzPRDJiAL4gBkrIxdjxs0SsGrH7a7HdZOO2BeW/Q0/0/j+ySNW2UvmRcEnbUYj1tOWGKKBzZHtcCHmZwe0ADcgsBJPNa+xqVWFN9ZlnknwS/JDj5wcko/M0uIUQc9sjJHwzsBDJIrFwBtdrmEFr26DRwIWw0UUyPW0dVUDJU1TnQn4o2xxxCQcpCztEcwHAHiEluYt+RO90YG9uxAH3rZQB+X4QE4aZs9NoPeoaWnAe17y1z22EY0cLMt8RuN9kzeV7IfuO12auWpa34nAcufonjDznF6S1XHS0s08LKkyvqI2uuA2xeXt0+yDnAjQ63WftDEfxqEqi14X8WWsOpTlu8De4HRxQRNhhYGNZsB+pO5J4krzvFValWo6lR3bL8oKGmhPVYadNdbUIauDVybFJdQSjYiasdpogIACEsZOLugGvdhw0WzhNozSakr/AEHb7HVjPUaCQDl77JUripXIj33UyViZKxylHAgBpxTlkPSGaujZKxzJWh7HCzmuFwb8PFWKMpQkqkXa3FDZJNWMrKKjD+zE33ujIt1JsZoW8oydJG9x1XXbP25Cst2t2Xz4P8fbyIuoms45oqK2qw/qZanDZm0lTG0udEPsesyHMYpYHaa2tpx24roE+JWlGEkb3DagSRRyAWzsa+3LMAbfNSopMyHtHdVwhlRTzSsiFmysZl7IvpILg23seG3emzus0PhZ5MiCtwW3WVNfXVvKGQTBt+XVhjWjzNkl4jrS4Ip24w3EcUpBBA2nhgu2NrAA4RtzPLnW0B7htfjdNT3pIW27FnqcNGxuoFzzOpUxCZ3HJjS1RqXxudBJC1j5GNuYTG4kF43MZDjrwsVkbXwEsXTW480XMJWVN5l3BLs4aggEd4Oq4SpBpuMlZo1WlJFi031CqtWKzVhUgh011jcIauDVyZFJcKCUbETVhxNEBAHTFaw3EazlVnqOOXvshK4qVyI991MlYmSscpRwIA4eUqQqRyB6KWMb5vQVsHFEpXFSKirfdx7tFYgrRLtKNomV6aYOJWRSNhEropo5HtAGeWJt88Y4m4I07ltbIxio1bVH2WvRPIrYyi5wvFZmswTF4qmMmC4DDkLXNLHMI+65h1Gll2kZKSvHQ5+UXF2ZNlpWvBDxnBBBDtiDuMuyWwh5rjvsvfnLqR7Mh+5ISCzuDrHMPHXxUbp8iVVOZoOhfRNtAHSTPa6Z4y3Hwsbocrb6m5Aue4J0Y7o2U7mkNW537th/mdoPLmnjCi6asmZRTSZxmaBcWuAwua15A0uQ0kjwTXoOjqMUGFVEcbTQVUVZA1oDWSOaSAB8LZWaW8du9ZGL2VQxGdrS5r8GjCc4913RZ9HOkbJnuhe18E7fihlGV45lv4294XI7R2XWwvalmua09eRL1kama1NCskQEAdNdbUIauDVyZFKCoJRsRNWHE0Q7jVvC8fQbIae+yrWux6VyI991KlYmSscpRwIAQlCQDYHEqaMeL0HA4pJSv5CpDU77NJ7kQV3YdFXaRTq4XiqxzGhBlYxhlnlNoom7uPMn7rRxKvYHAzxUrLJLV/vEgr11SXiN+zSmnIqamfKPeXts1ttDEZI3Gw2ubD/Lfiu3w1GNGmoR0Rz9eo5zu9TYumHC7jyGvz2CsEJXV2Kxx6SzRxflDg557gN7+AKS6FsytOPxDWKGaX87x1Q8bzEG3gEXCxVUvSqsqnPFOyCKJunWkvmDncQwWbmtztZZuN2nDDZWu+Rdw2BlWz0RKZgLpx+11U84vrH2YojY3AMbB2htuSufxO3sRLswSivm/wB9C5/AhTeeYVHQ6C+anL6STg+ncWerBoR3Krh9tYqk+095eP51HSw8Hpl5Fbiwl+zixBwuCBTYjGMr4ZD8LZ2jZrjYHh9Ojwm0KGNi4NZ8Yv8Ac/uVKlOUNfmX3R/pa03p61zIKuJ2RzXHKJLWtJGToQ7e1/kuX2lsarQqN0ouUNcuHg/yOhUTyepqWm4uNQVitWJASAdNdY3CGrg1cmxSXCglGxE1YejVvBrX0GSK+R1yonHddizFWRygcCABAHB18FNCGV3oKsjlxSSlcckImikLEZNh5qeiuJPQjxKHHMVZTQulfrbQNG73HRrR4lX8LhpYioqceP0RJVqKnFyYxgdO2gidX1+tXUaBoF3gHVlNC0/e01+ey7ijSp4emoxyS/bsyHJt70tWR8IwSt+0lZMymZNI54pizr2Rhxu4kkjtk62GgJKxa/SKnTm4wjvLne2f4FeDcu9ky0d0X6z+JqqmYfhEnUx+GWIAkeJWZW6RYqfcSj6X+/4JI4OmtSuHQVsWY01TNENTlsyQerhf1Kko9Iq6ylFPx0B4OEmRf/Tgf+/mlmH4XEMYfFrAM3mVNW21iJq0bLyLdPZ1GLu8y5jjDQGtAAAsABYAcgFkyk5O7L6SSsiXRP1tzUNRZXIqyyuTVAVjK+0qUiicB8LpI2yHezC4E/MBa+xIxeLW9wTt5lfFN9W7Gbjp2SC0rjLdrWtfJldZjRZjLgfCAd99V3SijGc2xKPr6Uk0kro+cTyXxH/Kfh8QqWL2bh8Sv8SOfPR/MkhWlE3XRTpi2pd1MrepqQL5L9mQDd0TuI7tx3ritp7HqYPtLOHPl5/kuU6qkahYxKdNdbUIauDVyfTSghWMJBpy9PcgmrEIqCXeZZQiaKCAEKkhC+b0AbcUspXHpCJooIAqKmTM4ny9FcgrKxcpxtGxmI3RzVUlTUG1Hht9/hkqLanvy3AA5kLsdj4XqqPWPWX24fkzcVU3524R+5Jw1klTJ75UiznD7CI6iCI7f8x25Pksza20HVk6NN9la+L/AAWcLQt25a8PA1kI7I8FzM3mOlqztNEBw0SoCgK0C+IgU6Y6xB5IaurCNXVizBVQonFRA2RrmPaHNcCHNIuCDwKdCcoSUouzQjSaszD13QmaIl1HICzfqZb6fyScu4rp8J0gSSjXXqvx+PkUauCvnEgZp22bUUs0ZGgcG9a3wzMvp+i3KW0sNU7s19vvYpTw846oqsSqHEt6lk3vEbwY7RPuHA+GoOvin16lCdNxqNWeuaEhGSeR7jG4kAkWJAJHIkaheXySTyNE6TQHqfj5fVXsF8Xp7kczkqlLvMmQiaKKBz2T4Rvm9BBl7rp0pXHpWETRwIAaqX5Wk/3qnwV2OhHelYwvSzHHRWgg/fyAm/8AhM2Lz38gui2Vs/8Akz3591fV8vyLjMT1UbLVmWxLEgMPpaeO7hG41FXmB7TxKD1Zv8V7uPkOa62UG4OMcsrGV1iVj0wG687eR0JbNCqMqAkAECFHOLOcO8/qtCOiL8XeKG0o4EAT6R92+GigqKzKlVWkPqMjBACtdbUI1Bq+RYwvDhf+/AqPXsy9H+8PsVJR3WdEKNpp2YgiaA/T8fL6q/gvi9PcZM4Koy7zJUACWMb5vQGxuV90rlcdFWOEg8EACAK/FZwBqbBoLj3Af2VZoQb045E9FWTkzybDJzM6Spf8Uzja/wB1jdGt+XyXpOEw8aFJQjw/WYOIqupNti45/Dy/yFWHoRR1PQ8EdmhgJ3McXzaF5xiVu1Zrxf3Ong/8NPw9jQLPK4iQUECFNWiz3eKvU32UXafdQwnkgIAkUb7OtzTKiuiGsrxuTlXKwIAEAO00lj3FNnG6GVI3RYApiakt2Xo/3h9iqIQmNNOzFHqbj5fVXcF8Xp7jJnNlU3btt6ElzmRya5b3kOihlBICABAAgQyXTKpIpal4/wAJ9vSwWvs6CeIpx8UWaq3aL8jE4bHlijHJjf0Xoa0OaepG6Qk9Q5rfieWMaOZLhom1JKMW2Opq8j1DDIMgjZ+BrW/6WgfRebVp7zlLnf6nTtbsLFsqRXBAAgCqxIdvxAVyj3S1R7pEUpMCAFabG6BGrqxaNNxfmqrVsik1Z2FSCAgAQBNpZbi3EKGcbZlepGzuSAUqakrS9H+8PsRDtPx8lcwas5J+HuMmcPKo1Zb0iVIZcU0lQiUUEACAGauSzT36J9NXkPpxvIy3SamMlJOwal0T7eIFx+i1cFNQxEJPmievHepyXgYrC5w+Jjm7ZQPMCxC9CWhzDWY7g9OamtYBrFTHO88C+xDG35318isfbOKVKg4J5yyXuX8BRcp73BHpVGO15FcRU7ptVe6T1WK4IAECFbio1ae79D/urVDRlqg8mQVOTggBUATaN9225KCos7lWqrO5IUZECABAHTHWN0jVxGrqxYNdcXCrtWZVas7EmmO/ktLAzumnnp7kNQYlKzms2WYobQPBAAgAQBX4jJqBy19VYpLK5YoRyuQ1MWDJ1HQWMyOdFNLCxxu6Nlrd+U/dHqtultytCG60m+f55lCeApylc0OFYZHTxiOJuVvqXHiXHiVlV8RUrz36juy3Tpxpq0S8w+ifcnKQLcdFRq1YWtchrVoJWuWLaA8T8lWdZcEVXXXBDgoBzPyTeuYx15HQom9/qm9bITrpDU+FRvte+nenxxM46D44mcdCO7AI+BePMf0Uixk/AkWNqeAxJ0e/C/1H1BUixvNEix/OJEmwSUbWd4Gx9Cpo4um9ciaOMpvXIiwtLH2cCL89FLK0o3RLNqcbomqArAgAQAIAkUsljY8Uycbq5FUjfNFlTcfJWsB8Xp7lSpwIzt1Sl3mWloImiggAQAhKLAU8r7knmVdSsrF6KsrHCBwJQNJh9C1gBtd1tT/RZtas5u3Aya1aU3bgTVAQAgAQAIAEACABAAgBueFrhZwBH97ck6E3F3Q6M3F3TKSrhyOI81ehLejcu0570bjKePBAAgAQBbYdLcHmLfVWcHGzl6e5SrxsxpyoT7zJ0ImiggAQBHrX2ae/RSUleRJSjeRVqyXAQAJQLWgxbKA1+oGxG48RxVWrh97OJSrYXee9Et4ahrhdpB/vkqcqcovNFGUJRdmh1MGggAQAIAEACAOZJA3VxA8TZKot6CpN6FZWY2xujO2fQevFWqeEk+9kWqeDnLvZIqoakvJLjc3urcoKCSRbnTULJaDqYRggAQAIAlUPHy+qvYL4vT3IavAfKy595ghE0UEACAK7EJLutyHzVmkrK5ZoxsrkRSE4IAEACUCxpR2Qq9TUq1O8SWzOGxPqonFPgROEXwOxVv5/JN6uI3qonQrXd3ok6qInUROZK99ja17Hh/uljRjcVUIXKl2NyniB4NCtrCUi2sHS5DMmJSnd7vLT9FIqFNcCRYemvhIznk7knxN1IkloSpJaHKUUepn2cO/RNmrojqRvEsFWKgIAEACAJVDx8vqr2C+L09yKrwJhCrSjG7yI0xLJN2PILsLI3Y8guwsjdjyC7KudozHTiVbjGO6si3BvdQ3kHIJ26uQ+7DIOQRurkF2GQcgjdXILsMg5BG6uQXZMiHZCz6i7bIZanSjsICLACLAI7YpUswWpVZByHotjdXItXYZByHojdXILsMg5D0RurkF2GQch6I3VyC7DIOQSbq5BdlnlHJVt2PIp3YZRyRux5BdhlHJG7HkF2GUckbseQXZIo2jXTl9VcwcV2suXuRVX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47" name="AutoShape 7" descr="data:image/jpeg;base64,/9j/4AAQSkZJRgABAQAAAQABAAD/2wCEAAkGBxQTEhQUEhQUFRUUFRQWGBgWFRQUFxUXFxUWFhYVFRUYHSggGBomHRQUITEhJSkrLi4uFx8zODMsNygtLisBCgoKDg0OGxAQGy4kICQsLCwsLywsLCwsLCwsLCwsLCwtLCwsLCwsLCwsLCwsLCwsLCwsLCwsLCwsLCwtLCwsLP/AABEIAQoAvQMBEQACEQEDEQH/xAAbAAABBQEBAAAAAAAAAAAAAAAAAQMEBQYCB//EAEQQAAEDAgQCBwUFBgQFBQAAAAEAAgMEEQUSITFBUQYTImFxgZEHFDKhwSNCUmKxJDM0ctHwU4KS4RWDk6KyFiVDVGP/xAAbAQABBQEBAAAAAAAAAAAAAAAAAQIDBAUGB//EADoRAAIBAgMECAYCAAUFAQAAAAABAgMRBCExBRJBUQYTIjJhcYHBQpGhsdHwFOEjJFKy8TNicpKiFv/aAAwDAQACEQMRAD8A9HZNfYryepKak82bThunWY80zrJc2JZBmPNHWS5sLIMx5o6yXNhZDbyeZTlUlzY5JHOY8yl6yXNjrIMx5lHWS5sLIh4iDYEE8t1NRqy0uT0LXsVslUG/E8Dxdb9SrKdSWl/qTvdWpHGMRf48f/Vb/VSdViP9Mvkxu/T5r6GqwOqa6JtntduNHA8SsnFKpGo73M3E26x2LC6rb0uZAR8RktE8/ld+ikouTqLPiS0Y3qRXiY/rDzPqVtb8uZt7q5B1h5n1KN+XMN1ciTRE3JudO8qOpUla1yGtZK1iXnPM+qh6yXNleyDOeZ9UdZLmwsh2nBJ3Nh3psqsktWMm0kTsx5lV+snzZWshcx5lHWT5v5hZBnPM+qOtnzfzCyDMeZTozqSdk38wsiRTHffh9VsYG6urvh7kc0ioDyDcc1lzV2zSaTVmTYpA4KvKNitKLiztNEBACEIAZkcGglxAAFySbADmSpIpydkPuZWTpc6d5iwyndWPabOeDkgYfzSOsD5b810GD6PVqvarPdXLV/16/IrVMTGOhKHQutqNa7EDE07w0jQ0eBkdqfRa7o7L2f8A9Rq/j2n8v6K/XVZaEyn9m+GN1fC+Y85pZHE/MKCfSbB08qcG/khjhOWrJg6EYZ/9GH/u/qof/wBXC/8A0n/7f0HVPmRZ/ZxhjtWQvgdwdDLIwjv3KsQ6SYKrlVi15q6E6ua0Ih6HV9PrQYk+UD/4asCQHu6wajyAU/8AC2Xj1enu3/7cn8vyg35R1INf0zmhaYcTpX0rnENbK09bA/UffbfL6nyWRW6N1KM1OjLeXJ5P8MtYWtFVE5DkUgcA5pBBFwQbgjuKoyi4uzN9NNXR0miljTMs0d+qr1HdlSo7yHUwjABAFhDHlFlXlK7Kspbzudpo0EAKnRi5OyAVXIQUVkIP03Hy+q0MH8Xp7kdQp3blZcu8zTQrHkG4TWrrMJRTVmTopA4KCUbFWUXFnaaIQsZxaKlidNO7KxvqTwa0cXHkp8NhqmIqKnTV2xspJK7M3Q9H6jFCJsQzU9Ho6KlaS2SUcHTngONu/ha57SjhcJsml1tV3lz4t8or98WUp1ZTdkb2liZEwRQsbFG0WDWANA9FzmP6QYjEXjT7EfDV+b/AsaSWoqwCUEACABACpYycXdPMQWbLIwxzMbIxws5rgHAjvB3XS7P6SVqVoYjtR5/Evz6/MilSTzR57jvQiajvPhd5ISS6SkcSbczAd7/l/XZdRUw+G2jSVSDvya18n+GPoYqpRduA3gWJx1TA+MnezmnRzCN2uHArlcVh54aTjP8A5N2FeM4b8TQrNK4IAk0kXH0UdSXAhqy4EpQkIIAVOjFydkAquwgoqyEBOAfpuPl9VdwfxenuR1CnduVly7zNNCJop0x5BuENXElFNZkior2RxulkcGsY0ucTwAUcKM5zUIq7ehVmtzUz3RfC3YhI3EaxpEDCfc6d2oI4VEg4uPAHb0Xb0qdDY+FdSecn82+S8F/ZnTnKpKyN1I8k3K4fGY2ri6rqVX5ckuSJYxUVZCxQl23qpcDszEYyVqSy4t6L98BJTUdSZHQjib/Jdbhei+Hgr1pOT+S/P1K8qz4Dwp2j7oWvT2TgqfdpR9Vf73GOpLmNVMjW6AC/hssva+NwmCjuQpxc3wssvF/jiPpxlLjkV5K4Gc3OTk9WWkrCJgoJQO4pC06LQ2ftKrgqm/DTiuD/AHmMnBSWZienPRx0LzidA3ttF6mEDSeMaueBweBfbffx7+cKG08MpR0enNP91RHSqypSsO4ViLKiJksRux4uOY5g8iDouIr0J0ajpz1RrwkpK6J0TLmygk7K4SlZXLABV27lYEggqdGLk7IBVchBRVhATwBAD9Nx8vqruD+L09yOoU5Op8Vm1IuMmmai0EUYAgDM19McRr46EH9nhtNVkHcaGOLzNtO+/BdXsDBpReJn6eXFmbjavwI9JeRoGgBrQA0DQADQADgua2xtB4zEOS7qyj5c/Ugpw3UOU0GY9wUmxtkvHVLyygtfHwQlSpuos2tA0C9HpUoUoKEFZLgVG7iqQQYqp8o7ysXbO1o4KnaOc3p4eL9uZJTp7zKwm683qVJVJOc3dvUuJWEUYoIAEACAHqeSxsdjut7YW0nhK+5LuSyfg+D/AD4EVSG8jzWsoP8AhuJdU0EUteXPjHCKcavYOQPAd45Lp9u4NVKXXR1j9V/RJg61nus2FPHYd5XDTldlqcrscTBgqdGLk7IBVdhBRVkICcAIAEqTeSAfpRv5fVamCwzs2/D3GVOBl2ykHe3I/Q9yoytPsyNxwuiRHUcHaFVJ0nFkUqds1oLW1IijfI74WNc4+DQT9ElKm6k1Bat2+ZFKVk2N+y6gLKJ1TIPtq95mceOS56tvhlJI/nXWbbrrB4BUYay7K8lr++JhpudS7NYxtyAOK4XD4eeIqxpQ1bsTt2Vy2iYGiwXq2EwsMLRjShovrzfqUZScndnasjTl7rAk8FFXrRo05VJ6JX+QqV3YqZX5iSV5RjMVPFVpVZ6v6LgvQvRjuqxwqo4EACABAAgBhktnlp8R6bKVxvG4hWe0LC3VOHSdXpNBaeI7kPiIdp4tDh5r0TY2JWMwSU82uy/3yK0luTyG8BxIVNPFO3aRjXW5H7w8jdcPiqDoVpU3wZfi7q5PUMYuTshRVdhBRVhATgBABdTU6Mp+QqQAK9TpRihdB6nO/l9VcoO9xk0ZJ+58Vhy1ZvLQ6BvofI/Q9ycmpKzEatmig6cVLhTCAHWoligHPtu1t5A+q0Nk4dTxabXdu/b3KO0HGNK645HqpgEbWRt0bGxrRbTQCw08lW6U1t7Exp/6Y/f9RjUVlck4czUnlorHRXCqU513wyXm9fp9xteXAnrtysCAIuIPs23MrmelGIdPCqmvif0Wf3sTUFeVyuXAFsEgAgAQAIAEAVtYbPPdb9ArVPujWXNA8O31Dhtw8Pmui6LVtzETovir/L/kirLK5517OGmNlXSnalq5mN/kJzN+p80dIaFsUpL4l9sieg7xNgsqEFFWRKCeAJ0YuTshRLq5ToKObzFsACspcXoK2BKG7gh6m4+X1VjDcfQZUMm/c+KxJas3Y6CJo4qMYa19XhjHX/jI3A97CHAHu0K6DYLvUl5L7mRtRWgvM9SqfiK5zb7vtCp6f7UZ1LuInUA7HiSuu6NU1HApri2/b2K9Z9okLfIgQBAxHcea4npa3v0l4P2LNDiQ1x5YBAAgAQAIAEAVVSbuPirkFaKGlnhB+Hz+q0thu20qfr/tYyp3GYzo+LYliwG3XxH1iF1vdIO/DyY7D6GnXOlgS6sU8O3nLIVIRXIxUVZDjoBPS4sGxCUN3BIRIKSqWI66HgpKNWCbuyGpJGekYCTcLDlJqTNaMmlkMOp+RSqfMkVXmZzpGTHVYZIdhXQtJ/nNv0B9F0GwJJ1ZJcvcz9pyTpp+J6xUjtH++CxdvR/z9RS42afovpczaXdRMofg8CV1XR2X+RjHim0/nf3IK3eJC3SIEAQsRGx8Vx3Syn2adTzXuWKD1RBXFFkEACABAAgAJSgUxN1dGFxg7dvNaWwoOW0oPkm//lr3G1e4YbodN1lXik3B1YWDv6sZfot3bkZTqwiuXuPw67Jq7rMp0Yw8y0kIphRQEqXERjjYnO2GnyUc6sVqxrko6j8dFzPoq8sT/pRG63IkshaNgq8qkpasic29R1qfReoxmPduVVl3mby0ETRTP9O6Uvo3ub8ULmTt8Yzc/LMtTZFbqsVHxy+f9lbFQ3qT8D0WlrWzwwzs1bNGx4/zAH6qXpVQtVhWXFW+X/JkUXqiww5+481P0VxXfoP/AMl9n7Da8eJNXZFcEAMVjLtPdqsbb2G6/BT5x7Xy1+lySk7SKteZl0EgAgAQAIAaq3WYfT1UlNXkIyrVoaW8c4hhfI7aKNzzy0Bd9Fv9F6e9iKlTkrfN/wBEdbRIwvsvpi2gY93xTvkmd353aH0DVobQnvV34ZFuirQNeyMnYFZ8pxjqx7klqSY6I8T6KJ11qtCJ1uRIZC0cFXqVpTInNscUI0EACAFCkpsDLvpHXOnzCqSqR3mbCqwsNmB3Io3lzH9ZHmNSw3Ba4aEEEEbgixCfGVmmhbpoh+y2tyCowyQ9ulcXw3+/A8lwy87E6/zeK7PE0ltPZ/Z7zzX/AJLh7ephVIOjUzNvE/KQeS4PBYqeDxEai4PNeHFEko7ysW7XXFwvVaVWNWCnB3TV0UWrZCqQQCkaTVmBUTx5XELynaWEeFxMqXBPLyehehLeVxtUB4IAEACAImIu0A81PRWrEZDhbdwHeppOyuIQ/abUuZhkscf7yqfHTsHPrHta4f6c/quy6N0lRwUq0vibfov1kFTOdi9wvC2QxRxtFxGxrBf8oAvZYVXEzqScnxJt92sTgFClfN6DQKJSuAJoCFwRcDgzt5j1Td+PMXdZyatvP5FN62HMXcYgq296dCrF6C7jIJVGfeZZQiaKCUDLdMMLkDoq6k/iaW5y7CaM/HG62+l7eJ7lvbD2n/GqdXN9mX0f4fEhrU95GswTGIq2nZUwHsv0c370bx8THDgR/Q8VN0i2Xuy/lUlk+94Pn5Pj4+ZWpy+FltRT27J2OyTo7tZUZfxqr7L7r5Pl5P7iVqd80WC7orAgCJiEVxm5fouW6T4HrKKxEdY5Pyf4ZPRlZ2K9cGWgSACABKBXVzu14AKzSVojWd4dHd1+WnqnOLm1COrdg8TNdI6g1GMUtONYqGM1Eg4GV7S2MHvFwfMrudpzjgdnqjHkor3f7zIaUd93Nd74eQC46NVvN6Fjq0NurHdw8kyWIkxVTRwah3MqN1Jcx26jgvPM+qbvPmLZCJooiABADkasUeI1gVBPvMkQiQUCUWA4MrRxHqlUXyHbknwMTiGfDKl1bSAvp5T+107fnOwbAjf14HTsNjbS34fxsR5K/Fcn7Favhpd5I9DoquOeJk0DxJFILtcNe4g8iDcEcCFibZ2PLBy36edN6eHg/ZkMJ3yepZUlV913kfoVr7D25e2HxDz0jL2fsyOrS4omrsCuI5txZMqU41IOEtGrME7FPI2xI5LyTFYeWHrSpS+F2/fMvxd1c5VccCABKBVVB7TvEq3DuoaWWFMAFzsLuPgFq7DoKvj4t6Q7Xy0+rGVHaJj/AGd03vBrK9x1q6l5Yf8A8YzkjA+foFqbefW1lBvKK+rEpy3Vka99EeB+S56dJviTKoNmid3KN0JC9Yjg0ruX6JvVT5C76OTC7kfRNcJLgLvI4ITWmhbiJBQQA5Gp6PEaysfUuudVJKEd55GiqUbaDZldzPqUlkPUYrgckpRREooEITEM5TPlwqV81O0y0UhvPTjeHnLANu8j/a3VbO2nCvD+Pic75Z/F5+P7qZeKwlnvwPQ8Nr4qiJk9O8SRPFwRw5tcNw4cQVz22Njywct+GdN8eXg/ZlaE97J6lrR1P3XeR+i2dg7bc7YbEPPSL5+D8eT9COrT4omrryuV2IM7V+YXA9KcPuYmNVfEvqv6sWqDysRVy5OCABKBUTfE7xP6q5HRDQ6Y1YgwyreSR9i6MEfFd4ydnv7Wi6jorTyq1Xxsvchq6pHHRZnu9JTxBoAZEwWHAkXdrx1JUOMgq1WU78S0qKsXbKpp7vFUJUJrxGOlJD4Kh0IwQAIAEAcmMHcD0CRxT4C3ZwaZvJN6uPIXeYjaVvf6qSlSjmDmzLu3Kil3mba0ETRQSgcOlA4pVFscotjTqjkFIoIeqXMZe8ncpyViRRSM9DLLhkzqmlaZKaQ3qaduvjLGOBH05bdLs/aCqR/j4jO+WejXJ/uZjY7Bpf4lP1PUaCtiniZPTvD4pBdrhw5g8iDcEcLLnds7Ilgp9ZTzg/8A5fJ+zKMJ3yepcUc+YWO4XU7C2n/Lo7s3246+K4P8kFWG68hvEdh4qj0sS6im/wDuf2HUNWQFwpaBAAlArqhlpPEgqzB3gNZTe1V3/t7W8JKumafDrAfouy2BK2AqSXN/REM++jRvpvw+i5rD7Sayq/MtxnzKvGMRZTRPlmJDGC50uTc2AA4kkgLaoR69pU87kjkkrnn7+n1bI5z6dtNFGCQGTmTrnAcbDQXWzHZNJxtUbbK8qjkWeCe1dzpI2VNK+Jr3iIydrK2QgHKbtH4mm24DgdlQr7E3YuUJegzJvkelMqWnjbxWHKjOI505IeuohgIAEAKFJTAx0sgBNyoXFuTN6MW1kMuqOQSqHMlVLmMukJ3KekkSKKRy3U2FyeQ1T4wlLRA5KOpKiw953s0ep9ArcMG33ivLELgWdHg7dyNPxO+g2UzjSpIp1sU1x9Cy6mMC7W3O2a2nKxPJZuNqxqwvy4ooSqzk82YsRuweqL2C+G1DmiVl/wCFleQ0Pjb+E8QPoF0Gx8csfh5UMRm7W81z81/ZBUjZ3Rv4nlrgbdnncfCeNllYfCVdmbQTveN7ecXx9PuhXJTgOVlQHEAcLnx4J/SjFqpOFKOaV8/H+hKEbZkdcoWAJQBkqrpk6KeRj6Z74GEASxEPcDlGYOiNjob6tuugewm6MJxqLeavZ5eVn+bDU29EW1Fi0FWwvppGvyHUatc0/hexwBadNiFmVcNWwst2tG1/l6PRhdMrfaawuw57hb7GSCc35MkF/lddT0ae9hatPx+6sQ1O8jTU04e0EcQD6ri5wcXYstWMb0vc2pr6OhPwtvWSj8TYyWxsPMF2YkflXXdFsO7TrvTur7v2GatIaxzpZNBUPY2CIszxsjc90kZeX5A45gxzAAX8S3biuuFc87Gb6dQubkDvtP22GeqdGDZj3tbHHFGDc6Rx356g/eTal3Fpa2Y2WR6cHXXJtNOzLaZ2yQjYqOUIy1QjinqSGVp4i6glhlwZG6K4EhlQ08fVQSozjwInCSHgmwGGBfufFLLVnUR0ETRQSgWmHM+y0Buc17b/ABEf0WpTlGFHelkZtaSU3ctaSjIHa+faPnwWTX2s3lSXq9SnUqt5RJmQcdfFZM606jvJkFinf0ppA/qDVQZwQ3IHtvmHAm+9xstSVLGTopqm922tnpzGpK45iNO2ZkjXgEHKPDXh33t6IwU3Rg6kdYtMmcVoV3RDEus6+jfcT0h2cPjicLscx3Efpouo2jShtDAxr09VmvLin+8CpnCdmX9TO1rA99mtaxz3EfhaCSAudjS6904W1/bD9LmC6NYjPPUFzT1b3j3iRnxMjhvaKN4J0kLRbTkeWuzjsPhv4ri4rs5RaybfH0uK0425noD27gAG25N7k2vfuXN1pwovq1FPIFnmVOIdFaWRzZXR2ksBmY50ep4uymzt9iCtV7QrUKale6slZq6EWuR1gOBx0rXBt3ulcXOfJYuOWzWgkAXsFWxu0OthTnKC0t4eItm2xOmGVuH1rnAFnuznBrtiRqGnuuB6roNgYdw6yolaMt23pe/3Iaj0Q10ckc+lpnuAY90cQeBcC7o2kixWHiqVOrVkkslNr0uWs0vQjdK6BsjBUR5Y5qbM5j+Nh8THHi08lb2PjHTxToKPZfLnzI5Rccwq8YppaeBlSWRe8wl/VvF3WtcjLrsbeYXZBvIyOA0U2IQSQRNhgpGOaWyxska+ZzC1xcM47Y0Ha05arMxe06WHk6esrXsuHn+BnC3A9EZDkAGuw37hYarnoYiNftJ3L0bWyFTxwIAEAORyEbEpNyL1QxxTMs/c+Kzpas3Y6CJBSzoMHc/V3Zb8z5cFVq4mMMlmylWxkYZRzZf08DWQ2aLAX/8ALiVb33PDXfIxqk5TneQ8sEcZfpFWzOeYYSBaJ0jjoSW66N03sPmu02FsmjOl11VXfDkQzk27IylR7P6cRvdNJTxQkBzntjBedMxyzSOswdzW89V1g6McrsmNj/4SWlhfLQVDogS5xeaZ52f+aN2l9rLK2ngVWpuVNLeX1tw/A/uvwJuLVLaWvpKoRhrZz7rLJnJytf8AuyBa1s3HuCobCxVOop0LW4288mNxFNpJmvxLDhIwxybWtoSL63B0WBiKlfZ+IirWcdG9JL9+Q2NpIoIYWUAMUMT5p5y6R4Dhmc1umeWR9mxRtFhcngbArQjDFbUl2Ybkbau9kvDnf/kRtRzbO4OkEpjE0tMx0GzpqWpbVtYBu6RjWtcbccocr1To85JPeTfOzX0Td/oM6zgRMXxCWSmmrYQ+op4z1UUMDi33kNfkknfI0F2QOzANb+Ekk3AbqYXZNGiry7T0zWXyzGubbJdI18eHMq6eKRjxC+Z1NNLI8aauZnf2mm17HThcK7/EoXUtxZeCGbz0uUnSajrainmdLKJ2ujGSnp2CIbi1pHZi82PEKfdyBNJll0Mr3TUced15YzllJGVzZWCzmuZbcaa8fNef7QTwteVNRtndeRfh2lchy4qK2d8UQApYLuqKjN2HObqYWfqXX0sug2Rgt3/MTjaT0Xhz9Rj7TtwRM6JMFWXVj42hpuynDhf7FrjZ+UjTNy5eKzNvbUlGtGlSfd183w9F9/ATdvnzNWyOwsGho20PDkBwC56eLjZ7sbN6sN0cc0HdU4VJQe9F2Y9ZEaWntstnD7RjLKpk+fD+iWM+YwtMkESgdMToiMz9PSPkcQ0cdTwHiVkVqkYNuRrTrQpxvJmgoMJbHqe07mdh4BZtXEynkskZdbFzqZLJFgqxVOHM3tx3/r4qenXlCLjwYjQr32GqhSuxyVzB9N6iRlTQGJ4jMsxhMmW5aDYtG9iLl2/C67bo3iZSU6T0STQypTSaK+twtr6mlidTe7yPfKJJWmJ0TxkLndQHZu2bXF2ggZl1AWztYl9PKcRUNPQxFxFRPDTNL3ZnBhdmN3HcAAD0Uder1VKVR8E38hZLJR5l3jmCR1VM6nkvlcGgEfE0tsWuHeCB815zhsXPD1lWhqvfVFuUVKNmZXop0zxWdphiNDJ1d29ZOJBNla7JmkjY+99OIGvNelQ7cU2lz5mTJJGs6GxvmlxGGuc2SaRsAcWN6sGndE5rWsG4Af13mb8VLYY9FY0PRPoxT4bTuhgL8he6RzpHBxJLWtJJAAAysaNhshKwjd2Zb2edIYaen6ma0EJlnkpZD2YnwyTPka3NsxwzXym12kWvrYTFa5Fl0n6TRSQywULmzzyscy8fbZEHDK6SWQdkWBNm3uT5kF+QJcyGKWTqw0uyhrLAN37LbC58ko08/wChmEV1bHJnf7vS1EjpJXR6SyusGlkepyt7ABvyO6oVMHRq1lXmrtKy5L05l2nF7tloX87WVJGG0LclHCR7zIzYgG5p2O+8533iq21NoxwlK67z0Xv5L7j7X7K0NtA0MDQwBoaAABoABoAByXnk25NuWdya2ViwikuFXlGxG1Y7TRAQA3JCD4q3h8ZUo5LNchyk0RJIiFuUMTTrLsvPkSqSYMVyAMmxxhosAAO5cdOTk7shbbd2dJogIA5e+yVK4qVyI99ypkrEyVivxnCYqqMxTtzNuCNS0tcNnNcNQQrOGxVXDT6yk7MJRUlZmUd0Ilp5DJQVLYy4WvPE2oezgTHK4XAPK1l0OG6SyStWhd81l9CLqXfsshYg2SL9mxWUzwTlpiqw0RmmnG17fAL6g7b8L228BtOljU1az5Xvl+6jZwccpZ+JaxYzPRDJiAL4gBkrIxdjxs0SsGrH7a7HdZOO2BeW/Q0/0/j+ySNW2UvmRcEnbUYj1tOWGKKBzZHtcCHmZwe0ADcgsBJPNa+xqVWFN9ZlnknwS/JDj5wcko/M0uIUQc9sjJHwzsBDJIrFwBtdrmEFr26DRwIWw0UUyPW0dVUDJU1TnQn4o2xxxCQcpCztEcwHAHiEluYt+RO90YG9uxAH3rZQB+X4QE4aZs9NoPeoaWnAe17y1z22EY0cLMt8RuN9kzeV7IfuO12auWpa34nAcufonjDznF6S1XHS0s08LKkyvqI2uuA2xeXt0+yDnAjQ63WftDEfxqEqi14X8WWsOpTlu8De4HRxQRNhhYGNZsB+pO5J4krzvFValWo6lR3bL8oKGmhPVYadNdbUIauDVybFJdQSjYiasdpogIACEsZOLugGvdhw0WzhNozSakr/AEHb7HVjPUaCQDl77JUripXIj33UyViZKxylHAgBpxTlkPSGaujZKxzJWh7HCzmuFwb8PFWKMpQkqkXa3FDZJNWMrKKjD+zE33ujIt1JsZoW8oydJG9x1XXbP25Cst2t2Xz4P8fbyIuoms45oqK2qw/qZanDZm0lTG0udEPsesyHMYpYHaa2tpx24roE+JWlGEkb3DagSRRyAWzsa+3LMAbfNSopMyHtHdVwhlRTzSsiFmysZl7IvpILg23seG3emzus0PhZ5MiCtwW3WVNfXVvKGQTBt+XVhjWjzNkl4jrS4Ip24w3EcUpBBA2nhgu2NrAA4RtzPLnW0B7htfjdNT3pIW27FnqcNGxuoFzzOpUxCZ3HJjS1RqXxudBJC1j5GNuYTG4kF43MZDjrwsVkbXwEsXTW480XMJWVN5l3BLs4aggEd4Oq4SpBpuMlZo1WlJFi031CqtWKzVhUgh011jcIauDVyZFJcKCUbETVhxNEBAHTFaw3EazlVnqOOXvshK4qVyI991MlYmSscpRwIA4eUqQqRyB6KWMb5vQVsHFEpXFSKirfdx7tFYgrRLtKNomV6aYOJWRSNhEropo5HtAGeWJt88Y4m4I07ltbIxio1bVH2WvRPIrYyi5wvFZmswTF4qmMmC4DDkLXNLHMI+65h1Gll2kZKSvHQ5+UXF2ZNlpWvBDxnBBBDtiDuMuyWwh5rjvsvfnLqR7Mh+5ISCzuDrHMPHXxUbp8iVVOZoOhfRNtAHSTPa6Z4y3Hwsbocrb6m5Aue4J0Y7o2U7mkNW537th/mdoPLmnjCi6asmZRTSZxmaBcWuAwua15A0uQ0kjwTXoOjqMUGFVEcbTQVUVZA1oDWSOaSAB8LZWaW8du9ZGL2VQxGdrS5r8GjCc4913RZ9HOkbJnuhe18E7fihlGV45lv4294XI7R2XWwvalmua09eRL1kama1NCskQEAdNdbUIauDVyZFKCoJRsRNWHE0Q7jVvC8fQbIae+yrWux6VyI991KlYmSscpRwIAQlCQDYHEqaMeL0HA4pJSv5CpDU77NJ7kQV3YdFXaRTq4XiqxzGhBlYxhlnlNoom7uPMn7rRxKvYHAzxUrLJLV/vEgr11SXiN+zSmnIqamfKPeXts1ttDEZI3Gw2ubD/Lfiu3w1GNGmoR0Rz9eo5zu9TYumHC7jyGvz2CsEJXV2Kxx6SzRxflDg557gN7+AKS6FsytOPxDWKGaX87x1Q8bzEG3gEXCxVUvSqsqnPFOyCKJunWkvmDncQwWbmtztZZuN2nDDZWu+Rdw2BlWz0RKZgLpx+11U84vrH2YojY3AMbB2htuSufxO3sRLswSivm/wB9C5/AhTeeYVHQ6C+anL6STg+ncWerBoR3Krh9tYqk+095eP51HSw8Hpl5Fbiwl+zixBwuCBTYjGMr4ZD8LZ2jZrjYHh9Ojwm0KGNi4NZ8Yv8Ac/uVKlOUNfmX3R/pa03p61zIKuJ2RzXHKJLWtJGToQ7e1/kuX2lsarQqN0ouUNcuHg/yOhUTyepqWm4uNQVitWJASAdNdY3CGrg1cmxSXCglGxE1YejVvBrX0GSK+R1yonHddizFWRygcCABAHB18FNCGV3oKsjlxSSlcckImikLEZNh5qeiuJPQjxKHHMVZTQulfrbQNG73HRrR4lX8LhpYioqceP0RJVqKnFyYxgdO2gidX1+tXUaBoF3gHVlNC0/e01+ey7ijSp4emoxyS/bsyHJt70tWR8IwSt+0lZMymZNI54pizr2Rhxu4kkjtk62GgJKxa/SKnTm4wjvLne2f4FeDcu9ky0d0X6z+JqqmYfhEnUx+GWIAkeJWZW6RYqfcSj6X+/4JI4OmtSuHQVsWY01TNENTlsyQerhf1Kko9Iq6ylFPx0B4OEmRf/Tgf+/mlmH4XEMYfFrAM3mVNW21iJq0bLyLdPZ1GLu8y5jjDQGtAAAsABYAcgFkyk5O7L6SSsiXRP1tzUNRZXIqyyuTVAVjK+0qUiicB8LpI2yHezC4E/MBa+xIxeLW9wTt5lfFN9W7Gbjp2SC0rjLdrWtfJldZjRZjLgfCAd99V3SijGc2xKPr6Uk0kro+cTyXxH/Kfh8QqWL2bh8Sv8SOfPR/MkhWlE3XRTpi2pd1MrepqQL5L9mQDd0TuI7tx3ritp7HqYPtLOHPl5/kuU6qkahYxKdNdbUIauDVyfTSghWMJBpy9PcgmrEIqCXeZZQiaKCAEKkhC+b0AbcUspXHpCJooIAqKmTM4ny9FcgrKxcpxtGxmI3RzVUlTUG1Hht9/hkqLanvy3AA5kLsdj4XqqPWPWX24fkzcVU3524R+5Jw1klTJ75UiznD7CI6iCI7f8x25Pksza20HVk6NN9la+L/AAWcLQt25a8PA1kI7I8FzM3mOlqztNEBw0SoCgK0C+IgU6Y6xB5IaurCNXVizBVQonFRA2RrmPaHNcCHNIuCDwKdCcoSUouzQjSaszD13QmaIl1HICzfqZb6fyScu4rp8J0gSSjXXqvx+PkUauCvnEgZp22bUUs0ZGgcG9a3wzMvp+i3KW0sNU7s19vvYpTw846oqsSqHEt6lk3vEbwY7RPuHA+GoOvin16lCdNxqNWeuaEhGSeR7jG4kAkWJAJHIkaheXySTyNE6TQHqfj5fVXsF8Xp7kczkqlLvMmQiaKKBz2T4Rvm9BBl7rp0pXHpWETRwIAaqX5Wk/3qnwV2OhHelYwvSzHHRWgg/fyAm/8AhM2Lz38gui2Vs/8Akz3591fV8vyLjMT1UbLVmWxLEgMPpaeO7hG41FXmB7TxKD1Zv8V7uPkOa62UG4OMcsrGV1iVj0wG687eR0JbNCqMqAkAECFHOLOcO8/qtCOiL8XeKG0o4EAT6R92+GigqKzKlVWkPqMjBACtdbUI1Bq+RYwvDhf+/AqPXsy9H+8PsVJR3WdEKNpp2YgiaA/T8fL6q/gvi9PcZM4Koy7zJUACWMb5vQGxuV90rlcdFWOEg8EACAK/FZwBqbBoLj3Af2VZoQb045E9FWTkzybDJzM6Spf8Uzja/wB1jdGt+XyXpOEw8aFJQjw/WYOIqupNti45/Dy/yFWHoRR1PQ8EdmhgJ3McXzaF5xiVu1Zrxf3Ong/8NPw9jQLPK4iQUECFNWiz3eKvU32UXafdQwnkgIAkUb7OtzTKiuiGsrxuTlXKwIAEAO00lj3FNnG6GVI3RYApiakt2Xo/3h9iqIQmNNOzFHqbj5fVXcF8Xp7jJnNlU3btt6ElzmRya5b3kOihlBICABAAgQyXTKpIpal4/wAJ9vSwWvs6CeIpx8UWaq3aL8jE4bHlijHJjf0Xoa0OaepG6Qk9Q5rfieWMaOZLhom1JKMW2Opq8j1DDIMgjZ+BrW/6WgfRebVp7zlLnf6nTtbsLFsqRXBAAgCqxIdvxAVyj3S1R7pEUpMCAFabG6BGrqxaNNxfmqrVsik1Z2FSCAgAQBNpZbi3EKGcbZlepGzuSAUqakrS9H+8PsRDtPx8lcwas5J+HuMmcPKo1Zb0iVIZcU0lQiUUEACAGauSzT36J9NXkPpxvIy3SamMlJOwal0T7eIFx+i1cFNQxEJPmievHepyXgYrC5w+Jjm7ZQPMCxC9CWhzDWY7g9OamtYBrFTHO88C+xDG35318isfbOKVKg4J5yyXuX8BRcp73BHpVGO15FcRU7ptVe6T1WK4IAECFbio1ae79D/urVDRlqg8mQVOTggBUATaN9225KCos7lWqrO5IUZECABAHTHWN0jVxGrqxYNdcXCrtWZVas7EmmO/ktLAzumnnp7kNQYlKzms2WYobQPBAAgAQBX4jJqBy19VYpLK5YoRyuQ1MWDJ1HQWMyOdFNLCxxu6Nlrd+U/dHqtultytCG60m+f55lCeApylc0OFYZHTxiOJuVvqXHiXHiVlV8RUrz36juy3Tpxpq0S8w+ifcnKQLcdFRq1YWtchrVoJWuWLaA8T8lWdZcEVXXXBDgoBzPyTeuYx15HQom9/qm9bITrpDU+FRvte+nenxxM46D44mcdCO7AI+BePMf0Uixk/AkWNqeAxJ0e/C/1H1BUixvNEix/OJEmwSUbWd4Gx9Cpo4um9ciaOMpvXIiwtLH2cCL89FLK0o3RLNqcbomqArAgAQAIAkUsljY8Uycbq5FUjfNFlTcfJWsB8Xp7lSpwIzt1Sl3mWloImiggAQAhKLAU8r7knmVdSsrF6KsrHCBwJQNJh9C1gBtd1tT/RZtas5u3Aya1aU3bgTVAQAgAQAIAEACABAAgBueFrhZwBH97ck6E3F3Q6M3F3TKSrhyOI81ehLejcu0570bjKePBAAgAQBbYdLcHmLfVWcHGzl6e5SrxsxpyoT7zJ0ImiggAQBHrX2ae/RSUleRJSjeRVqyXAQAJQLWgxbKA1+oGxG48RxVWrh97OJSrYXee9Et4ahrhdpB/vkqcqcovNFGUJRdmh1MGggAQAIAEACAOZJA3VxA8TZKot6CpN6FZWY2xujO2fQevFWqeEk+9kWqeDnLvZIqoakvJLjc3urcoKCSRbnTULJaDqYRggAQAIAlUPHy+qvYL4vT3IavAfKy595ghE0UEACAK7EJLutyHzVmkrK5ZoxsrkRSE4IAEACUCxpR2Qq9TUq1O8SWzOGxPqonFPgROEXwOxVv5/JN6uI3qonQrXd3ok6qInUROZK99ja17Hh/uljRjcVUIXKl2NyniB4NCtrCUi2sHS5DMmJSnd7vLT9FIqFNcCRYemvhIznk7knxN1IkloSpJaHKUUepn2cO/RNmrojqRvEsFWKgIAEACAJVDx8vqr2C+L09yKrwJhCrSjG7yI0xLJN2PILsLI3Y8guwsjdjyC7KudozHTiVbjGO6si3BvdQ3kHIJ26uQ+7DIOQRurkF2GQcgjdXILsMg5BG6uQXZMiHZCz6i7bIZanSjsICLACLAI7YpUswWpVZByHotjdXItXYZByHojdXILsMg5D0RurkF2GQch6I3VyC7DIOQSbq5BdlnlHJVt2PIp3YZRyRux5BdhlHJG7HkF2GUckbseQXZIo2jXTl9VcwcV2suXuRVX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1449" name="Picture 9" descr="https://encrypted-tbn3.gstatic.com/images?q=tbn:ANd9GcT-SaQAaPVLwbCSmvECExz4a5HSXwnP0EgX1dQ5QQ6iLAN2cIip"/>
          <p:cNvPicPr>
            <a:picLocks noChangeAspect="1" noChangeArrowheads="1"/>
          </p:cNvPicPr>
          <p:nvPr/>
        </p:nvPicPr>
        <p:blipFill>
          <a:blip r:embed="rId3" cstate="print"/>
          <a:srcRect/>
          <a:stretch>
            <a:fillRect/>
          </a:stretch>
        </p:blipFill>
        <p:spPr bwMode="auto">
          <a:xfrm>
            <a:off x="3657600" y="3733800"/>
            <a:ext cx="2659432" cy="2532243"/>
          </a:xfrm>
          <a:prstGeom prst="rect">
            <a:avLst/>
          </a:prstGeom>
          <a:noFill/>
        </p:spPr>
      </p:pic>
      <p:sp>
        <p:nvSpPr>
          <p:cNvPr id="8" name="Rectangle 7"/>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44266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45737" y="533400"/>
            <a:ext cx="7772400" cy="1143000"/>
          </a:xfrm>
        </p:spPr>
        <p:txBody>
          <a:bodyPr>
            <a:normAutofit fontScale="90000"/>
          </a:bodyPr>
          <a:lstStyle/>
          <a:p>
            <a:pPr algn="ctr"/>
            <a:r>
              <a:rPr lang="en-US" sz="3200" i="1" dirty="0" smtClean="0">
                <a:solidFill>
                  <a:schemeClr val="accent1">
                    <a:lumMod val="50000"/>
                  </a:schemeClr>
                </a:solidFill>
              </a:rPr>
              <a:t>How do you think students answered?</a:t>
            </a:r>
            <a:r>
              <a:rPr lang="en-US" sz="3200" i="1" dirty="0" smtClean="0"/>
              <a:t/>
            </a:r>
            <a:br>
              <a:rPr lang="en-US" sz="3200" i="1" dirty="0" smtClean="0"/>
            </a:br>
            <a:r>
              <a:rPr lang="en-US" sz="1200" dirty="0" smtClean="0"/>
              <a:t/>
            </a:r>
            <a:br>
              <a:rPr lang="en-US" sz="1200" dirty="0" smtClean="0"/>
            </a:br>
            <a:r>
              <a:rPr lang="en-US" sz="1200" dirty="0" smtClean="0"/>
              <a:t/>
            </a:r>
            <a:br>
              <a:rPr lang="en-US" sz="1200" dirty="0" smtClean="0"/>
            </a:br>
            <a:r>
              <a:rPr lang="en-US" sz="3200" dirty="0" smtClean="0">
                <a:solidFill>
                  <a:schemeClr val="accent1">
                    <a:lumMod val="50000"/>
                  </a:schemeClr>
                </a:solidFill>
              </a:rPr>
              <a:t>At what level of Bloom’s did you have to operate to make A’s or B’s in high school?</a:t>
            </a:r>
            <a:endParaRPr lang="en-US" sz="3200" dirty="0">
              <a:solidFill>
                <a:schemeClr val="accent1">
                  <a:lumMod val="50000"/>
                </a:schemeClr>
              </a:solidFill>
            </a:endParaRPr>
          </a:p>
        </p:txBody>
      </p:sp>
      <p:cxnSp>
        <p:nvCxnSpPr>
          <p:cNvPr id="12" name="Straight Connector 11"/>
          <p:cNvCxnSpPr/>
          <p:nvPr/>
        </p:nvCxnSpPr>
        <p:spPr>
          <a:xfrm>
            <a:off x="0" y="8382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2819400" y="2438400"/>
            <a:ext cx="4114800" cy="4114800"/>
          </a:xfrm>
        </p:spPr>
        <p:txBody>
          <a:bodyPr>
            <a:noAutofit/>
          </a:bodyPr>
          <a:lstStyle/>
          <a:p>
            <a:pPr marL="514350" indent="-514350">
              <a:buAutoNum type="arabicPeriod"/>
            </a:pPr>
            <a:r>
              <a:rPr lang="en-US" dirty="0" smtClean="0">
                <a:solidFill>
                  <a:schemeClr val="tx2">
                    <a:lumMod val="75000"/>
                  </a:schemeClr>
                </a:solidFill>
                <a:latin typeface="+mn-lt"/>
              </a:rPr>
              <a:t>Remembering</a:t>
            </a:r>
          </a:p>
          <a:p>
            <a:pPr marL="514350" indent="-514350">
              <a:buAutoNum type="arabicPeriod"/>
            </a:pPr>
            <a:r>
              <a:rPr lang="en-US" dirty="0" smtClean="0">
                <a:solidFill>
                  <a:schemeClr val="tx2">
                    <a:lumMod val="75000"/>
                  </a:schemeClr>
                </a:solidFill>
                <a:latin typeface="+mn-lt"/>
              </a:rPr>
              <a:t>Understanding</a:t>
            </a:r>
          </a:p>
          <a:p>
            <a:pPr marL="514350" indent="-514350">
              <a:buAutoNum type="arabicPeriod"/>
            </a:pPr>
            <a:r>
              <a:rPr lang="en-US" dirty="0" smtClean="0">
                <a:solidFill>
                  <a:schemeClr val="tx2">
                    <a:lumMod val="75000"/>
                  </a:schemeClr>
                </a:solidFill>
                <a:latin typeface="+mn-lt"/>
              </a:rPr>
              <a:t>Applying</a:t>
            </a:r>
          </a:p>
          <a:p>
            <a:pPr marL="514350" indent="-514350">
              <a:buAutoNum type="arabicPeriod"/>
            </a:pPr>
            <a:r>
              <a:rPr lang="en-US" dirty="0" smtClean="0">
                <a:solidFill>
                  <a:schemeClr val="tx2">
                    <a:lumMod val="75000"/>
                  </a:schemeClr>
                </a:solidFill>
                <a:latin typeface="+mn-lt"/>
              </a:rPr>
              <a:t>Analyzing</a:t>
            </a:r>
          </a:p>
          <a:p>
            <a:pPr marL="514350" indent="-514350">
              <a:buAutoNum type="arabicPeriod"/>
            </a:pPr>
            <a:r>
              <a:rPr lang="en-US" dirty="0" smtClean="0">
                <a:solidFill>
                  <a:schemeClr val="tx2">
                    <a:lumMod val="75000"/>
                  </a:schemeClr>
                </a:solidFill>
                <a:latin typeface="+mn-lt"/>
              </a:rPr>
              <a:t>Evaluating</a:t>
            </a:r>
          </a:p>
          <a:p>
            <a:pPr marL="514350" indent="-514350">
              <a:buAutoNum type="arabicPeriod"/>
            </a:pPr>
            <a:r>
              <a:rPr lang="en-US" dirty="0" smtClean="0">
                <a:solidFill>
                  <a:schemeClr val="tx2">
                    <a:lumMod val="75000"/>
                  </a:schemeClr>
                </a:solidFill>
                <a:latin typeface="+mn-lt"/>
              </a:rPr>
              <a:t>Creating</a:t>
            </a:r>
            <a:endParaRPr lang="en-US" dirty="0">
              <a:solidFill>
                <a:schemeClr val="tx2">
                  <a:lumMod val="75000"/>
                </a:schemeClr>
              </a:solidFill>
              <a:latin typeface="+mn-lt"/>
            </a:endParaRPr>
          </a:p>
        </p:txBody>
      </p:sp>
      <p:sp>
        <p:nvSpPr>
          <p:cNvPr id="8"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4362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71600" y="381000"/>
            <a:ext cx="7772400" cy="1143000"/>
          </a:xfrm>
        </p:spPr>
        <p:txBody>
          <a:bodyPr>
            <a:normAutofit fontScale="90000"/>
          </a:bodyPr>
          <a:lstStyle/>
          <a:p>
            <a:r>
              <a:rPr lang="en-US" sz="3200" i="1" dirty="0" smtClean="0">
                <a:solidFill>
                  <a:schemeClr val="tx2"/>
                </a:solidFill>
              </a:rPr>
              <a:t>How </a:t>
            </a:r>
            <a:r>
              <a:rPr lang="en-US" sz="3200" i="1" dirty="0">
                <a:solidFill>
                  <a:schemeClr val="tx2"/>
                </a:solidFill>
              </a:rPr>
              <a:t>students </a:t>
            </a:r>
            <a:r>
              <a:rPr lang="en-US" sz="3200" i="1" dirty="0" smtClean="0">
                <a:solidFill>
                  <a:schemeClr val="tx2"/>
                </a:solidFill>
              </a:rPr>
              <a:t>answered (2008)</a:t>
            </a:r>
            <a:r>
              <a:rPr lang="en-US" sz="3200" i="1" dirty="0"/>
              <a:t/>
            </a:r>
            <a:br>
              <a:rPr lang="en-US" sz="3200" i="1" dirty="0"/>
            </a:br>
            <a:r>
              <a:rPr lang="en-US" sz="1200" dirty="0"/>
              <a:t/>
            </a:r>
            <a:br>
              <a:rPr lang="en-US" sz="1200" dirty="0"/>
            </a:br>
            <a:r>
              <a:rPr lang="en-US" sz="1200" dirty="0"/>
              <a:t/>
            </a:r>
            <a:br>
              <a:rPr lang="en-US" sz="1200" dirty="0"/>
            </a:br>
            <a:r>
              <a:rPr lang="en-US" sz="3200" dirty="0">
                <a:solidFill>
                  <a:schemeClr val="tx2"/>
                </a:solidFill>
              </a:rPr>
              <a:t>At what level of Bloom’s did you have to operate to make A’s or B’s in high school?</a:t>
            </a:r>
            <a:endParaRPr lang="en-US" sz="3200" dirty="0">
              <a:solidFill>
                <a:schemeClr val="tx2"/>
              </a:solidFill>
              <a:latin typeface="+mn-lt"/>
            </a:endParaRPr>
          </a:p>
        </p:txBody>
      </p:sp>
      <p:graphicFrame>
        <p:nvGraphicFramePr>
          <p:cNvPr id="4" name="TPChart"/>
          <p:cNvGraphicFramePr>
            <a:graphicFrameLocks noChangeAspect="1"/>
          </p:cNvGraphicFramePr>
          <p:nvPr>
            <p:custDataLst>
              <p:tags r:id="rId3"/>
            </p:custDataLst>
            <p:extLst/>
          </p:nvPr>
        </p:nvGraphicFramePr>
        <p:xfrm>
          <a:off x="4508500" y="1651000"/>
          <a:ext cx="5854700" cy="6586538"/>
        </p:xfrm>
        <a:graphic>
          <a:graphicData uri="http://schemas.openxmlformats.org/presentationml/2006/ole">
            <mc:AlternateContent xmlns:mc="http://schemas.openxmlformats.org/markup-compatibility/2006">
              <mc:Choice xmlns:v="urn:schemas-microsoft-com:vml" Requires="v">
                <p:oleObj spid="_x0000_s1062" name="Chart" r:id="rId6" imgW="6858000" imgH="7715250" progId="MSGraph.Chart.8">
                  <p:embed followColorScheme="full"/>
                </p:oleObj>
              </mc:Choice>
              <mc:Fallback>
                <p:oleObj name="Chart" r:id="rId6" imgW="6858000" imgH="7715250" progId="MSGraph.Chart.8">
                  <p:embed followColorScheme="full"/>
                  <p:pic>
                    <p:nvPicPr>
                      <p:cNvPr id="4" name="TPChart"/>
                      <p:cNvPicPr>
                        <a:picLocks noChangeAspect="1" noChangeArrowheads="1"/>
                      </p:cNvPicPr>
                      <p:nvPr/>
                    </p:nvPicPr>
                    <p:blipFill>
                      <a:blip r:embed="rId7"/>
                      <a:srcRect/>
                      <a:stretch>
                        <a:fillRect/>
                      </a:stretch>
                    </p:blipFill>
                    <p:spPr bwMode="auto">
                      <a:xfrm>
                        <a:off x="4508500" y="1651000"/>
                        <a:ext cx="5854700" cy="6586538"/>
                      </a:xfrm>
                      <a:prstGeom prst="rect">
                        <a:avLst/>
                      </a:prstGeom>
                      <a:noFill/>
                      <a:extLst/>
                    </p:spPr>
                  </p:pic>
                </p:oleObj>
              </mc:Fallback>
            </mc:AlternateContent>
          </a:graphicData>
        </a:graphic>
      </p:graphicFrame>
      <p:sp>
        <p:nvSpPr>
          <p:cNvPr id="3" name="TPAnswers"/>
          <p:cNvSpPr>
            <a:spLocks noGrp="1"/>
          </p:cNvSpPr>
          <p:nvPr>
            <p:ph type="body" idx="1"/>
            <p:custDataLst>
              <p:tags r:id="rId4"/>
            </p:custDataLst>
          </p:nvPr>
        </p:nvSpPr>
        <p:spPr>
          <a:xfrm>
            <a:off x="1295400" y="2362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endParaRPr lang="en-US" dirty="0">
              <a:solidFill>
                <a:schemeClr val="tx1"/>
              </a:solidFill>
              <a:latin typeface="+mn-lt"/>
            </a:endParaRPr>
          </a:p>
        </p:txBody>
      </p:sp>
      <p:cxnSp>
        <p:nvCxnSpPr>
          <p:cNvPr id="6" name="Straight Connector 5"/>
          <p:cNvCxnSpPr/>
          <p:nvPr/>
        </p:nvCxnSpPr>
        <p:spPr>
          <a:xfrm>
            <a:off x="76200" y="7620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18576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838200"/>
            <a:ext cx="7772400" cy="1143000"/>
          </a:xfrm>
        </p:spPr>
        <p:txBody>
          <a:bodyPr/>
          <a:lstStyle/>
          <a:p>
            <a:r>
              <a:rPr lang="en-US" sz="3200" dirty="0" smtClean="0">
                <a:solidFill>
                  <a:schemeClr val="tx2"/>
                </a:solidFill>
              </a:rPr>
              <a:t>At what level of Bloom’s did you have to operate to make A’s or B’s in high school?</a:t>
            </a:r>
            <a:endParaRPr lang="en-US" sz="3200" dirty="0">
              <a:solidFill>
                <a:schemeClr val="tx2"/>
              </a:solidFill>
            </a:endParaRPr>
          </a:p>
        </p:txBody>
      </p:sp>
      <p:graphicFrame>
        <p:nvGraphicFramePr>
          <p:cNvPr id="4" name="TPChart"/>
          <p:cNvGraphicFramePr>
            <a:graphicFrameLocks noChangeAspect="1"/>
          </p:cNvGraphicFramePr>
          <p:nvPr>
            <p:custDataLst>
              <p:tags r:id="rId3"/>
            </p:custDataLst>
            <p:extLst/>
          </p:nvPr>
        </p:nvGraphicFramePr>
        <p:xfrm>
          <a:off x="4508500" y="1650999"/>
          <a:ext cx="6083300" cy="6843713"/>
        </p:xfrm>
        <a:graphic>
          <a:graphicData uri="http://schemas.openxmlformats.org/presentationml/2006/ole">
            <mc:AlternateContent xmlns:mc="http://schemas.openxmlformats.org/markup-compatibility/2006">
              <mc:Choice xmlns:v="urn:schemas-microsoft-com:vml" Requires="v">
                <p:oleObj spid="_x0000_s2086" name="Chart" r:id="rId7" imgW="6858000" imgH="7715250" progId="MSGraph.Chart.8">
                  <p:embed followColorScheme="full"/>
                </p:oleObj>
              </mc:Choice>
              <mc:Fallback>
                <p:oleObj name="Chart" r:id="rId7" imgW="6858000" imgH="7715250" progId="MSGraph.Chart.8">
                  <p:embed followColorScheme="full"/>
                  <p:pic>
                    <p:nvPicPr>
                      <p:cNvPr id="4" name="TPChart"/>
                      <p:cNvPicPr>
                        <a:picLocks noChangeAspect="1" noChangeArrowheads="1"/>
                      </p:cNvPicPr>
                      <p:nvPr/>
                    </p:nvPicPr>
                    <p:blipFill>
                      <a:blip r:embed="rId8"/>
                      <a:srcRect/>
                      <a:stretch>
                        <a:fillRect/>
                      </a:stretch>
                    </p:blipFill>
                    <p:spPr bwMode="auto">
                      <a:xfrm>
                        <a:off x="4508500" y="1650999"/>
                        <a:ext cx="6083300" cy="6843713"/>
                      </a:xfrm>
                      <a:prstGeom prst="rect">
                        <a:avLst/>
                      </a:prstGeom>
                      <a:noFill/>
                      <a:extLst/>
                    </p:spPr>
                  </p:pic>
                </p:oleObj>
              </mc:Fallback>
            </mc:AlternateContent>
          </a:graphicData>
        </a:graphic>
      </p:graphicFrame>
      <p:sp>
        <p:nvSpPr>
          <p:cNvPr id="3" name="TPAnswers"/>
          <p:cNvSpPr>
            <a:spLocks noGrp="1"/>
          </p:cNvSpPr>
          <p:nvPr>
            <p:ph type="body" idx="1"/>
            <p:custDataLst>
              <p:tags r:id="rId4"/>
            </p:custDataLst>
          </p:nvPr>
        </p:nvSpPr>
        <p:spPr>
          <a:xfrm>
            <a:off x="1066800" y="2514600"/>
            <a:ext cx="39624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endParaRPr lang="en-US" dirty="0">
              <a:solidFill>
                <a:schemeClr val="tx1"/>
              </a:solidFill>
              <a:latin typeface="+mn-lt"/>
            </a:endParaRPr>
          </a:p>
        </p:txBody>
      </p:sp>
      <p:grpSp>
        <p:nvGrpSpPr>
          <p:cNvPr id="8" name="CountdownNew" hidden="1"/>
          <p:cNvGrpSpPr/>
          <p:nvPr>
            <p:custDataLst>
              <p:tags r:id="rId5"/>
            </p:custDataLst>
          </p:nvPr>
        </p:nvGrpSpPr>
        <p:grpSpPr>
          <a:xfrm>
            <a:off x="7874000" y="5842000"/>
            <a:ext cx="1588" cy="1588"/>
            <a:chOff x="8318500" y="6032500"/>
            <a:chExt cx="1270000" cy="1016000"/>
          </a:xfrm>
        </p:grpSpPr>
        <p:pic>
          <p:nvPicPr>
            <p:cNvPr id="7" name="CDShape" hidden="1"/>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b="1" dirty="0">
                <a:solidFill>
                  <a:srgbClr val="000000"/>
                </a:solidFill>
                <a:latin typeface="Tahoma"/>
              </a:endParaRPr>
            </a:p>
          </p:txBody>
        </p:sp>
      </p:grpSp>
      <p:sp>
        <p:nvSpPr>
          <p:cNvPr id="10" name="Rectangle 9"/>
          <p:cNvSpPr/>
          <p:nvPr/>
        </p:nvSpPr>
        <p:spPr>
          <a:xfrm>
            <a:off x="1371600" y="152400"/>
            <a:ext cx="6400800" cy="523220"/>
          </a:xfrm>
          <a:prstGeom prst="rect">
            <a:avLst/>
          </a:prstGeom>
        </p:spPr>
        <p:txBody>
          <a:bodyPr wrap="square">
            <a:spAutoFit/>
          </a:bodyPr>
          <a:lstStyle/>
          <a:p>
            <a:pPr algn="ctr"/>
            <a:r>
              <a:rPr lang="en-US" sz="2800" b="1" i="1" dirty="0">
                <a:solidFill>
                  <a:schemeClr val="tx2"/>
                </a:solidFill>
                <a:latin typeface="Goudy Old Style" pitchFamily="18" charset="0"/>
              </a:rPr>
              <a:t>How students answered (</a:t>
            </a:r>
            <a:r>
              <a:rPr lang="en-US" sz="2800" b="1" i="1" dirty="0" smtClean="0">
                <a:solidFill>
                  <a:schemeClr val="tx2"/>
                </a:solidFill>
                <a:latin typeface="Goudy Old Style" pitchFamily="18" charset="0"/>
              </a:rPr>
              <a:t>2013)</a:t>
            </a:r>
            <a:endParaRPr lang="en-US" sz="2800" b="1" i="1" dirty="0">
              <a:solidFill>
                <a:schemeClr val="tx2"/>
              </a:solidFill>
              <a:latin typeface="Goudy Old Style" pitchFamily="18" charset="0"/>
            </a:endParaRPr>
          </a:p>
        </p:txBody>
      </p:sp>
      <p:cxnSp>
        <p:nvCxnSpPr>
          <p:cNvPr id="11" name="Straight Connector 10"/>
          <p:cNvCxnSpPr/>
          <p:nvPr/>
        </p:nvCxnSpPr>
        <p:spPr>
          <a:xfrm>
            <a:off x="76200" y="7620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22370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762000"/>
            <a:ext cx="8305800" cy="1143000"/>
          </a:xfrm>
        </p:spPr>
        <p:txBody>
          <a:bodyPr>
            <a:normAutofit/>
          </a:bodyPr>
          <a:lstStyle/>
          <a:p>
            <a:r>
              <a:rPr lang="en-US" sz="2800" dirty="0" smtClean="0">
                <a:solidFill>
                  <a:srgbClr val="002060"/>
                </a:solidFill>
              </a:rPr>
              <a:t>At what level of Bloom’s did you have to operate to make A’s and B’s in high school?</a:t>
            </a:r>
            <a:endParaRPr lang="en-US" sz="2800" dirty="0">
              <a:solidFill>
                <a:srgbClr val="002060"/>
              </a:solidFill>
            </a:endParaRPr>
          </a:p>
        </p:txBody>
      </p:sp>
      <p:graphicFrame>
        <p:nvGraphicFramePr>
          <p:cNvPr id="4" name="TPChart"/>
          <p:cNvGraphicFramePr>
            <a:graphicFrameLocks noChangeAspect="1"/>
          </p:cNvGraphicFramePr>
          <p:nvPr>
            <p:custDataLst>
              <p:tags r:id="rId3"/>
            </p:custDataLst>
            <p:extLst/>
          </p:nvPr>
        </p:nvGraphicFramePr>
        <p:xfrm>
          <a:off x="4508500" y="1651000"/>
          <a:ext cx="6464300" cy="7272338"/>
        </p:xfrm>
        <a:graphic>
          <a:graphicData uri="http://schemas.openxmlformats.org/presentationml/2006/ole">
            <mc:AlternateContent xmlns:mc="http://schemas.openxmlformats.org/markup-compatibility/2006">
              <mc:Choice xmlns:v="urn:schemas-microsoft-com:vml" Requires="v">
                <p:oleObj spid="_x0000_s3110" name="Chart" r:id="rId7" imgW="6858000" imgH="7715250" progId="MSGraph.Chart.8">
                  <p:embed followColorScheme="full"/>
                </p:oleObj>
              </mc:Choice>
              <mc:Fallback>
                <p:oleObj name="Chart" r:id="rId7" imgW="6858000" imgH="7715250" progId="MSGraph.Chart.8">
                  <p:embed followColorScheme="full"/>
                  <p:pic>
                    <p:nvPicPr>
                      <p:cNvPr id="4" name="TPChart"/>
                      <p:cNvPicPr>
                        <a:picLocks noChangeAspect="1" noChangeArrowheads="1"/>
                      </p:cNvPicPr>
                      <p:nvPr/>
                    </p:nvPicPr>
                    <p:blipFill>
                      <a:blip r:embed="rId8"/>
                      <a:srcRect/>
                      <a:stretch>
                        <a:fillRect/>
                      </a:stretch>
                    </p:blipFill>
                    <p:spPr bwMode="auto">
                      <a:xfrm>
                        <a:off x="4508500" y="1651000"/>
                        <a:ext cx="6464300" cy="7272338"/>
                      </a:xfrm>
                      <a:prstGeom prst="rect">
                        <a:avLst/>
                      </a:prstGeom>
                      <a:noFill/>
                      <a:extLst/>
                    </p:spPr>
                  </p:pic>
                </p:oleObj>
              </mc:Fallback>
            </mc:AlternateContent>
          </a:graphicData>
        </a:graphic>
      </p:graphicFrame>
      <p:sp>
        <p:nvSpPr>
          <p:cNvPr id="3" name="TPAnswers"/>
          <p:cNvSpPr>
            <a:spLocks noGrp="1"/>
          </p:cNvSpPr>
          <p:nvPr>
            <p:ph type="body" idx="1"/>
            <p:custDataLst>
              <p:tags r:id="rId4"/>
            </p:custDataLst>
          </p:nvPr>
        </p:nvSpPr>
        <p:spPr>
          <a:xfrm>
            <a:off x="1066800" y="2362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p>
        </p:txBody>
      </p:sp>
      <p:grpSp>
        <p:nvGrpSpPr>
          <p:cNvPr id="8" name="CountdownNew" hidden="1"/>
          <p:cNvGrpSpPr/>
          <p:nvPr>
            <p:custDataLst>
              <p:tags r:id="rId5"/>
            </p:custDataLst>
          </p:nvPr>
        </p:nvGrpSpPr>
        <p:grpSpPr>
          <a:xfrm>
            <a:off x="7874001" y="5842001"/>
            <a:ext cx="1587" cy="1587"/>
            <a:chOff x="8318500" y="6032500"/>
            <a:chExt cx="1270000" cy="1016000"/>
          </a:xfrm>
        </p:grpSpPr>
        <p:pic>
          <p:nvPicPr>
            <p:cNvPr id="7" name="CDShape" hidden="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b="1" dirty="0">
                <a:solidFill>
                  <a:srgbClr val="000000"/>
                </a:solidFill>
                <a:latin typeface="Tahoma"/>
              </a:endParaRPr>
            </a:p>
          </p:txBody>
        </p:sp>
      </p:grpSp>
      <p:sp>
        <p:nvSpPr>
          <p:cNvPr id="9" name="Rectangle 8"/>
          <p:cNvSpPr/>
          <p:nvPr/>
        </p:nvSpPr>
        <p:spPr>
          <a:xfrm>
            <a:off x="1371600" y="152400"/>
            <a:ext cx="6400800" cy="523220"/>
          </a:xfrm>
          <a:prstGeom prst="rect">
            <a:avLst/>
          </a:prstGeom>
        </p:spPr>
        <p:txBody>
          <a:bodyPr wrap="square">
            <a:spAutoFit/>
          </a:bodyPr>
          <a:lstStyle/>
          <a:p>
            <a:pPr algn="ctr"/>
            <a:r>
              <a:rPr lang="en-US" sz="2800" b="1" i="1" dirty="0">
                <a:solidFill>
                  <a:schemeClr val="tx2"/>
                </a:solidFill>
                <a:latin typeface="Goudy Old Style" pitchFamily="18" charset="0"/>
              </a:rPr>
              <a:t>How students answered (</a:t>
            </a:r>
            <a:r>
              <a:rPr lang="en-US" sz="2800" b="1" i="1" dirty="0" smtClean="0">
                <a:solidFill>
                  <a:schemeClr val="tx2"/>
                </a:solidFill>
                <a:latin typeface="Goudy Old Style" pitchFamily="18" charset="0"/>
              </a:rPr>
              <a:t>2014)</a:t>
            </a:r>
            <a:endParaRPr lang="en-US" sz="2800" b="1" i="1" dirty="0">
              <a:solidFill>
                <a:schemeClr val="tx2"/>
              </a:solidFill>
              <a:latin typeface="Goudy Old Style" pitchFamily="18" charset="0"/>
            </a:endParaRPr>
          </a:p>
        </p:txBody>
      </p:sp>
      <p:cxnSp>
        <p:nvCxnSpPr>
          <p:cNvPr id="12" name="Straight Connector 11"/>
          <p:cNvCxnSpPr/>
          <p:nvPr/>
        </p:nvCxnSpPr>
        <p:spPr>
          <a:xfrm>
            <a:off x="76200" y="7620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390688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533400"/>
            <a:ext cx="7772400" cy="1143000"/>
          </a:xfrm>
        </p:spPr>
        <p:txBody>
          <a:bodyPr>
            <a:normAutofit fontScale="90000"/>
          </a:bodyPr>
          <a:lstStyle/>
          <a:p>
            <a:r>
              <a:rPr lang="en-US" sz="3200" i="1" dirty="0" smtClean="0">
                <a:solidFill>
                  <a:schemeClr val="accent1">
                    <a:lumMod val="50000"/>
                  </a:schemeClr>
                </a:solidFill>
              </a:rPr>
              <a:t>How do you think students answered? </a:t>
            </a:r>
            <a:r>
              <a:rPr lang="en-US" sz="3200" i="1" dirty="0" smtClean="0"/>
              <a:t/>
            </a:r>
            <a:br>
              <a:rPr lang="en-US" sz="3200" i="1" dirty="0" smtClean="0"/>
            </a:br>
            <a:r>
              <a:rPr lang="en-US" sz="3200" i="1" dirty="0" smtClean="0"/>
              <a:t/>
            </a:r>
            <a:br>
              <a:rPr lang="en-US" sz="3200" i="1" dirty="0" smtClean="0"/>
            </a:br>
            <a:r>
              <a:rPr lang="en-US" sz="3200" dirty="0" smtClean="0">
                <a:solidFill>
                  <a:schemeClr val="accent1">
                    <a:lumMod val="50000"/>
                  </a:schemeClr>
                </a:solidFill>
              </a:rPr>
              <a:t>At what level of Bloom’s do you think you’ll need to operate to make A’s in college courses?</a:t>
            </a:r>
            <a:endParaRPr lang="en-US" sz="3200" dirty="0">
              <a:solidFill>
                <a:schemeClr val="accent1">
                  <a:lumMod val="50000"/>
                </a:schemeClr>
              </a:solidFill>
            </a:endParaRPr>
          </a:p>
        </p:txBody>
      </p:sp>
      <p:cxnSp>
        <p:nvCxnSpPr>
          <p:cNvPr id="12" name="Straight Connector 11"/>
          <p:cNvCxnSpPr/>
          <p:nvPr/>
        </p:nvCxnSpPr>
        <p:spPr>
          <a:xfrm>
            <a:off x="0" y="9144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3124200" y="2362200"/>
            <a:ext cx="4114800" cy="4114800"/>
          </a:xfrm>
        </p:spPr>
        <p:txBody>
          <a:bodyPr>
            <a:noAutofit/>
          </a:bodyPr>
          <a:lstStyle/>
          <a:p>
            <a:pPr marL="514350" indent="-514350">
              <a:buAutoNum type="arabicPeriod"/>
            </a:pPr>
            <a:r>
              <a:rPr lang="en-US" dirty="0" smtClean="0">
                <a:solidFill>
                  <a:schemeClr val="tx2">
                    <a:lumMod val="75000"/>
                  </a:schemeClr>
                </a:solidFill>
                <a:latin typeface="+mn-lt"/>
              </a:rPr>
              <a:t>Remembering</a:t>
            </a:r>
          </a:p>
          <a:p>
            <a:pPr marL="514350" indent="-514350">
              <a:buAutoNum type="arabicPeriod"/>
            </a:pPr>
            <a:r>
              <a:rPr lang="en-US" dirty="0" smtClean="0">
                <a:solidFill>
                  <a:schemeClr val="tx2">
                    <a:lumMod val="75000"/>
                  </a:schemeClr>
                </a:solidFill>
                <a:latin typeface="+mn-lt"/>
              </a:rPr>
              <a:t>Understanding</a:t>
            </a:r>
          </a:p>
          <a:p>
            <a:pPr marL="514350" indent="-514350">
              <a:buAutoNum type="arabicPeriod"/>
            </a:pPr>
            <a:r>
              <a:rPr lang="en-US" dirty="0" smtClean="0">
                <a:solidFill>
                  <a:schemeClr val="tx2">
                    <a:lumMod val="75000"/>
                  </a:schemeClr>
                </a:solidFill>
                <a:latin typeface="+mn-lt"/>
              </a:rPr>
              <a:t>Applying</a:t>
            </a:r>
          </a:p>
          <a:p>
            <a:pPr marL="514350" indent="-514350">
              <a:buAutoNum type="arabicPeriod"/>
            </a:pPr>
            <a:r>
              <a:rPr lang="en-US" dirty="0" smtClean="0">
                <a:solidFill>
                  <a:schemeClr val="tx2">
                    <a:lumMod val="75000"/>
                  </a:schemeClr>
                </a:solidFill>
                <a:latin typeface="+mn-lt"/>
              </a:rPr>
              <a:t>Analyzing</a:t>
            </a:r>
          </a:p>
          <a:p>
            <a:pPr marL="514350" indent="-514350">
              <a:buAutoNum type="arabicPeriod"/>
            </a:pPr>
            <a:r>
              <a:rPr lang="en-US" dirty="0" smtClean="0">
                <a:solidFill>
                  <a:schemeClr val="tx2">
                    <a:lumMod val="75000"/>
                  </a:schemeClr>
                </a:solidFill>
                <a:latin typeface="+mn-lt"/>
              </a:rPr>
              <a:t>Evaluating</a:t>
            </a:r>
          </a:p>
          <a:p>
            <a:pPr marL="514350" indent="-514350">
              <a:buAutoNum type="arabicPeriod"/>
            </a:pPr>
            <a:r>
              <a:rPr lang="en-US" dirty="0" smtClean="0">
                <a:solidFill>
                  <a:schemeClr val="tx2">
                    <a:lumMod val="75000"/>
                  </a:schemeClr>
                </a:solidFill>
                <a:latin typeface="+mn-lt"/>
              </a:rPr>
              <a:t>Creating</a:t>
            </a:r>
            <a:endParaRPr lang="en-US" dirty="0">
              <a:solidFill>
                <a:schemeClr val="tx2">
                  <a:lumMod val="75000"/>
                </a:schemeClr>
              </a:solidFill>
              <a:latin typeface="+mn-lt"/>
            </a:endParaRPr>
          </a:p>
        </p:txBody>
      </p:sp>
      <p:sp>
        <p:nvSpPr>
          <p:cNvPr id="8"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134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381000"/>
            <a:ext cx="7772400" cy="1143000"/>
          </a:xfrm>
        </p:spPr>
        <p:txBody>
          <a:bodyPr>
            <a:normAutofit fontScale="90000"/>
          </a:bodyPr>
          <a:lstStyle/>
          <a:p>
            <a:r>
              <a:rPr lang="en-US" sz="3200" i="1" dirty="0">
                <a:solidFill>
                  <a:schemeClr val="tx2"/>
                </a:solidFill>
              </a:rPr>
              <a:t>How </a:t>
            </a:r>
            <a:r>
              <a:rPr lang="en-US" sz="3200" i="1" dirty="0" smtClean="0">
                <a:solidFill>
                  <a:schemeClr val="tx2"/>
                </a:solidFill>
              </a:rPr>
              <a:t>students answered (in 2008)</a:t>
            </a:r>
            <a:r>
              <a:rPr lang="en-US" sz="3200" i="1" dirty="0" smtClean="0"/>
              <a:t/>
            </a:r>
            <a:br>
              <a:rPr lang="en-US" sz="3200" i="1" dirty="0" smtClean="0"/>
            </a:br>
            <a:r>
              <a:rPr lang="en-US" sz="3200" i="1" dirty="0"/>
              <a:t/>
            </a:r>
            <a:br>
              <a:rPr lang="en-US" sz="3200" i="1" dirty="0"/>
            </a:br>
            <a:r>
              <a:rPr lang="en-US" sz="3200" dirty="0">
                <a:solidFill>
                  <a:schemeClr val="tx2"/>
                </a:solidFill>
              </a:rPr>
              <a:t>At what level of Bloom’s do you think you’ll need to </a:t>
            </a:r>
            <a:r>
              <a:rPr lang="en-US" sz="3200" dirty="0" smtClean="0">
                <a:solidFill>
                  <a:schemeClr val="tx2"/>
                </a:solidFill>
              </a:rPr>
              <a:t>operate </a:t>
            </a:r>
            <a:r>
              <a:rPr lang="en-US" sz="3200" dirty="0">
                <a:solidFill>
                  <a:schemeClr val="tx2"/>
                </a:solidFill>
              </a:rPr>
              <a:t>to make an </a:t>
            </a:r>
            <a:r>
              <a:rPr lang="en-US" sz="3200" dirty="0" smtClean="0">
                <a:solidFill>
                  <a:schemeClr val="tx2"/>
                </a:solidFill>
              </a:rPr>
              <a:t>A’s in college?</a:t>
            </a:r>
            <a:endParaRPr lang="en-US" sz="3200" dirty="0">
              <a:solidFill>
                <a:schemeClr val="tx2"/>
              </a:solidFill>
            </a:endParaRPr>
          </a:p>
        </p:txBody>
      </p:sp>
      <p:graphicFrame>
        <p:nvGraphicFramePr>
          <p:cNvPr id="4" name="TPChart"/>
          <p:cNvGraphicFramePr>
            <a:graphicFrameLocks noChangeAspect="1"/>
          </p:cNvGraphicFramePr>
          <p:nvPr>
            <p:custDataLst>
              <p:tags r:id="rId3"/>
            </p:custDataLst>
            <p:extLst/>
          </p:nvPr>
        </p:nvGraphicFramePr>
        <p:xfrm>
          <a:off x="4508500" y="1651000"/>
          <a:ext cx="6311900" cy="7100888"/>
        </p:xfrm>
        <a:graphic>
          <a:graphicData uri="http://schemas.openxmlformats.org/presentationml/2006/ole">
            <mc:AlternateContent xmlns:mc="http://schemas.openxmlformats.org/markup-compatibility/2006">
              <mc:Choice xmlns:v="urn:schemas-microsoft-com:vml" Requires="v">
                <p:oleObj spid="_x0000_s4134" name="Chart" r:id="rId6" imgW="6858000" imgH="7715250" progId="MSGraph.Chart.8">
                  <p:embed followColorScheme="full"/>
                </p:oleObj>
              </mc:Choice>
              <mc:Fallback>
                <p:oleObj name="Chart" r:id="rId6" imgW="6858000" imgH="7715250" progId="MSGraph.Chart.8">
                  <p:embed followColorScheme="full"/>
                  <p:pic>
                    <p:nvPicPr>
                      <p:cNvPr id="4" name="TPChart"/>
                      <p:cNvPicPr>
                        <a:picLocks noChangeAspect="1" noChangeArrowheads="1"/>
                      </p:cNvPicPr>
                      <p:nvPr/>
                    </p:nvPicPr>
                    <p:blipFill>
                      <a:blip r:embed="rId7"/>
                      <a:srcRect/>
                      <a:stretch>
                        <a:fillRect/>
                      </a:stretch>
                    </p:blipFill>
                    <p:spPr bwMode="auto">
                      <a:xfrm>
                        <a:off x="4508500" y="1651000"/>
                        <a:ext cx="6311900" cy="7100888"/>
                      </a:xfrm>
                      <a:prstGeom prst="rect">
                        <a:avLst/>
                      </a:prstGeom>
                      <a:noFill/>
                      <a:extLst/>
                    </p:spPr>
                  </p:pic>
                </p:oleObj>
              </mc:Fallback>
            </mc:AlternateContent>
          </a:graphicData>
        </a:graphic>
      </p:graphicFrame>
      <p:sp>
        <p:nvSpPr>
          <p:cNvPr id="3" name="TPAnswers"/>
          <p:cNvSpPr>
            <a:spLocks noGrp="1"/>
          </p:cNvSpPr>
          <p:nvPr>
            <p:ph type="body" idx="1"/>
            <p:custDataLst>
              <p:tags r:id="rId4"/>
            </p:custDataLst>
          </p:nvPr>
        </p:nvSpPr>
        <p:spPr>
          <a:xfrm>
            <a:off x="1219200" y="22098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endParaRPr lang="en-US" dirty="0">
              <a:solidFill>
                <a:schemeClr val="tx1"/>
              </a:solidFill>
              <a:latin typeface="+mn-lt"/>
            </a:endParaRPr>
          </a:p>
        </p:txBody>
      </p:sp>
      <p:cxnSp>
        <p:nvCxnSpPr>
          <p:cNvPr id="6" name="Straight Connector 5"/>
          <p:cNvCxnSpPr/>
          <p:nvPr/>
        </p:nvCxnSpPr>
        <p:spPr>
          <a:xfrm>
            <a:off x="76200" y="7620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127289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381000"/>
            <a:ext cx="7772400" cy="1143000"/>
          </a:xfrm>
        </p:spPr>
        <p:txBody>
          <a:bodyPr>
            <a:normAutofit fontScale="90000"/>
          </a:bodyPr>
          <a:lstStyle/>
          <a:p>
            <a:r>
              <a:rPr lang="en-US" sz="3200" i="1" dirty="0">
                <a:solidFill>
                  <a:schemeClr val="tx2"/>
                </a:solidFill>
              </a:rPr>
              <a:t>How </a:t>
            </a:r>
            <a:r>
              <a:rPr lang="en-US" sz="3200" i="1" dirty="0" smtClean="0">
                <a:solidFill>
                  <a:schemeClr val="tx2"/>
                </a:solidFill>
              </a:rPr>
              <a:t>students answered (in 2013)</a:t>
            </a:r>
            <a:r>
              <a:rPr lang="en-US" sz="3200" i="1" dirty="0" smtClean="0"/>
              <a:t/>
            </a:r>
            <a:br>
              <a:rPr lang="en-US" sz="3200" i="1" dirty="0" smtClean="0"/>
            </a:br>
            <a:r>
              <a:rPr lang="en-US" sz="3200" i="1" dirty="0"/>
              <a:t/>
            </a:r>
            <a:br>
              <a:rPr lang="en-US" sz="3200" i="1" dirty="0"/>
            </a:br>
            <a:r>
              <a:rPr lang="en-US" sz="3200" dirty="0">
                <a:solidFill>
                  <a:schemeClr val="tx2"/>
                </a:solidFill>
              </a:rPr>
              <a:t>At what level of Bloom’s do you think you’ll need to </a:t>
            </a:r>
            <a:r>
              <a:rPr lang="en-US" sz="3200" dirty="0" smtClean="0">
                <a:solidFill>
                  <a:schemeClr val="tx2"/>
                </a:solidFill>
              </a:rPr>
              <a:t>operate </a:t>
            </a:r>
            <a:r>
              <a:rPr lang="en-US" sz="3200" dirty="0">
                <a:solidFill>
                  <a:schemeClr val="tx2"/>
                </a:solidFill>
              </a:rPr>
              <a:t>to make </a:t>
            </a:r>
            <a:r>
              <a:rPr lang="en-US" sz="3200" dirty="0" smtClean="0">
                <a:solidFill>
                  <a:schemeClr val="tx2"/>
                </a:solidFill>
              </a:rPr>
              <a:t>A’s in college?</a:t>
            </a:r>
            <a:endParaRPr lang="en-US" sz="3200" dirty="0">
              <a:solidFill>
                <a:schemeClr val="tx2"/>
              </a:solidFill>
            </a:endParaRPr>
          </a:p>
        </p:txBody>
      </p:sp>
      <p:sp>
        <p:nvSpPr>
          <p:cNvPr id="3" name="TPAnswers"/>
          <p:cNvSpPr>
            <a:spLocks noGrp="1"/>
          </p:cNvSpPr>
          <p:nvPr>
            <p:ph type="body" idx="1"/>
            <p:custDataLst>
              <p:tags r:id="rId3"/>
            </p:custDataLst>
          </p:nvPr>
        </p:nvSpPr>
        <p:spPr>
          <a:xfrm>
            <a:off x="1219200" y="22098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endParaRPr lang="en-US" dirty="0">
              <a:solidFill>
                <a:schemeClr val="tx1"/>
              </a:solidFill>
              <a:latin typeface="+mn-lt"/>
            </a:endParaRPr>
          </a:p>
        </p:txBody>
      </p:sp>
      <p:cxnSp>
        <p:nvCxnSpPr>
          <p:cNvPr id="6" name="Straight Connector 5"/>
          <p:cNvCxnSpPr/>
          <p:nvPr/>
        </p:nvCxnSpPr>
        <p:spPr>
          <a:xfrm>
            <a:off x="76200" y="7620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custDataLst>
              <p:tags r:id="rId4"/>
            </p:custDataLst>
            <p:extLst/>
          </p:nvPr>
        </p:nvGraphicFramePr>
        <p:xfrm>
          <a:off x="4508500" y="1651000"/>
          <a:ext cx="5854700" cy="6586538"/>
        </p:xfrm>
        <a:graphic>
          <a:graphicData uri="http://schemas.openxmlformats.org/presentationml/2006/ole">
            <mc:AlternateContent xmlns:mc="http://schemas.openxmlformats.org/markup-compatibility/2006">
              <mc:Choice xmlns:v="urn:schemas-microsoft-com:vml" Requires="v">
                <p:oleObj spid="_x0000_s5158" name="Chart" r:id="rId6" imgW="6858000" imgH="7715250" progId="MSGraph.Chart.8">
                  <p:embed followColorScheme="full"/>
                </p:oleObj>
              </mc:Choice>
              <mc:Fallback>
                <p:oleObj name="Chart" r:id="rId6" imgW="6858000" imgH="7715250" progId="MSGraph.Chart.8">
                  <p:embed followColorScheme="full"/>
                  <p:pic>
                    <p:nvPicPr>
                      <p:cNvPr id="7" name="Object 6"/>
                      <p:cNvPicPr>
                        <a:picLocks noChangeAspect="1" noChangeArrowheads="1"/>
                      </p:cNvPicPr>
                      <p:nvPr/>
                    </p:nvPicPr>
                    <p:blipFill>
                      <a:blip r:embed="rId7"/>
                      <a:srcRect/>
                      <a:stretch>
                        <a:fillRect/>
                      </a:stretch>
                    </p:blipFill>
                    <p:spPr bwMode="auto">
                      <a:xfrm>
                        <a:off x="4508500" y="1651000"/>
                        <a:ext cx="5854700" cy="6586538"/>
                      </a:xfrm>
                      <a:prstGeom prst="rect">
                        <a:avLst/>
                      </a:prstGeom>
                      <a:noFill/>
                      <a:extLst/>
                    </p:spPr>
                  </p:pic>
                </p:oleObj>
              </mc:Fallback>
            </mc:AlternateContent>
          </a:graphicData>
        </a:graphic>
      </p:graphicFrame>
      <p:sp>
        <p:nvSpPr>
          <p:cNvPr id="9" name="Rectangle 8"/>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341496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990600"/>
            <a:ext cx="7975600" cy="1143000"/>
          </a:xfrm>
        </p:spPr>
        <p:txBody>
          <a:bodyPr>
            <a:normAutofit/>
          </a:bodyPr>
          <a:lstStyle/>
          <a:p>
            <a:r>
              <a:rPr lang="en-US" sz="2800" dirty="0" smtClean="0">
                <a:solidFill>
                  <a:schemeClr val="tx2"/>
                </a:solidFill>
              </a:rPr>
              <a:t>At what level of Bloom’s do you think you’ll need </a:t>
            </a:r>
            <a:br>
              <a:rPr lang="en-US" sz="2800" dirty="0" smtClean="0">
                <a:solidFill>
                  <a:schemeClr val="tx2"/>
                </a:solidFill>
              </a:rPr>
            </a:br>
            <a:r>
              <a:rPr lang="en-US" sz="2800" dirty="0" smtClean="0">
                <a:solidFill>
                  <a:schemeClr val="tx2"/>
                </a:solidFill>
              </a:rPr>
              <a:t>to operate to make A’s in college?</a:t>
            </a:r>
            <a:endParaRPr lang="en-US" sz="2800" dirty="0">
              <a:solidFill>
                <a:schemeClr val="tx2"/>
              </a:solidFill>
            </a:endParaRPr>
          </a:p>
        </p:txBody>
      </p:sp>
      <p:graphicFrame>
        <p:nvGraphicFramePr>
          <p:cNvPr id="4" name="TPChart"/>
          <p:cNvGraphicFramePr>
            <a:graphicFrameLocks noChangeAspect="1"/>
          </p:cNvGraphicFramePr>
          <p:nvPr>
            <p:custDataLst>
              <p:tags r:id="rId3"/>
            </p:custDataLst>
            <p:extLst/>
          </p:nvPr>
        </p:nvGraphicFramePr>
        <p:xfrm>
          <a:off x="4419600" y="2171699"/>
          <a:ext cx="5410200" cy="6086475"/>
        </p:xfrm>
        <a:graphic>
          <a:graphicData uri="http://schemas.openxmlformats.org/presentationml/2006/ole">
            <mc:AlternateContent xmlns:mc="http://schemas.openxmlformats.org/markup-compatibility/2006">
              <mc:Choice xmlns:v="urn:schemas-microsoft-com:vml" Requires="v">
                <p:oleObj spid="_x0000_s6184" name="Chart" r:id="rId7" imgW="6858000" imgH="7715250" progId="MSGraph.Chart.8">
                  <p:embed followColorScheme="full"/>
                </p:oleObj>
              </mc:Choice>
              <mc:Fallback>
                <p:oleObj name="Chart" r:id="rId7" imgW="6858000" imgH="7715250" progId="MSGraph.Chart.8">
                  <p:embed followColorScheme="full"/>
                  <p:pic>
                    <p:nvPicPr>
                      <p:cNvPr id="4" name="TPChart"/>
                      <p:cNvPicPr>
                        <a:picLocks noChangeAspect="1" noChangeArrowheads="1"/>
                      </p:cNvPicPr>
                      <p:nvPr/>
                    </p:nvPicPr>
                    <p:blipFill>
                      <a:blip r:embed="rId8"/>
                      <a:srcRect/>
                      <a:stretch>
                        <a:fillRect/>
                      </a:stretch>
                    </p:blipFill>
                    <p:spPr bwMode="auto">
                      <a:xfrm>
                        <a:off x="4419600" y="2171699"/>
                        <a:ext cx="5410200" cy="6086475"/>
                      </a:xfrm>
                      <a:prstGeom prst="rect">
                        <a:avLst/>
                      </a:prstGeom>
                      <a:noFill/>
                      <a:extLst/>
                    </p:spPr>
                  </p:pic>
                </p:oleObj>
              </mc:Fallback>
            </mc:AlternateContent>
          </a:graphicData>
        </a:graphic>
      </p:graphicFrame>
      <p:sp>
        <p:nvSpPr>
          <p:cNvPr id="3" name="TPAnswers"/>
          <p:cNvSpPr>
            <a:spLocks noGrp="1"/>
          </p:cNvSpPr>
          <p:nvPr>
            <p:ph type="body" idx="1"/>
            <p:custDataLst>
              <p:tags r:id="rId4"/>
            </p:custDataLst>
          </p:nvPr>
        </p:nvSpPr>
        <p:spPr>
          <a:xfrm>
            <a:off x="1066800" y="2743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p>
        </p:txBody>
      </p:sp>
      <p:grpSp>
        <p:nvGrpSpPr>
          <p:cNvPr id="8" name="CountdownNew" hidden="1"/>
          <p:cNvGrpSpPr/>
          <p:nvPr>
            <p:custDataLst>
              <p:tags r:id="rId5"/>
            </p:custDataLst>
          </p:nvPr>
        </p:nvGrpSpPr>
        <p:grpSpPr>
          <a:xfrm>
            <a:off x="7874001" y="5842001"/>
            <a:ext cx="1587" cy="1587"/>
            <a:chOff x="8318500" y="6032500"/>
            <a:chExt cx="1270000" cy="1016000"/>
          </a:xfrm>
        </p:grpSpPr>
        <p:pic>
          <p:nvPicPr>
            <p:cNvPr id="7" name="CDShape" hidden="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b="1" dirty="0">
                <a:solidFill>
                  <a:srgbClr val="000000"/>
                </a:solidFill>
                <a:latin typeface="Tahoma"/>
              </a:endParaRPr>
            </a:p>
          </p:txBody>
        </p:sp>
      </p:grpSp>
      <p:sp>
        <p:nvSpPr>
          <p:cNvPr id="10" name="Rectangle 9"/>
          <p:cNvSpPr/>
          <p:nvPr/>
        </p:nvSpPr>
        <p:spPr>
          <a:xfrm>
            <a:off x="2438400" y="119390"/>
            <a:ext cx="5147499" cy="523220"/>
          </a:xfrm>
          <a:prstGeom prst="rect">
            <a:avLst/>
          </a:prstGeom>
        </p:spPr>
        <p:txBody>
          <a:bodyPr wrap="none">
            <a:spAutoFit/>
          </a:bodyPr>
          <a:lstStyle/>
          <a:p>
            <a:r>
              <a:rPr lang="en-US" sz="2800" i="1" dirty="0" smtClean="0">
                <a:solidFill>
                  <a:schemeClr val="tx2"/>
                </a:solidFill>
              </a:rPr>
              <a:t>How students answered (in 2014)</a:t>
            </a:r>
            <a:endParaRPr lang="en-US" sz="2800" dirty="0"/>
          </a:p>
        </p:txBody>
      </p:sp>
      <p:cxnSp>
        <p:nvCxnSpPr>
          <p:cNvPr id="13" name="Straight Connector 12"/>
          <p:cNvCxnSpPr/>
          <p:nvPr/>
        </p:nvCxnSpPr>
        <p:spPr>
          <a:xfrm>
            <a:off x="0" y="8382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32860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731" y="228600"/>
            <a:ext cx="8179869" cy="1143000"/>
          </a:xfrm>
        </p:spPr>
        <p:txBody>
          <a:bodyPr>
            <a:normAutofit fontScale="90000"/>
          </a:bodyPr>
          <a:lstStyle/>
          <a:p>
            <a:pPr algn="ctr"/>
            <a:r>
              <a:rPr lang="en-US" sz="4000" dirty="0" smtClean="0">
                <a:solidFill>
                  <a:schemeClr val="tx2"/>
                </a:solidFill>
                <a:latin typeface="+mn-lt"/>
              </a:rPr>
              <a:t>Power of Metacognitive </a:t>
            </a:r>
            <a:br>
              <a:rPr lang="en-US" sz="4000" dirty="0" smtClean="0">
                <a:solidFill>
                  <a:schemeClr val="tx2"/>
                </a:solidFill>
                <a:latin typeface="+mn-lt"/>
              </a:rPr>
            </a:br>
            <a:r>
              <a:rPr lang="en-US" sz="4000" dirty="0" smtClean="0">
                <a:solidFill>
                  <a:schemeClr val="tx2"/>
                </a:solidFill>
                <a:latin typeface="+mn-lt"/>
              </a:rPr>
              <a:t>Learning Strategies</a:t>
            </a:r>
            <a:r>
              <a:rPr lang="en-US" b="0" dirty="0" smtClean="0">
                <a:solidFill>
                  <a:schemeClr val="tx2"/>
                </a:solidFill>
                <a:latin typeface="+mn-lt"/>
              </a:rPr>
              <a:t/>
            </a:r>
            <a:br>
              <a:rPr lang="en-US" b="0" dirty="0" smtClean="0">
                <a:solidFill>
                  <a:schemeClr val="tx2"/>
                </a:solidFill>
                <a:latin typeface="+mn-lt"/>
              </a:rPr>
            </a:br>
            <a:r>
              <a:rPr lang="en-US" sz="4000" b="0" dirty="0" smtClean="0">
                <a:solidFill>
                  <a:schemeClr val="tx2"/>
                </a:solidFill>
                <a:latin typeface="+mn-lt"/>
              </a:rPr>
              <a:t>Sydnie’s Story: Intro and emails</a:t>
            </a:r>
            <a:endParaRPr lang="en-US" sz="4000" b="0" dirty="0">
              <a:solidFill>
                <a:schemeClr val="tx2"/>
              </a:solidFill>
              <a:latin typeface="+mn-lt"/>
            </a:endParaRPr>
          </a:p>
        </p:txBody>
      </p:sp>
      <p:sp>
        <p:nvSpPr>
          <p:cNvPr id="3" name="Content Placeholder 2"/>
          <p:cNvSpPr>
            <a:spLocks noGrp="1"/>
          </p:cNvSpPr>
          <p:nvPr>
            <p:ph idx="1"/>
          </p:nvPr>
        </p:nvSpPr>
        <p:spPr>
          <a:xfrm>
            <a:off x="1524000" y="3752152"/>
            <a:ext cx="7239000" cy="3871912"/>
          </a:xfrm>
        </p:spPr>
        <p:txBody>
          <a:bodyPr/>
          <a:lstStyle/>
          <a:p>
            <a:pPr>
              <a:buFont typeface="Wingdings" panose="05000000000000000000" pitchFamily="2" charset="2"/>
              <a:buChar char="§"/>
            </a:pPr>
            <a:r>
              <a:rPr lang="en-US" dirty="0" smtClean="0">
                <a:solidFill>
                  <a:schemeClr val="tx1"/>
                </a:solidFill>
                <a:latin typeface="+mn-lt"/>
              </a:rPr>
              <a:t>First encounter on September 23, 2013 </a:t>
            </a:r>
            <a:endParaRPr lang="en-US" baseline="30000" dirty="0">
              <a:solidFill>
                <a:schemeClr val="tx1"/>
              </a:solidFill>
              <a:latin typeface="+mn-lt"/>
            </a:endParaRPr>
          </a:p>
          <a:p>
            <a:pPr>
              <a:buFont typeface="Wingdings" panose="05000000000000000000" pitchFamily="2" charset="2"/>
              <a:buChar char="§"/>
            </a:pPr>
            <a:r>
              <a:rPr lang="en-US" dirty="0" smtClean="0">
                <a:solidFill>
                  <a:schemeClr val="tx1"/>
                </a:solidFill>
                <a:latin typeface="+mn-lt"/>
              </a:rPr>
              <a:t>Email on October 14, 2013 </a:t>
            </a:r>
          </a:p>
          <a:p>
            <a:pPr>
              <a:buFont typeface="Wingdings" panose="05000000000000000000" pitchFamily="2" charset="2"/>
              <a:buChar char="§"/>
            </a:pPr>
            <a:r>
              <a:rPr lang="en-US" dirty="0" smtClean="0">
                <a:solidFill>
                  <a:schemeClr val="tx1"/>
                </a:solidFill>
                <a:latin typeface="+mn-lt"/>
              </a:rPr>
              <a:t>Email on January 9, 2014</a:t>
            </a:r>
          </a:p>
          <a:p>
            <a:pPr>
              <a:buFont typeface="Wingdings" panose="05000000000000000000" pitchFamily="2" charset="2"/>
              <a:buChar char="§"/>
            </a:pPr>
            <a:r>
              <a:rPr lang="en-US" dirty="0" smtClean="0">
                <a:solidFill>
                  <a:schemeClr val="tx1"/>
                </a:solidFill>
                <a:latin typeface="+mn-lt"/>
              </a:rPr>
              <a:t>Email on January 20, 2014</a:t>
            </a:r>
          </a:p>
          <a:p>
            <a:pPr>
              <a:buFont typeface="Wingdings" panose="05000000000000000000" pitchFamily="2" charset="2"/>
              <a:buChar char="§"/>
            </a:pPr>
            <a:r>
              <a:rPr lang="en-US" dirty="0" smtClean="0">
                <a:solidFill>
                  <a:schemeClr val="tx1"/>
                </a:solidFill>
                <a:latin typeface="+mn-lt"/>
              </a:rPr>
              <a:t>Email on May 7, 2014</a:t>
            </a:r>
          </a:p>
          <a:p>
            <a:pPr marL="0" indent="0">
              <a:buNone/>
            </a:pPr>
            <a:endParaRPr lang="en-US" baseline="30000" dirty="0" smtClean="0"/>
          </a:p>
          <a:p>
            <a:pPr>
              <a:buFont typeface="Wingdings" panose="05000000000000000000" pitchFamily="2" charset="2"/>
              <a:buChar char="§"/>
            </a:pPr>
            <a:endParaRPr lang="en-US" baseline="30000" dirty="0"/>
          </a:p>
          <a:p>
            <a:pPr>
              <a:buFont typeface="Wingdings" panose="05000000000000000000" pitchFamily="2" charset="2"/>
              <a:buChar char="§"/>
            </a:pPr>
            <a:endParaRPr lang="en-US" baseline="30000"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4" name="Rectangle 3"/>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stretch>
            <a:fillRect/>
          </a:stretch>
        </p:blipFill>
        <p:spPr>
          <a:xfrm>
            <a:off x="3733800" y="1687104"/>
            <a:ext cx="2630713" cy="1970496"/>
          </a:xfrm>
          <a:prstGeom prst="rect">
            <a:avLst/>
          </a:prstGeom>
        </p:spPr>
      </p:pic>
    </p:spTree>
    <p:extLst>
      <p:ext uri="{BB962C8B-B14F-4D97-AF65-F5344CB8AC3E}">
        <p14:creationId xmlns:p14="http://schemas.microsoft.com/office/powerpoint/2010/main" val="36914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2133600"/>
            <a:ext cx="7772400" cy="1143000"/>
          </a:xfrm>
        </p:spPr>
        <p:txBody>
          <a:bodyPr>
            <a:normAutofit fontScale="90000"/>
          </a:bodyPr>
          <a:lstStyle/>
          <a:p>
            <a:pPr eaLnBrk="1" hangingPunct="1"/>
            <a:r>
              <a:rPr lang="en-US" dirty="0" smtClean="0">
                <a:solidFill>
                  <a:schemeClr val="tx2"/>
                </a:solidFill>
                <a:latin typeface="+mj-lt"/>
              </a:rPr>
              <a:t>How do we teach students to move higher on Bloom’s Taxonomy?</a:t>
            </a:r>
            <a:r>
              <a:rPr lang="en-US" dirty="0" smtClean="0">
                <a:solidFill>
                  <a:schemeClr val="accent1">
                    <a:lumMod val="75000"/>
                  </a:schemeClr>
                </a:solidFill>
                <a:latin typeface="+mj-lt"/>
              </a:rPr>
              <a:t/>
            </a:r>
            <a:br>
              <a:rPr lang="en-US" dirty="0" smtClean="0">
                <a:solidFill>
                  <a:schemeClr val="accent1">
                    <a:lumMod val="75000"/>
                  </a:schemeClr>
                </a:solidFill>
                <a:latin typeface="+mj-lt"/>
              </a:rPr>
            </a:br>
            <a:r>
              <a:rPr lang="en-US" dirty="0" smtClean="0">
                <a:solidFill>
                  <a:schemeClr val="accent1">
                    <a:lumMod val="75000"/>
                  </a:schemeClr>
                </a:solidFill>
                <a:latin typeface="+mj-lt"/>
              </a:rPr>
              <a:t/>
            </a:r>
            <a:br>
              <a:rPr lang="en-US" dirty="0" smtClean="0">
                <a:solidFill>
                  <a:schemeClr val="accent1">
                    <a:lumMod val="75000"/>
                  </a:schemeClr>
                </a:solidFill>
                <a:latin typeface="+mj-lt"/>
              </a:rPr>
            </a:br>
            <a:r>
              <a:rPr lang="en-US" dirty="0" smtClean="0">
                <a:solidFill>
                  <a:schemeClr val="tx2"/>
                </a:solidFill>
                <a:latin typeface="+mj-lt"/>
              </a:rPr>
              <a:t>Teach them the Study Cycle*</a:t>
            </a:r>
            <a:r>
              <a:rPr lang="en-US" dirty="0" smtClean="0">
                <a:solidFill>
                  <a:schemeClr val="tx2"/>
                </a:solidFill>
              </a:rPr>
              <a:t/>
            </a:r>
            <a:br>
              <a:rPr lang="en-US" dirty="0" smtClean="0">
                <a:solidFill>
                  <a:schemeClr val="tx2"/>
                </a:solidFill>
              </a:rPr>
            </a:br>
            <a:r>
              <a:rPr lang="en-US" dirty="0" smtClean="0"/>
              <a:t/>
            </a:r>
            <a:br>
              <a:rPr lang="en-US" dirty="0" smtClean="0"/>
            </a:br>
            <a:r>
              <a:rPr lang="en-US" dirty="0" smtClean="0"/>
              <a:t/>
            </a:r>
            <a:br>
              <a:rPr lang="en-US" dirty="0" smtClean="0"/>
            </a:br>
            <a:endParaRPr lang="en-US" dirty="0" smtClean="0"/>
          </a:p>
        </p:txBody>
      </p:sp>
      <p:sp>
        <p:nvSpPr>
          <p:cNvPr id="3" name="Rectangle 2"/>
          <p:cNvSpPr/>
          <p:nvPr/>
        </p:nvSpPr>
        <p:spPr>
          <a:xfrm>
            <a:off x="3276600" y="5638800"/>
            <a:ext cx="5867400" cy="369332"/>
          </a:xfrm>
          <a:prstGeom prst="rect">
            <a:avLst/>
          </a:prstGeom>
        </p:spPr>
        <p:txBody>
          <a:bodyPr wrap="square">
            <a:spAutoFit/>
          </a:bodyPr>
          <a:lstStyle/>
          <a:p>
            <a:r>
              <a:rPr lang="en-US" b="1" i="1" dirty="0" smtClean="0">
                <a:solidFill>
                  <a:schemeClr val="accent1">
                    <a:lumMod val="75000"/>
                  </a:schemeClr>
                </a:solidFill>
                <a:latin typeface="Arial" pitchFamily="34" charset="0"/>
              </a:rPr>
              <a:t>*adapted from Frank Christ’s PLRS system</a:t>
            </a:r>
            <a:endParaRPr lang="en-US" dirty="0">
              <a:solidFill>
                <a:schemeClr val="accent1">
                  <a:lumMod val="75000"/>
                </a:schemeClr>
              </a:solidFill>
            </a:endParaRPr>
          </a:p>
        </p:txBody>
      </p:sp>
      <p:pic>
        <p:nvPicPr>
          <p:cNvPr id="19458" name="Picture 2" descr="C:\Documents and Settings\Saundra\Local Settings\Temporary Internet Files\Content.IE5\27WC1QYS\MC900231936[1].wmf"/>
          <p:cNvPicPr>
            <a:picLocks noChangeAspect="1" noChangeArrowheads="1"/>
          </p:cNvPicPr>
          <p:nvPr/>
        </p:nvPicPr>
        <p:blipFill>
          <a:blip r:embed="rId3" cstate="print"/>
          <a:srcRect/>
          <a:stretch>
            <a:fillRect/>
          </a:stretch>
        </p:blipFill>
        <p:spPr bwMode="auto">
          <a:xfrm>
            <a:off x="3886200" y="3276600"/>
            <a:ext cx="1753354" cy="2139636"/>
          </a:xfrm>
          <a:prstGeom prst="rect">
            <a:avLst/>
          </a:prstGeom>
          <a:noFill/>
        </p:spPr>
      </p:pic>
      <p:cxnSp>
        <p:nvCxnSpPr>
          <p:cNvPr id="5" name="Straight Connector 4"/>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4746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6"/>
          <p:cNvGrpSpPr/>
          <p:nvPr/>
        </p:nvGrpSpPr>
        <p:grpSpPr>
          <a:xfrm>
            <a:off x="428453" y="381000"/>
            <a:ext cx="4114800" cy="4648200"/>
            <a:chOff x="144629" y="419114"/>
            <a:chExt cx="4351170" cy="4495755"/>
          </a:xfrm>
          <a:solidFill>
            <a:srgbClr val="BD5D2D"/>
          </a:solidFill>
          <a:scene3d>
            <a:camera prst="orthographicFront"/>
            <a:lightRig rig="flat" dir="t"/>
          </a:scene3d>
        </p:grpSpPr>
        <p:sp>
          <p:nvSpPr>
            <p:cNvPr id="28" name="Oval 27"/>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33" name="Oval 4"/>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solidFill>
                    <a:schemeClr val="bg1"/>
                  </a:solidFill>
                </a:rPr>
                <a:t>Reflect</a:t>
              </a:r>
              <a:endParaRPr lang="en-US" sz="2000" kern="1200" dirty="0">
                <a:solidFill>
                  <a:schemeClr val="bg1"/>
                </a:solidFill>
              </a:endParaRPr>
            </a:p>
          </p:txBody>
        </p:sp>
      </p:grpSp>
      <p:graphicFrame>
        <p:nvGraphicFramePr>
          <p:cNvPr id="29" name="Diagram 28"/>
          <p:cNvGraphicFramePr/>
          <p:nvPr>
            <p:extLst/>
          </p:nvPr>
        </p:nvGraphicFramePr>
        <p:xfrm>
          <a:off x="-228600" y="418107"/>
          <a:ext cx="5289176" cy="3766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457200" y="5292636"/>
            <a:ext cx="8264745" cy="990600"/>
          </a:xfrm>
          <a:prstGeom prst="roundRect">
            <a:avLst>
              <a:gd name="adj" fmla="val 10000"/>
            </a:avLst>
          </a:prstGeom>
          <a:noFill/>
          <a:ln>
            <a:solidFill>
              <a:schemeClr val="bg1">
                <a:lumMod val="75000"/>
              </a:schemeClr>
            </a:solidFill>
            <a:prstDash val="solid"/>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0" y="0"/>
            <a:ext cx="9144000" cy="646331"/>
          </a:xfrm>
          <a:prstGeom prst="rect">
            <a:avLst/>
          </a:prstGeom>
          <a:solidFill>
            <a:srgbClr val="666666"/>
          </a:solidFill>
        </p:spPr>
        <p:txBody>
          <a:bodyPr wrap="square" tIns="182880" rIns="457200" bIns="91440" rtlCol="0">
            <a:spAutoFit/>
          </a:bodyPr>
          <a:lstStyle/>
          <a:p>
            <a:pPr algn="r"/>
            <a:r>
              <a:rPr lang="en-US" sz="2400" b="1" dirty="0" smtClean="0">
                <a:solidFill>
                  <a:schemeClr val="bg1"/>
                </a:solidFill>
                <a:latin typeface="Goudy Old Style" pitchFamily="18" charset="0"/>
              </a:rPr>
              <a:t>The Study Cycle  </a:t>
            </a:r>
            <a:endParaRPr lang="en-US" sz="2400" b="1" dirty="0">
              <a:solidFill>
                <a:schemeClr val="bg1"/>
              </a:solidFill>
              <a:latin typeface="Goudy Old Style" pitchFamily="18" charset="0"/>
            </a:endParaRPr>
          </a:p>
        </p:txBody>
      </p:sp>
      <p:graphicFrame>
        <p:nvGraphicFramePr>
          <p:cNvPr id="22" name="Table 21"/>
          <p:cNvGraphicFramePr>
            <a:graphicFrameLocks noGrp="1"/>
          </p:cNvGraphicFramePr>
          <p:nvPr>
            <p:extLst/>
          </p:nvPr>
        </p:nvGraphicFramePr>
        <p:xfrm>
          <a:off x="457200" y="5368836"/>
          <a:ext cx="8157883" cy="838200"/>
        </p:xfrm>
        <a:graphic>
          <a:graphicData uri="http://schemas.openxmlformats.org/drawingml/2006/table">
            <a:tbl>
              <a:tblPr/>
              <a:tblGrid>
                <a:gridCol w="325704">
                  <a:extLst>
                    <a:ext uri="{9D8B030D-6E8A-4147-A177-3AD203B41FA5}">
                      <a16:colId xmlns:a16="http://schemas.microsoft.com/office/drawing/2014/main" val="20000"/>
                    </a:ext>
                  </a:extLst>
                </a:gridCol>
                <a:gridCol w="1274496">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5414683">
                  <a:extLst>
                    <a:ext uri="{9D8B030D-6E8A-4147-A177-3AD203B41FA5}">
                      <a16:colId xmlns:a16="http://schemas.microsoft.com/office/drawing/2014/main" val="20003"/>
                    </a:ext>
                  </a:extLst>
                </a:gridCol>
              </a:tblGrid>
              <a:tr h="209230">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1</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Set a Goal</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1-2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a:solidFill>
                            <a:schemeClr val="tx1"/>
                          </a:solidFill>
                          <a:latin typeface="+mn-lt"/>
                          <a:ea typeface="Times New Roman"/>
                          <a:cs typeface="Times New Roman"/>
                        </a:rPr>
                        <a:t>Decide what you want to accomplish in your study session </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0"/>
                  </a:ext>
                </a:extLst>
              </a:tr>
              <a:tr h="22213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2</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Study with Focus</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30-50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smtClean="0">
                          <a:solidFill>
                            <a:schemeClr val="tx1"/>
                          </a:solidFill>
                          <a:latin typeface="+mn-lt"/>
                          <a:ea typeface="Times New Roman"/>
                          <a:cs typeface="Times New Roman"/>
                        </a:rPr>
                        <a:t>Interact with material</a:t>
                      </a:r>
                      <a:r>
                        <a:rPr lang="en-US" sz="1000" b="0" dirty="0" smtClean="0">
                          <a:solidFill>
                            <a:schemeClr val="tx1"/>
                          </a:solidFill>
                          <a:latin typeface="+mn-lt"/>
                          <a:ea typeface="Times New Roman"/>
                          <a:cs typeface="Times New Roman"/>
                        </a:rPr>
                        <a:t>- organize, concept </a:t>
                      </a:r>
                      <a:r>
                        <a:rPr lang="en-US" sz="1000" b="0" dirty="0">
                          <a:solidFill>
                            <a:schemeClr val="tx1"/>
                          </a:solidFill>
                          <a:latin typeface="+mn-lt"/>
                          <a:ea typeface="Times New Roman"/>
                          <a:cs typeface="Times New Roman"/>
                        </a:rPr>
                        <a:t>map, </a:t>
                      </a:r>
                      <a:r>
                        <a:rPr lang="en-US" sz="1000" b="0" dirty="0" smtClean="0">
                          <a:solidFill>
                            <a:schemeClr val="tx1"/>
                          </a:solidFill>
                          <a:latin typeface="+mn-lt"/>
                          <a:ea typeface="Times New Roman"/>
                          <a:cs typeface="Times New Roman"/>
                        </a:rPr>
                        <a:t>summarize,</a:t>
                      </a:r>
                      <a:r>
                        <a:rPr lang="en-US" sz="1000" b="0" baseline="0" dirty="0" smtClean="0">
                          <a:solidFill>
                            <a:schemeClr val="tx1"/>
                          </a:solidFill>
                          <a:latin typeface="+mn-lt"/>
                          <a:ea typeface="Times New Roman"/>
                          <a:cs typeface="Times New Roman"/>
                        </a:rPr>
                        <a:t> process, re-read, fill-in notes, reflect, etc.</a:t>
                      </a:r>
                      <a:r>
                        <a:rPr lang="en-US" sz="1000" b="0" kern="1200" dirty="0" smtClean="0">
                          <a:solidFill>
                            <a:schemeClr val="tx1"/>
                          </a:solidFill>
                          <a:latin typeface="+mn-lt"/>
                          <a:ea typeface="Times New Roman"/>
                          <a:cs typeface="Times New Roman"/>
                        </a:rPr>
                        <a:t>  </a:t>
                      </a:r>
                      <a:endParaRPr lang="en-US" sz="1000" b="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1"/>
                  </a:ext>
                </a:extLst>
              </a:tr>
              <a:tr h="209230">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3</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smtClean="0">
                          <a:solidFill>
                            <a:schemeClr val="tx1"/>
                          </a:solidFill>
                          <a:latin typeface="+mn-lt"/>
                          <a:ea typeface="Calibri"/>
                          <a:cs typeface="Times New Roman"/>
                        </a:rPr>
                        <a:t>Reward</a:t>
                      </a:r>
                      <a:r>
                        <a:rPr lang="en-US" sz="1000" b="1" baseline="0" dirty="0" smtClean="0">
                          <a:solidFill>
                            <a:schemeClr val="tx1"/>
                          </a:solidFill>
                          <a:latin typeface="+mn-lt"/>
                          <a:ea typeface="Calibri"/>
                          <a:cs typeface="Times New Roman"/>
                        </a:rPr>
                        <a:t> Yourself</a:t>
                      </a:r>
                      <a:endParaRPr lang="en-US" sz="1000" b="1"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10-15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smtClean="0">
                          <a:solidFill>
                            <a:schemeClr val="tx1"/>
                          </a:solidFill>
                          <a:latin typeface="+mn-lt"/>
                          <a:ea typeface="Times New Roman"/>
                          <a:cs typeface="Times New Roman"/>
                        </a:rPr>
                        <a:t>Take</a:t>
                      </a:r>
                      <a:r>
                        <a:rPr lang="en-US" sz="1000" b="1" kern="1200" baseline="0" dirty="0" smtClean="0">
                          <a:solidFill>
                            <a:schemeClr val="tx1"/>
                          </a:solidFill>
                          <a:latin typeface="+mn-lt"/>
                          <a:ea typeface="Times New Roman"/>
                          <a:cs typeface="Times New Roman"/>
                        </a:rPr>
                        <a:t> a break</a:t>
                      </a:r>
                      <a:r>
                        <a:rPr lang="en-US" sz="1000" kern="1200" dirty="0" smtClean="0">
                          <a:solidFill>
                            <a:schemeClr val="tx1"/>
                          </a:solidFill>
                          <a:latin typeface="+mn-lt"/>
                          <a:ea typeface="Times New Roman"/>
                          <a:cs typeface="Times New Roman"/>
                        </a:rPr>
                        <a:t>– </a:t>
                      </a:r>
                      <a:r>
                        <a:rPr lang="en-US" sz="1000" kern="1200" dirty="0">
                          <a:solidFill>
                            <a:schemeClr val="tx1"/>
                          </a:solidFill>
                          <a:latin typeface="+mn-lt"/>
                          <a:ea typeface="Times New Roman"/>
                          <a:cs typeface="Times New Roman"/>
                        </a:rPr>
                        <a:t>call a friend, play a short game, get a snack</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2"/>
                  </a:ext>
                </a:extLst>
              </a:tr>
              <a:tr h="19760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4</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Review</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5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a:solidFill>
                            <a:schemeClr val="tx1"/>
                          </a:solidFill>
                          <a:latin typeface="+mn-lt"/>
                          <a:ea typeface="Times New Roman"/>
                          <a:cs typeface="Times New Roman"/>
                        </a:rPr>
                        <a:t>Go over what you just studied</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24" name="TextBox 23"/>
          <p:cNvSpPr txBox="1"/>
          <p:nvPr/>
        </p:nvSpPr>
        <p:spPr>
          <a:xfrm>
            <a:off x="347382" y="4975558"/>
            <a:ext cx="4123765" cy="369332"/>
          </a:xfrm>
          <a:prstGeom prst="rect">
            <a:avLst/>
          </a:prstGeom>
          <a:noFill/>
        </p:spPr>
        <p:txBody>
          <a:bodyPr wrap="square" rtlCol="0">
            <a:spAutoFit/>
          </a:bodyPr>
          <a:lstStyle/>
          <a:p>
            <a:r>
              <a:rPr lang="en-US" dirty="0" smtClean="0"/>
              <a:t>Intense Study Sessions  </a:t>
            </a:r>
            <a:endParaRPr lang="en-US" dirty="0"/>
          </a:p>
        </p:txBody>
      </p:sp>
      <p:sp>
        <p:nvSpPr>
          <p:cNvPr id="30" name="TextBox 29"/>
          <p:cNvSpPr txBox="1"/>
          <p:nvPr/>
        </p:nvSpPr>
        <p:spPr>
          <a:xfrm>
            <a:off x="1959858" y="1828800"/>
            <a:ext cx="1029962" cy="461665"/>
          </a:xfrm>
          <a:prstGeom prst="rect">
            <a:avLst/>
          </a:prstGeom>
          <a:noFill/>
        </p:spPr>
        <p:txBody>
          <a:bodyPr wrap="none" rtlCol="0">
            <a:spAutoFit/>
          </a:bodyPr>
          <a:lstStyle/>
          <a:p>
            <a:r>
              <a:rPr lang="en-US" sz="2400" dirty="0" smtClean="0"/>
              <a:t>Attend</a:t>
            </a:r>
            <a:endParaRPr lang="en-US" sz="2400" dirty="0"/>
          </a:p>
        </p:txBody>
      </p:sp>
      <p:sp>
        <p:nvSpPr>
          <p:cNvPr id="31" name="TextBox 30"/>
          <p:cNvSpPr txBox="1"/>
          <p:nvPr/>
        </p:nvSpPr>
        <p:spPr>
          <a:xfrm>
            <a:off x="1934627" y="2756062"/>
            <a:ext cx="1080424" cy="461665"/>
          </a:xfrm>
          <a:prstGeom prst="rect">
            <a:avLst/>
          </a:prstGeom>
          <a:noFill/>
        </p:spPr>
        <p:txBody>
          <a:bodyPr wrap="none" rtlCol="0">
            <a:spAutoFit/>
          </a:bodyPr>
          <a:lstStyle/>
          <a:p>
            <a:r>
              <a:rPr lang="en-US" sz="2400" dirty="0" smtClean="0"/>
              <a:t>Review</a:t>
            </a:r>
            <a:endParaRPr lang="en-US" sz="2400" dirty="0"/>
          </a:p>
        </p:txBody>
      </p:sp>
      <p:sp>
        <p:nvSpPr>
          <p:cNvPr id="32" name="TextBox 31"/>
          <p:cNvSpPr txBox="1"/>
          <p:nvPr/>
        </p:nvSpPr>
        <p:spPr>
          <a:xfrm>
            <a:off x="2029044" y="3505200"/>
            <a:ext cx="891591" cy="461665"/>
          </a:xfrm>
          <a:prstGeom prst="rect">
            <a:avLst/>
          </a:prstGeom>
          <a:noFill/>
        </p:spPr>
        <p:txBody>
          <a:bodyPr wrap="none" rtlCol="0">
            <a:spAutoFit/>
          </a:bodyPr>
          <a:lstStyle/>
          <a:p>
            <a:r>
              <a:rPr lang="en-US" sz="2400" dirty="0" smtClean="0"/>
              <a:t>Study</a:t>
            </a:r>
            <a:endParaRPr lang="en-US" sz="2400" dirty="0"/>
          </a:p>
        </p:txBody>
      </p:sp>
      <p:sp>
        <p:nvSpPr>
          <p:cNvPr id="26" name="Rounded Rectangle 25"/>
          <p:cNvSpPr/>
          <p:nvPr/>
        </p:nvSpPr>
        <p:spPr>
          <a:xfrm>
            <a:off x="2989818" y="1923373"/>
            <a:ext cx="5732127" cy="470123"/>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015050" y="1931831"/>
            <a:ext cx="5706894" cy="276999"/>
          </a:xfrm>
          <a:prstGeom prst="rect">
            <a:avLst/>
          </a:prstGeom>
        </p:spPr>
        <p:txBody>
          <a:bodyPr wrap="square">
            <a:spAutoFit/>
          </a:bodyPr>
          <a:lstStyle/>
          <a:p>
            <a:r>
              <a:rPr lang="en-US" sz="1200" b="1" i="1" u="sng" dirty="0"/>
              <a:t>Attend</a:t>
            </a:r>
            <a:r>
              <a:rPr lang="en-US" sz="1200" i="1" u="sng" dirty="0"/>
              <a:t> </a:t>
            </a:r>
            <a:r>
              <a:rPr lang="en-US" sz="1200" b="1" u="sng" dirty="0"/>
              <a:t>class </a:t>
            </a:r>
            <a:r>
              <a:rPr lang="en-US" sz="1200" dirty="0" smtClean="0"/>
              <a:t>– </a:t>
            </a:r>
            <a:r>
              <a:rPr lang="en-US" sz="1200" b="1" dirty="0" smtClean="0"/>
              <a:t>GO TO CLASS! </a:t>
            </a:r>
            <a:r>
              <a:rPr lang="en-US" sz="1200" dirty="0" smtClean="0"/>
              <a:t>Answer and ask questions and take meaningful notes</a:t>
            </a:r>
            <a:r>
              <a:rPr lang="en-US" sz="1200" dirty="0"/>
              <a:t>. </a:t>
            </a:r>
            <a:r>
              <a:rPr lang="en-US" sz="1200" dirty="0" smtClean="0"/>
              <a:t> </a:t>
            </a:r>
            <a:endParaRPr lang="en-US" sz="1200" dirty="0"/>
          </a:p>
        </p:txBody>
      </p:sp>
      <p:sp>
        <p:nvSpPr>
          <p:cNvPr id="35" name="Rounded Rectangle 34"/>
          <p:cNvSpPr/>
          <p:nvPr/>
        </p:nvSpPr>
        <p:spPr>
          <a:xfrm>
            <a:off x="2989819" y="2848838"/>
            <a:ext cx="5732125" cy="432108"/>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2989820" y="4426916"/>
            <a:ext cx="5732126" cy="5715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3029906" y="1020103"/>
            <a:ext cx="5692037" cy="645136"/>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5" name="Rectangle 1"/>
          <p:cNvSpPr>
            <a:spLocks noChangeArrowheads="1"/>
          </p:cNvSpPr>
          <p:nvPr/>
        </p:nvSpPr>
        <p:spPr bwMode="auto">
          <a:xfrm>
            <a:off x="3065417" y="1018908"/>
            <a:ext cx="565652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581025" algn="l"/>
              </a:tabLst>
            </a:pPr>
            <a:r>
              <a:rPr kumimoji="0" lang="en-US" sz="1200" b="1" i="1" u="sng" strike="noStrike" cap="none" normalizeH="0" baseline="0" dirty="0" smtClean="0">
                <a:ln>
                  <a:noFill/>
                </a:ln>
                <a:solidFill>
                  <a:schemeClr val="tx1"/>
                </a:solidFill>
                <a:effectLst/>
                <a:ea typeface="Calibri" pitchFamily="34" charset="0"/>
                <a:cs typeface="Times New Roman" pitchFamily="18" charset="0"/>
              </a:rPr>
              <a:t>Preview</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 before</a:t>
            </a:r>
            <a:r>
              <a:rPr kumimoji="0" lang="en-US" sz="1200" b="1" i="0" u="sng" strike="noStrike" cap="none" normalizeH="0" dirty="0" smtClean="0">
                <a:ln>
                  <a:noFill/>
                </a:ln>
                <a:solidFill>
                  <a:schemeClr val="tx1"/>
                </a:solidFill>
                <a:effectLst/>
                <a:ea typeface="Calibri" pitchFamily="34" charset="0"/>
                <a:cs typeface="Times New Roman" pitchFamily="18" charset="0"/>
              </a:rPr>
              <a:t> </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class</a:t>
            </a:r>
            <a:r>
              <a:rPr kumimoji="0" lang="en-US" sz="1200" b="1" i="0" strike="noStrike" cap="none" normalizeH="0" baseline="0" dirty="0" smtClean="0">
                <a:ln>
                  <a:noFill/>
                </a:ln>
                <a:solidFill>
                  <a:schemeClr val="tx1"/>
                </a:solidFill>
                <a:effectLst/>
                <a:ea typeface="Calibri" pitchFamily="34" charset="0"/>
                <a:cs typeface="Times New Roman" pitchFamily="18" charset="0"/>
              </a:rPr>
              <a:t> </a:t>
            </a:r>
            <a:r>
              <a:rPr lang="en-US" sz="1200" dirty="0" smtClean="0"/>
              <a:t>–</a:t>
            </a:r>
            <a:r>
              <a:rPr lang="en-US" sz="1200" dirty="0" smtClean="0">
                <a:ea typeface="Calibri" pitchFamily="34" charset="0"/>
                <a:cs typeface="Times New Roman" pitchFamily="18" charset="0"/>
              </a:rPr>
              <a:t> S</a:t>
            </a:r>
            <a:r>
              <a:rPr kumimoji="0" lang="en-US" sz="1200" b="0" i="0" u="none" strike="noStrike" cap="none" normalizeH="0" dirty="0" smtClean="0">
                <a:ln>
                  <a:noFill/>
                </a:ln>
                <a:solidFill>
                  <a:schemeClr val="tx1"/>
                </a:solidFill>
                <a:effectLst/>
                <a:ea typeface="Calibri" pitchFamily="34" charset="0"/>
                <a:cs typeface="Times New Roman" pitchFamily="18" charset="0"/>
              </a:rPr>
              <a:t>kim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the chapter, </a:t>
            </a:r>
            <a:r>
              <a:rPr lang="en-US" sz="1200" dirty="0" smtClean="0"/>
              <a:t>note headings and boldface words, </a:t>
            </a:r>
            <a:r>
              <a:rPr lang="en-US" sz="1200" dirty="0" smtClean="0">
                <a:ea typeface="Calibri" pitchFamily="34" charset="0"/>
                <a:cs typeface="Times New Roman" pitchFamily="18" charset="0"/>
              </a:rPr>
              <a:t>review summaries and chapter objectives, and come up with que</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stions you’d  like </a:t>
            </a:r>
            <a:r>
              <a:rPr lang="en-US" sz="1200" dirty="0" smtClean="0">
                <a:ea typeface="Calibri" pitchFamily="34" charset="0"/>
                <a:cs typeface="Times New Roman" pitchFamily="18" charset="0"/>
              </a:rPr>
              <a:t>the lecture to answer for you</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cs typeface="Arial" pitchFamily="34" charset="0"/>
            </a:endParaRPr>
          </a:p>
        </p:txBody>
      </p:sp>
      <p:sp>
        <p:nvSpPr>
          <p:cNvPr id="19" name="Rectangle 18"/>
          <p:cNvSpPr/>
          <p:nvPr/>
        </p:nvSpPr>
        <p:spPr>
          <a:xfrm>
            <a:off x="3015050" y="2855124"/>
            <a:ext cx="5706895" cy="461665"/>
          </a:xfrm>
          <a:prstGeom prst="rect">
            <a:avLst/>
          </a:prstGeom>
        </p:spPr>
        <p:txBody>
          <a:bodyPr wrap="square">
            <a:spAutoFit/>
          </a:bodyPr>
          <a:lstStyle/>
          <a:p>
            <a:r>
              <a:rPr lang="en-US" sz="1200" b="1" i="1" u="sng" dirty="0" smtClean="0"/>
              <a:t>Review</a:t>
            </a:r>
            <a:r>
              <a:rPr lang="en-US" sz="1200" b="1" u="sng" dirty="0" smtClean="0"/>
              <a:t> after class</a:t>
            </a:r>
            <a:r>
              <a:rPr lang="en-US" sz="1200" u="sng" dirty="0" smtClean="0"/>
              <a:t> </a:t>
            </a:r>
            <a:r>
              <a:rPr lang="en-US" sz="1200" dirty="0"/>
              <a:t>– </a:t>
            </a:r>
            <a:r>
              <a:rPr lang="en-US" sz="1200" dirty="0" smtClean="0"/>
              <a:t>As soon after class as possible, read notes, fill in gaps and note any questions.</a:t>
            </a:r>
            <a:endParaRPr lang="en-US" sz="1200" dirty="0"/>
          </a:p>
        </p:txBody>
      </p:sp>
      <p:sp>
        <p:nvSpPr>
          <p:cNvPr id="20" name="Rectangle 19"/>
          <p:cNvSpPr/>
          <p:nvPr/>
        </p:nvSpPr>
        <p:spPr>
          <a:xfrm>
            <a:off x="3015051" y="4399475"/>
            <a:ext cx="5706894" cy="646331"/>
          </a:xfrm>
          <a:prstGeom prst="rect">
            <a:avLst/>
          </a:prstGeom>
        </p:spPr>
        <p:txBody>
          <a:bodyPr wrap="square">
            <a:spAutoFit/>
          </a:bodyPr>
          <a:lstStyle/>
          <a:p>
            <a:r>
              <a:rPr lang="en-US" sz="1200" b="1" i="1" u="sng" dirty="0" smtClean="0"/>
              <a:t>Assess</a:t>
            </a:r>
            <a:r>
              <a:rPr lang="en-US" sz="1200" b="1" u="sng" dirty="0" smtClean="0"/>
              <a:t> your Learning</a:t>
            </a:r>
            <a:r>
              <a:rPr lang="en-US" sz="1200" b="1" dirty="0" smtClean="0"/>
              <a:t> </a:t>
            </a:r>
            <a:r>
              <a:rPr lang="en-US" sz="1200" dirty="0" smtClean="0"/>
              <a:t>– Periodically perform reality checks</a:t>
            </a:r>
          </a:p>
          <a:p>
            <a:pPr marL="234950" indent="-123825">
              <a:buFont typeface="Arial" pitchFamily="34" charset="0"/>
              <a:buChar char="•"/>
            </a:pPr>
            <a:r>
              <a:rPr lang="en-US" sz="1200" dirty="0" smtClean="0"/>
              <a:t>Am I using study methods that are effective?</a:t>
            </a:r>
          </a:p>
          <a:p>
            <a:pPr marL="234950" indent="-123825">
              <a:buFont typeface="Arial" pitchFamily="34" charset="0"/>
              <a:buChar char="•"/>
            </a:pPr>
            <a:r>
              <a:rPr lang="en-US" sz="1200" dirty="0" smtClean="0"/>
              <a:t>Do I understand the material enough to teach it to others?</a:t>
            </a:r>
            <a:endParaRPr lang="en-US" sz="1200" dirty="0"/>
          </a:p>
        </p:txBody>
      </p:sp>
      <p:sp>
        <p:nvSpPr>
          <p:cNvPr id="38" name="TextBox 37"/>
          <p:cNvSpPr txBox="1"/>
          <p:nvPr/>
        </p:nvSpPr>
        <p:spPr>
          <a:xfrm>
            <a:off x="1884261" y="914400"/>
            <a:ext cx="1181157" cy="461665"/>
          </a:xfrm>
          <a:prstGeom prst="rect">
            <a:avLst/>
          </a:prstGeom>
          <a:noFill/>
        </p:spPr>
        <p:txBody>
          <a:bodyPr wrap="none" rtlCol="0">
            <a:spAutoFit/>
          </a:bodyPr>
          <a:lstStyle/>
          <a:p>
            <a:r>
              <a:rPr lang="en-US" sz="2400" dirty="0" smtClean="0"/>
              <a:t>Preview</a:t>
            </a:r>
            <a:endParaRPr lang="en-US" sz="2400" dirty="0"/>
          </a:p>
        </p:txBody>
      </p:sp>
      <p:cxnSp>
        <p:nvCxnSpPr>
          <p:cNvPr id="34" name="Straight Connector 33"/>
          <p:cNvCxnSpPr/>
          <p:nvPr/>
        </p:nvCxnSpPr>
        <p:spPr>
          <a:xfrm>
            <a:off x="0" y="0"/>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390409"/>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sp>
        <p:nvSpPr>
          <p:cNvPr id="1027" name="Text Box 3"/>
          <p:cNvSpPr txBox="1">
            <a:spLocks noChangeArrowheads="1"/>
          </p:cNvSpPr>
          <p:nvPr/>
        </p:nvSpPr>
        <p:spPr bwMode="auto">
          <a:xfrm>
            <a:off x="5675779"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C</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A</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S</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4953000"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smtClean="0">
                <a:ln>
                  <a:noFill/>
                </a:ln>
                <a:solidFill>
                  <a:srgbClr val="000000"/>
                </a:solidFill>
                <a:effectLst/>
                <a:latin typeface="Arial" pitchFamily="34" charset="0"/>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smtClean="0">
                <a:ln>
                  <a:noFill/>
                </a:ln>
                <a:solidFill>
                  <a:srgbClr val="000000"/>
                </a:solidFill>
                <a:effectLst/>
                <a:latin typeface="Arial" pitchFamily="34" charset="0"/>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Box 41"/>
          <p:cNvSpPr txBox="1"/>
          <p:nvPr/>
        </p:nvSpPr>
        <p:spPr>
          <a:xfrm>
            <a:off x="1976145" y="4267200"/>
            <a:ext cx="997389" cy="461665"/>
          </a:xfrm>
          <a:prstGeom prst="rect">
            <a:avLst/>
          </a:prstGeom>
          <a:noFill/>
        </p:spPr>
        <p:txBody>
          <a:bodyPr wrap="none" rtlCol="0">
            <a:spAutoFit/>
          </a:bodyPr>
          <a:lstStyle/>
          <a:p>
            <a:r>
              <a:rPr lang="en-US" sz="2400" dirty="0" smtClean="0"/>
              <a:t>Assess</a:t>
            </a:r>
            <a:endParaRPr lang="en-US" sz="2400" dirty="0"/>
          </a:p>
        </p:txBody>
      </p:sp>
      <p:sp>
        <p:nvSpPr>
          <p:cNvPr id="43" name="Rounded Rectangle 42"/>
          <p:cNvSpPr/>
          <p:nvPr/>
        </p:nvSpPr>
        <p:spPr>
          <a:xfrm>
            <a:off x="2989820" y="3617918"/>
            <a:ext cx="5732126" cy="675409"/>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3031700" y="3617918"/>
            <a:ext cx="5690246" cy="646331"/>
          </a:xfrm>
          <a:prstGeom prst="rect">
            <a:avLst/>
          </a:prstGeom>
        </p:spPr>
        <p:txBody>
          <a:bodyPr wrap="square">
            <a:spAutoFit/>
          </a:bodyPr>
          <a:lstStyle/>
          <a:p>
            <a:r>
              <a:rPr lang="en-US" sz="1200" b="1" i="1" u="sng" dirty="0" smtClean="0"/>
              <a:t>Study </a:t>
            </a:r>
            <a:r>
              <a:rPr lang="en-US" sz="1200" dirty="0" smtClean="0"/>
              <a:t>– </a:t>
            </a:r>
            <a:r>
              <a:rPr lang="en-US" sz="1200" dirty="0"/>
              <a:t>Repetition is the </a:t>
            </a:r>
            <a:r>
              <a:rPr lang="en-US" sz="1200" dirty="0" smtClean="0"/>
              <a:t>key.  Ask questions such as ‘why’, ‘how’, and ‘what if’.</a:t>
            </a:r>
          </a:p>
          <a:p>
            <a:pPr marL="234950" indent="-123825">
              <a:buFont typeface="Arial" pitchFamily="34" charset="0"/>
              <a:buChar char="•"/>
            </a:pPr>
            <a:r>
              <a:rPr lang="en-US" sz="1200" dirty="0" smtClean="0"/>
              <a:t>Intense Study Sessions* - 3-5 short study sessions per day</a:t>
            </a:r>
          </a:p>
          <a:p>
            <a:pPr marL="234950" indent="-123825">
              <a:buFont typeface="Arial" pitchFamily="34" charset="0"/>
              <a:buChar char="•"/>
            </a:pPr>
            <a:r>
              <a:rPr lang="en-US" sz="1200" dirty="0" smtClean="0"/>
              <a:t>Weekend Review – Read notes and material from the week to make connections</a:t>
            </a:r>
            <a:endParaRPr lang="en-US" sz="1200" dirty="0"/>
          </a:p>
        </p:txBody>
      </p:sp>
      <p:pic>
        <p:nvPicPr>
          <p:cNvPr id="2" name="Picture 2"/>
          <p:cNvPicPr>
            <a:picLocks noChangeAspect="1" noChangeArrowheads="1"/>
          </p:cNvPicPr>
          <p:nvPr/>
        </p:nvPicPr>
        <p:blipFill>
          <a:blip r:embed="rId9" cstate="print"/>
          <a:srcRect/>
          <a:stretch>
            <a:fillRect/>
          </a:stretch>
        </p:blipFill>
        <p:spPr bwMode="auto">
          <a:xfrm>
            <a:off x="448236" y="6469423"/>
            <a:ext cx="1008529" cy="291161"/>
          </a:xfrm>
          <a:prstGeom prst="rect">
            <a:avLst/>
          </a:prstGeom>
          <a:noFill/>
          <a:ln w="9525" algn="in">
            <a:noFill/>
            <a:miter lim="800000"/>
            <a:headEnd/>
            <a:tailEnd/>
          </a:ln>
          <a:effectLst/>
        </p:spPr>
      </p:pic>
    </p:spTree>
    <p:custDataLst>
      <p:tags r:id="rId1"/>
    </p:custDataLst>
    <p:extLst>
      <p:ext uri="{BB962C8B-B14F-4D97-AF65-F5344CB8AC3E}">
        <p14:creationId xmlns:p14="http://schemas.microsoft.com/office/powerpoint/2010/main" val="2456710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914400" y="11430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kern="0" dirty="0" smtClean="0">
                <a:solidFill>
                  <a:schemeClr val="tx2"/>
                </a:solidFill>
                <a:latin typeface="+mj-lt"/>
                <a:ea typeface="+mj-ea"/>
                <a:cs typeface="+mj-cs"/>
              </a:rPr>
              <a:t>What happens when we </a:t>
            </a:r>
            <a:r>
              <a:rPr lang="en-US" sz="3600" b="1" kern="0" dirty="0" smtClean="0">
                <a:solidFill>
                  <a:schemeClr val="tx2"/>
                </a:solidFill>
                <a:latin typeface="+mj-lt"/>
                <a:ea typeface="+mj-ea"/>
                <a:cs typeface="+mj-cs"/>
              </a:rPr>
              <a:t>teach metacognitive learning strategies</a:t>
            </a:r>
            <a:r>
              <a:rPr lang="en-US" sz="3600" kern="0" dirty="0" smtClean="0">
                <a:solidFill>
                  <a:schemeClr val="tx2"/>
                </a:solidFill>
                <a:latin typeface="+mj-lt"/>
                <a:ea typeface="+mj-ea"/>
                <a:cs typeface="+mj-cs"/>
              </a:rPr>
              <a:t>, Bloom’s Taxonomy, and the Study Cycle </a:t>
            </a:r>
            <a:r>
              <a:rPr lang="en-US" sz="3600" b="1" kern="0" dirty="0" smtClean="0">
                <a:solidFill>
                  <a:schemeClr val="tx2"/>
                </a:solidFill>
                <a:latin typeface="+mj-lt"/>
                <a:ea typeface="+mj-ea"/>
                <a:cs typeface="+mj-cs"/>
              </a:rPr>
              <a:t>to an entire class</a:t>
            </a:r>
            <a:r>
              <a:rPr lang="en-US" sz="3600" kern="0" dirty="0" smtClean="0">
                <a:solidFill>
                  <a:schemeClr val="tx2"/>
                </a:solidFill>
                <a:latin typeface="+mj-lt"/>
                <a:ea typeface="+mj-ea"/>
                <a:cs typeface="+mj-cs"/>
              </a:rPr>
              <a:t>, not just individuals?</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7519" y="3429000"/>
            <a:ext cx="384048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3410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bwMode="auto">
          <a:xfrm>
            <a:off x="457201" y="1371600"/>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29570"/>
            <a:ext cx="8153399" cy="1143000"/>
          </a:xfrm>
          <a:prstGeom prst="rect">
            <a:avLst/>
          </a:prstGeom>
        </p:spPr>
        <p:txBody>
          <a:bodyPr anchor="ctr">
            <a:normAutofit fontScale="77500" lnSpcReduction="20000"/>
          </a:bodyPr>
          <a:lstStyle/>
          <a:p>
            <a:pPr algn="ctr" defTabSz="457200" eaLnBrk="1" hangingPunct="1"/>
            <a:r>
              <a:rPr lang="en-US" sz="4400" dirty="0" smtClean="0"/>
              <a:t>Performance in Gen Chem I in 2011 Based on One Learning Strategies Session*</a:t>
            </a:r>
            <a:endParaRPr lang="en-US" sz="4400" dirty="0"/>
          </a:p>
        </p:txBody>
      </p:sp>
      <p:sp>
        <p:nvSpPr>
          <p:cNvPr id="21" name="TextBox 20"/>
          <p:cNvSpPr txBox="1"/>
          <p:nvPr/>
        </p:nvSpPr>
        <p:spPr>
          <a:xfrm>
            <a:off x="609600" y="838200"/>
            <a:ext cx="8557095" cy="2616101"/>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Avg:		       71.65</a:t>
            </a:r>
            <a:r>
              <a:rPr lang="en-US" sz="2400" dirty="0"/>
              <a:t>%		70.45%	 </a:t>
            </a:r>
            <a:endParaRPr lang="en-US" sz="2400" dirty="0" smtClean="0"/>
          </a:p>
          <a:p>
            <a:r>
              <a:rPr lang="en-US" sz="2400" dirty="0" smtClean="0"/>
              <a:t>Exam 2 Avg</a:t>
            </a:r>
            <a:r>
              <a:rPr lang="en-US" sz="2400" dirty="0"/>
              <a:t>:</a:t>
            </a:r>
            <a:r>
              <a:rPr lang="en-US" sz="2400" dirty="0" smtClean="0"/>
              <a:t> 		       </a:t>
            </a:r>
            <a:r>
              <a:rPr lang="en-US" sz="2400" dirty="0"/>
              <a:t>77.18%		68.90% </a:t>
            </a:r>
            <a:endParaRPr lang="en-US" sz="2400" dirty="0" smtClean="0"/>
          </a:p>
          <a:p>
            <a:r>
              <a:rPr lang="en-US" sz="2400" dirty="0" smtClean="0"/>
              <a:t>Final course Avg*:	</a:t>
            </a:r>
            <a:r>
              <a:rPr lang="en-US" sz="2400" dirty="0" smtClean="0">
                <a:solidFill>
                  <a:schemeClr val="tx1">
                    <a:lumMod val="60000"/>
                    <a:lumOff val="40000"/>
                  </a:schemeClr>
                </a:solidFill>
              </a:rPr>
              <a:t>	</a:t>
            </a:r>
            <a:r>
              <a:rPr lang="en-US" sz="2400" dirty="0" smtClean="0">
                <a:solidFill>
                  <a:srgbClr val="FF0000"/>
                </a:solidFill>
              </a:rPr>
              <a:t>81.60%</a:t>
            </a:r>
            <a:r>
              <a:rPr lang="en-US" sz="2400" dirty="0" smtClean="0">
                <a:solidFill>
                  <a:schemeClr val="tx1">
                    <a:lumMod val="60000"/>
                    <a:lumOff val="40000"/>
                  </a:schemeClr>
                </a:solidFill>
              </a:rPr>
              <a:t>			</a:t>
            </a:r>
            <a:r>
              <a:rPr lang="en-US" sz="2400" dirty="0" smtClean="0">
                <a:solidFill>
                  <a:srgbClr val="FF0000"/>
                </a:solidFill>
              </a:rPr>
              <a:t>70.43%</a:t>
            </a:r>
          </a:p>
          <a:p>
            <a:r>
              <a:rPr lang="en-US" sz="2800" b="1" dirty="0" smtClean="0">
                <a:solidFill>
                  <a:srgbClr val="FF0000"/>
                </a:solidFill>
              </a:rPr>
              <a:t>Final Course Grade:     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C</a:t>
            </a:r>
          </a:p>
        </p:txBody>
      </p:sp>
      <p:sp>
        <p:nvSpPr>
          <p:cNvPr id="5" name="TextBox 4"/>
          <p:cNvSpPr txBox="1"/>
          <p:nvPr/>
        </p:nvSpPr>
        <p:spPr>
          <a:xfrm>
            <a:off x="76200" y="4512590"/>
            <a:ext cx="8991600" cy="830997"/>
          </a:xfrm>
          <a:prstGeom prst="rect">
            <a:avLst/>
          </a:prstGeom>
          <a:noFill/>
        </p:spPr>
        <p:txBody>
          <a:bodyPr wrap="square" rtlCol="0">
            <a:spAutoFit/>
          </a:bodyPr>
          <a:lstStyle/>
          <a:p>
            <a:pPr algn="ctr"/>
            <a:r>
              <a:rPr lang="en-US" sz="2400" b="1" dirty="0" smtClean="0"/>
              <a:t>The one 50-min presentation on study and learning strategies was followed by an improvement of one full letter grade</a:t>
            </a:r>
            <a:endParaRPr lang="en-US" sz="2400" b="1" dirty="0"/>
          </a:p>
        </p:txBody>
      </p:sp>
      <p:sp>
        <p:nvSpPr>
          <p:cNvPr id="2" name="TextBox 1"/>
          <p:cNvSpPr txBox="1"/>
          <p:nvPr/>
        </p:nvSpPr>
        <p:spPr>
          <a:xfrm>
            <a:off x="216311" y="5715000"/>
            <a:ext cx="8851490" cy="1107996"/>
          </a:xfrm>
          <a:prstGeom prst="rect">
            <a:avLst/>
          </a:prstGeom>
          <a:noFill/>
        </p:spPr>
        <p:txBody>
          <a:bodyPr wrap="square" rtlCol="0">
            <a:spAutoFit/>
          </a:bodyPr>
          <a:lstStyle/>
          <a:p>
            <a:r>
              <a:rPr lang="en-US" sz="2400" b="1" dirty="0"/>
              <a:t>*</a:t>
            </a:r>
            <a:r>
              <a:rPr lang="en-US" sz="2400" b="1" dirty="0" smtClean="0"/>
              <a:t>Cook</a:t>
            </a:r>
            <a:r>
              <a:rPr lang="en-US" sz="2400" b="1" dirty="0"/>
              <a:t>, E</a:t>
            </a:r>
            <a:r>
              <a:rPr lang="en-US" sz="2400" b="1" dirty="0" smtClean="0"/>
              <a:t>.; </a:t>
            </a:r>
            <a:r>
              <a:rPr lang="en-US" sz="2400" b="1" dirty="0"/>
              <a:t>Kennedy, </a:t>
            </a:r>
            <a:r>
              <a:rPr lang="en-US" sz="2400" b="1" dirty="0" smtClean="0"/>
              <a:t>E.;</a:t>
            </a:r>
            <a:r>
              <a:rPr lang="en-US" sz="2400" b="1" dirty="0"/>
              <a:t> </a:t>
            </a:r>
            <a:r>
              <a:rPr lang="en-US" sz="2400" b="1" dirty="0" smtClean="0"/>
              <a:t>McGuire, S. Y.  </a:t>
            </a:r>
            <a:r>
              <a:rPr lang="en-US" sz="2400" b="1" i="1" dirty="0" smtClean="0"/>
              <a:t>J. Chem. Educ</a:t>
            </a:r>
            <a:r>
              <a:rPr lang="en-US" sz="2400" b="1" dirty="0" smtClean="0"/>
              <a:t>., 2013, 90 </a:t>
            </a:r>
            <a:r>
              <a:rPr lang="en-US" sz="2400" b="1" dirty="0"/>
              <a:t>(8), </a:t>
            </a:r>
            <a:r>
              <a:rPr lang="en-US" sz="2400" b="1" dirty="0" smtClean="0"/>
              <a:t>   	961–967</a:t>
            </a:r>
          </a:p>
          <a:p>
            <a:endParaRPr lang="en-US" dirty="0"/>
          </a:p>
        </p:txBody>
      </p:sp>
    </p:spTree>
    <p:extLst>
      <p:ext uri="{BB962C8B-B14F-4D97-AF65-F5344CB8AC3E}">
        <p14:creationId xmlns:p14="http://schemas.microsoft.com/office/powerpoint/2010/main" val="3425634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bwMode="auto">
          <a:xfrm>
            <a:off x="457201" y="1937815"/>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348539"/>
            <a:ext cx="8153399" cy="1143000"/>
          </a:xfrm>
          <a:prstGeom prst="rect">
            <a:avLst/>
          </a:prstGeom>
        </p:spPr>
        <p:txBody>
          <a:bodyPr anchor="ctr">
            <a:normAutofit fontScale="85000" lnSpcReduction="10000"/>
          </a:bodyPr>
          <a:lstStyle/>
          <a:p>
            <a:pPr algn="ctr" defTabSz="457200" eaLnBrk="1" hangingPunct="1"/>
            <a:r>
              <a:rPr lang="en-US" sz="4400" dirty="0" smtClean="0"/>
              <a:t>Performance in Gen Chem 1202 Sp 2013 Based on One Learning Strategies Session</a:t>
            </a:r>
            <a:endParaRPr lang="en-US" sz="4400" dirty="0"/>
          </a:p>
        </p:txBody>
      </p:sp>
      <p:sp>
        <p:nvSpPr>
          <p:cNvPr id="21" name="TextBox 20"/>
          <p:cNvSpPr txBox="1"/>
          <p:nvPr/>
        </p:nvSpPr>
        <p:spPr>
          <a:xfrm>
            <a:off x="1002890" y="1419435"/>
            <a:ext cx="8557095" cy="2616101"/>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Avg:		       71.33%</a:t>
            </a:r>
            <a:r>
              <a:rPr lang="en-US" sz="2400" dirty="0"/>
              <a:t>		</a:t>
            </a:r>
            <a:r>
              <a:rPr lang="en-US" sz="2400" dirty="0" smtClean="0"/>
              <a:t>69.27%</a:t>
            </a:r>
            <a:r>
              <a:rPr lang="en-US" sz="2400" dirty="0"/>
              <a:t>	 </a:t>
            </a:r>
            <a:endParaRPr lang="en-US" sz="2400" dirty="0" smtClean="0"/>
          </a:p>
          <a:p>
            <a:r>
              <a:rPr lang="en-US" sz="2400" dirty="0" smtClean="0"/>
              <a:t>Homework Total:	</a:t>
            </a:r>
            <a:r>
              <a:rPr lang="en-US" sz="2400" dirty="0"/>
              <a:t> </a:t>
            </a:r>
            <a:r>
              <a:rPr lang="en-US" sz="2400" dirty="0" smtClean="0"/>
              <a:t>      169.8	             119.1</a:t>
            </a:r>
          </a:p>
          <a:p>
            <a:r>
              <a:rPr lang="en-US" sz="2400" dirty="0" smtClean="0"/>
              <a:t>Final course Avg*:</a:t>
            </a:r>
            <a:r>
              <a:rPr lang="en-US" sz="2400" dirty="0" smtClean="0">
                <a:solidFill>
                  <a:schemeClr val="tx1">
                    <a:lumMod val="60000"/>
                    <a:lumOff val="40000"/>
                  </a:schemeClr>
                </a:solidFill>
              </a:rPr>
              <a:t>	       </a:t>
            </a:r>
            <a:r>
              <a:rPr lang="en-US" sz="2400" dirty="0" smtClean="0">
                <a:solidFill>
                  <a:srgbClr val="FF0000"/>
                </a:solidFill>
              </a:rPr>
              <a:t>82.36%</a:t>
            </a:r>
            <a:r>
              <a:rPr lang="en-US" sz="2400" dirty="0" smtClean="0">
                <a:solidFill>
                  <a:schemeClr val="tx1">
                    <a:lumMod val="60000"/>
                    <a:lumOff val="40000"/>
                  </a:schemeClr>
                </a:solidFill>
              </a:rPr>
              <a:t>		</a:t>
            </a:r>
            <a:r>
              <a:rPr lang="en-US" sz="2400" dirty="0" smtClean="0">
                <a:solidFill>
                  <a:srgbClr val="FF0000"/>
                </a:solidFill>
              </a:rPr>
              <a:t>67.71%</a:t>
            </a:r>
          </a:p>
          <a:p>
            <a:r>
              <a:rPr lang="en-US" sz="2800" b="1" dirty="0" smtClean="0">
                <a:solidFill>
                  <a:srgbClr val="FF0000"/>
                </a:solidFill>
              </a:rPr>
              <a:t>Final Course Grade:    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D</a:t>
            </a:r>
          </a:p>
        </p:txBody>
      </p:sp>
      <p:sp>
        <p:nvSpPr>
          <p:cNvPr id="5" name="TextBox 4"/>
          <p:cNvSpPr txBox="1"/>
          <p:nvPr/>
        </p:nvSpPr>
        <p:spPr>
          <a:xfrm>
            <a:off x="304800" y="4928088"/>
            <a:ext cx="8305800" cy="830997"/>
          </a:xfrm>
          <a:prstGeom prst="rect">
            <a:avLst/>
          </a:prstGeom>
          <a:noFill/>
        </p:spPr>
        <p:txBody>
          <a:bodyPr wrap="square" rtlCol="0">
            <a:spAutoFit/>
          </a:bodyPr>
          <a:lstStyle/>
          <a:p>
            <a:pPr algn="ctr"/>
            <a:r>
              <a:rPr lang="en-US" sz="2400" b="1" dirty="0" smtClean="0"/>
              <a:t>The 50-min presentation on study and learning strategies was followed by an improvement of two letter grades</a:t>
            </a:r>
            <a:endParaRPr lang="en-US" sz="2400" b="1" dirty="0"/>
          </a:p>
        </p:txBody>
      </p:sp>
    </p:spTree>
    <p:extLst>
      <p:ext uri="{BB962C8B-B14F-4D97-AF65-F5344CB8AC3E}">
        <p14:creationId xmlns:p14="http://schemas.microsoft.com/office/powerpoint/2010/main" val="2497376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bwMode="auto">
          <a:xfrm>
            <a:off x="680357" y="1757076"/>
            <a:ext cx="7924799" cy="3371273"/>
          </a:xfrm>
          <a:prstGeom prst="downArrowCallout">
            <a:avLst>
              <a:gd name="adj1" fmla="val 12216"/>
              <a:gd name="adj2" fmla="val 17468"/>
              <a:gd name="adj3" fmla="val 14224"/>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1757" y="228600"/>
            <a:ext cx="8153399" cy="1143000"/>
          </a:xfrm>
          <a:prstGeom prst="rect">
            <a:avLst/>
          </a:prstGeom>
        </p:spPr>
        <p:txBody>
          <a:bodyPr anchor="ctr">
            <a:normAutofit fontScale="85000" lnSpcReduction="10000"/>
          </a:bodyPr>
          <a:lstStyle/>
          <a:p>
            <a:pPr algn="ctr" defTabSz="457200" eaLnBrk="1" hangingPunct="1"/>
            <a:r>
              <a:rPr lang="en-US" sz="4400" dirty="0" smtClean="0"/>
              <a:t>Performance in Gen Chem 1202 Sp 2015 Based on One Learning Strategies Session</a:t>
            </a:r>
            <a:endParaRPr lang="en-US" sz="4400" dirty="0"/>
          </a:p>
        </p:txBody>
      </p:sp>
      <p:sp>
        <p:nvSpPr>
          <p:cNvPr id="21" name="TextBox 20"/>
          <p:cNvSpPr txBox="1"/>
          <p:nvPr/>
        </p:nvSpPr>
        <p:spPr>
          <a:xfrm>
            <a:off x="762001" y="1219200"/>
            <a:ext cx="7843156" cy="2985433"/>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2, 3 Avg:	         68.14%</a:t>
            </a:r>
            <a:r>
              <a:rPr lang="en-US" sz="2400" dirty="0"/>
              <a:t>		</a:t>
            </a:r>
            <a:r>
              <a:rPr lang="en-US" sz="2400" dirty="0" smtClean="0"/>
              <a:t>  69.67%</a:t>
            </a:r>
          </a:p>
          <a:p>
            <a:r>
              <a:rPr lang="en-US" sz="2400" dirty="0" smtClean="0"/>
              <a:t>Exam 4 Avg:		         83.45%</a:t>
            </a:r>
            <a:r>
              <a:rPr lang="en-US" sz="2400" dirty="0"/>
              <a:t>	 </a:t>
            </a:r>
            <a:r>
              <a:rPr lang="en-US" sz="2400" dirty="0" smtClean="0"/>
              <a:t>	  75.91%</a:t>
            </a:r>
          </a:p>
          <a:p>
            <a:r>
              <a:rPr lang="en-US" sz="2400" dirty="0" smtClean="0"/>
              <a:t>Final Exam Avg:	</a:t>
            </a:r>
            <a:r>
              <a:rPr lang="en-US" sz="2400" dirty="0"/>
              <a:t> </a:t>
            </a:r>
            <a:r>
              <a:rPr lang="en-US" sz="2400" dirty="0" smtClean="0"/>
              <a:t>        80.98%	         75.24%</a:t>
            </a:r>
          </a:p>
          <a:p>
            <a:r>
              <a:rPr lang="en-US" sz="2400" dirty="0" smtClean="0"/>
              <a:t>Final course Avg*: </a:t>
            </a:r>
            <a:r>
              <a:rPr lang="en-US" sz="2400" dirty="0" smtClean="0">
                <a:solidFill>
                  <a:schemeClr val="tx1">
                    <a:lumMod val="60000"/>
                    <a:lumOff val="40000"/>
                  </a:schemeClr>
                </a:solidFill>
              </a:rPr>
              <a:t>	   </a:t>
            </a:r>
            <a:r>
              <a:rPr lang="en-US" sz="2400" dirty="0" smtClean="0">
                <a:solidFill>
                  <a:srgbClr val="FF0000"/>
                </a:solidFill>
              </a:rPr>
              <a:t>84.90%</a:t>
            </a:r>
            <a:r>
              <a:rPr lang="en-US" sz="2400" dirty="0" smtClean="0">
                <a:solidFill>
                  <a:schemeClr val="tx1">
                    <a:lumMod val="60000"/>
                    <a:lumOff val="40000"/>
                  </a:schemeClr>
                </a:solidFill>
              </a:rPr>
              <a:t>		</a:t>
            </a:r>
            <a:r>
              <a:rPr lang="en-US" dirty="0" smtClean="0">
                <a:solidFill>
                  <a:srgbClr val="FF0000"/>
                </a:solidFill>
              </a:rPr>
              <a:t>  </a:t>
            </a:r>
            <a:r>
              <a:rPr lang="en-US" sz="2400" dirty="0" smtClean="0">
                <a:solidFill>
                  <a:srgbClr val="FF0000"/>
                </a:solidFill>
              </a:rPr>
              <a:t>78.83%</a:t>
            </a:r>
          </a:p>
          <a:p>
            <a:r>
              <a:rPr lang="en-US" sz="2800" b="1" dirty="0" smtClean="0">
                <a:solidFill>
                  <a:srgbClr val="FF0000"/>
                </a:solidFill>
              </a:rPr>
              <a:t>Final Course Grade:      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C</a:t>
            </a:r>
          </a:p>
        </p:txBody>
      </p:sp>
      <p:sp>
        <p:nvSpPr>
          <p:cNvPr id="5" name="TextBox 4"/>
          <p:cNvSpPr txBox="1"/>
          <p:nvPr/>
        </p:nvSpPr>
        <p:spPr>
          <a:xfrm>
            <a:off x="228600" y="5410200"/>
            <a:ext cx="8686800" cy="830997"/>
          </a:xfrm>
          <a:prstGeom prst="rect">
            <a:avLst/>
          </a:prstGeom>
          <a:noFill/>
        </p:spPr>
        <p:txBody>
          <a:bodyPr wrap="square" rtlCol="0">
            <a:spAutoFit/>
          </a:bodyPr>
          <a:lstStyle/>
          <a:p>
            <a:pPr algn="ctr"/>
            <a:r>
              <a:rPr lang="en-US" sz="2400" b="1" dirty="0" smtClean="0"/>
              <a:t>The 50-min presentation on study and learning strategies </a:t>
            </a:r>
          </a:p>
          <a:p>
            <a:pPr algn="ctr"/>
            <a:r>
              <a:rPr lang="en-US" sz="2400" b="1" i="1" dirty="0" smtClean="0"/>
              <a:t>after exam 3 </a:t>
            </a:r>
            <a:r>
              <a:rPr lang="en-US" sz="2400" b="1" dirty="0" smtClean="0"/>
              <a:t>was followed by an improvement of one letter grade</a:t>
            </a:r>
            <a:endParaRPr lang="en-US" sz="2400" b="1" dirty="0"/>
          </a:p>
        </p:txBody>
      </p:sp>
    </p:spTree>
    <p:extLst>
      <p:ext uri="{BB962C8B-B14F-4D97-AF65-F5344CB8AC3E}">
        <p14:creationId xmlns:p14="http://schemas.microsoft.com/office/powerpoint/2010/main" val="42251636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36" t="20048" r="28022" b="52714"/>
          <a:stretch/>
        </p:blipFill>
        <p:spPr bwMode="auto">
          <a:xfrm>
            <a:off x="1348352" y="1752600"/>
            <a:ext cx="704584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64" t="30852" r="13908" b="40546"/>
          <a:stretch/>
        </p:blipFill>
        <p:spPr bwMode="auto">
          <a:xfrm>
            <a:off x="1348352" y="228600"/>
            <a:ext cx="704426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953" y="4518023"/>
            <a:ext cx="9144000" cy="2369880"/>
          </a:xfrm>
          <a:prstGeom prst="rect">
            <a:avLst/>
          </a:prstGeom>
          <a:noFill/>
        </p:spPr>
        <p:txBody>
          <a:bodyPr wrap="square" lIns="91429" tIns="45714" rIns="91429" bIns="45714" rtlCol="0">
            <a:spAutoFit/>
          </a:bodyPr>
          <a:lstStyle/>
          <a:p>
            <a:pPr algn="ctr"/>
            <a:r>
              <a:rPr lang="en-US" sz="2400" b="1" dirty="0">
                <a:solidFill>
                  <a:srgbClr val="E9B200"/>
                </a:solidFill>
                <a:latin typeface="Arial" panose="020B0604020202020204" pitchFamily="34" charset="0"/>
                <a:cs typeface="Arial" panose="020B0604020202020204" pitchFamily="34" charset="0"/>
              </a:rPr>
              <a:t>Metacognition: An Effective Tool to Promote Success </a:t>
            </a:r>
          </a:p>
          <a:p>
            <a:pPr algn="ctr"/>
            <a:r>
              <a:rPr lang="en-US" sz="2400" b="1" dirty="0">
                <a:solidFill>
                  <a:srgbClr val="E9B200"/>
                </a:solidFill>
                <a:latin typeface="Arial" panose="020B0604020202020204" pitchFamily="34" charset="0"/>
                <a:cs typeface="Arial" panose="020B0604020202020204" pitchFamily="34" charset="0"/>
              </a:rPr>
              <a:t>in College Science Learning*</a:t>
            </a:r>
          </a:p>
          <a:p>
            <a:pPr algn="ctr"/>
            <a:r>
              <a:rPr lang="en-US" sz="2000" b="1" dirty="0">
                <a:solidFill>
                  <a:srgbClr val="E9B200"/>
                </a:solidFill>
                <a:latin typeface="Arial" panose="020B0604020202020204" pitchFamily="34" charset="0"/>
                <a:cs typeface="Arial" panose="020B0604020202020204" pitchFamily="34" charset="0"/>
              </a:rPr>
              <a:t>Ningfeng  Zhao</a:t>
            </a:r>
            <a:r>
              <a:rPr lang="en-US" sz="2000" b="1" baseline="30000" dirty="0">
                <a:solidFill>
                  <a:srgbClr val="E9B200"/>
                </a:solidFill>
                <a:latin typeface="Arial" panose="020B0604020202020204" pitchFamily="34" charset="0"/>
                <a:cs typeface="Arial" panose="020B0604020202020204" pitchFamily="34" charset="0"/>
              </a:rPr>
              <a:t>1</a:t>
            </a:r>
            <a:r>
              <a:rPr lang="en-US" sz="2000" b="1" dirty="0">
                <a:solidFill>
                  <a:srgbClr val="E9B200"/>
                </a:solidFill>
                <a:latin typeface="Arial" panose="020B0604020202020204" pitchFamily="34" charset="0"/>
                <a:cs typeface="Arial" panose="020B0604020202020204" pitchFamily="34" charset="0"/>
              </a:rPr>
              <a:t>, Jeffrey Wardeska</a:t>
            </a:r>
            <a:r>
              <a:rPr lang="en-US" sz="2000" b="1" baseline="30000" dirty="0">
                <a:solidFill>
                  <a:srgbClr val="E9B200"/>
                </a:solidFill>
                <a:latin typeface="Arial" panose="020B0604020202020204" pitchFamily="34" charset="0"/>
                <a:cs typeface="Arial" panose="020B0604020202020204" pitchFamily="34" charset="0"/>
              </a:rPr>
              <a:t>1</a:t>
            </a:r>
            <a:r>
              <a:rPr lang="en-US" sz="2000" b="1" dirty="0">
                <a:solidFill>
                  <a:srgbClr val="E9B200"/>
                </a:solidFill>
                <a:latin typeface="Arial" panose="020B0604020202020204" pitchFamily="34" charset="0"/>
                <a:cs typeface="Arial" panose="020B0604020202020204" pitchFamily="34" charset="0"/>
              </a:rPr>
              <a:t>, Saundra McGuire</a:t>
            </a:r>
            <a:r>
              <a:rPr lang="en-US" sz="2000" b="1" baseline="30000" dirty="0">
                <a:solidFill>
                  <a:srgbClr val="E9B200"/>
                </a:solidFill>
                <a:latin typeface="Arial" panose="020B0604020202020204" pitchFamily="34" charset="0"/>
                <a:cs typeface="Arial" panose="020B0604020202020204" pitchFamily="34" charset="0"/>
              </a:rPr>
              <a:t>2</a:t>
            </a:r>
            <a:r>
              <a:rPr lang="en-US" sz="2000" b="1" dirty="0">
                <a:solidFill>
                  <a:srgbClr val="E9B200"/>
                </a:solidFill>
                <a:latin typeface="Arial" panose="020B0604020202020204" pitchFamily="34" charset="0"/>
                <a:cs typeface="Arial" panose="020B0604020202020204" pitchFamily="34" charset="0"/>
              </a:rPr>
              <a:t>, Elzbieta Cook</a:t>
            </a:r>
            <a:r>
              <a:rPr lang="en-US" sz="2000" b="1" baseline="30000" dirty="0">
                <a:solidFill>
                  <a:srgbClr val="E9B200"/>
                </a:solidFill>
                <a:latin typeface="Arial" panose="020B0604020202020204" pitchFamily="34" charset="0"/>
                <a:cs typeface="Arial" panose="020B0604020202020204" pitchFamily="34" charset="0"/>
              </a:rPr>
              <a:t>2</a:t>
            </a:r>
            <a:endParaRPr lang="en-US" sz="2000" dirty="0">
              <a:solidFill>
                <a:srgbClr val="E9B200"/>
              </a:solidFill>
              <a:latin typeface="Arial" panose="020B0604020202020204" pitchFamily="34" charset="0"/>
              <a:cs typeface="Arial" panose="020B0604020202020204" pitchFamily="34" charset="0"/>
            </a:endParaRPr>
          </a:p>
          <a:p>
            <a:pPr algn="ctr"/>
            <a:r>
              <a:rPr lang="en-US" sz="2000" dirty="0">
                <a:solidFill>
                  <a:srgbClr val="E9B200"/>
                </a:solidFill>
                <a:latin typeface="Arial" panose="020B0604020202020204" pitchFamily="34" charset="0"/>
                <a:cs typeface="Arial" panose="020B0604020202020204" pitchFamily="34" charset="0"/>
              </a:rPr>
              <a:t>	</a:t>
            </a:r>
            <a:r>
              <a:rPr lang="en-US" sz="2000" baseline="30000" dirty="0">
                <a:solidFill>
                  <a:srgbClr val="E9B200"/>
                </a:solidFill>
                <a:latin typeface="Arial" panose="020B0604020202020204" pitchFamily="34" charset="0"/>
                <a:cs typeface="Arial" panose="020B0604020202020204" pitchFamily="34" charset="0"/>
              </a:rPr>
              <a:t>1</a:t>
            </a:r>
            <a:r>
              <a:rPr lang="en-US" sz="2000" dirty="0">
                <a:solidFill>
                  <a:srgbClr val="E9B200"/>
                </a:solidFill>
                <a:latin typeface="Arial" panose="020B0604020202020204" pitchFamily="34" charset="0"/>
                <a:cs typeface="Arial" panose="020B0604020202020204" pitchFamily="34" charset="0"/>
              </a:rPr>
              <a:t>Department of Chemistry, East Tennessee State University</a:t>
            </a:r>
          </a:p>
          <a:p>
            <a:pPr algn="ctr"/>
            <a:r>
              <a:rPr lang="en-US" sz="2000" dirty="0">
                <a:solidFill>
                  <a:srgbClr val="E9B200"/>
                </a:solidFill>
                <a:latin typeface="Arial" panose="020B0604020202020204" pitchFamily="34" charset="0"/>
                <a:cs typeface="Arial" panose="020B0604020202020204" pitchFamily="34" charset="0"/>
              </a:rPr>
              <a:t>	</a:t>
            </a:r>
            <a:r>
              <a:rPr lang="en-US" sz="2000" baseline="30000" dirty="0">
                <a:solidFill>
                  <a:srgbClr val="E9B200"/>
                </a:solidFill>
                <a:latin typeface="Arial" panose="020B0604020202020204" pitchFamily="34" charset="0"/>
                <a:cs typeface="Arial" panose="020B0604020202020204" pitchFamily="34" charset="0"/>
              </a:rPr>
              <a:t>2</a:t>
            </a:r>
            <a:r>
              <a:rPr lang="en-US" sz="2000" dirty="0">
                <a:solidFill>
                  <a:srgbClr val="E9B200"/>
                </a:solidFill>
                <a:latin typeface="Arial" panose="020B0604020202020204" pitchFamily="34" charset="0"/>
                <a:cs typeface="Arial" panose="020B0604020202020204" pitchFamily="34" charset="0"/>
              </a:rPr>
              <a:t>Department of Chemistry, Louisiana State University</a:t>
            </a:r>
          </a:p>
          <a:p>
            <a:pPr algn="ctr"/>
            <a:endParaRPr lang="en-US" sz="2000" dirty="0">
              <a:solidFill>
                <a:srgbClr val="E9B200"/>
              </a:solidFill>
              <a:latin typeface="Arial" panose="020B0604020202020204" pitchFamily="34" charset="0"/>
              <a:cs typeface="Arial" panose="020B0604020202020204" pitchFamily="34" charset="0"/>
            </a:endParaRPr>
          </a:p>
          <a:p>
            <a:pPr algn="ctr"/>
            <a:r>
              <a:rPr lang="en-US" sz="2000" dirty="0">
                <a:solidFill>
                  <a:srgbClr val="E9B200"/>
                </a:solidFill>
                <a:latin typeface="Arial" panose="020B0604020202020204" pitchFamily="34" charset="0"/>
                <a:cs typeface="Arial" panose="020B0604020202020204" pitchFamily="34" charset="0"/>
              </a:rPr>
              <a:t>*March/April 2014 issue of JCST, Vol. 43, No. 4, pages 48-54</a:t>
            </a:r>
          </a:p>
        </p:txBody>
      </p:sp>
      <p:pic>
        <p:nvPicPr>
          <p:cNvPr id="25604"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82785"/>
          <a:stretch/>
        </p:blipFill>
        <p:spPr bwMode="auto">
          <a:xfrm>
            <a:off x="2667000" y="3574953"/>
            <a:ext cx="4114800" cy="93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3574952"/>
            <a:ext cx="9144000" cy="0"/>
          </a:xfrm>
          <a:prstGeom prst="line">
            <a:avLst/>
          </a:prstGeom>
          <a:ln w="635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48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4881" y="1143000"/>
            <a:ext cx="5791438" cy="3487732"/>
          </a:xfrm>
          <a:prstGeom prst="rect">
            <a:avLst/>
          </a:prstGeom>
        </p:spPr>
      </p:pic>
      <p:sp>
        <p:nvSpPr>
          <p:cNvPr id="3" name="TextBox 2"/>
          <p:cNvSpPr txBox="1"/>
          <p:nvPr/>
        </p:nvSpPr>
        <p:spPr>
          <a:xfrm>
            <a:off x="616131" y="304800"/>
            <a:ext cx="8229600" cy="646331"/>
          </a:xfrm>
          <a:prstGeom prst="rect">
            <a:avLst/>
          </a:prstGeom>
          <a:noFill/>
        </p:spPr>
        <p:txBody>
          <a:bodyPr wrap="square" rtlCol="0">
            <a:spAutoFit/>
          </a:bodyPr>
          <a:lstStyle/>
          <a:p>
            <a:pPr algn="ctr"/>
            <a:r>
              <a:rPr lang="en-US" sz="3600" dirty="0" smtClean="0">
                <a:cs typeface="Arial" panose="020B0604020202020204" pitchFamily="34" charset="0"/>
              </a:rPr>
              <a:t>Professor Ningfeng Zhao’s Exam Averages</a:t>
            </a:r>
            <a:endParaRPr lang="en-US" sz="3600" dirty="0">
              <a:cs typeface="Arial" panose="020B0604020202020204" pitchFamily="34" charset="0"/>
            </a:endParaRPr>
          </a:p>
        </p:txBody>
      </p:sp>
      <p:sp>
        <p:nvSpPr>
          <p:cNvPr id="5" name="Rectangle 4"/>
          <p:cNvSpPr/>
          <p:nvPr/>
        </p:nvSpPr>
        <p:spPr>
          <a:xfrm>
            <a:off x="616131" y="4807957"/>
            <a:ext cx="8527869" cy="954107"/>
          </a:xfrm>
          <a:prstGeom prst="rect">
            <a:avLst/>
          </a:prstGeom>
        </p:spPr>
        <p:txBody>
          <a:bodyPr wrap="square">
            <a:spAutoFit/>
          </a:bodyPr>
          <a:lstStyle/>
          <a:p>
            <a:pPr algn="ctr"/>
            <a:r>
              <a:rPr lang="en-US" sz="2800" dirty="0">
                <a:cs typeface="Arial" panose="020B0604020202020204" pitchFamily="34" charset="0"/>
              </a:rPr>
              <a:t>Intervention:  </a:t>
            </a:r>
          </a:p>
          <a:p>
            <a:pPr algn="ctr"/>
            <a:r>
              <a:rPr lang="en-US" sz="2800" dirty="0">
                <a:cs typeface="Arial" panose="020B0604020202020204" pitchFamily="34" charset="0"/>
              </a:rPr>
              <a:t>One </a:t>
            </a:r>
            <a:r>
              <a:rPr lang="en-US" sz="2800" dirty="0" smtClean="0">
                <a:cs typeface="Arial" panose="020B0604020202020204" pitchFamily="34" charset="0"/>
              </a:rPr>
              <a:t>fifty </a:t>
            </a:r>
            <a:r>
              <a:rPr lang="en-US" sz="2800" dirty="0">
                <a:cs typeface="Arial" panose="020B0604020202020204" pitchFamily="34" charset="0"/>
              </a:rPr>
              <a:t>minute learning strategies session after Exam 1</a:t>
            </a:r>
          </a:p>
        </p:txBody>
      </p:sp>
      <p:sp>
        <p:nvSpPr>
          <p:cNvPr id="4" name="Rectangle 3"/>
          <p:cNvSpPr/>
          <p:nvPr/>
        </p:nvSpPr>
        <p:spPr>
          <a:xfrm>
            <a:off x="685799" y="5950719"/>
            <a:ext cx="8382001" cy="948337"/>
          </a:xfrm>
          <a:prstGeom prst="rect">
            <a:avLst/>
          </a:prstGeom>
        </p:spPr>
        <p:txBody>
          <a:bodyPr wrap="square">
            <a:spAutoFit/>
          </a:bodyPr>
          <a:lstStyle/>
          <a:p>
            <a:pPr marL="152400" marR="0" indent="-152400" algn="just" hangingPunct="0">
              <a:lnSpc>
                <a:spcPct val="103000"/>
              </a:lnSpc>
              <a:spcBef>
                <a:spcPts val="0"/>
              </a:spcBef>
              <a:spcAft>
                <a:spcPts val="0"/>
              </a:spcAft>
            </a:pPr>
            <a:r>
              <a:rPr lang="en-US" sz="1600"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231F20"/>
                </a:solidFill>
                <a:ea typeface="Times New Roman" panose="02020603050405020304" pitchFamily="18" charset="0"/>
                <a:cs typeface="Arial" panose="020B0604020202020204" pitchFamily="34" charset="0"/>
              </a:rPr>
              <a:t>Zhao</a:t>
            </a:r>
            <a:r>
              <a:rPr lang="en-US" dirty="0">
                <a:solidFill>
                  <a:srgbClr val="231F20"/>
                </a:solidFill>
                <a:ea typeface="Times New Roman" panose="02020603050405020304" pitchFamily="18" charset="0"/>
                <a:cs typeface="Arial" panose="020B0604020202020204" pitchFamily="34" charset="0"/>
              </a:rPr>
              <a:t>, N., Wardeska, J. G., McGuire, S. Y., &amp; Cook, E. (2014). Metacognition: An </a:t>
            </a:r>
            <a:r>
              <a:rPr lang="en-US" dirty="0" smtClean="0">
                <a:solidFill>
                  <a:srgbClr val="231F20"/>
                </a:solidFill>
                <a:ea typeface="Times New Roman" panose="02020603050405020304" pitchFamily="18" charset="0"/>
                <a:cs typeface="Arial" panose="020B0604020202020204" pitchFamily="34" charset="0"/>
              </a:rPr>
              <a:t>effective tool </a:t>
            </a:r>
            <a:r>
              <a:rPr lang="en-US" dirty="0">
                <a:solidFill>
                  <a:srgbClr val="231F20"/>
                </a:solidFill>
                <a:ea typeface="Times New Roman" panose="02020603050405020304" pitchFamily="18" charset="0"/>
                <a:cs typeface="Arial" panose="020B0604020202020204" pitchFamily="34" charset="0"/>
              </a:rPr>
              <a:t>to promote success in college science learning. </a:t>
            </a:r>
            <a:r>
              <a:rPr lang="en-US" i="1" dirty="0">
                <a:solidFill>
                  <a:srgbClr val="231F20"/>
                </a:solidFill>
                <a:ea typeface="Times New Roman" panose="02020603050405020304" pitchFamily="18" charset="0"/>
                <a:cs typeface="Arial" panose="020B0604020202020204" pitchFamily="34" charset="0"/>
              </a:rPr>
              <a:t>Journal of College </a:t>
            </a:r>
            <a:r>
              <a:rPr lang="en-US" i="1" dirty="0" smtClean="0">
                <a:solidFill>
                  <a:srgbClr val="231F20"/>
                </a:solidFill>
                <a:ea typeface="Times New Roman" panose="02020603050405020304" pitchFamily="18" charset="0"/>
                <a:cs typeface="Arial" panose="020B0604020202020204" pitchFamily="34" charset="0"/>
              </a:rPr>
              <a:t>Science </a:t>
            </a:r>
            <a:r>
              <a:rPr lang="en-US" i="1" dirty="0">
                <a:solidFill>
                  <a:srgbClr val="231F20"/>
                </a:solidFill>
                <a:ea typeface="Times New Roman" panose="02020603050405020304" pitchFamily="18" charset="0"/>
                <a:cs typeface="Arial" panose="020B0604020202020204" pitchFamily="34" charset="0"/>
              </a:rPr>
              <a:t>Teaching, 43</a:t>
            </a:r>
            <a:r>
              <a:rPr lang="en-US" dirty="0">
                <a:solidFill>
                  <a:srgbClr val="231F20"/>
                </a:solidFill>
                <a:ea typeface="Times New Roman" panose="02020603050405020304" pitchFamily="18" charset="0"/>
                <a:cs typeface="Arial" panose="020B0604020202020204" pitchFamily="34" charset="0"/>
              </a:rPr>
              <a:t>(4), 48–54.</a:t>
            </a:r>
            <a:endParaRPr lang="en-US" dirty="0">
              <a:effectLst/>
              <a:ea typeface="Times New Roman" panose="02020603050405020304" pitchFamily="18" charset="0"/>
              <a:cs typeface="Arial" panose="020B0604020202020204" pitchFamily="34" charset="0"/>
            </a:endParaRPr>
          </a:p>
        </p:txBody>
      </p:sp>
      <p:sp>
        <p:nvSpPr>
          <p:cNvPr id="9" name="Rectangle 8"/>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2696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131" y="98286"/>
            <a:ext cx="7772400" cy="1143000"/>
          </a:xfrm>
        </p:spPr>
        <p:txBody>
          <a:bodyPr>
            <a:normAutofit/>
          </a:bodyPr>
          <a:lstStyle/>
          <a:p>
            <a:pPr algn="ctr"/>
            <a:r>
              <a:rPr lang="en-US" sz="3600" dirty="0" smtClean="0">
                <a:solidFill>
                  <a:schemeClr val="tx2"/>
                </a:solidFill>
                <a:latin typeface="+mn-lt"/>
                <a:cs typeface="Arial" panose="020B0604020202020204" pitchFamily="34" charset="0"/>
              </a:rPr>
              <a:t>Professor Nina Stein’s Exam Averages</a:t>
            </a:r>
            <a:endParaRPr lang="en-US" sz="3600" dirty="0">
              <a:solidFill>
                <a:schemeClr val="tx2"/>
              </a:solidFill>
              <a:latin typeface="+mn-lt"/>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685800" y="1676400"/>
          <a:ext cx="8077200" cy="3048000"/>
        </p:xfrm>
        <a:graphic>
          <a:graphicData uri="http://schemas.openxmlformats.org/drawingml/2006/table">
            <a:tbl>
              <a:tblPr firstRow="1" firstCol="1" bandRow="1">
                <a:tableStyleId>{5C22544A-7EE6-4342-B048-85BDC9FD1C3A}</a:tableStyleId>
              </a:tblPr>
              <a:tblGrid>
                <a:gridCol w="1941634">
                  <a:extLst>
                    <a:ext uri="{9D8B030D-6E8A-4147-A177-3AD203B41FA5}">
                      <a16:colId xmlns:a16="http://schemas.microsoft.com/office/drawing/2014/main" val="949828109"/>
                    </a:ext>
                  </a:extLst>
                </a:gridCol>
                <a:gridCol w="2238812">
                  <a:extLst>
                    <a:ext uri="{9D8B030D-6E8A-4147-A177-3AD203B41FA5}">
                      <a16:colId xmlns:a16="http://schemas.microsoft.com/office/drawing/2014/main" val="518889353"/>
                    </a:ext>
                  </a:extLst>
                </a:gridCol>
                <a:gridCol w="1948377">
                  <a:extLst>
                    <a:ext uri="{9D8B030D-6E8A-4147-A177-3AD203B41FA5}">
                      <a16:colId xmlns:a16="http://schemas.microsoft.com/office/drawing/2014/main" val="1872971397"/>
                    </a:ext>
                  </a:extLst>
                </a:gridCol>
                <a:gridCol w="1948377">
                  <a:extLst>
                    <a:ext uri="{9D8B030D-6E8A-4147-A177-3AD203B41FA5}">
                      <a16:colId xmlns:a16="http://schemas.microsoft.com/office/drawing/2014/main" val="1388514351"/>
                    </a:ext>
                  </a:extLst>
                </a:gridCol>
              </a:tblGrid>
              <a:tr h="357398">
                <a:tc rowSpan="2">
                  <a:txBody>
                    <a:bodyPr/>
                    <a:lstStyle/>
                    <a:p>
                      <a:pPr algn="ctr" fontAlgn="ctr"/>
                      <a:r>
                        <a:rPr lang="en-US" sz="2000" u="none" strike="noStrike" dirty="0">
                          <a:effectLst/>
                        </a:rPr>
                        <a:t>EXAM</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tx1"/>
                    </a:solidFill>
                  </a:tcPr>
                </a:tc>
                <a:tc>
                  <a:txBody>
                    <a:bodyPr/>
                    <a:lstStyle/>
                    <a:p>
                      <a:pPr algn="ctr" fontAlgn="ctr"/>
                      <a:r>
                        <a:rPr lang="en-US" sz="2000" u="none" strike="noStrike" dirty="0">
                          <a:effectLst/>
                        </a:rPr>
                        <a:t>AVERAGE</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tx1"/>
                    </a:solidFill>
                  </a:tcPr>
                </a:tc>
                <a:tc>
                  <a:txBody>
                    <a:bodyPr/>
                    <a:lstStyle/>
                    <a:p>
                      <a:pPr algn="ctr" fontAlgn="ctr"/>
                      <a:r>
                        <a:rPr lang="en-US" sz="2000" u="none" strike="noStrike" dirty="0">
                          <a:effectLst/>
                        </a:rPr>
                        <a:t>AVERAGE</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tx1"/>
                    </a:solidFill>
                  </a:tcPr>
                </a:tc>
                <a:tc>
                  <a:txBody>
                    <a:bodyPr/>
                    <a:lstStyle/>
                    <a:p>
                      <a:pPr algn="ctr" fontAlgn="ctr"/>
                      <a:r>
                        <a:rPr lang="en-US" sz="2000" u="none" strike="noStrike" dirty="0">
                          <a:effectLst/>
                        </a:rPr>
                        <a:t>AVERAGE*</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tx1"/>
                    </a:solidFill>
                  </a:tcPr>
                </a:tc>
                <a:extLst>
                  <a:ext uri="{0D108BD9-81ED-4DB2-BD59-A6C34878D82A}">
                    <a16:rowId xmlns:a16="http://schemas.microsoft.com/office/drawing/2014/main" val="2947571701"/>
                  </a:ext>
                </a:extLst>
              </a:tr>
              <a:tr h="354027">
                <a:tc vMerge="1">
                  <a:txBody>
                    <a:bodyPr/>
                    <a:lstStyle/>
                    <a:p>
                      <a:endParaRPr lang="en-US"/>
                    </a:p>
                  </a:txBody>
                  <a:tcPr/>
                </a:tc>
                <a:tc>
                  <a:txBody>
                    <a:bodyPr/>
                    <a:lstStyle/>
                    <a:p>
                      <a:pPr algn="ctr" fontAlgn="ctr"/>
                      <a:r>
                        <a:rPr lang="en-US" sz="2000" u="none" strike="noStrike" dirty="0" smtClean="0">
                          <a:solidFill>
                            <a:schemeClr val="bg1"/>
                          </a:solidFill>
                          <a:effectLst/>
                        </a:rPr>
                        <a:t>Fall 2012</a:t>
                      </a:r>
                      <a:endParaRPr lang="en-US" sz="2000" b="0" i="0" u="none" strike="noStrike" dirty="0">
                        <a:solidFill>
                          <a:schemeClr val="bg1"/>
                        </a:solidFill>
                        <a:effectLst/>
                        <a:latin typeface="Times New Roman" panose="02020603050405020304" pitchFamily="18" charset="0"/>
                      </a:endParaRPr>
                    </a:p>
                  </a:txBody>
                  <a:tcPr marL="9525" marR="9525" marT="9525" marB="0" anchor="ctr">
                    <a:solidFill>
                      <a:schemeClr val="tx1">
                        <a:lumMod val="50000"/>
                        <a:lumOff val="50000"/>
                      </a:schemeClr>
                    </a:solidFill>
                  </a:tcPr>
                </a:tc>
                <a:tc>
                  <a:txBody>
                    <a:bodyPr/>
                    <a:lstStyle/>
                    <a:p>
                      <a:pPr algn="ctr" fontAlgn="ctr"/>
                      <a:r>
                        <a:rPr lang="en-US" sz="2000" u="none" strike="noStrike" dirty="0" smtClean="0">
                          <a:solidFill>
                            <a:schemeClr val="bg1"/>
                          </a:solidFill>
                          <a:effectLst/>
                        </a:rPr>
                        <a:t>Fall 2013</a:t>
                      </a:r>
                      <a:endParaRPr lang="en-US" sz="2000" b="0" i="0" u="none" strike="noStrike" dirty="0">
                        <a:solidFill>
                          <a:schemeClr val="bg1"/>
                        </a:solidFill>
                        <a:effectLst/>
                        <a:latin typeface="Times New Roman" panose="02020603050405020304" pitchFamily="18" charset="0"/>
                      </a:endParaRPr>
                    </a:p>
                  </a:txBody>
                  <a:tcPr marL="9525" marR="9525" marT="9525" marB="0" anchor="ctr">
                    <a:solidFill>
                      <a:schemeClr val="tx1">
                        <a:lumMod val="50000"/>
                        <a:lumOff val="50000"/>
                      </a:schemeClr>
                    </a:solidFill>
                  </a:tcPr>
                </a:tc>
                <a:tc>
                  <a:txBody>
                    <a:bodyPr/>
                    <a:lstStyle/>
                    <a:p>
                      <a:pPr algn="ctr" fontAlgn="ctr"/>
                      <a:r>
                        <a:rPr lang="en-US" sz="2000" u="none" strike="noStrike" dirty="0" smtClean="0">
                          <a:solidFill>
                            <a:schemeClr val="bg1"/>
                          </a:solidFill>
                          <a:effectLst/>
                        </a:rPr>
                        <a:t>Fall 2014</a:t>
                      </a:r>
                      <a:endParaRPr lang="en-US" sz="2000" b="0" i="0" u="none" strike="noStrike" dirty="0">
                        <a:solidFill>
                          <a:schemeClr val="bg1"/>
                        </a:solidFill>
                        <a:effectLst/>
                        <a:latin typeface="Times New Roman" panose="02020603050405020304" pitchFamily="18" charset="0"/>
                      </a:endParaRPr>
                    </a:p>
                  </a:txBody>
                  <a:tcPr marL="9525" marR="9525" marT="9525" marB="0" anchor="ctr">
                    <a:solidFill>
                      <a:schemeClr val="tx1">
                        <a:lumMod val="50000"/>
                        <a:lumOff val="50000"/>
                      </a:schemeClr>
                    </a:solidFill>
                  </a:tcPr>
                </a:tc>
                <a:extLst>
                  <a:ext uri="{0D108BD9-81ED-4DB2-BD59-A6C34878D82A}">
                    <a16:rowId xmlns:a16="http://schemas.microsoft.com/office/drawing/2014/main" val="386369877"/>
                  </a:ext>
                </a:extLst>
              </a:tr>
              <a:tr h="357398">
                <a:tc>
                  <a:txBody>
                    <a:bodyPr/>
                    <a:lstStyle/>
                    <a:p>
                      <a:pPr algn="ctr" fontAlgn="ctr"/>
                      <a:r>
                        <a:rPr lang="en-US" sz="2000" u="none" strike="noStrike" dirty="0">
                          <a:effectLst/>
                        </a:rPr>
                        <a:t>1</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tx1"/>
                    </a:solidFill>
                  </a:tcPr>
                </a:tc>
                <a:tc>
                  <a:txBody>
                    <a:bodyPr/>
                    <a:lstStyle/>
                    <a:p>
                      <a:pPr algn="ctr" fontAlgn="ctr"/>
                      <a:r>
                        <a:rPr lang="en-US" sz="2000" u="none" strike="noStrike" dirty="0">
                          <a:effectLst/>
                        </a:rPr>
                        <a:t>69.25</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bg1">
                        <a:lumMod val="95000"/>
                      </a:schemeClr>
                    </a:solidFill>
                  </a:tcPr>
                </a:tc>
                <a:tc>
                  <a:txBody>
                    <a:bodyPr/>
                    <a:lstStyle/>
                    <a:p>
                      <a:pPr algn="ctr" fontAlgn="ctr"/>
                      <a:r>
                        <a:rPr lang="en-US" sz="2000" u="none" strike="noStrike" dirty="0">
                          <a:effectLst/>
                        </a:rPr>
                        <a:t>70.06</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bg1">
                        <a:lumMod val="95000"/>
                      </a:schemeClr>
                    </a:solidFill>
                  </a:tcPr>
                </a:tc>
                <a:tc>
                  <a:txBody>
                    <a:bodyPr/>
                    <a:lstStyle/>
                    <a:p>
                      <a:pPr algn="ctr" fontAlgn="ctr"/>
                      <a:r>
                        <a:rPr lang="en-US" sz="2000" u="none" strike="noStrike" dirty="0">
                          <a:effectLst/>
                        </a:rPr>
                        <a:t>77.42</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bg1">
                        <a:lumMod val="95000"/>
                      </a:schemeClr>
                    </a:solidFill>
                  </a:tcPr>
                </a:tc>
                <a:extLst>
                  <a:ext uri="{0D108BD9-81ED-4DB2-BD59-A6C34878D82A}">
                    <a16:rowId xmlns:a16="http://schemas.microsoft.com/office/drawing/2014/main" val="726519411"/>
                  </a:ext>
                </a:extLst>
              </a:tr>
              <a:tr h="357398">
                <a:tc>
                  <a:txBody>
                    <a:bodyPr/>
                    <a:lstStyle/>
                    <a:p>
                      <a:pPr algn="ctr" fontAlgn="ctr"/>
                      <a:r>
                        <a:rPr lang="en-US" sz="2000" u="none" strike="noStrike" dirty="0">
                          <a:effectLst/>
                        </a:rPr>
                        <a:t>2</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tx1"/>
                    </a:solidFill>
                  </a:tcPr>
                </a:tc>
                <a:tc>
                  <a:txBody>
                    <a:bodyPr/>
                    <a:lstStyle/>
                    <a:p>
                      <a:pPr algn="ctr" fontAlgn="ctr"/>
                      <a:r>
                        <a:rPr lang="en-US" sz="2000" u="none" strike="noStrike" dirty="0" smtClean="0">
                          <a:effectLst/>
                        </a:rPr>
                        <a:t>79.40</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bg1">
                        <a:lumMod val="75000"/>
                      </a:schemeClr>
                    </a:solidFill>
                  </a:tcPr>
                </a:tc>
                <a:tc>
                  <a:txBody>
                    <a:bodyPr/>
                    <a:lstStyle/>
                    <a:p>
                      <a:pPr algn="ctr" fontAlgn="ctr"/>
                      <a:r>
                        <a:rPr lang="en-US" sz="2000" u="none" strike="noStrike" dirty="0">
                          <a:effectLst/>
                        </a:rPr>
                        <a:t>73.33</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bg1">
                        <a:lumMod val="75000"/>
                      </a:schemeClr>
                    </a:solidFill>
                  </a:tcPr>
                </a:tc>
                <a:tc>
                  <a:txBody>
                    <a:bodyPr/>
                    <a:lstStyle/>
                    <a:p>
                      <a:pPr algn="ctr" fontAlgn="ctr"/>
                      <a:r>
                        <a:rPr lang="en-US" sz="2000" u="none" strike="noStrike" dirty="0">
                          <a:effectLst/>
                        </a:rPr>
                        <a:t>86.17</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bg1">
                        <a:lumMod val="75000"/>
                      </a:schemeClr>
                    </a:solidFill>
                  </a:tcPr>
                </a:tc>
                <a:extLst>
                  <a:ext uri="{0D108BD9-81ED-4DB2-BD59-A6C34878D82A}">
                    <a16:rowId xmlns:a16="http://schemas.microsoft.com/office/drawing/2014/main" val="953441032"/>
                  </a:ext>
                </a:extLst>
              </a:tr>
              <a:tr h="357398">
                <a:tc>
                  <a:txBody>
                    <a:bodyPr/>
                    <a:lstStyle/>
                    <a:p>
                      <a:pPr algn="ctr" fontAlgn="ctr"/>
                      <a:r>
                        <a:rPr lang="en-US" sz="2000" u="none" strike="noStrike" dirty="0">
                          <a:effectLst/>
                        </a:rPr>
                        <a:t>3</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tx1"/>
                    </a:solidFill>
                  </a:tcPr>
                </a:tc>
                <a:tc>
                  <a:txBody>
                    <a:bodyPr/>
                    <a:lstStyle/>
                    <a:p>
                      <a:pPr algn="ctr" fontAlgn="ctr"/>
                      <a:r>
                        <a:rPr lang="en-US" sz="2000" u="none" strike="noStrike" dirty="0">
                          <a:effectLst/>
                        </a:rPr>
                        <a:t>70.35</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bg1">
                        <a:lumMod val="95000"/>
                      </a:schemeClr>
                    </a:solidFill>
                  </a:tcPr>
                </a:tc>
                <a:tc>
                  <a:txBody>
                    <a:bodyPr/>
                    <a:lstStyle/>
                    <a:p>
                      <a:pPr algn="ctr" fontAlgn="ctr"/>
                      <a:r>
                        <a:rPr lang="en-US" sz="2000" u="none" strike="noStrike" dirty="0">
                          <a:effectLst/>
                        </a:rPr>
                        <a:t>73.38</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bg1">
                        <a:lumMod val="95000"/>
                      </a:schemeClr>
                    </a:solidFill>
                  </a:tcPr>
                </a:tc>
                <a:tc>
                  <a:txBody>
                    <a:bodyPr/>
                    <a:lstStyle/>
                    <a:p>
                      <a:pPr algn="ctr" fontAlgn="ctr"/>
                      <a:r>
                        <a:rPr lang="en-US" sz="2000" u="none" strike="noStrike" dirty="0">
                          <a:effectLst/>
                        </a:rPr>
                        <a:t>85.12</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bg1">
                        <a:lumMod val="95000"/>
                      </a:schemeClr>
                    </a:solidFill>
                  </a:tcPr>
                </a:tc>
                <a:extLst>
                  <a:ext uri="{0D108BD9-81ED-4DB2-BD59-A6C34878D82A}">
                    <a16:rowId xmlns:a16="http://schemas.microsoft.com/office/drawing/2014/main" val="2514396606"/>
                  </a:ext>
                </a:extLst>
              </a:tr>
              <a:tr h="357398">
                <a:tc>
                  <a:txBody>
                    <a:bodyPr/>
                    <a:lstStyle/>
                    <a:p>
                      <a:pPr algn="ctr" fontAlgn="ctr"/>
                      <a:r>
                        <a:rPr lang="en-US" sz="2000" u="none" strike="noStrike" dirty="0">
                          <a:effectLst/>
                        </a:rPr>
                        <a:t>final</a:t>
                      </a:r>
                      <a:endParaRPr lang="en-US" sz="2000" b="0" i="0" u="none" strike="noStrike" dirty="0">
                        <a:solidFill>
                          <a:srgbClr val="000000"/>
                        </a:solidFill>
                        <a:effectLst/>
                        <a:latin typeface="Times New Roman" panose="02020603050405020304" pitchFamily="18" charset="0"/>
                      </a:endParaRPr>
                    </a:p>
                  </a:txBody>
                  <a:tcPr marL="9525" marR="9525" marT="9525" marB="9525" anchor="ctr">
                    <a:solidFill>
                      <a:schemeClr val="tx1"/>
                    </a:solidFill>
                  </a:tcPr>
                </a:tc>
                <a:tc>
                  <a:txBody>
                    <a:bodyPr/>
                    <a:lstStyle/>
                    <a:p>
                      <a:pPr algn="ctr" fontAlgn="ctr"/>
                      <a:r>
                        <a:rPr lang="en-US" sz="2000" b="1" u="none" strike="noStrike" dirty="0" smtClean="0">
                          <a:solidFill>
                            <a:srgbClr val="C00000"/>
                          </a:solidFill>
                          <a:effectLst/>
                        </a:rPr>
                        <a:t>66.00</a:t>
                      </a:r>
                      <a:endParaRPr lang="en-US" sz="2000" b="1" i="0" u="none" strike="noStrike" dirty="0">
                        <a:solidFill>
                          <a:srgbClr val="C00000"/>
                        </a:solidFill>
                        <a:effectLst/>
                        <a:latin typeface="Times New Roman" panose="02020603050405020304" pitchFamily="18" charset="0"/>
                      </a:endParaRPr>
                    </a:p>
                  </a:txBody>
                  <a:tcPr marL="9525" marR="9525" marT="9525" marB="9525" anchor="ctr">
                    <a:solidFill>
                      <a:schemeClr val="bg1">
                        <a:lumMod val="75000"/>
                      </a:schemeClr>
                    </a:solidFill>
                  </a:tcPr>
                </a:tc>
                <a:tc>
                  <a:txBody>
                    <a:bodyPr/>
                    <a:lstStyle/>
                    <a:p>
                      <a:pPr algn="ctr" fontAlgn="ctr"/>
                      <a:r>
                        <a:rPr lang="en-US" sz="2000" b="1" u="none" strike="noStrike" dirty="0">
                          <a:solidFill>
                            <a:srgbClr val="C00000"/>
                          </a:solidFill>
                          <a:effectLst/>
                        </a:rPr>
                        <a:t>63.06</a:t>
                      </a:r>
                      <a:endParaRPr lang="en-US" sz="2000" b="1" i="0" u="none" strike="noStrike" dirty="0">
                        <a:solidFill>
                          <a:srgbClr val="C00000"/>
                        </a:solidFill>
                        <a:effectLst/>
                        <a:latin typeface="Times New Roman" panose="02020603050405020304" pitchFamily="18" charset="0"/>
                      </a:endParaRPr>
                    </a:p>
                  </a:txBody>
                  <a:tcPr marL="9525" marR="9525" marT="9525" marB="9525" anchor="ctr">
                    <a:solidFill>
                      <a:schemeClr val="bg1">
                        <a:lumMod val="75000"/>
                      </a:schemeClr>
                    </a:solidFill>
                  </a:tcPr>
                </a:tc>
                <a:tc>
                  <a:txBody>
                    <a:bodyPr/>
                    <a:lstStyle/>
                    <a:p>
                      <a:pPr algn="ctr" fontAlgn="ctr"/>
                      <a:r>
                        <a:rPr lang="en-US" sz="2000" b="1" u="none" strike="noStrike" dirty="0">
                          <a:solidFill>
                            <a:srgbClr val="C00000"/>
                          </a:solidFill>
                          <a:effectLst/>
                        </a:rPr>
                        <a:t>82.17</a:t>
                      </a:r>
                      <a:endParaRPr lang="en-US" sz="2000" b="1" i="0" u="none" strike="noStrike" dirty="0">
                        <a:solidFill>
                          <a:srgbClr val="C00000"/>
                        </a:solidFill>
                        <a:effectLst/>
                        <a:latin typeface="Times New Roman" panose="02020603050405020304" pitchFamily="18" charset="0"/>
                      </a:endParaRPr>
                    </a:p>
                  </a:txBody>
                  <a:tcPr marL="9525" marR="9525" marT="9525" marB="9525" anchor="ctr">
                    <a:solidFill>
                      <a:schemeClr val="bg1">
                        <a:lumMod val="75000"/>
                      </a:schemeClr>
                    </a:solidFill>
                  </a:tcPr>
                </a:tc>
                <a:extLst>
                  <a:ext uri="{0D108BD9-81ED-4DB2-BD59-A6C34878D82A}">
                    <a16:rowId xmlns:a16="http://schemas.microsoft.com/office/drawing/2014/main" val="819356493"/>
                  </a:ext>
                </a:extLst>
              </a:tr>
              <a:tr h="906983">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rPr>
                        <a:t> </a:t>
                      </a:r>
                      <a:r>
                        <a:rPr lang="en-US" sz="1400" b="1" u="none" strike="noStrike" dirty="0" smtClean="0">
                          <a:effectLst/>
                        </a:rPr>
                        <a:t>*The semester I did the study skills workshop</a:t>
                      </a:r>
                      <a:endParaRPr lang="en-US" sz="1400" b="1" i="0" u="none" strike="noStrike" dirty="0" smtClean="0">
                        <a:solidFill>
                          <a:srgbClr val="000000"/>
                        </a:solidFill>
                        <a:effectLst/>
                        <a:latin typeface="Calibri" panose="020F0502020204030204" pitchFamily="34" charset="0"/>
                      </a:endParaRPr>
                    </a:p>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4065419"/>
                  </a:ext>
                </a:extLst>
              </a:tr>
            </a:tbl>
          </a:graphicData>
        </a:graphic>
      </p:graphicFrame>
      <p:sp>
        <p:nvSpPr>
          <p:cNvPr id="6" name="TextBox 5"/>
          <p:cNvSpPr txBox="1"/>
          <p:nvPr/>
        </p:nvSpPr>
        <p:spPr>
          <a:xfrm>
            <a:off x="685800" y="4953000"/>
            <a:ext cx="8077200" cy="830997"/>
          </a:xfrm>
          <a:prstGeom prst="rect">
            <a:avLst/>
          </a:prstGeom>
          <a:noFill/>
        </p:spPr>
        <p:txBody>
          <a:bodyPr wrap="square" rtlCol="0">
            <a:spAutoFit/>
          </a:bodyPr>
          <a:lstStyle/>
          <a:p>
            <a:pPr algn="ctr"/>
            <a:r>
              <a:rPr lang="en-US" sz="2400" dirty="0" smtClean="0">
                <a:cs typeface="Arial" panose="020B0604020202020204" pitchFamily="34" charset="0"/>
              </a:rPr>
              <a:t>Intervention: One twenty minute learning strategies session</a:t>
            </a:r>
          </a:p>
          <a:p>
            <a:pPr algn="ctr"/>
            <a:r>
              <a:rPr lang="en-US" sz="2400" dirty="0" smtClean="0">
                <a:cs typeface="Arial" panose="020B0604020202020204" pitchFamily="34" charset="0"/>
              </a:rPr>
              <a:t> </a:t>
            </a:r>
            <a:r>
              <a:rPr lang="en-US" sz="2400" b="1" i="1" dirty="0" smtClean="0">
                <a:cs typeface="Arial" panose="020B0604020202020204" pitchFamily="34" charset="0"/>
              </a:rPr>
              <a:t>after</a:t>
            </a:r>
            <a:r>
              <a:rPr lang="en-US" sz="2400" dirty="0" smtClean="0">
                <a:cs typeface="Arial" panose="020B0604020202020204" pitchFamily="34" charset="0"/>
              </a:rPr>
              <a:t> Exam 1</a:t>
            </a:r>
            <a:endParaRPr lang="en-US" sz="2400" dirty="0">
              <a:cs typeface="Arial" panose="020B0604020202020204" pitchFamily="34" charset="0"/>
            </a:endParaRPr>
          </a:p>
        </p:txBody>
      </p:sp>
      <p:sp>
        <p:nvSpPr>
          <p:cNvPr id="5" name="Rectangle 4"/>
          <p:cNvSpPr/>
          <p:nvPr/>
        </p:nvSpPr>
        <p:spPr>
          <a:xfrm>
            <a:off x="685800" y="6024444"/>
            <a:ext cx="8267271" cy="400110"/>
          </a:xfrm>
          <a:prstGeom prst="rect">
            <a:avLst/>
          </a:prstGeom>
        </p:spPr>
        <p:txBody>
          <a:bodyPr wrap="square">
            <a:spAutoFit/>
          </a:bodyPr>
          <a:lstStyle/>
          <a:p>
            <a:r>
              <a:rPr lang="en-US" sz="2000" dirty="0" smtClean="0">
                <a:solidFill>
                  <a:srgbClr val="231F20"/>
                </a:solidFill>
                <a:ea typeface="Times New Roman" panose="02020603050405020304" pitchFamily="18" charset="0"/>
              </a:rPr>
              <a:t>Nina Stein, University of Connecticut, </a:t>
            </a:r>
            <a:r>
              <a:rPr lang="en-US" sz="2000" dirty="0">
                <a:solidFill>
                  <a:srgbClr val="231F20"/>
                </a:solidFill>
                <a:ea typeface="Times New Roman" panose="02020603050405020304" pitchFamily="18" charset="0"/>
              </a:rPr>
              <a:t>personal communication, </a:t>
            </a:r>
            <a:r>
              <a:rPr lang="en-US" sz="2000" dirty="0" smtClean="0">
                <a:solidFill>
                  <a:srgbClr val="231F20"/>
                </a:solidFill>
                <a:ea typeface="Times New Roman" panose="02020603050405020304" pitchFamily="18" charset="0"/>
              </a:rPr>
              <a:t>April </a:t>
            </a:r>
            <a:r>
              <a:rPr lang="en-US" sz="2000" dirty="0">
                <a:solidFill>
                  <a:srgbClr val="231F20"/>
                </a:solidFill>
                <a:ea typeface="Times New Roman" panose="02020603050405020304" pitchFamily="18" charset="0"/>
              </a:rPr>
              <a:t>4, 2015</a:t>
            </a:r>
            <a:endParaRPr lang="en-US" sz="2000" dirty="0"/>
          </a:p>
        </p:txBody>
      </p:sp>
      <p:sp>
        <p:nvSpPr>
          <p:cNvPr id="10" name="Rectangle 9"/>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1403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066800"/>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243" name="TextBox 4"/>
          <p:cNvSpPr txBox="1">
            <a:spLocks noChangeArrowheads="1"/>
          </p:cNvSpPr>
          <p:nvPr/>
        </p:nvSpPr>
        <p:spPr bwMode="auto">
          <a:xfrm>
            <a:off x="1152041" y="5187314"/>
            <a:ext cx="3800959" cy="1200329"/>
          </a:xfrm>
          <a:prstGeom prst="rect">
            <a:avLst/>
          </a:prstGeom>
          <a:noFill/>
          <a:ln w="9525">
            <a:noFill/>
            <a:miter lim="800000"/>
            <a:headEnd/>
            <a:tailEnd/>
          </a:ln>
        </p:spPr>
        <p:txBody>
          <a:bodyPr wrap="square">
            <a:spAutoFit/>
          </a:bodyPr>
          <a:lstStyle/>
          <a:p>
            <a:r>
              <a:rPr lang="en-US" b="1" dirty="0" smtClean="0">
                <a:latin typeface="Technical"/>
              </a:rPr>
              <a:t>Gabriel, Kathleen F.  (2008) </a:t>
            </a:r>
            <a:r>
              <a:rPr lang="en-US" b="1" i="1" dirty="0" smtClean="0">
                <a:latin typeface="Technical"/>
              </a:rPr>
              <a:t>Teaching Unprepared Students. </a:t>
            </a:r>
          </a:p>
          <a:p>
            <a:r>
              <a:rPr lang="en-US" b="1" dirty="0" smtClean="0">
                <a:latin typeface="Technical"/>
              </a:rPr>
              <a:t>Sterling, VA:  Stylus Publishing</a:t>
            </a:r>
            <a:endParaRPr lang="en-US" b="1" dirty="0">
              <a:solidFill>
                <a:srgbClr val="FF0000"/>
              </a:solidFill>
              <a:latin typeface="Technical"/>
            </a:endParaRPr>
          </a:p>
          <a:p>
            <a:endParaRPr lang="en-US" dirty="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828799"/>
            <a:ext cx="19050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35039" y="152400"/>
            <a:ext cx="8001000" cy="707886"/>
          </a:xfrm>
          <a:prstGeom prst="rect">
            <a:avLst/>
          </a:prstGeom>
          <a:noFill/>
        </p:spPr>
        <p:txBody>
          <a:bodyPr wrap="square" rtlCol="0">
            <a:spAutoFit/>
          </a:bodyPr>
          <a:lstStyle/>
          <a:p>
            <a:pPr algn="ctr"/>
            <a:r>
              <a:rPr lang="en-US" sz="4000" b="1" dirty="0" smtClean="0">
                <a:solidFill>
                  <a:schemeClr val="accent1">
                    <a:lumMod val="75000"/>
                  </a:schemeClr>
                </a:solidFill>
              </a:rPr>
              <a:t>Two Valuable References</a:t>
            </a:r>
            <a:endParaRPr lang="en-US" sz="4000" b="1" dirty="0">
              <a:solidFill>
                <a:schemeClr val="accent1">
                  <a:lumMod val="75000"/>
                </a:schemeClr>
              </a:solidFill>
            </a:endParaRPr>
          </a:p>
        </p:txBody>
      </p:sp>
      <p:sp>
        <p:nvSpPr>
          <p:cNvPr id="2" name="AutoShape 2" descr="data:image/jpeg;base64,/9j/4AAQSkZJRgABAQAAAQABAAD/2wCEAAkGBxQTEhQUExQUFBUUGBgaFxgYGBcWGhccHRgXFxcaGBgYHCggHBwlHBcYIjEhJSkrLi4uFx8zODMsNygtLisBCgoKDg0OGhAQGiwkHCQsLywsLCwsLCwsLCwsLCwsLCwsLCwsLCwsLCwsLCwsLCwsLCwsNCwsLCwsLCwsLCwsLP/AABEIAQcArgMBIgACEQEDEQH/xAAcAAAABwEBAAAAAAAAAAAAAAAAAQIDBAUGBwj/xABGEAACAQIDBQUEBgcGBQUAAAABAgMAEQQSIQUTMUFRBiJhcZEHMoGhFCNCUrHBM2JygtHh8BUkQ5KishZTwtLxCDRzdJP/xAAZAQEBAQEBAQAAAAAAAAAAAAABAAIDBAX/xAAsEQACAgEDAwMDAwUAAAAAAAAAAQIRIQMSMRNBUSNhkQQiwUKBsTJScqHw/9oADAMBAAIRAxEAPwDin9f160VKdbH8KTSTDFGKTSpBy6UEhNChR0gSYFvHJ+rlb52P4j0qNU2MZIXJ/wAQhVHUKbsfK9h61CoQsKhQo6QCoUtIyf56CnkSMasxb9VOfmx0HwBosaGYlJYBQSeVq6Z2N2guGdWxVja2UHvMnInwFuVYFdqlRaJViHUasfNjrUX6W975jXLV0+oqZ30tRabs1fbbbf8AeZBHFFHdidFB05G568fjWWkx0jcXbyHdHotql7Xm3qRS88pjbzXgfipH+WqytacUo0Y1ZXIBNFQoV0OQKFChUQKFChUQ6BceIpqnIb305f1rT+5Xibm/IfmazdHWrVlhsDYP0iLES71YxhUDsCrMSCQotl8SKibC2b9JxEUGcI0zhASCwDMbC4XW1zxrVdkSq4XaIAjUyQIqK7rd2Eqtl7xF9NeHOk9l8PJFisFLLLBGhxUd0DxgqqEMzsR7q8tTrVYNVggbN7FSTtMkci54yQgZWQTkGxVGbTNe9geNRcBsiICZpJhmhW5jySWJvlyswFwb8rddRUhw19oOHF1cFWzqG0lLAx63NhY3HCp20Nsw4vDTTSZYsaEVJANBihmW0gHKQWOYcxY1GSu2tscKmHmlxKD6TGXUCN+4qsVtpoACDVRtXZj4dwj21VWUrqrowurKeYP5GtL2iwhkwuzVRoyyQOrjeJ3CZmYBrtpoQac2jJHNLhIlaN0wGGCyMWAWVlZ5SiEkXF2C6cdaQKDa+wJMOIS5UrNEJQw1C94qyH9dWWxHiKGwdjjFPIokWIRRSyksrNdY1Lt7vOwOlaPFSri9nSo27jlw0omQF7F96Pr0AdrkiyvpxuetV3s+lCS4liUH9yxSqHKgMzREIljxzHS1RFTjtkbuGKdZFlikZ0uAVKugVmVlbUd11IPjTWxsCJ5o4mkWLeMFDsCwBJCi4XW1zxrRYzD/AEjDYaN2ijxO/KRpnCxpCyglnUHKh3n2tCed7Cqjs7EPpkC3XuzIWZmCoArjMb8LWHGoqBjuz7wYsYadhHmK2ksXRlb3JFy6sracPyp89mxucVNv1thZBGRke7kkgFTwAuCNelWGwNqxyrHgsaQoib+7TmzbhgQTGx5wsR17pNxpwVhZw2z9om6AvNEyqWAZgGZnIW9zbNyqKkVu0Ni7rCQSiUSDEgyKoRlK5HMTXLaXzC1R8JsO8KTyyCGKSUxKxVn1UAuSF4AZhWh2phN5g9nRKY8yQzK43kfcLYrOM120uDelbLebCKYllw2Kw7ylZ4XKugK5Rm1N1BBsHH3aBozn9gkJLK0qCGOTdCQXYSPxARRqe7r4Ulti/VLMsgeEuI3YK142IuAycdRwI4mtHtqXDz4Z8NhGUCDFSSRKSAZI5FVTlY8SrKbDmCKh4SQQYGXDsV32JmhITMO4sZJLPyFybW46U2FFZ2i7OPhHTMyvFILxzICVYDRhbiGU8VOtRNtbPEErRCQS5bXYKyi5F7WbXnWoG2EimxGExVpMHMwJyMrNExAtNCRcZhzHBgCKzvafJ9LmyOJVDWV10VgFGo560lRVgUsPbgB5mkE0KBuiU2ZvAcgNAKl7Pyg943qrzmjVqy42jrGaRY7RCXJt5VAJXoflSsQbgGmaoxpFqTyKOXoaIkdPn/Kk0K0cnKyXsnCrLPDG2gkkjQ242Zwpt42Jq1PZzeEmNkCDN7zXPczBuV+XD41Qq1tRx9PnUvZYvICT3UvI3kuvz4fvVMEW2M7OO8rgPGSAptfiCCFtfiTlA05tTEfZqRhmDx2toddb5cvLnnGvI1TNISbm5PLXxvSzIQLXPj/CrsPuXv8AYSmTcg2O5jcG+mdnVGJFuHe+FRY9iWdkdlP1IkUqbjvMiqT4Wa/pVUZb8b9OJp04s3JuwzLlNrAZdO75aCoHks5+zciSKmZDmkEY1sCSzKDry7pv00oR9m5GGbMlrA6g37zZRpxvfiOVU7yk9fUn4686LeHqfU+Z+dJF6nZso6iQrlYle7e57he/DTlx41nwKkxYhlGZWYNe17n7pH5mo1RApV+RFJoVFYrL0/hREUKciRjw5ceg8zQQ3RU62UdGPhoP50hjVZULaPoQf66UFiOpsbAcbaetN1IwjEZrEiwqeDUVbGVOhHxpNSVxzfaCv+0oPzGppW/jPGK3ijkH0YEfKjgHkh0KnIsDcBMP8jfktGRhx/zm8ii/kfxq3FsZBAvU+ZN0hT7b2Mn6gHBPPmfgKL+0cukSLF+tcs/wZuHwqAX8asssIXmtw9f4UijjFyANSTYAakk8AAONb/s/7I8fiAGdVwyn/mk5rfsDX1tWgZz+jrtmE9hC/wCLjWP7EQH+5jR4v2Dp/hY1h+3EG/2sKgOJUVdB2/7Icfh1LoExKgXO7vn/AMh1J8BesBIhUlWBUg2IOhB6EHn4VELQdxvMU3Vts3YuJbhh52VxYssMjAcwdF5GxqHjtmzQ/pYpI/20ZR6sKEJEpcaFjYAk9BUvZ+z94C7EJGvvMfwHUnpQxWNFskQyJ1+03iTyv0FF+B24tjbRKnvHM33QdB+035CmpZi2nADgBoB8Kao6aCwUZpNGDSRMCh+Oh6/xqwweyjlNudQoorC50q4wO3AgsVuOF76+lq82o5fpPqfTR0r9QpZsDkNmPpTRYfZS/iQTUja0xZyb6Hh5VAvXWFtZPHrOMZNQWBc2b7WYeBBHoK2/Yb2X4nHqJWIw8B4OwJZx1RLi48TpU/2M9jvpsrTzZvo0BHcv3ZX4hT1UDUjyr0So0A0AHDlb+vyraPPZhtieyfZsA70RxDc2mOb0UWArRp2Zwa6DC4f/APNPzFSJ9swI4RpUVicoBI977t+APDTjrRYza8ERYSSxoVF2BYXA4a9KjShJ9hGG2FhonEkeHhRxwZUUEfECp5qO2OjCq2YWf3La5ri4yganTpSo8WjIXDqUF7tewFr5rk8LW1vwpDax4UdRsLj45GKo4LLa41BAPA2Otj1qDge0kEsjxK9mR8ljpmNh7o42vp8KLFacneOC3qOuBiDmTdx7xrXfKuY26m1zUTZgw4edonDFnvKQ+YBsvnZdBwFF/wAQYawO/jsTYHNpxtqeA161WTg7wmWoY9aDWIsQCPHX8aZmxKIuZmAXTU8DfgB1J8KjLtrD3y76MNcLlYhWubWGVrHmOVQKMn2KntD2DwOLjKSQqh1IaOyEE89NCfMVwX2gezufZpz332HJssoFst+CyD7J8eB+VenzTGNwqSxvFIodJAVZTqCDpY1UB4ztQrS9vOzv9n42TDkZo9HibUEo3DXqDdfhVGsKt7rWP3X09G4etqrKiNQpcsRUkMCCOINIpDgcaYnjT+z8FLPIsUKNJI5sqqLkn8h1PAVFA6ankOtenvZp2KTZ2HBYA4mQAyvzHPdr0AvY9TRRpybMl2Z9i4srY+Utz3UWg8mkOp/dt510HZvYvAQfo8JCDa1yocnzLXq+ApVVA22NQQKgyoqoOigKPQUnG5t2+T3sjZf2spy/OnjSTUSdMzvZLEQvgYsxU5QN4GsSJAe9mv8Aaza9aZWFG2s91Un6Mp1AJ1c6+nyq/Gzos+83Uef7+UZvW16UMHHn3m7TP97KM3rxrNHp6yUpNXkz2JAG0gsjMitABAQ2UEhiZFHLN7unQCntophcPG+Ybzezx5lz3vKSgTPc2A7q3vyHA1e4rCxyjLIiuOjAMPnSTgYt3u92m7+5lGX/AC2tTQdZOrKCBydqnNlB+ircKb/4slrmw/o0vsrYTY/hf6SfO27S351dJs+EFSIowU90hR3fLTSjbARF94Y0L/fKjN4a1UMtZNNeyXwUHZYLv9oAWA3405e4L1D2LGh2RMCFtbE34W/SSD8BWrj2fEM1o4xm96ygZvPrQXZ8QUoIowp1KhRY+Y4UbTT+oTf7p/Bmr/3XZ0mjMjRME5ydwghb/aAJOvTlVrhcEzYt8TlyLuljANrsQxOY9AAbConaLZyMIYWh/u9yzbtTdWFsgAQXAOuo6W501gNgpHiInw2/VVzbwO0mRhlIChZDxvY3A0tQacouF3Td/BqjRUKFdDwnGP8A1D7PYnCzLG5CrIruFJCi6FcxAsNS1r9TXFhXtAj41z7tx7KsNjA0kAGGxHVR9W510dBwvf3hw6HhUR57w04YCOT3OCtzj6Efq34jxPA61HnhKMVbipINTNrbHmw8zwTRlJENiDz6EHmCOFFtdfrWGYEjKCeNyFAY6dSDWbpm6bRf+yfZ4m2rhQwuEYyEfsAsv+rKfhXqSvKns52wuG2lhpXsqZ8rnoHBW5JPAEgnyr1XWjARYDiQPOlE1m+02Fm3sc0aLOkaOJIGNrhrd9QdCwAI1/Oq441ZnwEUJMcEkcjAOC12TKBGwJF7AsbX+zWdx6I6G6KaZq9ormhksxF0azKbEaHUEVRbE2iY9lxzuSxWDOSxuWNiRcnjrU2HZRhE77y4kjPcCBEUhW7wFzYn8qzwiB2DqAbYa4vyIHGh8nTThFwrtuX5NBs3ZwZYZmZzIAGYh2AYkahlvYrrw8KuKqMDGIMOhhhzFghKplUsco1JYgUjacjvhMRvIzERG9rPc6ITe68NRSuDnKO6ftZc3oswva+tZXZuBSHBDExpecYUkMbsfczAW6X5UezNkGbDwOJhmISTeLGM5OjG759QdQRa1ripSGWjFW7wnRqSwHEgedGTWbxGUY1/pADI0SiLMMyixbeDKRoxJBvbUC1M7G2MFwk28Q3cTAZ7lhGSSikE6aWsOQtVZdGNZfj/AGarMONwPjWf7VFhLgirut8TGpCsQrAknUDjVPPGG2EpIBy4dWB6EDQjpwqy7QHTZ3/2IPwobOmnpKMr/wAl8I05YDiQKZxuMSJC8jBFFtT8rdTVPtURPJKDmlcQ6xGxSMd4h9eDN8TZRpVBjTvNiRF+8bRanU3EgHrapyozp/T7qbfdL5N6rAi4IoBulqy23IhEuFhitFHPMqyEDQ9wkA2I4kAcRepkmzng3s6uCVib6tIxGjEAspIDHXS1/GmzD0VXPPBZbWF4ZFzEHI1rGzaAnSxvUTshIWwWGZiSTEpJJJJ8yeNV+zsJHLs/eNZ3liZ2kNsxYgkkHiLcABwtU7sZ/wCwwv8A8K/gaE8m5x26TXiX4ZlvbHsBZMKcYqBp8GMy+KEgNm6hb5xr9k+VecWN9b3vz617D24FOGnD+4YpM1+mQ3+VeO1rVHlsO1egPZH7RVxCJhMSwXEIAsbE/plA0Gv+IALW5/KuBrAxOit6H86cXCsONlI4XYA/141FR69xWzkd85zK+XLmVipK3vY24i9N4nYkLxrEUAVLZMpKlCOBVhqD41ifYltTE4jCynETCZI5BHGeLCyhnzN9rRkt8a6MKTSnJdyDHstArLdznFmJdi1ulydB5UwuwIRh/o1m3NrZc7cOl73t4Va0KKHqS8jGEwyxoEW9l4XJY+VzrScbhVljZHvlYWNiRcHiLjWqXsm773HK7u+ScBSxuQN2rW8rmtAakOonGfOSNgsGsUaxpfKugBJNh0ueVQoNhQoTlDKpJOQO4TXj3L2q2tSTUG+RjZIfpGLnZMQ+EeMrEQCt5QBmD5X4L3iBbiQat+zwmvMskv0iMEBJCoW+hzjTQgaa+Y5VbyQqxuyq3S4B/GlgeFCidZ67lHbX/fyVC9msPuzFlcxm/cLtlF+gvp+VSMTsSJxEGDWhIKWdhYjgdDqfE1YWoCmkc+rPyQZNixGVpSGDOoV7MwDgcMwBsaKPYUIgOHykxEWylmNhe/dN9LHhap4NKvVSDqT8kF9jxNEYnDSIbe+xYi3AgnUEW5UvB7OSM3BdjawLuz2HhmNSxR1UDnKqsrF2FCAygOEa5KBmCXPGyg6eQ0qXs7BJDGscYIRRZQSTYdNeXhUmsl227f4bZ6EMwln+zCrDNf8AXP2B/VqqJ6kmqbK32z9ohhtnvECN7igY1HPIf0rW6Ze75tXm9F8bCrjtLt2bHztiJzdjwUcFUcFQeH8TVOzXqMgZieJJ8yT+NJtQoUgd6/8ATzjVbB4iH7Uc+e36siKAfWNvWur3ryx7OO1h2dixKQTE4yTAcct75h4qdfWvUODxaTRrJGyujjMrKbgg9KiJAoUVFURj8DiWjG1pEF3SUso8RAlqlbK2OXjw8qznMMjlwgu97FgxvqD5aadKucDsmKJpGQEGU3e7Mcx4XIJ6U1h9hQobqpABuFzNkBve4S9hrrWFFnrnrRd17fxRQbd3bxY11Lysgbv8FgKpcKhuOB1uL6nU0faxi2zY2LMCRCSQxF75b3tx8qvT2egvL3Daa5dczZWJFiSt7XtRz7CheFYWVjGtrAu/Lhre5tVtZqOtBbfZ/gr9p7KjhwmLMYYF4nLHO5JIRiDcnr061SY7BKmzYp1uJUELCS5zXLINTfUWPDhW0xOCR4zE1yhFiMxuRwsTxNRZNhQtCICpMQtZczcuA43sOlTiENdJZ83+xVbTkaTGwwFgibkyC4uHbNY6XF8o1/evUobKMUOIG8ZldWYKBkEfd1yEG4BIvx0qfjNkRSqiupO71RsxDqeFw4NwfjRrsqMIyWYhxZiWYsR0LE3p2mXrRxWCh7JbMT6JFNmYSvABvGZjluL3sTYW48Kb2CTDPHBPHaXdsEmViUmAsWLA6htL69fGtJhdlxxxblV+rsVykkixFiNTw8L0MLsyNGDAEsq5VLEtlXoL8B/AVbSlrJ7r7kkUL0q1AitHlMH7Z55Y9mtJDLJEVkQNkOXMrEqQSNbag6V5vZtSScxOpJ5nx5mu/wDt82iqbPWE+9PKth4J3ifW1efahFCQgg8xU6TAF1EkQuCbMvHKf4HlVfVvsLFsmaxI8qxO0rRuFN0ynoUp1sSOlFatmKAK1vYvt9itmsVjtJCTdoXva/VCPcPy8KzOFwxdgAR60MTEASCfTWs2rNqGLPSHZ/2rbPxIGeT6M/NZtB8HHdP9cK2WEx8UgvHLHIOqOrfga8caa8flSO7SYo9nT4uNBd3RB1ZlUepNZjaPtI2bC6o2KjYlgp3d5AvizLoB415ZVQefqaWHA4D4n8hUKR7MikVlDKQysLgg3BB4EEcaUa8pdlu3WNwBtBLeO+sT95PgPs/Cuk7L9u6EWxOEdT96FwwP7r2I9TSZOx0K5qPbZs+3u4i/TIP+6q/G+3PD2+pw8pbkZSEX/RmJ8tKBo63ahXnbHe1XHSSrIuKjiVTpGkTZD4NmuT61sdh+23DtZcVG6NzkjW6f5cxYfOqyo6xRGsthvaPsxwCMZEt+T5lPxBFHP7RdmICfpkJtyUlj8LCkDUWqHtnasWFheadxHGg1J+QA5knS3HWuabf9t+GQEYSF525M/wBUg8x7x+XnXIe1PavFY9w+Ikvb3UUZUT9levidaiJPb/tU+0cU0pusajLCh+ynj+sTqf5Vm6fiw1/eZUHjx+CjWpMUkCfZaVv1u6v+Uan4n4UNmkiPgsE8psik+QJ/CtLgthhB33VT0vc/ELe1VMnaByMoAVei90fKm4tok8a4zU5HeD04+5BZuAPCwt1HlTbL8RS5Rop6g/I2pCtauyOHOBcLWuen51d9k+zU+0ZhDCNQLu7e6i3tdvyHOqNxYD+vWvQXsCwyLs53UDPJM+c8+6FCg+ABv+8etXIt1gndnfZLgMMAZEOKk5tL7v7qDQDzufGtfDsfDrouHhHlGn8Km0KTBWYvs3hJRlkw0DA8t2v5C9c+7VexaCQM+CcwSco2OaNj0B95fmPCuqiheojx1tbZkuGleGdCkicQfkQeBHiKh13/ANvmwkfBri7WlgZVv95GNrHyOo+PWuAVEChQoVEChQo6iCpccZJsBc/1qeg8aOCEuQBa5+XUnwp3ESgDInu8zzc9SenQUWITKi8858NF+J4n4etNtKT0A6DT58aRRVEChQpwKBqfgPzNJJWJVCfLryoyB19BRO96TQOFwPMPq1PRmHqFI/6vSmhUqFbwy/qtG3+5P+qooqRMMN863fsr7df2dK0ctzhpiC1tTGw0Dgc9NCOg8K0HYL2QriIUxGMd1WQBkiSynLyLsQSLjkBfxFbo+yXZVrfRj576b/vtSFmywGNjmjWSJ1kRhcMhDA+lSAK5HtX2c4nZ6vPsjFTDLdmgchgwGpsQLGwHMX8aocB7ZsWgtKcNL47uQE/vK1vlRZUd6akXriMvtzlIsuHjU9SWcel1NZftD28xWNUq+MEaNxjjjeNT4Egk2+NVjRpvbb22jmAwOHYOqtmndTdbi+WNTzsdSeoA61yIipn9nH7MkLeUgX/fakzbOlUXMb26hSR6jQ1WipkSjAo2FuII89KSWqCheniflQDdAPS/40rD4dnNkVm8gT/4qWhWHUFXl8NVj8b8Gb5DxowOQpDu0y6Z394W91eIU+J4keQqHn8B+H4UTHW/PmfxpNKQNitPEfOitQpSpzOg/HyqJKw0XmeA+fhSXa5vRs1/AchSbVC/CCpaUilNwHjeoolhshMyzr1jv8Qbiq2th2Y7PSmZVCtdwRcjQDKRcnhUHafZo4ZiMS26t9gWZz5AaAeJrktWO5o6vSltR2X2a+0jDT4eGCeRYcRGqp3+6sgAsCrHS9gNDXRkcEXBBHUEEetePJ8UD3UXInTiT+0edJhxsiiyySKOgdgPQGuqOLPVHabtlhMChaaZM4BKxKQzseQyg3AvzNeVMTNndnIAzMzWHK5JtTZPPmeNFSAKOioVECnIJCpupKnqpIPqKRSo+IoFEpNqzD/EY+dmPqwNH/a0v3h55Vv+FQitjbpRqOv86KQ2x/EY6RxZ3YjpwB+AsD6VGp21vsgDxvRFh09NKSobpWWjsOpHn/Kiy0gGCB4n5UlmvxoWpUY5ngPn4UCs4AEPHgOp0/8ANK0HMny0HzpLXJ1oso6+mtQrHA6gB90D46/wFHOSDbhpSYZAp04jrS8XimZiSazmzba2mt2FtVsFZs43hFst7qv7QB1PhVb21xZmk35N97YnwNrEfC3zrOsxOpN6m4ebPG0ba5e8nw94egv8K5rSSluNPV3R2kE0VOWHW3n/ABFFuz4H412s47WXOF7P58LvxJcliuQLcL3go3jX7l73BItScd2ZmjMg+rYROELB1sWIBAAvcnXhTEO1ZkhMK5QjXvZVzEEgkF+NrjhTmJ29OxDM65hIstwqjvquVW8TYfGuXqXyqN1Gh1+y06rKzZF3So1swu4ckDJ11FA9lcUGyGPKcoa7MqixOW2Zja+bS3WkYjtLiGLlnB3iBG7oAsCWW3QgkkGpuzu1jiUyTAykqosCiA5WzAtmUg6+R51l9ZK8FWm8EZey07FFVSXO8zg2ATJJuj3r2PeFvOoeK2NLEiySJlDMVAJGa6kqe7x0KsPhUs9qsQHLqwW5kOWwK2kfeMDfj3utNptid491mAQNvG7oGtySS3E8TWvV9qFLTLDEdkprxmyneRiQ2ZQFF7d4k2GpHnfTgaibK2OZMQ2HYiBkDE3F3JW3dUEi7HkPCn5e1M4yd4EBCouqnMua4DX42IuOlzVfFtdxM0wIMj3zZ1Dg3IPA6ch6ViHUadnbVcL+0mP2UmIBQqxeV4lViEkugzEsrG66X0PTxpgdmcSVDiO6lgoIZSCS2QEEG2XN3b9RQXtLiVJOcEmRpLlQTmZcjEHlddPgKag29OkaRhhljYMlwCVIbOBfpm1t41v1fY4fZY+vZTE7zd5FzWU/pEscxKqAb2JLKwtx0NScL2RkZVJdAXhklRQy3ujBcr3PdF+f8KVsbta8TFpAZCAMguqqCHeQFrqb96RjpY+NV/8AxDPly5ltldR3RcK7Z2W51tesvqt1gfTQs9mcTldt2bRsVbUcQQpI6gFhc+IpjamyZcPZZVCltRZlYaEqwupIuDxFPSdpcQyspcEM2c90aG4Jt0F1FRcftSSawka9i5GgFi7Zm4dTW49S80Z+zsQaOhairqYBSnOppNGaGXYKlRuVII4iioqQHJlAJtwPDyNb3EYzCPJBvXgYGKRcgb6qM5FCHOqKwJYHRs1jresEq3B/V/C9IrnOG7udIzo12G2fs7LEzygZt1nUO11Nn3ubu6LmCC/IE2qZONnySfWyLaPDxKoSRsoIz58rkAsw7tr8b86wtCsPRb/Ux6i8I2Ozxs5Gw7NlJVoDJmdmDZg29uvABSFPxqNj2w0MaS4cxGYPICuZpRYh1DLewygEEXF7241lyasJdjS7xYkUyOyq4CgnRhfXy58qnppO3It94SL3sPImWdHkjiDL+kJGdQFa9lZSGXhcaHhY1Kwz4KFYd3IM2WTOSebYeRe+p4HOVC261R4jZcyI0ccbkBgsrAcX0Aj/AGVJHxOvKo7bDxIDloJbRglzlPc0DG/TQ315VmUYt3uNqTSqi12xPh53w6Z92qRQILXZFvbeZiTcZR0BvarDaB2diJUbeBEytEbAx5SneikKi9wy3QnrY2rO47YM652VGdIgM7hTlHdVje/QOD8aYxOyJolzSRSIpsQWUi/Pn4VbY4qRW7eDSRYPZhlAElosgZs8jAgs57gIt3kS1+NyaZw+G2dvERmuu6DM5dgGkLWKHgFAUX0521qHiOyciZQZFLtE8mUK50WMyABrWa/DTnTWF7MyMrFjuygkJVgbjJu7g8rneDTlRUa/rYZ/tLBcLs7It3YEyd45yWCb8rbKBb9HZr/GlYjBbPzT5XUZYgYyZGK5+8SFAN2JsvG9iapNq7GlgZ8ykorlM9iFYi17Xqu08vmK2tO8qTByXgvNtYbCiWAQOojYLvO8z5DmsczdbXPdtVu2C2Yr++GUiIaSsApLuJCDY3soRrHrWMyHlr5Uk09NuvuYbq7GsxZwqYB1idDJJuc3fYuWV2zDJayqBaxB1vWTNOQ8fA8aObDMvEacjy9a1BbcWUouStIaqZg8QIu9lVmOgDC4A4k2PMm1v51GBA8T8hSCa3yZWAXoCjC8+AoMajI9gSN4obQN3T5HT5Xpl1IJBFiCQR0I0Pzogen9dKm7WT6zMOEgV/Ua/O9XDLsQaFChSAK1OA7SyIhm3cIaNBEGCsGfMLWc5uSrfS2tqy1TcX3Yok6gyHzbRf8ASo086xOKlhm4yayWkfbHEBWFojmYsSVNzdlexObUAoAL6gaXqMvaSYCQdy0ryyNoeMsbRPz4ZWNhyNqqKKhaUFwi6ki/ftXPZ1+r7+e9gb9+JITbX7qLbxvU/tB2pWWJURWzFi8jFVXMSipwUm57t76eVZMnW9FesvRg3dG+rJGiXtdOgjESxII82XKp4shQk3Y2NjwFhfW1M/8AFM1nAWIBzISAp4ybvPbvafo1+dUYNA1rpR8GepIttpdopZ0ZHEdmkMhIBuCeQuSAPKqmiqRHgZWGZY5CvUIxHratRio8GW2xiliZut/PWkGirXIJtEmGc34L6VMxm1MwEbKpRemh8w3Wq6I216cPOkVjYm7O61pRhXklDCBv0RzH7h0f4Dg3w18KilbaHSgDViuOBFpkWUjgSSHHmykX8jTdHJKyA4POkUKFKMvkFTZe9Ajc42KHyIzr6d/1FHQqYohUVChSZBUnaB79ugUDwsBpQoUdxXBGoUKFJBmioUKiBR0VCoCdgxkRpSASGCpfUBrZixHOw4X0vUeXEuzZmZiw4Ek3Hl0+FChQlYt0SGxgkFprkjhIPe8mHBh46HzpsrEPtmTwC5PUm9vQ0KFFCMSPc8APAcBSaKhSZYpTaioqFI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8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0169" y="1828800"/>
            <a:ext cx="1884211" cy="284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5" descr="data:image/jpeg;base64,/9j/4AAQSkZJRgABAQAAAQABAAD/2wCEAAkGBxQTEhQUExQUFBUUGBgaFxgYGBcWGhccHRgXFxcaGBgYHCggHBwlHBcYIjEhJSkrLi4uFx8zODMsNygtLisBCgoKDg0OGhAQGiwkHCQsLywsLCwsLCwsLCwsLCwsLCwsLCwsLCwsLCwsLCwsLCwsLCwsNCwsLCwsLCwsLCwsLP/AABEIAQcArgMBIgACEQEDEQH/xAAcAAAABwEBAAAAAAAAAAAAAAAAAQIDBAUGBwj/xABGEAACAQIDBQUEBgcGBQUAAAABAgMAEQQSIQUTMUFRBiJhcZEHMoGhFCNCUrHBM2JygtHh8BUkQ5KishZTwtLxCDRzdJP/xAAZAQEBAQEBAQAAAAAAAAAAAAABAAIDBAX/xAAsEQACAgEDAwMDAwUAAAAAAAAAAQIRIQMSMRNBUSNhkQQiwUKBsTJScqHw/9oADAMBAAIRAxEAPwDin9f160VKdbH8KTSTDFGKTSpBy6UEhNChR0gSYFvHJ+rlb52P4j0qNU2MZIXJ/wAQhVHUKbsfK9h61CoQsKhQo6QCoUtIyf56CnkSMasxb9VOfmx0HwBosaGYlJYBQSeVq6Z2N2guGdWxVja2UHvMnInwFuVYFdqlRaJViHUasfNjrUX6W975jXLV0+oqZ30tRabs1fbbbf8AeZBHFFHdidFB05G568fjWWkx0jcXbyHdHotql7Xm3qRS88pjbzXgfipH+WqytacUo0Y1ZXIBNFQoV0OQKFChUQKFChUQ6BceIpqnIb305f1rT+5Xibm/IfmazdHWrVlhsDYP0iLES71YxhUDsCrMSCQotl8SKibC2b9JxEUGcI0zhASCwDMbC4XW1zxrVdkSq4XaIAjUyQIqK7rd2Eqtl7xF9NeHOk9l8PJFisFLLLBGhxUd0DxgqqEMzsR7q8tTrVYNVggbN7FSTtMkci54yQgZWQTkGxVGbTNe9geNRcBsiICZpJhmhW5jySWJvlyswFwb8rddRUhw19oOHF1cFWzqG0lLAx63NhY3HCp20Nsw4vDTTSZYsaEVJANBihmW0gHKQWOYcxY1GSu2tscKmHmlxKD6TGXUCN+4qsVtpoACDVRtXZj4dwj21VWUrqrowurKeYP5GtL2iwhkwuzVRoyyQOrjeJ3CZmYBrtpoQac2jJHNLhIlaN0wGGCyMWAWVlZ5SiEkXF2C6cdaQKDa+wJMOIS5UrNEJQw1C94qyH9dWWxHiKGwdjjFPIokWIRRSyksrNdY1Lt7vOwOlaPFSri9nSo27jlw0omQF7F96Pr0AdrkiyvpxuetV3s+lCS4liUH9yxSqHKgMzREIljxzHS1RFTjtkbuGKdZFlikZ0uAVKugVmVlbUd11IPjTWxsCJ5o4mkWLeMFDsCwBJCi4XW1zxrRYzD/AEjDYaN2ijxO/KRpnCxpCyglnUHKh3n2tCed7Cqjs7EPpkC3XuzIWZmCoArjMb8LWHGoqBjuz7wYsYadhHmK2ksXRlb3JFy6sracPyp89mxucVNv1thZBGRke7kkgFTwAuCNelWGwNqxyrHgsaQoib+7TmzbhgQTGx5wsR17pNxpwVhZw2z9om6AvNEyqWAZgGZnIW9zbNyqKkVu0Ni7rCQSiUSDEgyKoRlK5HMTXLaXzC1R8JsO8KTyyCGKSUxKxVn1UAuSF4AZhWh2phN5g9nRKY8yQzK43kfcLYrOM120uDelbLebCKYllw2Kw7ylZ4XKugK5Rm1N1BBsHH3aBozn9gkJLK0qCGOTdCQXYSPxARRqe7r4Ulti/VLMsgeEuI3YK142IuAycdRwI4mtHtqXDz4Z8NhGUCDFSSRKSAZI5FVTlY8SrKbDmCKh4SQQYGXDsV32JmhITMO4sZJLPyFybW46U2FFZ2i7OPhHTMyvFILxzICVYDRhbiGU8VOtRNtbPEErRCQS5bXYKyi5F7WbXnWoG2EimxGExVpMHMwJyMrNExAtNCRcZhzHBgCKzvafJ9LmyOJVDWV10VgFGo560lRVgUsPbgB5mkE0KBuiU2ZvAcgNAKl7Pyg943qrzmjVqy42jrGaRY7RCXJt5VAJXoflSsQbgGmaoxpFqTyKOXoaIkdPn/Kk0K0cnKyXsnCrLPDG2gkkjQ242Zwpt42Jq1PZzeEmNkCDN7zXPczBuV+XD41Qq1tRx9PnUvZYvICT3UvI3kuvz4fvVMEW2M7OO8rgPGSAptfiCCFtfiTlA05tTEfZqRhmDx2toddb5cvLnnGvI1TNISbm5PLXxvSzIQLXPj/CrsPuXv8AYSmTcg2O5jcG+mdnVGJFuHe+FRY9iWdkdlP1IkUqbjvMiqT4Wa/pVUZb8b9OJp04s3JuwzLlNrAZdO75aCoHks5+zciSKmZDmkEY1sCSzKDry7pv00oR9m5GGbMlrA6g37zZRpxvfiOVU7yk9fUn4686LeHqfU+Z+dJF6nZso6iQrlYle7e57he/DTlx41nwKkxYhlGZWYNe17n7pH5mo1RApV+RFJoVFYrL0/hREUKciRjw5ceg8zQQ3RU62UdGPhoP50hjVZULaPoQf66UFiOpsbAcbaetN1IwjEZrEiwqeDUVbGVOhHxpNSVxzfaCv+0oPzGppW/jPGK3ijkH0YEfKjgHkh0KnIsDcBMP8jfktGRhx/zm8ii/kfxq3FsZBAvU+ZN0hT7b2Mn6gHBPPmfgKL+0cukSLF+tcs/wZuHwqAX8asssIXmtw9f4UijjFyANSTYAakk8AAONb/s/7I8fiAGdVwyn/mk5rfsDX1tWgZz+jrtmE9hC/wCLjWP7EQH+5jR4v2Dp/hY1h+3EG/2sKgOJUVdB2/7Icfh1LoExKgXO7vn/AMh1J8BesBIhUlWBUg2IOhB6EHn4VELQdxvMU3Vts3YuJbhh52VxYssMjAcwdF5GxqHjtmzQ/pYpI/20ZR6sKEJEpcaFjYAk9BUvZ+z94C7EJGvvMfwHUnpQxWNFskQyJ1+03iTyv0FF+B24tjbRKnvHM33QdB+035CmpZi2nADgBoB8Kao6aCwUZpNGDSRMCh+Oh6/xqwweyjlNudQoorC50q4wO3AgsVuOF76+lq82o5fpPqfTR0r9QpZsDkNmPpTRYfZS/iQTUja0xZyb6Hh5VAvXWFtZPHrOMZNQWBc2b7WYeBBHoK2/Yb2X4nHqJWIw8B4OwJZx1RLi48TpU/2M9jvpsrTzZvo0BHcv3ZX4hT1UDUjyr0So0A0AHDlb+vyraPPZhtieyfZsA70RxDc2mOb0UWArRp2Zwa6DC4f/APNPzFSJ9swI4RpUVicoBI977t+APDTjrRYza8ERYSSxoVF2BYXA4a9KjShJ9hGG2FhonEkeHhRxwZUUEfECp5qO2OjCq2YWf3La5ri4yganTpSo8WjIXDqUF7tewFr5rk8LW1vwpDax4UdRsLj45GKo4LLa41BAPA2Otj1qDge0kEsjxK9mR8ljpmNh7o42vp8KLFacneOC3qOuBiDmTdx7xrXfKuY26m1zUTZgw4edonDFnvKQ+YBsvnZdBwFF/wAQYawO/jsTYHNpxtqeA161WTg7wmWoY9aDWIsQCPHX8aZmxKIuZmAXTU8DfgB1J8KjLtrD3y76MNcLlYhWubWGVrHmOVQKMn2KntD2DwOLjKSQqh1IaOyEE89NCfMVwX2gezufZpz332HJssoFst+CyD7J8eB+VenzTGNwqSxvFIodJAVZTqCDpY1UB4ztQrS9vOzv9n42TDkZo9HibUEo3DXqDdfhVGsKt7rWP3X09G4etqrKiNQpcsRUkMCCOINIpDgcaYnjT+z8FLPIsUKNJI5sqqLkn8h1PAVFA6ankOtenvZp2KTZ2HBYA4mQAyvzHPdr0AvY9TRRpybMl2Z9i4srY+Utz3UWg8mkOp/dt510HZvYvAQfo8JCDa1yocnzLXq+ApVVA22NQQKgyoqoOigKPQUnG5t2+T3sjZf2spy/OnjSTUSdMzvZLEQvgYsxU5QN4GsSJAe9mv8Aaza9aZWFG2s91Un6Mp1AJ1c6+nyq/Gzos+83Uef7+UZvW16UMHHn3m7TP97KM3rxrNHp6yUpNXkz2JAG0gsjMitABAQ2UEhiZFHLN7unQCntophcPG+Ybzezx5lz3vKSgTPc2A7q3vyHA1e4rCxyjLIiuOjAMPnSTgYt3u92m7+5lGX/AC2tTQdZOrKCBydqnNlB+ircKb/4slrmw/o0vsrYTY/hf6SfO27S351dJs+EFSIowU90hR3fLTSjbARF94Y0L/fKjN4a1UMtZNNeyXwUHZYLv9oAWA3405e4L1D2LGh2RMCFtbE34W/SSD8BWrj2fEM1o4xm96ygZvPrQXZ8QUoIowp1KhRY+Y4UbTT+oTf7p/Bmr/3XZ0mjMjRME5ydwghb/aAJOvTlVrhcEzYt8TlyLuljANrsQxOY9AAbConaLZyMIYWh/u9yzbtTdWFsgAQXAOuo6W501gNgpHiInw2/VVzbwO0mRhlIChZDxvY3A0tQacouF3Td/BqjRUKFdDwnGP8A1D7PYnCzLG5CrIruFJCi6FcxAsNS1r9TXFhXtAj41z7tx7KsNjA0kAGGxHVR9W510dBwvf3hw6HhUR57w04YCOT3OCtzj6Efq34jxPA61HnhKMVbipINTNrbHmw8zwTRlJENiDz6EHmCOFFtdfrWGYEjKCeNyFAY6dSDWbpm6bRf+yfZ4m2rhQwuEYyEfsAsv+rKfhXqSvKns52wuG2lhpXsqZ8rnoHBW5JPAEgnyr1XWjARYDiQPOlE1m+02Fm3sc0aLOkaOJIGNrhrd9QdCwAI1/Oq441ZnwEUJMcEkcjAOC12TKBGwJF7AsbX+zWdx6I6G6KaZq9ormhksxF0azKbEaHUEVRbE2iY9lxzuSxWDOSxuWNiRcnjrU2HZRhE77y4kjPcCBEUhW7wFzYn8qzwiB2DqAbYa4vyIHGh8nTThFwrtuX5NBs3ZwZYZmZzIAGYh2AYkahlvYrrw8KuKqMDGIMOhhhzFghKplUsco1JYgUjacjvhMRvIzERG9rPc6ITe68NRSuDnKO6ftZc3oswva+tZXZuBSHBDExpecYUkMbsfczAW6X5UezNkGbDwOJhmISTeLGM5OjG759QdQRa1ripSGWjFW7wnRqSwHEgedGTWbxGUY1/pADI0SiLMMyixbeDKRoxJBvbUC1M7G2MFwk28Q3cTAZ7lhGSSikE6aWsOQtVZdGNZfj/AGarMONwPjWf7VFhLgirut8TGpCsQrAknUDjVPPGG2EpIBy4dWB6EDQjpwqy7QHTZ3/2IPwobOmnpKMr/wAl8I05YDiQKZxuMSJC8jBFFtT8rdTVPtURPJKDmlcQ6xGxSMd4h9eDN8TZRpVBjTvNiRF+8bRanU3EgHrapyozp/T7qbfdL5N6rAi4IoBulqy23IhEuFhitFHPMqyEDQ9wkA2I4kAcRepkmzng3s6uCVib6tIxGjEAspIDHXS1/GmzD0VXPPBZbWF4ZFzEHI1rGzaAnSxvUTshIWwWGZiSTEpJJJJ8yeNV+zsJHLs/eNZ3liZ2kNsxYgkkHiLcABwtU7sZ/wCwwv8A8K/gaE8m5x26TXiX4ZlvbHsBZMKcYqBp8GMy+KEgNm6hb5xr9k+VecWN9b3vz617D24FOGnD+4YpM1+mQ3+VeO1rVHlsO1egPZH7RVxCJhMSwXEIAsbE/plA0Gv+IALW5/KuBrAxOit6H86cXCsONlI4XYA/141FR69xWzkd85zK+XLmVipK3vY24i9N4nYkLxrEUAVLZMpKlCOBVhqD41ifYltTE4jCynETCZI5BHGeLCyhnzN9rRkt8a6MKTSnJdyDHstArLdznFmJdi1ulydB5UwuwIRh/o1m3NrZc7cOl73t4Va0KKHqS8jGEwyxoEW9l4XJY+VzrScbhVljZHvlYWNiRcHiLjWqXsm773HK7u+ScBSxuQN2rW8rmtAakOonGfOSNgsGsUaxpfKugBJNh0ueVQoNhQoTlDKpJOQO4TXj3L2q2tSTUG+RjZIfpGLnZMQ+EeMrEQCt5QBmD5X4L3iBbiQat+zwmvMskv0iMEBJCoW+hzjTQgaa+Y5VbyQqxuyq3S4B/GlgeFCidZ67lHbX/fyVC9msPuzFlcxm/cLtlF+gvp+VSMTsSJxEGDWhIKWdhYjgdDqfE1YWoCmkc+rPyQZNixGVpSGDOoV7MwDgcMwBsaKPYUIgOHykxEWylmNhe/dN9LHhap4NKvVSDqT8kF9jxNEYnDSIbe+xYi3AgnUEW5UvB7OSM3BdjawLuz2HhmNSxR1UDnKqsrF2FCAygOEa5KBmCXPGyg6eQ0qXs7BJDGscYIRRZQSTYdNeXhUmsl227f4bZ6EMwln+zCrDNf8AXP2B/VqqJ6kmqbK32z9ohhtnvECN7igY1HPIf0rW6Ze75tXm9F8bCrjtLt2bHztiJzdjwUcFUcFQeH8TVOzXqMgZieJJ8yT+NJtQoUgd6/8ATzjVbB4iH7Uc+e36siKAfWNvWur3ryx7OO1h2dixKQTE4yTAcct75h4qdfWvUODxaTRrJGyujjMrKbgg9KiJAoUVFURj8DiWjG1pEF3SUso8RAlqlbK2OXjw8qznMMjlwgu97FgxvqD5aadKucDsmKJpGQEGU3e7Mcx4XIJ6U1h9hQobqpABuFzNkBve4S9hrrWFFnrnrRd17fxRQbd3bxY11Lysgbv8FgKpcKhuOB1uL6nU0faxi2zY2LMCRCSQxF75b3tx8qvT2egvL3Daa5dczZWJFiSt7XtRz7CheFYWVjGtrAu/Lhre5tVtZqOtBbfZ/gr9p7KjhwmLMYYF4nLHO5JIRiDcnr061SY7BKmzYp1uJUELCS5zXLINTfUWPDhW0xOCR4zE1yhFiMxuRwsTxNRZNhQtCICpMQtZczcuA43sOlTiENdJZ83+xVbTkaTGwwFgibkyC4uHbNY6XF8o1/evUobKMUOIG8ZldWYKBkEfd1yEG4BIvx0qfjNkRSqiupO71RsxDqeFw4NwfjRrsqMIyWYhxZiWYsR0LE3p2mXrRxWCh7JbMT6JFNmYSvABvGZjluL3sTYW48Kb2CTDPHBPHaXdsEmViUmAsWLA6htL69fGtJhdlxxxblV+rsVykkixFiNTw8L0MLsyNGDAEsq5VLEtlXoL8B/AVbSlrJ7r7kkUL0q1AitHlMH7Z55Y9mtJDLJEVkQNkOXMrEqQSNbag6V5vZtSScxOpJ5nx5mu/wDt82iqbPWE+9PKth4J3ifW1efahFCQgg8xU6TAF1EkQuCbMvHKf4HlVfVvsLFsmaxI8qxO0rRuFN0ynoUp1sSOlFatmKAK1vYvt9itmsVjtJCTdoXva/VCPcPy8KzOFwxdgAR60MTEASCfTWs2rNqGLPSHZ/2rbPxIGeT6M/NZtB8HHdP9cK2WEx8UgvHLHIOqOrfga8caa8flSO7SYo9nT4uNBd3RB1ZlUepNZjaPtI2bC6o2KjYlgp3d5AvizLoB415ZVQefqaWHA4D4n8hUKR7MikVlDKQysLgg3BB4EEcaUa8pdlu3WNwBtBLeO+sT95PgPs/Cuk7L9u6EWxOEdT96FwwP7r2I9TSZOx0K5qPbZs+3u4i/TIP+6q/G+3PD2+pw8pbkZSEX/RmJ8tKBo63ahXnbHe1XHSSrIuKjiVTpGkTZD4NmuT61sdh+23DtZcVG6NzkjW6f5cxYfOqyo6xRGsthvaPsxwCMZEt+T5lPxBFHP7RdmICfpkJtyUlj8LCkDUWqHtnasWFheadxHGg1J+QA5knS3HWuabf9t+GQEYSF525M/wBUg8x7x+XnXIe1PavFY9w+Ikvb3UUZUT9levidaiJPb/tU+0cU0pusajLCh+ynj+sTqf5Vm6fiw1/eZUHjx+CjWpMUkCfZaVv1u6v+Uan4n4UNmkiPgsE8psik+QJ/CtLgthhB33VT0vc/ELe1VMnaByMoAVei90fKm4tok8a4zU5HeD04+5BZuAPCwt1HlTbL8RS5Rop6g/I2pCtauyOHOBcLWuen51d9k+zU+0ZhDCNQLu7e6i3tdvyHOqNxYD+vWvQXsCwyLs53UDPJM+c8+6FCg+ABv+8etXIt1gndnfZLgMMAZEOKk5tL7v7qDQDzufGtfDsfDrouHhHlGn8Km0KTBWYvs3hJRlkw0DA8t2v5C9c+7VexaCQM+CcwSco2OaNj0B95fmPCuqiheojx1tbZkuGleGdCkicQfkQeBHiKh13/ANvmwkfBri7WlgZVv95GNrHyOo+PWuAVEChQoVEChQo6iCpccZJsBc/1qeg8aOCEuQBa5+XUnwp3ESgDInu8zzc9SenQUWITKi8858NF+J4n4etNtKT0A6DT58aRRVEChQpwKBqfgPzNJJWJVCfLryoyB19BRO96TQOFwPMPq1PRmHqFI/6vSmhUqFbwy/qtG3+5P+qooqRMMN863fsr7df2dK0ctzhpiC1tTGw0Dgc9NCOg8K0HYL2QriIUxGMd1WQBkiSynLyLsQSLjkBfxFbo+yXZVrfRj576b/vtSFmywGNjmjWSJ1kRhcMhDA+lSAK5HtX2c4nZ6vPsjFTDLdmgchgwGpsQLGwHMX8aocB7ZsWgtKcNL47uQE/vK1vlRZUd6akXriMvtzlIsuHjU9SWcel1NZftD28xWNUq+MEaNxjjjeNT4Egk2+NVjRpvbb22jmAwOHYOqtmndTdbi+WNTzsdSeoA61yIipn9nH7MkLeUgX/fakzbOlUXMb26hSR6jQ1WipkSjAo2FuII89KSWqCheniflQDdAPS/40rD4dnNkVm8gT/4qWhWHUFXl8NVj8b8Gb5DxowOQpDu0y6Z394W91eIU+J4keQqHn8B+H4UTHW/PmfxpNKQNitPEfOitQpSpzOg/HyqJKw0XmeA+fhSXa5vRs1/AchSbVC/CCpaUilNwHjeoolhshMyzr1jv8Qbiq2th2Y7PSmZVCtdwRcjQDKRcnhUHafZo4ZiMS26t9gWZz5AaAeJrktWO5o6vSltR2X2a+0jDT4eGCeRYcRGqp3+6sgAsCrHS9gNDXRkcEXBBHUEEetePJ8UD3UXInTiT+0edJhxsiiyySKOgdgPQGuqOLPVHabtlhMChaaZM4BKxKQzseQyg3AvzNeVMTNndnIAzMzWHK5JtTZPPmeNFSAKOioVECnIJCpupKnqpIPqKRSo+IoFEpNqzD/EY+dmPqwNH/a0v3h55Vv+FQitjbpRqOv86KQ2x/EY6RxZ3YjpwB+AsD6VGp21vsgDxvRFh09NKSobpWWjsOpHn/Kiy0gGCB4n5UlmvxoWpUY5ngPn4UCs4AEPHgOp0/8ANK0HMny0HzpLXJ1oso6+mtQrHA6gB90D46/wFHOSDbhpSYZAp04jrS8XimZiSazmzba2mt2FtVsFZs43hFst7qv7QB1PhVb21xZmk35N97YnwNrEfC3zrOsxOpN6m4ebPG0ba5e8nw94egv8K5rSSluNPV3R2kE0VOWHW3n/ABFFuz4H412s47WXOF7P58LvxJcliuQLcL3go3jX7l73BItScd2ZmjMg+rYROELB1sWIBAAvcnXhTEO1ZkhMK5QjXvZVzEEgkF+NrjhTmJ29OxDM65hIstwqjvquVW8TYfGuXqXyqN1Gh1+y06rKzZF3So1swu4ckDJ11FA9lcUGyGPKcoa7MqixOW2Zja+bS3WkYjtLiGLlnB3iBG7oAsCWW3QgkkGpuzu1jiUyTAykqosCiA5WzAtmUg6+R51l9ZK8FWm8EZey07FFVSXO8zg2ATJJuj3r2PeFvOoeK2NLEiySJlDMVAJGa6kqe7x0KsPhUs9qsQHLqwW5kOWwK2kfeMDfj3utNptid491mAQNvG7oGtySS3E8TWvV9qFLTLDEdkprxmyneRiQ2ZQFF7d4k2GpHnfTgaibK2OZMQ2HYiBkDE3F3JW3dUEi7HkPCn5e1M4yd4EBCouqnMua4DX42IuOlzVfFtdxM0wIMj3zZ1Dg3IPA6ch6ViHUadnbVcL+0mP2UmIBQqxeV4lViEkugzEsrG66X0PTxpgdmcSVDiO6lgoIZSCS2QEEG2XN3b9RQXtLiVJOcEmRpLlQTmZcjEHlddPgKag29OkaRhhljYMlwCVIbOBfpm1t41v1fY4fZY+vZTE7zd5FzWU/pEscxKqAb2JLKwtx0NScL2RkZVJdAXhklRQy3ujBcr3PdF+f8KVsbta8TFpAZCAMguqqCHeQFrqb96RjpY+NV/8AxDPly5ltldR3RcK7Z2W51tesvqt1gfTQs9mcTldt2bRsVbUcQQpI6gFhc+IpjamyZcPZZVCltRZlYaEqwupIuDxFPSdpcQyspcEM2c90aG4Jt0F1FRcftSSawka9i5GgFi7Zm4dTW49S80Z+zsQaOhairqYBSnOppNGaGXYKlRuVII4iioqQHJlAJtwPDyNb3EYzCPJBvXgYGKRcgb6qM5FCHOqKwJYHRs1jresEq3B/V/C9IrnOG7udIzo12G2fs7LEzygZt1nUO11Nn3ubu6LmCC/IE2qZONnySfWyLaPDxKoSRsoIz58rkAsw7tr8b86wtCsPRb/Ux6i8I2Ozxs5Gw7NlJVoDJmdmDZg29uvABSFPxqNj2w0MaS4cxGYPICuZpRYh1DLewygEEXF7241lyasJdjS7xYkUyOyq4CgnRhfXy58qnppO3It94SL3sPImWdHkjiDL+kJGdQFa9lZSGXhcaHhY1Kwz4KFYd3IM2WTOSebYeRe+p4HOVC261R4jZcyI0ccbkBgsrAcX0Aj/AGVJHxOvKo7bDxIDloJbRglzlPc0DG/TQ315VmUYt3uNqTSqi12xPh53w6Z92qRQILXZFvbeZiTcZR0BvarDaB2diJUbeBEytEbAx5SneikKi9wy3QnrY2rO47YM652VGdIgM7hTlHdVje/QOD8aYxOyJolzSRSIpsQWUi/Pn4VbY4qRW7eDSRYPZhlAElosgZs8jAgs57gIt3kS1+NyaZw+G2dvERmuu6DM5dgGkLWKHgFAUX0521qHiOyciZQZFLtE8mUK50WMyABrWa/DTnTWF7MyMrFjuygkJVgbjJu7g8rneDTlRUa/rYZ/tLBcLs7It3YEyd45yWCb8rbKBb9HZr/GlYjBbPzT5XUZYgYyZGK5+8SFAN2JsvG9iapNq7GlgZ8ykorlM9iFYi17Xqu08vmK2tO8qTByXgvNtYbCiWAQOojYLvO8z5DmsczdbXPdtVu2C2Yr++GUiIaSsApLuJCDY3soRrHrWMyHlr5Uk09NuvuYbq7GsxZwqYB1idDJJuc3fYuWV2zDJayqBaxB1vWTNOQ8fA8aObDMvEacjy9a1BbcWUouStIaqZg8QIu9lVmOgDC4A4k2PMm1v51GBA8T8hSCa3yZWAXoCjC8+AoMajI9gSN4obQN3T5HT5Xpl1IJBFiCQR0I0Pzogen9dKm7WT6zMOEgV/Ua/O9XDLsQaFChSAK1OA7SyIhm3cIaNBEGCsGfMLWc5uSrfS2tqy1TcX3Yok6gyHzbRf8ASo086xOKlhm4yayWkfbHEBWFojmYsSVNzdlexObUAoAL6gaXqMvaSYCQdy0ryyNoeMsbRPz4ZWNhyNqqKKhaUFwi6ki/ftXPZ1+r7+e9gb9+JITbX7qLbxvU/tB2pWWJURWzFi8jFVXMSipwUm57t76eVZMnW9FesvRg3dG+rJGiXtdOgjESxII82XKp4shQk3Y2NjwFhfW1M/8AFM1nAWIBzISAp4ybvPbvafo1+dUYNA1rpR8GepIttpdopZ0ZHEdmkMhIBuCeQuSAPKqmiqRHgZWGZY5CvUIxHratRio8GW2xiliZut/PWkGirXIJtEmGc34L6VMxm1MwEbKpRemh8w3Wq6I216cPOkVjYm7O61pRhXklDCBv0RzH7h0f4Dg3w18KilbaHSgDViuOBFpkWUjgSSHHmykX8jTdHJKyA4POkUKFKMvkFTZe9Ajc42KHyIzr6d/1FHQqYohUVChSZBUnaB79ugUDwsBpQoUdxXBGoUKFJBmioUKiBR0VCoCdgxkRpSASGCpfUBrZixHOw4X0vUeXEuzZmZiw4Ek3Hl0+FChQlYt0SGxgkFprkjhIPe8mHBh46HzpsrEPtmTwC5PUm9vQ0KFFCMSPc8APAcBSaKhSZYpTaioqFIs//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5197533" y="5205395"/>
            <a:ext cx="3649638" cy="1200329"/>
          </a:xfrm>
          <a:prstGeom prst="rect">
            <a:avLst/>
          </a:prstGeom>
          <a:noFill/>
        </p:spPr>
        <p:txBody>
          <a:bodyPr wrap="square" rtlCol="0">
            <a:spAutoFit/>
          </a:bodyPr>
          <a:lstStyle/>
          <a:p>
            <a:r>
              <a:rPr lang="en-US" b="1" dirty="0" smtClean="0">
                <a:latin typeface="Technical"/>
              </a:rPr>
              <a:t>Nilson, Linda.  </a:t>
            </a:r>
            <a:r>
              <a:rPr lang="en-US" b="1" dirty="0">
                <a:latin typeface="Technical"/>
              </a:rPr>
              <a:t>(</a:t>
            </a:r>
            <a:r>
              <a:rPr lang="en-US" b="1" dirty="0" smtClean="0">
                <a:latin typeface="Technical"/>
              </a:rPr>
              <a:t>2013) </a:t>
            </a:r>
            <a:r>
              <a:rPr lang="en-US" b="1" i="1" dirty="0" smtClean="0">
                <a:latin typeface="Technical"/>
              </a:rPr>
              <a:t>Creating Self-regulated Learners</a:t>
            </a:r>
            <a:endParaRPr lang="en-US" b="1" i="1" dirty="0">
              <a:latin typeface="Technical"/>
            </a:endParaRPr>
          </a:p>
          <a:p>
            <a:r>
              <a:rPr lang="en-US" b="1" dirty="0">
                <a:latin typeface="Technical"/>
              </a:rPr>
              <a:t>Sterling, VA:  Stylus Publishing</a:t>
            </a:r>
            <a:endParaRPr lang="en-US" b="1" dirty="0">
              <a:solidFill>
                <a:srgbClr val="FF0000"/>
              </a:solidFill>
              <a:latin typeface="Technical"/>
            </a:endParaRPr>
          </a:p>
          <a:p>
            <a:endParaRPr lang="en-US" dirty="0"/>
          </a:p>
        </p:txBody>
      </p:sp>
      <p:sp>
        <p:nvSpPr>
          <p:cNvPr id="11" name="Rectangle 10"/>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56771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8458200" cy="1143000"/>
          </a:xfrm>
        </p:spPr>
        <p:txBody>
          <a:bodyPr>
            <a:normAutofit fontScale="90000"/>
          </a:bodyPr>
          <a:lstStyle/>
          <a:p>
            <a:pPr eaLnBrk="1" hangingPunct="1"/>
            <a:r>
              <a:rPr lang="en-US" dirty="0" smtClean="0">
                <a:solidFill>
                  <a:schemeClr val="tx2">
                    <a:lumMod val="75000"/>
                  </a:schemeClr>
                </a:solidFill>
                <a:latin typeface="+mn-lt"/>
              </a:rPr>
              <a:t>Why haven’t most students developed these skills?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334715"/>
            <a:ext cx="1752599" cy="218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685800" y="5477560"/>
            <a:ext cx="8458199"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461D7C"/>
                </a:solidFill>
                <a:latin typeface="Goudy Old Style" pitchFamily="18" charset="0"/>
                <a:ea typeface="+mj-ea"/>
                <a:cs typeface="+mj-cs"/>
              </a:defRPr>
            </a:lvl1pPr>
          </a:lstStyle>
          <a:p>
            <a:r>
              <a:rPr lang="en-US" sz="4000" dirty="0" smtClean="0">
                <a:solidFill>
                  <a:schemeClr val="tx2">
                    <a:lumMod val="75000"/>
                  </a:schemeClr>
                </a:solidFill>
                <a:latin typeface="+mn-lt"/>
              </a:rPr>
              <a:t> </a:t>
            </a:r>
            <a:br>
              <a:rPr lang="en-US" sz="4000" dirty="0" smtClean="0">
                <a:solidFill>
                  <a:schemeClr val="tx2">
                    <a:lumMod val="75000"/>
                  </a:schemeClr>
                </a:solidFill>
                <a:latin typeface="+mn-lt"/>
              </a:rPr>
            </a:br>
            <a:r>
              <a:rPr lang="en-US" sz="4000" dirty="0" smtClean="0">
                <a:solidFill>
                  <a:schemeClr val="tx2">
                    <a:lumMod val="75000"/>
                  </a:schemeClr>
                </a:solidFill>
                <a:latin typeface="+mn-lt"/>
              </a:rPr>
              <a:t>It wasn’t necessary in high school</a:t>
            </a:r>
            <a:r>
              <a:rPr lang="en-US" sz="4000" dirty="0" smtClean="0">
                <a:solidFill>
                  <a:schemeClr val="tx1"/>
                </a:solidFill>
                <a:latin typeface="+mn-lt"/>
              </a:rPr>
              <a:t/>
            </a:r>
            <a:br>
              <a:rPr lang="en-US" sz="4000" dirty="0" smtClean="0">
                <a:solidFill>
                  <a:schemeClr val="tx1"/>
                </a:solidFill>
                <a:latin typeface="+mn-lt"/>
              </a:rPr>
            </a:br>
            <a:endParaRPr lang="en-US" sz="4000" dirty="0">
              <a:solidFill>
                <a:schemeClr val="tx1"/>
              </a:solidFill>
              <a:latin typeface="+mn-lt"/>
            </a:endParaRPr>
          </a:p>
        </p:txBody>
      </p:sp>
      <p:pic>
        <p:nvPicPr>
          <p:cNvPr id="28674" name="Picture 2" descr="https://encrypted-tbn2.gstatic.com/images?q=tbn:ANd9GcQrM3Wq7lIk2A0RaXy_ZCWK02tz8spmafTxVAdk95GjzTCH3fZCG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587607"/>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s://encrypted-tbn0.gstatic.com/images?q=tbn:ANd9GcRuYkN-r4aoEHHWbFy8MviYyEMWOhtnVYakh7g6EJo5qNKq-1p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329" y="3637458"/>
            <a:ext cx="2571750" cy="17716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6196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848600" cy="882555"/>
          </a:xfrm>
        </p:spPr>
        <p:txBody>
          <a:bodyPr>
            <a:noAutofit/>
          </a:bodyPr>
          <a:lstStyle/>
          <a:p>
            <a:pPr algn="ctr"/>
            <a:r>
              <a:rPr lang="en-US" sz="3200" dirty="0" smtClean="0">
                <a:latin typeface="+mn-lt"/>
              </a:rPr>
              <a:t>Changes Faculty Have Made that </a:t>
            </a:r>
            <a:r>
              <a:rPr lang="en-US" sz="3200" i="1" dirty="0" smtClean="0">
                <a:latin typeface="+mn-lt"/>
              </a:rPr>
              <a:t>Improved</a:t>
            </a:r>
            <a:r>
              <a:rPr lang="en-US" sz="3200" dirty="0" smtClean="0">
                <a:latin typeface="+mn-lt"/>
              </a:rPr>
              <a:t> Learning and Performance</a:t>
            </a:r>
            <a:endParaRPr lang="en-US" sz="3200" dirty="0">
              <a:latin typeface="+mn-lt"/>
            </a:endParaRPr>
          </a:p>
        </p:txBody>
      </p:sp>
      <p:sp>
        <p:nvSpPr>
          <p:cNvPr id="3" name="Content Placeholder 2"/>
          <p:cNvSpPr>
            <a:spLocks noGrp="1"/>
          </p:cNvSpPr>
          <p:nvPr>
            <p:ph idx="1"/>
          </p:nvPr>
        </p:nvSpPr>
        <p:spPr>
          <a:xfrm>
            <a:off x="990600" y="1219200"/>
            <a:ext cx="8153400" cy="5791200"/>
          </a:xfrm>
        </p:spPr>
        <p:txBody>
          <a:bodyPr>
            <a:normAutofit fontScale="92500"/>
          </a:bodyPr>
          <a:lstStyle/>
          <a:p>
            <a:r>
              <a:rPr lang="en-US" sz="2800" b="1" dirty="0" smtClean="0">
                <a:latin typeface="+mn-lt"/>
              </a:rPr>
              <a:t>Provide learning strategies information to students after Test 1, and tell them about mindset</a:t>
            </a:r>
          </a:p>
          <a:p>
            <a:pPr marL="0" indent="0">
              <a:buNone/>
            </a:pPr>
            <a:r>
              <a:rPr lang="en-US" sz="2800" b="1" i="1" dirty="0" smtClean="0"/>
              <a:t>      </a:t>
            </a:r>
            <a:r>
              <a:rPr lang="en-US" sz="2800" i="1" dirty="0" smtClean="0">
                <a:latin typeface="+mn-lt"/>
              </a:rPr>
              <a:t>(Psychology Professor at Southern Crescent Technical 	College, 2013)</a:t>
            </a:r>
          </a:p>
          <a:p>
            <a:r>
              <a:rPr lang="en-US" sz="2800" b="1" dirty="0" smtClean="0">
                <a:latin typeface="+mn-lt"/>
              </a:rPr>
              <a:t>Have students determine their learning style and write reflection on how they will use the information </a:t>
            </a:r>
            <a:r>
              <a:rPr lang="en-US" sz="2800" i="1" dirty="0" smtClean="0">
                <a:latin typeface="+mn-lt"/>
              </a:rPr>
              <a:t>(Entomology Professor at LSU, 2009)</a:t>
            </a:r>
          </a:p>
          <a:p>
            <a:r>
              <a:rPr lang="en-US" sz="2800" b="1" dirty="0" smtClean="0">
                <a:latin typeface="+mn-lt"/>
              </a:rPr>
              <a:t>Present one 50 minute session on metacognition, Bloom’s Taxonomy, and the Study Cycle </a:t>
            </a:r>
            <a:r>
              <a:rPr lang="en-US" sz="2800" i="1" dirty="0" smtClean="0">
                <a:latin typeface="+mn-lt"/>
              </a:rPr>
              <a:t>(Chemistry Professor at Middle Tennessee State University, 2012)</a:t>
            </a:r>
          </a:p>
          <a:p>
            <a:r>
              <a:rPr lang="en-US" sz="2800" b="1" dirty="0" smtClean="0">
                <a:latin typeface="+mn-lt"/>
              </a:rPr>
              <a:t>Present one 20 minute session on Bloom’s Taxonomy and Eight Learning Strategies, </a:t>
            </a:r>
            <a:r>
              <a:rPr lang="en-US" sz="2800" i="1" dirty="0" smtClean="0">
                <a:latin typeface="+mn-lt"/>
              </a:rPr>
              <a:t>(Chemistry Professor at the University of Connecticut</a:t>
            </a:r>
            <a:r>
              <a:rPr lang="en-US" sz="2800" b="1" i="1" dirty="0" smtClean="0">
                <a:latin typeface="+mn-lt"/>
              </a:rPr>
              <a:t>, </a:t>
            </a:r>
            <a:r>
              <a:rPr lang="en-US" sz="2800" i="1" dirty="0" smtClean="0">
                <a:latin typeface="+mn-lt"/>
              </a:rPr>
              <a:t>2014)</a:t>
            </a:r>
          </a:p>
          <a:p>
            <a:endParaRPr lang="en-US" sz="2800" dirty="0" smtClean="0">
              <a:solidFill>
                <a:schemeClr val="tx1"/>
              </a:solidFill>
              <a:latin typeface="+mn-lt"/>
            </a:endParaRPr>
          </a:p>
          <a:p>
            <a:endParaRPr lang="en-US" sz="2800" dirty="0" smtClean="0">
              <a:solidFill>
                <a:schemeClr val="tx1"/>
              </a:solidFill>
              <a:latin typeface="+mn-lt"/>
            </a:endParaRPr>
          </a:p>
          <a:p>
            <a:endParaRPr lang="en-US" dirty="0">
              <a:solidFill>
                <a:schemeClr val="tx1"/>
              </a:solidFill>
            </a:endParaRPr>
          </a:p>
        </p:txBody>
      </p:sp>
      <p:sp>
        <p:nvSpPr>
          <p:cNvPr id="5" name="Rectangle 4"/>
          <p:cNvSpPr/>
          <p:nvPr/>
        </p:nvSpPr>
        <p:spPr>
          <a:xfrm>
            <a:off x="0" y="0"/>
            <a:ext cx="685800" cy="6858000"/>
          </a:xfrm>
          <a:prstGeom prst="rect">
            <a:avLst/>
          </a:prstGeom>
          <a:solidFill>
            <a:schemeClr val="tx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0447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82890" y="27296"/>
            <a:ext cx="7772400" cy="1295400"/>
          </a:xfrm>
        </p:spPr>
        <p:txBody>
          <a:bodyPr>
            <a:normAutofit fontScale="90000"/>
          </a:bodyPr>
          <a:lstStyle/>
          <a:p>
            <a:pPr algn="ctr" eaLnBrk="1" hangingPunct="1"/>
            <a:r>
              <a:rPr lang="en-US" sz="3200" dirty="0" smtClean="0">
                <a:solidFill>
                  <a:schemeClr val="tx2"/>
                </a:solidFill>
                <a:latin typeface="+mn-lt"/>
                <a:cs typeface="Times New Roman" pitchFamily="18" charset="0"/>
              </a:rPr>
              <a:t>LSU Analytical Chemistry Graduate Student’s Cumulative Exam Record </a:t>
            </a:r>
            <a:r>
              <a:rPr lang="en-US" sz="3200" dirty="0" smtClean="0"/>
              <a:t/>
            </a:r>
            <a:br>
              <a:rPr lang="en-US" sz="3200" dirty="0" smtClean="0"/>
            </a:br>
            <a:r>
              <a:rPr lang="en-US" sz="3200" dirty="0" smtClean="0"/>
              <a:t> </a:t>
            </a:r>
          </a:p>
        </p:txBody>
      </p:sp>
      <p:sp>
        <p:nvSpPr>
          <p:cNvPr id="284675" name="Text Box 3"/>
          <p:cNvSpPr txBox="1">
            <a:spLocks noChangeArrowheads="1"/>
          </p:cNvSpPr>
          <p:nvPr/>
        </p:nvSpPr>
        <p:spPr bwMode="auto">
          <a:xfrm>
            <a:off x="1295400" y="1905000"/>
            <a:ext cx="2438400" cy="4508927"/>
          </a:xfrm>
          <a:prstGeom prst="rect">
            <a:avLst/>
          </a:prstGeom>
          <a:noFill/>
          <a:ln w="9525">
            <a:noFill/>
            <a:miter lim="800000"/>
            <a:headEnd/>
            <a:tailEnd/>
          </a:ln>
        </p:spPr>
        <p:txBody>
          <a:bodyPr>
            <a:spAutoFit/>
          </a:bodyPr>
          <a:lstStyle/>
          <a:p>
            <a:pPr algn="ctr" eaLnBrk="0" hangingPunct="0">
              <a:spcBef>
                <a:spcPct val="50000"/>
              </a:spcBef>
            </a:pPr>
            <a:r>
              <a:rPr lang="en-US" sz="2000" b="1" u="sng" dirty="0">
                <a:solidFill>
                  <a:srgbClr val="000000"/>
                </a:solidFill>
                <a:latin typeface="Arial" pitchFamily="34" charset="0"/>
              </a:rPr>
              <a:t>2004 – 2005</a:t>
            </a:r>
          </a:p>
          <a:p>
            <a:pPr eaLnBrk="0" hangingPunct="0">
              <a:spcBef>
                <a:spcPct val="50000"/>
              </a:spcBef>
            </a:pPr>
            <a:r>
              <a:rPr lang="en-US" sz="2000" b="1" dirty="0">
                <a:solidFill>
                  <a:srgbClr val="000000"/>
                </a:solidFill>
                <a:latin typeface="Arial" pitchFamily="34" charset="0"/>
              </a:rPr>
              <a:t>9/04   	Failed</a:t>
            </a:r>
          </a:p>
          <a:p>
            <a:pPr eaLnBrk="0" hangingPunct="0">
              <a:spcBef>
                <a:spcPct val="50000"/>
              </a:spcBef>
            </a:pPr>
            <a:r>
              <a:rPr lang="en-US" sz="2000" b="1" dirty="0">
                <a:solidFill>
                  <a:srgbClr val="000000"/>
                </a:solidFill>
                <a:latin typeface="Arial" pitchFamily="34" charset="0"/>
              </a:rPr>
              <a:t>10/04	Failed</a:t>
            </a:r>
          </a:p>
          <a:p>
            <a:pPr eaLnBrk="0" hangingPunct="0">
              <a:spcBef>
                <a:spcPct val="50000"/>
              </a:spcBef>
            </a:pPr>
            <a:r>
              <a:rPr lang="en-US" sz="2000" b="1" dirty="0">
                <a:solidFill>
                  <a:srgbClr val="000000"/>
                </a:solidFill>
                <a:latin typeface="Arial" pitchFamily="34" charset="0"/>
              </a:rPr>
              <a:t>11/04	Failed</a:t>
            </a:r>
          </a:p>
          <a:p>
            <a:pPr eaLnBrk="0" hangingPunct="0">
              <a:spcBef>
                <a:spcPct val="50000"/>
              </a:spcBef>
            </a:pPr>
            <a:r>
              <a:rPr lang="en-US" sz="2000" b="1" dirty="0">
                <a:solidFill>
                  <a:srgbClr val="000000"/>
                </a:solidFill>
                <a:latin typeface="Arial" pitchFamily="34" charset="0"/>
              </a:rPr>
              <a:t>12/04	Failed</a:t>
            </a:r>
          </a:p>
          <a:p>
            <a:pPr eaLnBrk="0" hangingPunct="0">
              <a:spcBef>
                <a:spcPct val="50000"/>
              </a:spcBef>
            </a:pPr>
            <a:r>
              <a:rPr lang="en-US" sz="2000" b="1" dirty="0">
                <a:solidFill>
                  <a:srgbClr val="FF0000"/>
                </a:solidFill>
                <a:latin typeface="Arial" pitchFamily="34" charset="0"/>
              </a:rPr>
              <a:t>1/05	Passed</a:t>
            </a:r>
          </a:p>
          <a:p>
            <a:pPr eaLnBrk="0" hangingPunct="0">
              <a:spcBef>
                <a:spcPct val="50000"/>
              </a:spcBef>
            </a:pPr>
            <a:r>
              <a:rPr lang="en-US" sz="2000" b="1" dirty="0">
                <a:solidFill>
                  <a:srgbClr val="000000"/>
                </a:solidFill>
                <a:latin typeface="Arial" pitchFamily="34" charset="0"/>
              </a:rPr>
              <a:t>2/05	Failed</a:t>
            </a:r>
          </a:p>
          <a:p>
            <a:pPr eaLnBrk="0" hangingPunct="0">
              <a:spcBef>
                <a:spcPct val="50000"/>
              </a:spcBef>
            </a:pPr>
            <a:r>
              <a:rPr lang="en-US" sz="2000" b="1" dirty="0">
                <a:solidFill>
                  <a:srgbClr val="000000"/>
                </a:solidFill>
                <a:latin typeface="Arial" pitchFamily="34" charset="0"/>
              </a:rPr>
              <a:t>3/05	Failed</a:t>
            </a:r>
          </a:p>
          <a:p>
            <a:pPr eaLnBrk="0" hangingPunct="0">
              <a:spcBef>
                <a:spcPct val="50000"/>
              </a:spcBef>
            </a:pPr>
            <a:r>
              <a:rPr lang="en-US" sz="2000" b="1" dirty="0">
                <a:solidFill>
                  <a:srgbClr val="000000"/>
                </a:solidFill>
                <a:latin typeface="Arial" pitchFamily="34" charset="0"/>
              </a:rPr>
              <a:t>4/05	Failed</a:t>
            </a:r>
          </a:p>
          <a:p>
            <a:pPr eaLnBrk="0" hangingPunct="0">
              <a:spcBef>
                <a:spcPct val="50000"/>
              </a:spcBef>
            </a:pPr>
            <a:endParaRPr lang="en-US" b="1" dirty="0">
              <a:latin typeface="Arial" pitchFamily="34" charset="0"/>
            </a:endParaRPr>
          </a:p>
        </p:txBody>
      </p:sp>
      <p:sp>
        <p:nvSpPr>
          <p:cNvPr id="7172" name="Text Box 4"/>
          <p:cNvSpPr txBox="1">
            <a:spLocks noChangeArrowheads="1"/>
          </p:cNvSpPr>
          <p:nvPr/>
        </p:nvSpPr>
        <p:spPr bwMode="auto">
          <a:xfrm>
            <a:off x="5105400" y="2438400"/>
            <a:ext cx="33528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Arial" pitchFamily="34" charset="0"/>
            </a:endParaRPr>
          </a:p>
        </p:txBody>
      </p:sp>
      <p:sp>
        <p:nvSpPr>
          <p:cNvPr id="7173" name="Text Box 5"/>
          <p:cNvSpPr txBox="1">
            <a:spLocks noChangeArrowheads="1"/>
          </p:cNvSpPr>
          <p:nvPr/>
        </p:nvSpPr>
        <p:spPr bwMode="auto">
          <a:xfrm>
            <a:off x="4876800" y="2895600"/>
            <a:ext cx="16764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Arial" pitchFamily="34" charset="0"/>
            </a:endParaRPr>
          </a:p>
        </p:txBody>
      </p:sp>
      <p:sp>
        <p:nvSpPr>
          <p:cNvPr id="284678" name="Text Box 6"/>
          <p:cNvSpPr txBox="1">
            <a:spLocks noChangeArrowheads="1"/>
          </p:cNvSpPr>
          <p:nvPr/>
        </p:nvSpPr>
        <p:spPr bwMode="auto">
          <a:xfrm>
            <a:off x="5334000" y="1981200"/>
            <a:ext cx="3810000" cy="4508927"/>
          </a:xfrm>
          <a:prstGeom prst="rect">
            <a:avLst/>
          </a:prstGeom>
          <a:noFill/>
          <a:ln w="9525">
            <a:noFill/>
            <a:miter lim="800000"/>
            <a:headEnd/>
            <a:tailEnd/>
          </a:ln>
        </p:spPr>
        <p:txBody>
          <a:bodyPr>
            <a:spAutoFit/>
          </a:bodyPr>
          <a:lstStyle/>
          <a:p>
            <a:pPr eaLnBrk="0" hangingPunct="0">
              <a:spcBef>
                <a:spcPct val="50000"/>
              </a:spcBef>
            </a:pPr>
            <a:r>
              <a:rPr lang="en-US" sz="2000" b="1" dirty="0">
                <a:solidFill>
                  <a:srgbClr val="000000"/>
                </a:solidFill>
                <a:latin typeface="Arial" pitchFamily="34" charset="0"/>
              </a:rPr>
              <a:t>     </a:t>
            </a:r>
            <a:r>
              <a:rPr lang="en-US" sz="2000" b="1" u="sng" dirty="0">
                <a:solidFill>
                  <a:srgbClr val="000000"/>
                </a:solidFill>
                <a:latin typeface="Arial" pitchFamily="34" charset="0"/>
              </a:rPr>
              <a:t>2005 – 2006</a:t>
            </a:r>
          </a:p>
          <a:p>
            <a:pPr eaLnBrk="0" hangingPunct="0">
              <a:spcBef>
                <a:spcPct val="50000"/>
              </a:spcBef>
            </a:pPr>
            <a:r>
              <a:rPr lang="en-US" sz="2000" b="1" dirty="0">
                <a:solidFill>
                  <a:srgbClr val="FF0000"/>
                </a:solidFill>
                <a:latin typeface="Arial" pitchFamily="34" charset="0"/>
              </a:rPr>
              <a:t>10/05	Passed</a:t>
            </a:r>
          </a:p>
          <a:p>
            <a:pPr eaLnBrk="0" hangingPunct="0">
              <a:spcBef>
                <a:spcPct val="50000"/>
              </a:spcBef>
            </a:pPr>
            <a:r>
              <a:rPr lang="en-US" sz="2000" b="1" dirty="0">
                <a:solidFill>
                  <a:srgbClr val="000000"/>
                </a:solidFill>
                <a:latin typeface="Arial" pitchFamily="34" charset="0"/>
              </a:rPr>
              <a:t>11/05	Failed</a:t>
            </a:r>
          </a:p>
          <a:p>
            <a:pPr eaLnBrk="0" hangingPunct="0">
              <a:spcBef>
                <a:spcPct val="50000"/>
              </a:spcBef>
            </a:pPr>
            <a:r>
              <a:rPr lang="en-US" sz="2000" b="1" dirty="0">
                <a:solidFill>
                  <a:srgbClr val="FF0000"/>
                </a:solidFill>
                <a:latin typeface="Arial" pitchFamily="34" charset="0"/>
              </a:rPr>
              <a:t>12/05	Passed best in group</a:t>
            </a:r>
          </a:p>
          <a:p>
            <a:pPr eaLnBrk="0" hangingPunct="0">
              <a:spcBef>
                <a:spcPct val="50000"/>
              </a:spcBef>
            </a:pPr>
            <a:r>
              <a:rPr lang="en-US" sz="2000" b="1" dirty="0">
                <a:solidFill>
                  <a:srgbClr val="FF0000"/>
                </a:solidFill>
                <a:latin typeface="Arial" pitchFamily="34" charset="0"/>
              </a:rPr>
              <a:t>1/06	Passed</a:t>
            </a:r>
          </a:p>
          <a:p>
            <a:pPr eaLnBrk="0" hangingPunct="0">
              <a:spcBef>
                <a:spcPct val="50000"/>
              </a:spcBef>
            </a:pPr>
            <a:r>
              <a:rPr lang="en-US" sz="2000" b="1" dirty="0">
                <a:solidFill>
                  <a:srgbClr val="FF0000"/>
                </a:solidFill>
                <a:latin typeface="Arial" pitchFamily="34" charset="0"/>
              </a:rPr>
              <a:t>2/06	Passed</a:t>
            </a:r>
          </a:p>
          <a:p>
            <a:pPr eaLnBrk="0" hangingPunct="0">
              <a:spcBef>
                <a:spcPct val="50000"/>
              </a:spcBef>
            </a:pPr>
            <a:r>
              <a:rPr lang="en-US" sz="2000" b="1" dirty="0">
                <a:solidFill>
                  <a:srgbClr val="000000"/>
                </a:solidFill>
                <a:latin typeface="Arial" pitchFamily="34" charset="0"/>
              </a:rPr>
              <a:t>3/06	Failed</a:t>
            </a:r>
          </a:p>
          <a:p>
            <a:pPr eaLnBrk="0" hangingPunct="0">
              <a:spcBef>
                <a:spcPct val="50000"/>
              </a:spcBef>
            </a:pPr>
            <a:r>
              <a:rPr lang="en-US" sz="2000" b="1" dirty="0">
                <a:solidFill>
                  <a:srgbClr val="FF0000"/>
                </a:solidFill>
                <a:latin typeface="Arial" pitchFamily="34" charset="0"/>
              </a:rPr>
              <a:t>4/06	Passed last one!</a:t>
            </a:r>
          </a:p>
          <a:p>
            <a:pPr eaLnBrk="0" hangingPunct="0">
              <a:spcBef>
                <a:spcPct val="50000"/>
              </a:spcBef>
            </a:pPr>
            <a:r>
              <a:rPr lang="en-US" sz="2000" b="1" dirty="0">
                <a:solidFill>
                  <a:srgbClr val="000000"/>
                </a:solidFill>
                <a:latin typeface="Arial" pitchFamily="34" charset="0"/>
              </a:rPr>
              <a:t>5/06	N/A</a:t>
            </a:r>
          </a:p>
          <a:p>
            <a:pPr eaLnBrk="0" hangingPunct="0">
              <a:spcBef>
                <a:spcPct val="50000"/>
              </a:spcBef>
            </a:pPr>
            <a:endParaRPr lang="en-US" dirty="0">
              <a:solidFill>
                <a:srgbClr val="000000"/>
              </a:solidFill>
              <a:latin typeface="Arial" pitchFamily="34" charset="0"/>
            </a:endParaRPr>
          </a:p>
        </p:txBody>
      </p:sp>
      <p:sp>
        <p:nvSpPr>
          <p:cNvPr id="284679" name="Text Box 7"/>
          <p:cNvSpPr txBox="1">
            <a:spLocks noChangeArrowheads="1"/>
          </p:cNvSpPr>
          <p:nvPr/>
        </p:nvSpPr>
        <p:spPr bwMode="auto">
          <a:xfrm>
            <a:off x="3505200" y="3124200"/>
            <a:ext cx="1676400" cy="1477963"/>
          </a:xfrm>
          <a:prstGeom prst="rect">
            <a:avLst/>
          </a:prstGeom>
          <a:noFill/>
          <a:ln w="9525">
            <a:noFill/>
            <a:miter lim="800000"/>
            <a:headEnd/>
            <a:tailEnd/>
          </a:ln>
        </p:spPr>
        <p:txBody>
          <a:bodyPr>
            <a:spAutoFit/>
          </a:bodyPr>
          <a:lstStyle/>
          <a:p>
            <a:pPr eaLnBrk="0" hangingPunct="0">
              <a:spcBef>
                <a:spcPct val="50000"/>
              </a:spcBef>
            </a:pPr>
            <a:r>
              <a:rPr lang="en-US" b="1" dirty="0">
                <a:solidFill>
                  <a:srgbClr val="000000"/>
                </a:solidFill>
                <a:latin typeface="Arial" pitchFamily="34" charset="0"/>
              </a:rPr>
              <a:t>Began work with CAS and the Writing Center in October 2005</a:t>
            </a:r>
          </a:p>
        </p:txBody>
      </p:sp>
      <p:cxnSp>
        <p:nvCxnSpPr>
          <p:cNvPr id="9" name="Straight Connector 8"/>
          <p:cNvCxnSpPr/>
          <p:nvPr/>
        </p:nvCxnSpPr>
        <p:spPr>
          <a:xfrm>
            <a:off x="0" y="914400"/>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5292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p:bldP spid="284678" grpId="0"/>
      <p:bldP spid="284679"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0"/>
            <a:ext cx="8153400" cy="762000"/>
          </a:xfrm>
        </p:spPr>
        <p:txBody>
          <a:bodyPr/>
          <a:lstStyle/>
          <a:p>
            <a:r>
              <a:rPr lang="en-US" sz="3600" dirty="0" smtClean="0">
                <a:solidFill>
                  <a:srgbClr val="FFC000"/>
                </a:solidFill>
              </a:rPr>
              <a:t>Dr. Algernon Kelley, December 2009</a:t>
            </a:r>
            <a:endParaRPr lang="en-US" sz="3600" dirty="0">
              <a:solidFill>
                <a:srgbClr val="FFC000"/>
              </a:solidFill>
            </a:endParaRPr>
          </a:p>
        </p:txBody>
      </p:sp>
      <p:pic>
        <p:nvPicPr>
          <p:cNvPr id="1026" name="Picture 2"/>
          <p:cNvPicPr>
            <a:picLocks noChangeAspect="1" noChangeArrowheads="1"/>
          </p:cNvPicPr>
          <p:nvPr/>
        </p:nvPicPr>
        <p:blipFill>
          <a:blip r:embed="rId3" cstate="print"/>
          <a:srcRect t="12195" r="1829" b="1219"/>
          <a:stretch>
            <a:fillRect/>
          </a:stretch>
        </p:blipFill>
        <p:spPr bwMode="auto">
          <a:xfrm>
            <a:off x="457200" y="457200"/>
            <a:ext cx="8229600" cy="544380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8089055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698863" y="762000"/>
            <a:ext cx="8478672" cy="6858000"/>
          </a:xfrm>
        </p:spPr>
        <p:txBody>
          <a:bodyPr>
            <a:normAutofit fontScale="47500" lnSpcReduction="20000"/>
          </a:bodyPr>
          <a:lstStyle/>
          <a:p>
            <a:pPr marL="0" indent="0">
              <a:buNone/>
            </a:pPr>
            <a:r>
              <a:rPr lang="en-US" sz="4200" b="1" dirty="0" smtClean="0">
                <a:solidFill>
                  <a:schemeClr val="tx1"/>
                </a:solidFill>
              </a:rPr>
              <a:t>Oct</a:t>
            </a:r>
            <a:r>
              <a:rPr lang="en-US" sz="4200" b="1" dirty="0">
                <a:solidFill>
                  <a:schemeClr val="tx1"/>
                </a:solidFill>
              </a:rPr>
              <a:t>. 17, </a:t>
            </a:r>
            <a:r>
              <a:rPr lang="en-US" sz="4200" b="1" dirty="0" smtClean="0">
                <a:solidFill>
                  <a:schemeClr val="tx1"/>
                </a:solidFill>
              </a:rPr>
              <a:t>2011</a:t>
            </a:r>
            <a:endParaRPr lang="en-US" sz="4200" b="1" dirty="0">
              <a:solidFill>
                <a:schemeClr val="tx1"/>
              </a:solidFill>
            </a:endParaRPr>
          </a:p>
          <a:p>
            <a:pPr marL="0" indent="0">
              <a:buNone/>
            </a:pPr>
            <a:r>
              <a:rPr lang="en-US" sz="3800" b="1" i="1" dirty="0" smtClean="0">
                <a:solidFill>
                  <a:srgbClr val="FF0000"/>
                </a:solidFill>
              </a:rPr>
              <a:t>Hello Dr. Kelley.    </a:t>
            </a:r>
            <a:r>
              <a:rPr lang="en-US" sz="3800" b="1" dirty="0" smtClean="0">
                <a:solidFill>
                  <a:srgbClr val="FF0000"/>
                </a:solidFill>
              </a:rPr>
              <a:t>… </a:t>
            </a:r>
            <a:r>
              <a:rPr lang="en-US" sz="3800" b="1" dirty="0">
                <a:solidFill>
                  <a:srgbClr val="FF0000"/>
                </a:solidFill>
              </a:rPr>
              <a:t>I am struggling at Xavier and I </a:t>
            </a:r>
            <a:r>
              <a:rPr lang="en-US" sz="3800" b="1" u="sng" dirty="0">
                <a:solidFill>
                  <a:srgbClr val="FF0000"/>
                </a:solidFill>
              </a:rPr>
              <a:t>REALLY</a:t>
            </a:r>
            <a:r>
              <a:rPr lang="en-US" sz="3800" b="1" dirty="0">
                <a:solidFill>
                  <a:srgbClr val="FF0000"/>
                </a:solidFill>
              </a:rPr>
              <a:t> want to succeed, but everything I've tried seems to end with a "decent" grade. </a:t>
            </a:r>
            <a:r>
              <a:rPr lang="en-US" sz="3800" b="1" dirty="0">
                <a:solidFill>
                  <a:schemeClr val="tx1"/>
                </a:solidFill>
              </a:rPr>
              <a:t>I’m not the type of person that settles for decent. What you preached during the time you were in Dr. Privett's class last week is still ringing in my head. I really want to know how you were able to do really well even despite your circumstances growing up.  </a:t>
            </a:r>
            <a:r>
              <a:rPr lang="en-US" sz="3800" b="1" dirty="0">
                <a:solidFill>
                  <a:srgbClr val="FF0000"/>
                </a:solidFill>
              </a:rPr>
              <a:t>I was hoping you could mentor me and guide me down the path that will help me realize my true potential while here at Xavier. </a:t>
            </a:r>
            <a:r>
              <a:rPr lang="en-US" sz="3800" b="1" dirty="0">
                <a:solidFill>
                  <a:schemeClr val="tx1"/>
                </a:solidFill>
              </a:rPr>
              <a:t>Honestly I want to do what you did, but I seriously can't find a way how to. Can I please set up a meeting with you as soon as you’re available so I can learn how to get a handle grades and classes</a:t>
            </a:r>
            <a:r>
              <a:rPr lang="en-US" sz="3800" b="1" dirty="0" smtClean="0">
                <a:solidFill>
                  <a:schemeClr val="tx1"/>
                </a:solidFill>
              </a:rPr>
              <a:t>?</a:t>
            </a:r>
          </a:p>
          <a:p>
            <a:pPr marL="0" indent="0">
              <a:buNone/>
            </a:pPr>
            <a:endParaRPr lang="en-US" sz="3800" b="1" dirty="0">
              <a:solidFill>
                <a:schemeClr val="tx1"/>
              </a:solidFill>
            </a:endParaRPr>
          </a:p>
          <a:p>
            <a:pPr marL="0" indent="0">
              <a:buNone/>
            </a:pPr>
            <a:r>
              <a:rPr lang="en-US" sz="4200" b="1" dirty="0">
                <a:solidFill>
                  <a:schemeClr val="tx1"/>
                </a:solidFill>
              </a:rPr>
              <a:t>Oct. 24, 2011</a:t>
            </a:r>
          </a:p>
          <a:p>
            <a:pPr marL="0" indent="0">
              <a:buNone/>
            </a:pPr>
            <a:r>
              <a:rPr lang="en-US" sz="3800" b="1" i="1" dirty="0">
                <a:solidFill>
                  <a:srgbClr val="FF0000"/>
                </a:solidFill>
              </a:rPr>
              <a:t>Hey Dr. Kelley, </a:t>
            </a:r>
            <a:r>
              <a:rPr lang="en-US" sz="3800" b="1" dirty="0" smtClean="0">
                <a:solidFill>
                  <a:srgbClr val="FF0000"/>
                </a:solidFill>
              </a:rPr>
              <a:t>I </a:t>
            </a:r>
            <a:r>
              <a:rPr lang="en-US" sz="3800" b="1" dirty="0">
                <a:solidFill>
                  <a:srgbClr val="FF0000"/>
                </a:solidFill>
              </a:rPr>
              <a:t>made an 84 on my chemistry exam (compared to the 56 on my first one) using your method for 2 days (without prior intense studying).  </a:t>
            </a:r>
            <a:r>
              <a:rPr lang="en-US" sz="3800" b="1" dirty="0">
                <a:solidFill>
                  <a:schemeClr val="tx1"/>
                </a:solidFill>
              </a:rPr>
              <a:t>Thanks for pointing me in the right direction. I’ll come by your office Friday and talk to you about the test</a:t>
            </a:r>
            <a:r>
              <a:rPr lang="en-US" sz="3800" b="1" dirty="0" smtClean="0">
                <a:solidFill>
                  <a:schemeClr val="tx1"/>
                </a:solidFill>
              </a:rPr>
              <a:t>.</a:t>
            </a:r>
          </a:p>
          <a:p>
            <a:pPr marL="0" indent="0">
              <a:buNone/>
            </a:pPr>
            <a:endParaRPr lang="en-US" sz="3800" b="1" dirty="0">
              <a:solidFill>
                <a:schemeClr val="tx1"/>
              </a:solidFill>
            </a:endParaRPr>
          </a:p>
          <a:p>
            <a:pPr marL="0" indent="0">
              <a:buNone/>
            </a:pPr>
            <a:r>
              <a:rPr lang="en-US" sz="4200" b="1" dirty="0">
                <a:solidFill>
                  <a:schemeClr val="tx1"/>
                </a:solidFill>
              </a:rPr>
              <a:t>Nov 3, </a:t>
            </a:r>
            <a:r>
              <a:rPr lang="en-US" sz="4200" b="1" dirty="0" smtClean="0">
                <a:solidFill>
                  <a:schemeClr val="tx1"/>
                </a:solidFill>
              </a:rPr>
              <a:t>2011</a:t>
            </a:r>
            <a:endParaRPr lang="en-US" sz="4200" b="1" dirty="0">
              <a:solidFill>
                <a:schemeClr val="tx1"/>
              </a:solidFill>
            </a:endParaRPr>
          </a:p>
          <a:p>
            <a:pPr marL="0" indent="0">
              <a:buNone/>
            </a:pPr>
            <a:r>
              <a:rPr lang="en-US" sz="3800" b="1" i="1" dirty="0">
                <a:solidFill>
                  <a:srgbClr val="FF0000"/>
                </a:solidFill>
              </a:rPr>
              <a:t>Hey Dr. </a:t>
            </a:r>
            <a:r>
              <a:rPr lang="en-US" sz="3800" b="1" i="1" dirty="0" smtClean="0">
                <a:solidFill>
                  <a:srgbClr val="FF0000"/>
                </a:solidFill>
              </a:rPr>
              <a:t>Kelley!  </a:t>
            </a:r>
            <a:r>
              <a:rPr lang="en-US" sz="3800" b="1" dirty="0" smtClean="0">
                <a:solidFill>
                  <a:srgbClr val="FF0000"/>
                </a:solidFill>
              </a:rPr>
              <a:t>I </a:t>
            </a:r>
            <a:r>
              <a:rPr lang="en-US" sz="3800" b="1" dirty="0">
                <a:solidFill>
                  <a:srgbClr val="FF0000"/>
                </a:solidFill>
              </a:rPr>
              <a:t>have increased my Bio exam grade from a 76% to a 91.5% using your system. </a:t>
            </a:r>
            <a:r>
              <a:rPr lang="en-US" sz="3800" b="1" dirty="0">
                <a:solidFill>
                  <a:schemeClr val="tx1"/>
                </a:solidFill>
              </a:rPr>
              <a:t>Ever since I started your study cycle program, my grades have significantly improved. I have honestly gained a sense of hope and confidence here at Xavier. </a:t>
            </a:r>
            <a:r>
              <a:rPr lang="en-US" sz="3800" b="1" dirty="0">
                <a:solidFill>
                  <a:srgbClr val="FF0000"/>
                </a:solidFill>
              </a:rPr>
              <a:t>My family and I are really grateful that you have taken time to get me back on track.</a:t>
            </a:r>
          </a:p>
          <a:p>
            <a:pPr algn="r">
              <a:buFont typeface="Wingdings" pitchFamily="2" charset="2"/>
              <a:buNone/>
            </a:pPr>
            <a:r>
              <a:rPr lang="en-US" sz="2800" dirty="0" smtClean="0"/>
              <a:t>		</a:t>
            </a:r>
            <a:endParaRPr lang="en-US" sz="2800" i="1" dirty="0" smtClean="0"/>
          </a:p>
        </p:txBody>
      </p:sp>
      <p:sp>
        <p:nvSpPr>
          <p:cNvPr id="9" name="TextBox 2"/>
          <p:cNvSpPr txBox="1">
            <a:spLocks noChangeArrowheads="1"/>
          </p:cNvSpPr>
          <p:nvPr/>
        </p:nvSpPr>
        <p:spPr bwMode="auto">
          <a:xfrm>
            <a:off x="1013899" y="152400"/>
            <a:ext cx="7848600" cy="400110"/>
          </a:xfrm>
          <a:prstGeom prst="rect">
            <a:avLst/>
          </a:prstGeom>
          <a:noFill/>
          <a:ln w="9525">
            <a:noFill/>
            <a:miter lim="800000"/>
            <a:headEnd/>
            <a:tailEnd/>
          </a:ln>
        </p:spPr>
        <p:txBody>
          <a:bodyPr wrap="square">
            <a:spAutoFit/>
          </a:bodyPr>
          <a:lstStyle/>
          <a:p>
            <a:r>
              <a:rPr lang="en-US" sz="2000" b="1" i="1" dirty="0" smtClean="0">
                <a:latin typeface="Technical" pitchFamily="66" charset="0"/>
              </a:rPr>
              <a:t>From  a Xavier University student  to Dr. Kelley in Fall 2011</a:t>
            </a:r>
            <a:endParaRPr lang="en-US" sz="2000" b="1" dirty="0">
              <a:latin typeface="Technical" pitchFamily="66" charset="0"/>
            </a:endParaRPr>
          </a:p>
        </p:txBody>
      </p:sp>
      <p:sp>
        <p:nvSpPr>
          <p:cNvPr id="6" name="Rectangle 5"/>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1488364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70803" y="114300"/>
            <a:ext cx="6659593" cy="1143000"/>
          </a:xfrm>
        </p:spPr>
        <p:txBody>
          <a:bodyPr>
            <a:normAutofit/>
          </a:bodyPr>
          <a:lstStyle/>
          <a:p>
            <a:pPr eaLnBrk="1" hangingPunct="1"/>
            <a:r>
              <a:rPr lang="en-US" dirty="0" smtClean="0">
                <a:solidFill>
                  <a:schemeClr val="accent1">
                    <a:lumMod val="75000"/>
                  </a:schemeClr>
                </a:solidFill>
              </a:rPr>
              <a:t>	</a:t>
            </a:r>
            <a:r>
              <a:rPr lang="en-US" dirty="0" smtClean="0">
                <a:solidFill>
                  <a:schemeClr val="tx2">
                    <a:lumMod val="75000"/>
                  </a:schemeClr>
                </a:solidFill>
                <a:latin typeface="+mn-lt"/>
              </a:rPr>
              <a:t>Final Reflection Questions</a:t>
            </a:r>
          </a:p>
        </p:txBody>
      </p:sp>
      <p:sp>
        <p:nvSpPr>
          <p:cNvPr id="45059" name="Rectangle 3"/>
          <p:cNvSpPr>
            <a:spLocks noGrp="1" noChangeArrowheads="1"/>
          </p:cNvSpPr>
          <p:nvPr>
            <p:ph type="body" idx="1"/>
          </p:nvPr>
        </p:nvSpPr>
        <p:spPr>
          <a:xfrm>
            <a:off x="914400" y="1257300"/>
            <a:ext cx="7772400" cy="4343400"/>
          </a:xfrm>
        </p:spPr>
        <p:txBody>
          <a:bodyPr/>
          <a:lstStyle/>
          <a:p>
            <a:pPr algn="ctr" eaLnBrk="1" hangingPunct="1">
              <a:lnSpc>
                <a:spcPct val="80000"/>
              </a:lnSpc>
              <a:buFont typeface="Wingdings" pitchFamily="2" charset="2"/>
              <a:buNone/>
            </a:pPr>
            <a:r>
              <a:rPr lang="en-US" sz="3600" dirty="0" smtClean="0">
                <a:solidFill>
                  <a:schemeClr val="tx1"/>
                </a:solidFill>
                <a:latin typeface="+mn-lt"/>
              </a:rPr>
              <a:t>Who is </a:t>
            </a:r>
            <a:r>
              <a:rPr lang="en-US" sz="3600" b="1" i="1" dirty="0" smtClean="0">
                <a:solidFill>
                  <a:schemeClr val="tx1"/>
                </a:solidFill>
                <a:latin typeface="+mn-lt"/>
              </a:rPr>
              <a:t>primarily</a:t>
            </a:r>
            <a:r>
              <a:rPr lang="en-US" sz="3600" dirty="0" smtClean="0">
                <a:solidFill>
                  <a:schemeClr val="tx1"/>
                </a:solidFill>
                <a:latin typeface="+mn-lt"/>
              </a:rPr>
              <a:t> responsible </a:t>
            </a:r>
          </a:p>
          <a:p>
            <a:pPr algn="ctr" eaLnBrk="1" hangingPunct="1">
              <a:lnSpc>
                <a:spcPct val="80000"/>
              </a:lnSpc>
              <a:buFont typeface="Wingdings" pitchFamily="2" charset="2"/>
              <a:buNone/>
            </a:pPr>
            <a:r>
              <a:rPr lang="en-US" sz="3600" dirty="0" smtClean="0">
                <a:solidFill>
                  <a:schemeClr val="tx1"/>
                </a:solidFill>
                <a:latin typeface="+mn-lt"/>
              </a:rPr>
              <a:t>for student learning?</a:t>
            </a:r>
          </a:p>
          <a:p>
            <a:pPr algn="ctr" eaLnBrk="1" hangingPunct="1">
              <a:lnSpc>
                <a:spcPct val="80000"/>
              </a:lnSpc>
              <a:buFont typeface="Wingdings" pitchFamily="2" charset="2"/>
              <a:buNone/>
            </a:pPr>
            <a:endParaRPr lang="en-US" sz="3600" dirty="0" smtClean="0">
              <a:solidFill>
                <a:schemeClr val="tx1"/>
              </a:solidFill>
              <a:latin typeface="+mn-lt"/>
            </a:endParaRPr>
          </a:p>
          <a:p>
            <a:pPr eaLnBrk="1" hangingPunct="1">
              <a:lnSpc>
                <a:spcPct val="80000"/>
              </a:lnSpc>
              <a:buFont typeface="Wingdings" pitchFamily="2" charset="2"/>
              <a:buNone/>
            </a:pPr>
            <a:r>
              <a:rPr lang="en-US" sz="3600" dirty="0" smtClean="0">
                <a:solidFill>
                  <a:schemeClr val="tx1"/>
                </a:solidFill>
                <a:latin typeface="+mn-lt"/>
              </a:rPr>
              <a:t>  			a) the student</a:t>
            </a:r>
          </a:p>
          <a:p>
            <a:pPr eaLnBrk="1" hangingPunct="1">
              <a:lnSpc>
                <a:spcPct val="80000"/>
              </a:lnSpc>
              <a:buFont typeface="Wingdings" pitchFamily="2" charset="2"/>
              <a:buNone/>
            </a:pPr>
            <a:r>
              <a:rPr lang="en-US" sz="3600" dirty="0" smtClean="0">
                <a:solidFill>
                  <a:schemeClr val="tx1"/>
                </a:solidFill>
                <a:latin typeface="+mn-lt"/>
              </a:rPr>
              <a:t>  			b) the instructor</a:t>
            </a:r>
          </a:p>
          <a:p>
            <a:pPr eaLnBrk="1" hangingPunct="1">
              <a:lnSpc>
                <a:spcPct val="80000"/>
              </a:lnSpc>
              <a:buFont typeface="Wingdings" pitchFamily="2" charset="2"/>
              <a:buNone/>
            </a:pPr>
            <a:r>
              <a:rPr lang="en-US" sz="3600" dirty="0" smtClean="0">
                <a:solidFill>
                  <a:schemeClr val="tx1"/>
                </a:solidFill>
                <a:latin typeface="+mn-lt"/>
              </a:rPr>
              <a:t>  			c) the institution</a:t>
            </a:r>
          </a:p>
          <a:p>
            <a:pPr eaLnBrk="1" hangingPunct="1">
              <a:lnSpc>
                <a:spcPct val="80000"/>
              </a:lnSpc>
              <a:buFont typeface="Wingdings" pitchFamily="2" charset="2"/>
              <a:buNone/>
            </a:pPr>
            <a:endParaRPr lang="en-US" sz="3600" dirty="0" smtClean="0"/>
          </a:p>
          <a:p>
            <a:pPr eaLnBrk="1" hangingPunct="1">
              <a:lnSpc>
                <a:spcPct val="80000"/>
              </a:lnSpc>
              <a:buFont typeface="Wingdings" pitchFamily="2" charset="2"/>
              <a:buNone/>
            </a:pPr>
            <a:endParaRPr lang="en-US" sz="2400" dirty="0" smtClean="0"/>
          </a:p>
        </p:txBody>
      </p:sp>
      <p:pic>
        <p:nvPicPr>
          <p:cNvPr id="4098" name="Picture 2" descr="C:\Users\Saundra\AppData\Local\Temp\MP9102209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13"/>
          <a:stretch/>
        </p:blipFill>
        <p:spPr bwMode="auto">
          <a:xfrm>
            <a:off x="7295111" y="2514600"/>
            <a:ext cx="1582189" cy="1380436"/>
          </a:xfrm>
          <a:prstGeom prst="rect">
            <a:avLst/>
          </a:prstGeom>
          <a:noFill/>
          <a:extLst>
            <a:ext uri="{909E8E84-426E-40DD-AFC4-6F175D3DCCD1}">
              <a14:hiddenFill xmlns:a14="http://schemas.microsoft.com/office/drawing/2010/main">
                <a:solidFill>
                  <a:srgbClr val="FFFFFF"/>
                </a:solidFill>
              </a14:hiddenFill>
            </a:ext>
          </a:extLst>
        </p:spPr>
      </p:pic>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724400"/>
            <a:ext cx="23812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683" y="4929187"/>
            <a:ext cx="1087947"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7620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63506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219200" y="1752600"/>
            <a:ext cx="7696200" cy="4343400"/>
          </a:xfrm>
        </p:spPr>
        <p:txBody>
          <a:bodyPr/>
          <a:lstStyle/>
          <a:p>
            <a:pPr eaLnBrk="1" hangingPunct="1">
              <a:lnSpc>
                <a:spcPct val="80000"/>
              </a:lnSpc>
              <a:buFont typeface="Wingdings" pitchFamily="2" charset="2"/>
              <a:buNone/>
            </a:pPr>
            <a:endParaRPr lang="en-US" sz="2400" dirty="0" smtClean="0">
              <a:latin typeface="+mn-lt"/>
            </a:endParaRPr>
          </a:p>
          <a:p>
            <a:pPr algn="ctr" eaLnBrk="1" hangingPunct="1">
              <a:lnSpc>
                <a:spcPct val="80000"/>
              </a:lnSpc>
              <a:buFont typeface="Wingdings" pitchFamily="2" charset="2"/>
              <a:buNone/>
            </a:pPr>
            <a:endParaRPr lang="en-US" dirty="0" smtClean="0">
              <a:solidFill>
                <a:schemeClr val="tx1"/>
              </a:solidFill>
              <a:latin typeface="+mn-lt"/>
            </a:endParaRPr>
          </a:p>
          <a:p>
            <a:pPr eaLnBrk="1" hangingPunct="1">
              <a:lnSpc>
                <a:spcPct val="80000"/>
              </a:lnSpc>
              <a:buFont typeface="Wingdings" pitchFamily="2" charset="2"/>
              <a:buNone/>
            </a:pPr>
            <a:r>
              <a:rPr lang="en-US" dirty="0" smtClean="0">
                <a:solidFill>
                  <a:schemeClr val="tx1"/>
                </a:solidFill>
                <a:latin typeface="+mn-lt"/>
              </a:rPr>
              <a:t>  			</a:t>
            </a:r>
            <a:r>
              <a:rPr lang="en-US" sz="3600" dirty="0" smtClean="0">
                <a:solidFill>
                  <a:schemeClr val="tx1"/>
                </a:solidFill>
                <a:latin typeface="+mn-lt"/>
              </a:rPr>
              <a:t>a) the student</a:t>
            </a:r>
          </a:p>
          <a:p>
            <a:pPr eaLnBrk="1" hangingPunct="1">
              <a:lnSpc>
                <a:spcPct val="80000"/>
              </a:lnSpc>
              <a:buFont typeface="Wingdings" pitchFamily="2" charset="2"/>
              <a:buNone/>
            </a:pPr>
            <a:r>
              <a:rPr lang="en-US" sz="3600" dirty="0" smtClean="0">
                <a:solidFill>
                  <a:schemeClr val="tx1"/>
                </a:solidFill>
                <a:latin typeface="+mn-lt"/>
              </a:rPr>
              <a:t>  			b) the instructor</a:t>
            </a:r>
          </a:p>
          <a:p>
            <a:pPr eaLnBrk="1" hangingPunct="1">
              <a:lnSpc>
                <a:spcPct val="80000"/>
              </a:lnSpc>
              <a:buFont typeface="Wingdings" pitchFamily="2" charset="2"/>
              <a:buNone/>
            </a:pPr>
            <a:r>
              <a:rPr lang="en-US" sz="3600" dirty="0" smtClean="0">
                <a:solidFill>
                  <a:schemeClr val="tx1"/>
                </a:solidFill>
                <a:latin typeface="+mn-lt"/>
              </a:rPr>
              <a:t>  			c) the institution</a:t>
            </a:r>
          </a:p>
          <a:p>
            <a:pPr eaLnBrk="1" hangingPunct="1">
              <a:lnSpc>
                <a:spcPct val="80000"/>
              </a:lnSpc>
              <a:buFont typeface="Wingdings" pitchFamily="2" charset="2"/>
              <a:buNone/>
            </a:pPr>
            <a:endParaRPr lang="en-US" sz="3600" dirty="0" smtClean="0"/>
          </a:p>
          <a:p>
            <a:pPr eaLnBrk="1" hangingPunct="1">
              <a:lnSpc>
                <a:spcPct val="80000"/>
              </a:lnSpc>
              <a:buFont typeface="Wingdings" pitchFamily="2" charset="2"/>
              <a:buNone/>
            </a:pPr>
            <a:endParaRPr lang="en-US" sz="2400" dirty="0" smtClean="0"/>
          </a:p>
        </p:txBody>
      </p:sp>
      <p:pic>
        <p:nvPicPr>
          <p:cNvPr id="4098" name="Picture 2" descr="C:\Users\Saundra\AppData\Local\Temp\MP9102209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13"/>
          <a:stretch/>
        </p:blipFill>
        <p:spPr bwMode="auto">
          <a:xfrm>
            <a:off x="7333211" y="1622323"/>
            <a:ext cx="1582189" cy="1380436"/>
          </a:xfrm>
          <a:prstGeom prst="rect">
            <a:avLst/>
          </a:prstGeom>
          <a:noFill/>
          <a:extLst>
            <a:ext uri="{909E8E84-426E-40DD-AFC4-6F175D3DCCD1}">
              <a14:hiddenFill xmlns:a14="http://schemas.microsoft.com/office/drawing/2010/main">
                <a:solidFill>
                  <a:srgbClr val="FFFFFF"/>
                </a:solidFill>
              </a14:hiddenFill>
            </a:ext>
          </a:extLst>
        </p:spPr>
      </p:pic>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4819650"/>
            <a:ext cx="23812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47800" y="685800"/>
            <a:ext cx="6448425" cy="1143000"/>
          </a:xfrm>
        </p:spPr>
        <p:txBody>
          <a:bodyPr>
            <a:normAutofit fontScale="90000"/>
          </a:bodyPr>
          <a:lstStyle/>
          <a:p>
            <a:r>
              <a:rPr lang="en-US" sz="3600" dirty="0">
                <a:solidFill>
                  <a:schemeClr val="tx1"/>
                </a:solidFill>
                <a:latin typeface="+mn-lt"/>
              </a:rPr>
              <a:t>Who do you think </a:t>
            </a:r>
            <a:r>
              <a:rPr lang="en-US" sz="3600" b="1" i="1" dirty="0">
                <a:solidFill>
                  <a:schemeClr val="tx1"/>
                </a:solidFill>
                <a:latin typeface="+mn-lt"/>
              </a:rPr>
              <a:t>students</a:t>
            </a:r>
            <a:r>
              <a:rPr lang="en-US" sz="3600" dirty="0">
                <a:solidFill>
                  <a:schemeClr val="tx1"/>
                </a:solidFill>
                <a:latin typeface="+mn-lt"/>
              </a:rPr>
              <a:t> </a:t>
            </a:r>
            <a:r>
              <a:rPr lang="en-US" sz="3600" dirty="0" smtClean="0">
                <a:solidFill>
                  <a:schemeClr val="tx1"/>
                </a:solidFill>
                <a:latin typeface="+mn-lt"/>
              </a:rPr>
              <a:t/>
            </a:r>
            <a:br>
              <a:rPr lang="en-US" sz="3600" dirty="0" smtClean="0">
                <a:solidFill>
                  <a:schemeClr val="tx1"/>
                </a:solidFill>
                <a:latin typeface="+mn-lt"/>
              </a:rPr>
            </a:br>
            <a:r>
              <a:rPr lang="en-US" sz="3600" dirty="0" smtClean="0">
                <a:solidFill>
                  <a:schemeClr val="tx1"/>
                </a:solidFill>
                <a:latin typeface="+mn-lt"/>
              </a:rPr>
              <a:t>say </a:t>
            </a:r>
            <a:r>
              <a:rPr lang="en-US" sz="3600" dirty="0">
                <a:solidFill>
                  <a:schemeClr val="tx1"/>
                </a:solidFill>
                <a:latin typeface="+mn-lt"/>
              </a:rPr>
              <a:t>is </a:t>
            </a:r>
            <a:r>
              <a:rPr lang="en-US" sz="3600" b="1" i="1" dirty="0">
                <a:solidFill>
                  <a:schemeClr val="tx1"/>
                </a:solidFill>
                <a:latin typeface="+mn-lt"/>
              </a:rPr>
              <a:t>primarily</a:t>
            </a:r>
            <a:r>
              <a:rPr lang="en-US" sz="3600" dirty="0">
                <a:solidFill>
                  <a:schemeClr val="tx1"/>
                </a:solidFill>
                <a:latin typeface="+mn-lt"/>
              </a:rPr>
              <a:t> responsible </a:t>
            </a:r>
            <a:r>
              <a:rPr lang="en-US" sz="3600" dirty="0" smtClean="0">
                <a:solidFill>
                  <a:schemeClr val="tx1"/>
                </a:solidFill>
                <a:latin typeface="+mn-lt"/>
              </a:rPr>
              <a:t/>
            </a:r>
            <a:br>
              <a:rPr lang="en-US" sz="3600" dirty="0" smtClean="0">
                <a:solidFill>
                  <a:schemeClr val="tx1"/>
                </a:solidFill>
                <a:latin typeface="+mn-lt"/>
              </a:rPr>
            </a:br>
            <a:r>
              <a:rPr lang="en-US" sz="3600" dirty="0" smtClean="0">
                <a:solidFill>
                  <a:schemeClr val="tx1"/>
                </a:solidFill>
                <a:latin typeface="+mn-lt"/>
              </a:rPr>
              <a:t>for </a:t>
            </a:r>
            <a:r>
              <a:rPr lang="en-US" sz="3600" dirty="0">
                <a:solidFill>
                  <a:schemeClr val="tx1"/>
                </a:solidFill>
                <a:latin typeface="+mn-lt"/>
              </a:rPr>
              <a:t>student learning?</a:t>
            </a:r>
            <a:r>
              <a:rPr lang="en-US" dirty="0">
                <a:solidFill>
                  <a:schemeClr val="tx1"/>
                </a:solidFill>
                <a:latin typeface="Goudy Old Style" pitchFamily="18" charset="0"/>
              </a:rPr>
              <a:t/>
            </a:r>
            <a:br>
              <a:rPr lang="en-US" dirty="0">
                <a:solidFill>
                  <a:schemeClr val="tx1"/>
                </a:solidFill>
                <a:latin typeface="Goudy Old Style" pitchFamily="18" charset="0"/>
              </a:rPr>
            </a:br>
            <a:endParaRPr lang="en-US" dirty="0"/>
          </a:p>
        </p:txBody>
      </p:sp>
      <p:pic>
        <p:nvPicPr>
          <p:cNvPr id="137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629150"/>
            <a:ext cx="135911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7620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49532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762000" y="304800"/>
            <a:ext cx="8400197" cy="4495800"/>
          </a:xfrm>
        </p:spPr>
        <p:txBody>
          <a:bodyPr>
            <a:normAutofit fontScale="85000" lnSpcReduction="20000"/>
          </a:bodyPr>
          <a:lstStyle/>
          <a:p>
            <a:pPr eaLnBrk="1" hangingPunct="1">
              <a:lnSpc>
                <a:spcPct val="80000"/>
              </a:lnSpc>
              <a:buFont typeface="Wingdings" pitchFamily="2" charset="2"/>
              <a:buNone/>
            </a:pPr>
            <a:r>
              <a:rPr lang="en-US" sz="4300" dirty="0" smtClean="0">
                <a:solidFill>
                  <a:schemeClr val="tx2"/>
                </a:solidFill>
                <a:latin typeface="+mn-lt"/>
              </a:rPr>
              <a:t>  The reality is that…</a:t>
            </a:r>
          </a:p>
          <a:p>
            <a:pPr eaLnBrk="1" hangingPunct="1">
              <a:lnSpc>
                <a:spcPct val="80000"/>
              </a:lnSpc>
              <a:buFont typeface="Wingdings" pitchFamily="2" charset="2"/>
              <a:buNone/>
            </a:pPr>
            <a:r>
              <a:rPr lang="en-US" sz="4000" dirty="0" smtClean="0">
                <a:solidFill>
                  <a:schemeClr val="tx1"/>
                </a:solidFill>
                <a:latin typeface="+mn-lt"/>
              </a:rPr>
              <a:t>	</a:t>
            </a:r>
          </a:p>
          <a:p>
            <a:pPr eaLnBrk="1" hangingPunct="1">
              <a:lnSpc>
                <a:spcPct val="80000"/>
              </a:lnSpc>
              <a:buFont typeface="Wingdings" pitchFamily="2" charset="2"/>
              <a:buNone/>
            </a:pPr>
            <a:endParaRPr lang="en-US" sz="4000" dirty="0" smtClean="0">
              <a:solidFill>
                <a:schemeClr val="tx1"/>
              </a:solidFill>
              <a:latin typeface="+mn-lt"/>
            </a:endParaRPr>
          </a:p>
          <a:p>
            <a:pPr eaLnBrk="1" hangingPunct="1">
              <a:lnSpc>
                <a:spcPct val="120000"/>
              </a:lnSpc>
              <a:spcAft>
                <a:spcPts val="600"/>
              </a:spcAft>
              <a:buFont typeface="Wingdings" pitchFamily="2" charset="2"/>
              <a:buNone/>
            </a:pPr>
            <a:r>
              <a:rPr lang="en-US" sz="4000" dirty="0" smtClean="0">
                <a:solidFill>
                  <a:schemeClr val="tx1"/>
                </a:solidFill>
                <a:latin typeface="+mn-lt"/>
              </a:rPr>
              <a:t>	when </a:t>
            </a:r>
            <a:r>
              <a:rPr lang="en-US" sz="4000" b="1" i="1" dirty="0" smtClean="0">
                <a:solidFill>
                  <a:schemeClr val="tx1"/>
                </a:solidFill>
                <a:latin typeface="+mn-lt"/>
              </a:rPr>
              <a:t>all three </a:t>
            </a:r>
            <a:r>
              <a:rPr lang="en-US" sz="4000" dirty="0" smtClean="0">
                <a:solidFill>
                  <a:schemeClr val="tx1"/>
                </a:solidFill>
                <a:latin typeface="+mn-lt"/>
              </a:rPr>
              <a:t>of these entities take </a:t>
            </a:r>
            <a:r>
              <a:rPr lang="en-US" sz="4000" b="1" i="1" dirty="0" smtClean="0">
                <a:solidFill>
                  <a:schemeClr val="tx1"/>
                </a:solidFill>
                <a:latin typeface="+mn-lt"/>
              </a:rPr>
              <a:t>full responsibility</a:t>
            </a:r>
            <a:r>
              <a:rPr lang="en-US" sz="4000" dirty="0" smtClean="0">
                <a:solidFill>
                  <a:schemeClr val="tx1"/>
                </a:solidFill>
                <a:latin typeface="+mn-lt"/>
              </a:rPr>
              <a:t> for student learning,</a:t>
            </a:r>
          </a:p>
          <a:p>
            <a:pPr eaLnBrk="1" hangingPunct="1">
              <a:lnSpc>
                <a:spcPct val="120000"/>
              </a:lnSpc>
              <a:buFont typeface="Wingdings" pitchFamily="2" charset="2"/>
              <a:buNone/>
            </a:pPr>
            <a:r>
              <a:rPr lang="en-US" sz="4000" dirty="0" smtClean="0">
                <a:solidFill>
                  <a:schemeClr val="tx1"/>
                </a:solidFill>
                <a:latin typeface="+mn-lt"/>
              </a:rPr>
              <a:t>	we will experience a </a:t>
            </a:r>
            <a:r>
              <a:rPr lang="en-US" sz="4000" b="1" dirty="0" smtClean="0">
                <a:solidFill>
                  <a:schemeClr val="tx1"/>
                </a:solidFill>
                <a:latin typeface="+mn-lt"/>
              </a:rPr>
              <a:t>significant increase </a:t>
            </a:r>
            <a:r>
              <a:rPr lang="en-US" sz="4000" dirty="0" smtClean="0">
                <a:solidFill>
                  <a:schemeClr val="tx1"/>
                </a:solidFill>
                <a:latin typeface="+mn-lt"/>
              </a:rPr>
              <a:t>in student learning, retention, and graduation rates!</a:t>
            </a:r>
          </a:p>
          <a:p>
            <a:pPr eaLnBrk="1" hangingPunct="1">
              <a:lnSpc>
                <a:spcPct val="80000"/>
              </a:lnSpc>
              <a:buFont typeface="Wingdings" pitchFamily="2" charset="2"/>
              <a:buNone/>
            </a:pPr>
            <a:endParaRPr lang="en-US" sz="3600" dirty="0" smtClean="0"/>
          </a:p>
          <a:p>
            <a:pPr eaLnBrk="1" hangingPunct="1">
              <a:lnSpc>
                <a:spcPct val="80000"/>
              </a:lnSpc>
              <a:buFont typeface="Wingdings" pitchFamily="2" charset="2"/>
              <a:buNone/>
            </a:pPr>
            <a:endParaRPr lang="en-US" sz="2400" dirty="0" smtClean="0"/>
          </a:p>
        </p:txBody>
      </p:sp>
      <p:cxnSp>
        <p:nvCxnSpPr>
          <p:cNvPr id="6" name="Straight Connector 5"/>
          <p:cNvCxnSpPr/>
          <p:nvPr/>
        </p:nvCxnSpPr>
        <p:spPr>
          <a:xfrm>
            <a:off x="0" y="6172200"/>
            <a:ext cx="9144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81800" y="4353806"/>
            <a:ext cx="1836420" cy="159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7620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0595434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52400"/>
            <a:ext cx="8458200" cy="1143000"/>
          </a:xfrm>
        </p:spPr>
        <p:txBody>
          <a:bodyPr>
            <a:normAutofit fontScale="90000"/>
          </a:bodyPr>
          <a:lstStyle/>
          <a:p>
            <a:pPr algn="ctr" eaLnBrk="1" hangingPunct="1"/>
            <a:r>
              <a:rPr lang="en-US" sz="4000" dirty="0" smtClean="0">
                <a:solidFill>
                  <a:schemeClr val="tx2">
                    <a:lumMod val="75000"/>
                  </a:schemeClr>
                </a:solidFill>
                <a:latin typeface="+mn-lt"/>
              </a:rPr>
              <a:t>Conclusion</a:t>
            </a:r>
            <a:r>
              <a:rPr lang="en-US" dirty="0" smtClean="0">
                <a:latin typeface="+mn-lt"/>
              </a:rPr>
              <a:t/>
            </a:r>
            <a:br>
              <a:rPr lang="en-US" dirty="0" smtClean="0">
                <a:latin typeface="+mn-lt"/>
              </a:rPr>
            </a:br>
            <a:r>
              <a:rPr lang="en-US" sz="3100" dirty="0" smtClean="0">
                <a:solidFill>
                  <a:schemeClr val="tx1"/>
                </a:solidFill>
                <a:latin typeface="+mn-lt"/>
              </a:rPr>
              <a:t>We </a:t>
            </a:r>
            <a:r>
              <a:rPr lang="en-US" sz="3100" i="1" dirty="0" smtClean="0">
                <a:solidFill>
                  <a:schemeClr val="tx1"/>
                </a:solidFill>
                <a:latin typeface="+mn-lt"/>
              </a:rPr>
              <a:t>can</a:t>
            </a:r>
            <a:r>
              <a:rPr lang="en-US" sz="3100" dirty="0" smtClean="0">
                <a:solidFill>
                  <a:schemeClr val="tx1"/>
                </a:solidFill>
                <a:latin typeface="+mn-lt"/>
              </a:rPr>
              <a:t> significantly increase learning by… </a:t>
            </a:r>
          </a:p>
        </p:txBody>
      </p:sp>
      <p:sp>
        <p:nvSpPr>
          <p:cNvPr id="46083" name="Rectangle 3"/>
          <p:cNvSpPr>
            <a:spLocks noGrp="1" noChangeArrowheads="1"/>
          </p:cNvSpPr>
          <p:nvPr>
            <p:ph type="body" idx="1"/>
          </p:nvPr>
        </p:nvSpPr>
        <p:spPr>
          <a:xfrm>
            <a:off x="990600" y="1638300"/>
            <a:ext cx="8153400" cy="4876800"/>
          </a:xfrm>
        </p:spPr>
        <p:txBody>
          <a:bodyPr>
            <a:normAutofit/>
          </a:bodyPr>
          <a:lstStyle/>
          <a:p>
            <a:pPr eaLnBrk="1" hangingPunct="1">
              <a:lnSpc>
                <a:spcPct val="90000"/>
              </a:lnSpc>
            </a:pPr>
            <a:r>
              <a:rPr lang="en-US" dirty="0" smtClean="0">
                <a:solidFill>
                  <a:schemeClr val="tx1"/>
                </a:solidFill>
                <a:latin typeface="+mn-lt"/>
              </a:rPr>
              <a:t>teaching students </a:t>
            </a:r>
            <a:r>
              <a:rPr lang="en-US" i="1" dirty="0" smtClean="0">
                <a:solidFill>
                  <a:schemeClr val="tx1"/>
                </a:solidFill>
                <a:latin typeface="+mn-lt"/>
              </a:rPr>
              <a:t>how</a:t>
            </a:r>
            <a:r>
              <a:rPr lang="en-US" dirty="0" smtClean="0">
                <a:solidFill>
                  <a:schemeClr val="tx1"/>
                </a:solidFill>
                <a:latin typeface="+mn-lt"/>
              </a:rPr>
              <a:t> to learn</a:t>
            </a:r>
          </a:p>
          <a:p>
            <a:r>
              <a:rPr lang="en-US" dirty="0" smtClean="0">
                <a:solidFill>
                  <a:schemeClr val="tx1"/>
                </a:solidFill>
                <a:latin typeface="+mn-lt"/>
                <a:cs typeface="Times New Roman" pitchFamily="18" charset="0"/>
              </a:rPr>
              <a:t>making </a:t>
            </a:r>
            <a:r>
              <a:rPr lang="en-US" dirty="0">
                <a:solidFill>
                  <a:schemeClr val="tx1"/>
                </a:solidFill>
                <a:latin typeface="+mn-lt"/>
                <a:cs typeface="Times New Roman" pitchFamily="18" charset="0"/>
              </a:rPr>
              <a:t>learning </a:t>
            </a:r>
            <a:r>
              <a:rPr lang="en-US" i="1" dirty="0">
                <a:solidFill>
                  <a:schemeClr val="tx1"/>
                </a:solidFill>
                <a:latin typeface="+mn-lt"/>
                <a:cs typeface="Times New Roman" pitchFamily="18" charset="0"/>
              </a:rPr>
              <a:t>visible</a:t>
            </a:r>
          </a:p>
          <a:p>
            <a:pPr eaLnBrk="1" hangingPunct="1">
              <a:lnSpc>
                <a:spcPct val="90000"/>
              </a:lnSpc>
            </a:pPr>
            <a:r>
              <a:rPr lang="en-US" i="1" dirty="0" smtClean="0">
                <a:solidFill>
                  <a:schemeClr val="tx1"/>
                </a:solidFill>
                <a:latin typeface="+mn-lt"/>
              </a:rPr>
              <a:t>not judging </a:t>
            </a:r>
            <a:r>
              <a:rPr lang="en-US" dirty="0" smtClean="0">
                <a:solidFill>
                  <a:schemeClr val="tx1"/>
                </a:solidFill>
                <a:latin typeface="+mn-lt"/>
              </a:rPr>
              <a:t>student potential on initial performance</a:t>
            </a:r>
          </a:p>
          <a:p>
            <a:pPr eaLnBrk="1" hangingPunct="1">
              <a:lnSpc>
                <a:spcPct val="90000"/>
              </a:lnSpc>
            </a:pPr>
            <a:r>
              <a:rPr lang="en-US" dirty="0" smtClean="0">
                <a:solidFill>
                  <a:schemeClr val="tx1"/>
                </a:solidFill>
                <a:latin typeface="+mn-lt"/>
              </a:rPr>
              <a:t>encouraging students to </a:t>
            </a:r>
            <a:r>
              <a:rPr lang="en-US" i="1" dirty="0" smtClean="0">
                <a:solidFill>
                  <a:schemeClr val="tx1"/>
                </a:solidFill>
                <a:latin typeface="+mn-lt"/>
              </a:rPr>
              <a:t>persist in the face of initial failure</a:t>
            </a:r>
          </a:p>
          <a:p>
            <a:pPr eaLnBrk="1" hangingPunct="1">
              <a:lnSpc>
                <a:spcPct val="90000"/>
              </a:lnSpc>
            </a:pPr>
            <a:r>
              <a:rPr lang="en-US" dirty="0" smtClean="0">
                <a:solidFill>
                  <a:schemeClr val="tx1"/>
                </a:solidFill>
                <a:latin typeface="+mn-lt"/>
              </a:rPr>
              <a:t>encouraging the </a:t>
            </a:r>
            <a:r>
              <a:rPr lang="en-US" i="1" dirty="0" smtClean="0">
                <a:solidFill>
                  <a:schemeClr val="tx1"/>
                </a:solidFill>
                <a:latin typeface="+mn-lt"/>
              </a:rPr>
              <a:t>use of metacognitive tools  for </a:t>
            </a:r>
            <a:r>
              <a:rPr lang="en-US" i="1" dirty="0" smtClean="0"/>
              <a:t>deep and integrative</a:t>
            </a:r>
            <a:r>
              <a:rPr lang="en-US" i="1" dirty="0" smtClean="0">
                <a:solidFill>
                  <a:schemeClr val="tx1"/>
                </a:solidFill>
                <a:latin typeface="+mn-lt"/>
              </a:rPr>
              <a:t> learning</a:t>
            </a:r>
            <a:endParaRPr lang="en-US" dirty="0" smtClean="0">
              <a:solidFill>
                <a:schemeClr val="tx1"/>
              </a:solidFill>
              <a:latin typeface="+mn-lt"/>
            </a:endParaRPr>
          </a:p>
          <a:p>
            <a:pPr eaLnBrk="1" hangingPunct="1">
              <a:lnSpc>
                <a:spcPct val="90000"/>
              </a:lnSpc>
              <a:buFont typeface="Wingdings" pitchFamily="2" charset="2"/>
              <a:buNone/>
            </a:pPr>
            <a:endParaRPr lang="en-US" dirty="0" smtClean="0"/>
          </a:p>
        </p:txBody>
      </p:sp>
      <p:pic>
        <p:nvPicPr>
          <p:cNvPr id="3074" name="Picture 2" descr="http://t3.gstatic.com/images?q=tbn:ANd9GcRqSpfHAP___-1bZWTwN8dNL8hmEinLgYU48lY4OEQxucMVL0l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1" y="5562600"/>
            <a:ext cx="1828799" cy="11998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538827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solidFill>
                  <a:schemeClr val="tx2">
                    <a:lumMod val="75000"/>
                  </a:schemeClr>
                </a:solidFill>
              </a:rPr>
              <a:t>Useful Websites</a:t>
            </a:r>
          </a:p>
        </p:txBody>
      </p:sp>
      <p:sp>
        <p:nvSpPr>
          <p:cNvPr id="47107" name="Rectangle 3"/>
          <p:cNvSpPr>
            <a:spLocks noGrp="1" noChangeArrowheads="1"/>
          </p:cNvSpPr>
          <p:nvPr>
            <p:ph type="body" idx="1"/>
          </p:nvPr>
        </p:nvSpPr>
        <p:spPr>
          <a:xfrm>
            <a:off x="2674374" y="1600200"/>
            <a:ext cx="6012426" cy="4525963"/>
          </a:xfrm>
        </p:spPr>
        <p:txBody>
          <a:bodyPr/>
          <a:lstStyle/>
          <a:p>
            <a:pPr eaLnBrk="1" hangingPunct="1"/>
            <a:r>
              <a:rPr lang="en-US" dirty="0" smtClean="0">
                <a:solidFill>
                  <a:srgbClr val="461D7C"/>
                </a:solidFill>
                <a:latin typeface="Goudy Old Style" pitchFamily="18" charset="0"/>
                <a:hlinkClick r:id="rId3"/>
              </a:rPr>
              <a:t>www.cas.lsu.edu</a:t>
            </a:r>
            <a:endParaRPr lang="en-US" dirty="0" smtClean="0">
              <a:solidFill>
                <a:srgbClr val="461D7C"/>
              </a:solidFill>
              <a:latin typeface="Goudy Old Style" pitchFamily="18" charset="0"/>
            </a:endParaRPr>
          </a:p>
          <a:p>
            <a:pPr eaLnBrk="1" hangingPunct="1"/>
            <a:r>
              <a:rPr lang="en-US" dirty="0" smtClean="0">
                <a:solidFill>
                  <a:srgbClr val="461D7C"/>
                </a:solidFill>
                <a:latin typeface="Goudy Old Style" pitchFamily="18" charset="0"/>
                <a:hlinkClick r:id="rId4"/>
              </a:rPr>
              <a:t>www.howtostudy.org</a:t>
            </a:r>
            <a:endParaRPr lang="en-US" dirty="0" smtClean="0">
              <a:solidFill>
                <a:srgbClr val="461D7C"/>
              </a:solidFill>
              <a:latin typeface="Goudy Old Style" pitchFamily="18" charset="0"/>
            </a:endParaRPr>
          </a:p>
          <a:p>
            <a:pPr eaLnBrk="1" hangingPunct="1"/>
            <a:r>
              <a:rPr lang="en-US" dirty="0" smtClean="0">
                <a:solidFill>
                  <a:srgbClr val="461D7C"/>
                </a:solidFill>
                <a:latin typeface="Goudy Old Style" pitchFamily="18" charset="0"/>
                <a:hlinkClick r:id="rId5"/>
              </a:rPr>
              <a:t>www.vark-learn.com</a:t>
            </a:r>
            <a:r>
              <a:rPr lang="en-US" dirty="0" smtClean="0">
                <a:solidFill>
                  <a:srgbClr val="461D7C"/>
                </a:solidFill>
                <a:latin typeface="Goudy Old Style" pitchFamily="18" charset="0"/>
              </a:rPr>
              <a:t> </a:t>
            </a:r>
          </a:p>
          <a:p>
            <a:pPr eaLnBrk="1" hangingPunct="1"/>
            <a:r>
              <a:rPr lang="en-US" dirty="0" smtClean="0">
                <a:solidFill>
                  <a:srgbClr val="461D7C"/>
                </a:solidFill>
                <a:latin typeface="Goudy Old Style" pitchFamily="18" charset="0"/>
                <a:hlinkClick r:id="rId6"/>
              </a:rPr>
              <a:t>www.drearlbloch.com</a:t>
            </a:r>
            <a:endParaRPr lang="en-US" dirty="0" smtClean="0">
              <a:solidFill>
                <a:srgbClr val="461D7C"/>
              </a:solidFill>
              <a:latin typeface="Goudy Old Style" pitchFamily="18" charset="0"/>
            </a:endParaRPr>
          </a:p>
          <a:p>
            <a:pPr eaLnBrk="1" hangingPunct="1"/>
            <a:endParaRPr lang="en-US" dirty="0" smtClean="0"/>
          </a:p>
        </p:txBody>
      </p:sp>
      <p:cxnSp>
        <p:nvCxnSpPr>
          <p:cNvPr id="4" name="Straight Connector 3"/>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537882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71600" y="0"/>
            <a:ext cx="7772400" cy="685800"/>
          </a:xfrm>
        </p:spPr>
        <p:txBody>
          <a:bodyPr>
            <a:normAutofit fontScale="90000"/>
          </a:bodyPr>
          <a:lstStyle/>
          <a:p>
            <a:pPr algn="ctr" eaLnBrk="1" hangingPunct="1"/>
            <a:r>
              <a:rPr lang="en-US" sz="4000" dirty="0" smtClean="0">
                <a:solidFill>
                  <a:schemeClr val="accent1">
                    <a:lumMod val="50000"/>
                  </a:schemeClr>
                </a:solidFill>
                <a:latin typeface="Calibri" panose="020F0502020204030204" pitchFamily="34" charset="0"/>
              </a:rPr>
              <a:t>Additional References</a:t>
            </a:r>
          </a:p>
        </p:txBody>
      </p:sp>
      <p:sp>
        <p:nvSpPr>
          <p:cNvPr id="49155" name="Rectangle 3"/>
          <p:cNvSpPr>
            <a:spLocks noGrp="1" noChangeArrowheads="1"/>
          </p:cNvSpPr>
          <p:nvPr>
            <p:ph type="body" idx="1"/>
          </p:nvPr>
        </p:nvSpPr>
        <p:spPr>
          <a:xfrm>
            <a:off x="762000" y="685800"/>
            <a:ext cx="8382000" cy="6172200"/>
          </a:xfrm>
        </p:spPr>
        <p:txBody>
          <a:bodyPr>
            <a:normAutofit/>
          </a:bodyPr>
          <a:lstStyle/>
          <a:p>
            <a:pPr eaLnBrk="1" hangingPunct="1">
              <a:lnSpc>
                <a:spcPct val="80000"/>
              </a:lnSpc>
            </a:pPr>
            <a:r>
              <a:rPr lang="en-US" sz="2200" dirty="0" smtClean="0">
                <a:solidFill>
                  <a:schemeClr val="tx1"/>
                </a:solidFill>
                <a:latin typeface="+mn-lt"/>
              </a:rPr>
              <a:t>Bruer, John T. , 2000.  </a:t>
            </a:r>
            <a:r>
              <a:rPr lang="en-US" sz="2200" i="1" dirty="0" smtClean="0">
                <a:solidFill>
                  <a:schemeClr val="tx1"/>
                </a:solidFill>
                <a:latin typeface="+mn-lt"/>
              </a:rPr>
              <a:t>Schools For Thought:  A Science of Learning in the Classroom. MIT Press.</a:t>
            </a:r>
          </a:p>
          <a:p>
            <a:pPr eaLnBrk="1" hangingPunct="1">
              <a:lnSpc>
                <a:spcPct val="80000"/>
              </a:lnSpc>
            </a:pPr>
            <a:r>
              <a:rPr lang="en-US" sz="2200" dirty="0" smtClean="0">
                <a:solidFill>
                  <a:schemeClr val="tx1"/>
                </a:solidFill>
                <a:latin typeface="+mn-lt"/>
              </a:rPr>
              <a:t>Bransford, J.D., Brown, A.L., Cocking, R.R. (Eds.), 2000.  </a:t>
            </a:r>
            <a:r>
              <a:rPr lang="en-US" sz="2200" i="1" dirty="0" smtClean="0">
                <a:solidFill>
                  <a:schemeClr val="tx1"/>
                </a:solidFill>
                <a:latin typeface="+mn-lt"/>
              </a:rPr>
              <a:t>How people learn:  Brain, Mind, Experience, and School.  </a:t>
            </a:r>
            <a:r>
              <a:rPr lang="en-US" sz="2200" dirty="0" smtClean="0">
                <a:solidFill>
                  <a:schemeClr val="tx1"/>
                </a:solidFill>
                <a:latin typeface="+mn-lt"/>
              </a:rPr>
              <a:t>Washington, DC:  National Academy Press.</a:t>
            </a:r>
          </a:p>
          <a:p>
            <a:pPr>
              <a:lnSpc>
                <a:spcPct val="80000"/>
              </a:lnSpc>
            </a:pPr>
            <a:r>
              <a:rPr lang="en-US" sz="2200" dirty="0">
                <a:solidFill>
                  <a:schemeClr val="tx1"/>
                </a:solidFill>
                <a:latin typeface="+mn-lt"/>
              </a:rPr>
              <a:t>Christ, F. L., 1997. </a:t>
            </a:r>
            <a:r>
              <a:rPr lang="en-US" sz="2200" i="1" dirty="0">
                <a:solidFill>
                  <a:schemeClr val="tx1"/>
                </a:solidFill>
                <a:latin typeface="+mn-lt"/>
              </a:rPr>
              <a:t>Seven Steps to Better Management of Your Study Time</a:t>
            </a:r>
            <a:r>
              <a:rPr lang="en-US" sz="2200" dirty="0">
                <a:solidFill>
                  <a:schemeClr val="tx1"/>
                </a:solidFill>
                <a:latin typeface="+mn-lt"/>
              </a:rPr>
              <a:t>.  Clearwater, FL: H &amp; H </a:t>
            </a:r>
            <a:r>
              <a:rPr lang="en-US" sz="2200" dirty="0" smtClean="0">
                <a:solidFill>
                  <a:schemeClr val="tx1"/>
                </a:solidFill>
                <a:latin typeface="+mn-lt"/>
              </a:rPr>
              <a:t>Publishing</a:t>
            </a:r>
          </a:p>
          <a:p>
            <a:pPr eaLnBrk="1" hangingPunct="1">
              <a:lnSpc>
                <a:spcPct val="80000"/>
              </a:lnSpc>
            </a:pPr>
            <a:r>
              <a:rPr lang="en-US" sz="2200" dirty="0" smtClean="0">
                <a:solidFill>
                  <a:schemeClr val="tx1"/>
                </a:solidFill>
                <a:latin typeface="+mn-lt"/>
              </a:rPr>
              <a:t>Cromley, Jennifer, 2000.  </a:t>
            </a:r>
            <a:r>
              <a:rPr lang="en-US" sz="2200" i="1" dirty="0" smtClean="0">
                <a:solidFill>
                  <a:schemeClr val="tx1"/>
                </a:solidFill>
                <a:latin typeface="+mn-lt"/>
              </a:rPr>
              <a:t>Learning to Think, Learning to Learn:   What the Science of Thinking and Learning Has to Offer Adult Education</a:t>
            </a:r>
            <a:r>
              <a:rPr lang="en-US" sz="2200" dirty="0" smtClean="0">
                <a:solidFill>
                  <a:schemeClr val="tx1"/>
                </a:solidFill>
                <a:latin typeface="+mn-lt"/>
              </a:rPr>
              <a:t>.  Washington, DC: National Institute for Literacy.</a:t>
            </a:r>
          </a:p>
          <a:p>
            <a:pPr eaLnBrk="1" hangingPunct="1">
              <a:lnSpc>
                <a:spcPct val="80000"/>
              </a:lnSpc>
            </a:pPr>
            <a:r>
              <a:rPr lang="en-US" sz="2200" dirty="0" smtClean="0">
                <a:solidFill>
                  <a:schemeClr val="tx1"/>
                </a:solidFill>
                <a:latin typeface="+mn-lt"/>
              </a:rPr>
              <a:t>Ellis, David, 2014.  </a:t>
            </a:r>
            <a:r>
              <a:rPr lang="en-US" sz="2200" i="1" dirty="0" smtClean="0">
                <a:solidFill>
                  <a:schemeClr val="tx1"/>
                </a:solidFill>
                <a:latin typeface="+mn-lt"/>
              </a:rPr>
              <a:t>Becoming a Master Student*. </a:t>
            </a:r>
            <a:r>
              <a:rPr lang="en-US" sz="2200" dirty="0" smtClean="0">
                <a:solidFill>
                  <a:schemeClr val="tx1"/>
                </a:solidFill>
                <a:latin typeface="+mn-lt"/>
              </a:rPr>
              <a:t>Boston:  Cengage Learning.</a:t>
            </a:r>
          </a:p>
          <a:p>
            <a:pPr>
              <a:lnSpc>
                <a:spcPct val="80000"/>
              </a:lnSpc>
            </a:pPr>
            <a:r>
              <a:rPr lang="en-US" sz="2200" dirty="0" smtClean="0">
                <a:solidFill>
                  <a:schemeClr val="tx1"/>
                </a:solidFill>
                <a:latin typeface="+mn-lt"/>
              </a:rPr>
              <a:t>Hoffman, Roald and Saundra Y. McGuire. (2010).  Learning and Teaching Strategies. </a:t>
            </a:r>
            <a:r>
              <a:rPr lang="en-US" sz="2200" i="1" dirty="0" smtClean="0">
                <a:solidFill>
                  <a:schemeClr val="tx1"/>
                </a:solidFill>
                <a:latin typeface="+mn-lt"/>
              </a:rPr>
              <a:t> American Scientist , </a:t>
            </a:r>
            <a:r>
              <a:rPr lang="en-US" sz="2200" dirty="0" smtClean="0">
                <a:solidFill>
                  <a:schemeClr val="tx1"/>
                </a:solidFill>
                <a:latin typeface="+mn-lt"/>
              </a:rPr>
              <a:t>vol. 98, pp. 378-382.</a:t>
            </a:r>
            <a:endParaRPr lang="en-US" sz="2200" i="1" dirty="0" smtClean="0">
              <a:solidFill>
                <a:schemeClr val="tx1"/>
              </a:solidFill>
              <a:latin typeface="+mn-lt"/>
            </a:endParaRPr>
          </a:p>
          <a:p>
            <a:pPr>
              <a:lnSpc>
                <a:spcPct val="80000"/>
              </a:lnSpc>
            </a:pPr>
            <a:r>
              <a:rPr lang="en-US" sz="2200" dirty="0" smtClean="0">
                <a:solidFill>
                  <a:schemeClr val="tx1"/>
                </a:solidFill>
                <a:latin typeface="+mn-lt"/>
              </a:rPr>
              <a:t>Nilson, Linda, 2004.</a:t>
            </a:r>
            <a:r>
              <a:rPr lang="en-US" sz="2200" i="1" dirty="0" smtClean="0">
                <a:solidFill>
                  <a:schemeClr val="tx1"/>
                </a:solidFill>
                <a:latin typeface="+mn-lt"/>
              </a:rPr>
              <a:t>  Teaching at Its Best:  A Research-Based Resource for College Instructors.</a:t>
            </a:r>
            <a:r>
              <a:rPr lang="en-US" sz="2200" dirty="0" smtClean="0">
                <a:solidFill>
                  <a:schemeClr val="tx1"/>
                </a:solidFill>
                <a:latin typeface="+mn-lt"/>
              </a:rPr>
              <a:t> Bolton, MA:  Anker Publishing Company.</a:t>
            </a:r>
          </a:p>
          <a:p>
            <a:pPr eaLnBrk="1" hangingPunct="1">
              <a:lnSpc>
                <a:spcPct val="80000"/>
              </a:lnSpc>
            </a:pPr>
            <a:r>
              <a:rPr lang="en-US" sz="2200" dirty="0" smtClean="0">
                <a:solidFill>
                  <a:schemeClr val="tx1"/>
                </a:solidFill>
                <a:latin typeface="+mn-lt"/>
              </a:rPr>
              <a:t>Pierce, William, 2004.  Metacognition:  Study Strategies, Monitoring, and Motivation.  </a:t>
            </a:r>
          </a:p>
          <a:p>
            <a:pPr eaLnBrk="1" hangingPunct="1">
              <a:lnSpc>
                <a:spcPct val="80000"/>
              </a:lnSpc>
              <a:buFont typeface="Wingdings" pitchFamily="2" charset="2"/>
              <a:buNone/>
            </a:pPr>
            <a:r>
              <a:rPr lang="en-US" sz="2200" i="1" dirty="0" smtClean="0">
                <a:solidFill>
                  <a:schemeClr val="tx1"/>
                </a:solidFill>
                <a:latin typeface="+mn-lt"/>
              </a:rPr>
              <a:t>	</a:t>
            </a:r>
            <a:r>
              <a:rPr lang="en-US" sz="2200" i="1" dirty="0" smtClean="0">
                <a:solidFill>
                  <a:schemeClr val="tx1"/>
                </a:solidFill>
                <a:latin typeface="+mn-lt"/>
                <a:hlinkClick r:id="rId2"/>
              </a:rPr>
              <a:t>http://academic.pg.cc.md.us/~wpeirce/MCCCTR/metacognition.htm</a:t>
            </a:r>
            <a:endParaRPr lang="en-US" sz="2200" i="1" dirty="0" smtClean="0">
              <a:solidFill>
                <a:schemeClr val="tx1"/>
              </a:solidFill>
              <a:latin typeface="+mn-lt"/>
            </a:endParaRPr>
          </a:p>
          <a:p>
            <a:pPr eaLnBrk="1" hangingPunct="1">
              <a:lnSpc>
                <a:spcPct val="80000"/>
              </a:lnSpc>
              <a:buFont typeface="Wingdings" pitchFamily="2" charset="2"/>
              <a:buNone/>
            </a:pPr>
            <a:r>
              <a:rPr lang="en-US" sz="2200" dirty="0" smtClean="0">
                <a:latin typeface="+mn-lt"/>
              </a:rPr>
              <a:t>						</a:t>
            </a:r>
            <a:r>
              <a:rPr lang="en-US" sz="2200" dirty="0" smtClean="0">
                <a:solidFill>
                  <a:schemeClr val="tx1"/>
                </a:solidFill>
                <a:latin typeface="+mn-lt"/>
              </a:rPr>
              <a:t>*Excellent student reference</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endParaRPr lang="en-US" sz="2400" i="1" dirty="0" smtClean="0"/>
          </a:p>
        </p:txBody>
      </p:sp>
      <p:sp>
        <p:nvSpPr>
          <p:cNvPr id="5" name="Rectangle 4"/>
          <p:cNvSpPr/>
          <p:nvPr/>
        </p:nvSpPr>
        <p:spPr>
          <a:xfrm>
            <a:off x="0" y="0"/>
            <a:ext cx="7620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262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6488668"/>
            <a:ext cx="5867400" cy="369332"/>
          </a:xfrm>
          <a:prstGeom prst="rect">
            <a:avLst/>
          </a:prstGeom>
          <a:noFill/>
        </p:spPr>
        <p:txBody>
          <a:bodyPr wrap="square" rtlCol="0">
            <a:spAutoFit/>
          </a:bodyPr>
          <a:lstStyle/>
          <a:p>
            <a:pPr algn="r"/>
            <a:r>
              <a:rPr lang="en-US" sz="1600" dirty="0" smtClean="0"/>
              <a:t>http://www.heri.ucla.edu</a:t>
            </a:r>
            <a:r>
              <a:rPr lang="en-US" dirty="0" smtClean="0"/>
              <a:t>/</a:t>
            </a:r>
            <a:endParaRPr lang="en-US" dirty="0"/>
          </a:p>
        </p:txBody>
      </p:sp>
      <p:sp>
        <p:nvSpPr>
          <p:cNvPr id="2" name="TextBox 1"/>
          <p:cNvSpPr txBox="1"/>
          <p:nvPr/>
        </p:nvSpPr>
        <p:spPr>
          <a:xfrm>
            <a:off x="1066800" y="152400"/>
            <a:ext cx="7620000" cy="830997"/>
          </a:xfrm>
          <a:prstGeom prst="rect">
            <a:avLst/>
          </a:prstGeom>
          <a:noFill/>
        </p:spPr>
        <p:txBody>
          <a:bodyPr wrap="square" rtlCol="0">
            <a:spAutoFit/>
          </a:bodyPr>
          <a:lstStyle/>
          <a:p>
            <a:pPr algn="ctr"/>
            <a:r>
              <a:rPr lang="en-US" sz="2400" b="1" dirty="0" smtClean="0">
                <a:solidFill>
                  <a:schemeClr val="tx2">
                    <a:lumMod val="75000"/>
                  </a:schemeClr>
                </a:solidFill>
              </a:rPr>
              <a:t>Data from UCLA Higher Education Research Institute (HERI</a:t>
            </a:r>
          </a:p>
          <a:p>
            <a:pPr algn="ctr"/>
            <a:r>
              <a:rPr lang="en-US" sz="2400" b="1" dirty="0" smtClean="0">
                <a:solidFill>
                  <a:schemeClr val="tx2">
                    <a:lumMod val="75000"/>
                  </a:schemeClr>
                </a:solidFill>
              </a:rPr>
              <a:t>First Year Student Survey – 2010 - 2014</a:t>
            </a:r>
            <a:endParaRPr lang="en-US" sz="2400" b="1" dirty="0">
              <a:solidFill>
                <a:schemeClr val="tx2">
                  <a:lumMod val="75000"/>
                </a:schemeClr>
              </a:solidFill>
            </a:endParaRPr>
          </a:p>
        </p:txBody>
      </p:sp>
      <p:pic>
        <p:nvPicPr>
          <p:cNvPr id="12800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941"/>
          <a:stretch/>
        </p:blipFill>
        <p:spPr bwMode="auto">
          <a:xfrm>
            <a:off x="838200" y="2587336"/>
            <a:ext cx="7619999" cy="3887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1347" t="32742" r="41245" b="47537"/>
          <a:stretch/>
        </p:blipFill>
        <p:spPr bwMode="auto">
          <a:xfrm>
            <a:off x="1066800" y="1219200"/>
            <a:ext cx="7620000" cy="1505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731516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1189630" y="6184613"/>
            <a:ext cx="7907740" cy="584775"/>
          </a:xfrm>
          <a:prstGeom prst="rect">
            <a:avLst/>
          </a:prstGeom>
          <a:noFill/>
          <a:ln w="9525">
            <a:noFill/>
            <a:miter lim="800000"/>
            <a:headEnd/>
            <a:tailEnd/>
          </a:ln>
        </p:spPr>
        <p:txBody>
          <a:bodyPr wrap="square">
            <a:spAutoFit/>
          </a:bodyPr>
          <a:lstStyle/>
          <a:p>
            <a:r>
              <a:rPr lang="en-US" sz="1600" b="1" i="1" dirty="0"/>
              <a:t>McGuire, S.Y. (2015). Teach Students How to Learn: Strategies You Can Incorporate into Any Course to Improve </a:t>
            </a:r>
            <a:r>
              <a:rPr lang="en-US" sz="1600" b="1" i="1" dirty="0" smtClean="0"/>
              <a:t>Student Metacognition</a:t>
            </a:r>
            <a:r>
              <a:rPr lang="en-US" sz="1600" b="1" i="1" dirty="0"/>
              <a:t>, Study Skills, and Motivation</a:t>
            </a:r>
            <a:r>
              <a:rPr lang="en-US" sz="1600" b="1" dirty="0"/>
              <a:t>. Sterling, VA: Stylus</a:t>
            </a:r>
          </a:p>
        </p:txBody>
      </p:sp>
      <p:cxnSp>
        <p:nvCxnSpPr>
          <p:cNvPr id="6" name="Straight Connector 5"/>
          <p:cNvCxnSpPr/>
          <p:nvPr/>
        </p:nvCxnSpPr>
        <p:spPr>
          <a:xfrm>
            <a:off x="0" y="60960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14400" y="103257"/>
            <a:ext cx="8001000" cy="707886"/>
          </a:xfrm>
          <a:prstGeom prst="rect">
            <a:avLst/>
          </a:prstGeom>
          <a:noFill/>
        </p:spPr>
        <p:txBody>
          <a:bodyPr wrap="square" rtlCol="0">
            <a:spAutoFit/>
          </a:bodyPr>
          <a:lstStyle/>
          <a:p>
            <a:pPr algn="ctr"/>
            <a:r>
              <a:rPr lang="en-US" sz="4000" b="1" dirty="0" smtClean="0">
                <a:solidFill>
                  <a:schemeClr val="accent1">
                    <a:lumMod val="75000"/>
                  </a:schemeClr>
                </a:solidFill>
              </a:rPr>
              <a:t>A New Reference</a:t>
            </a:r>
            <a:endParaRPr lang="en-US" sz="4000" b="1" dirty="0">
              <a:solidFill>
                <a:schemeClr val="accent1">
                  <a:lumMod val="75000"/>
                </a:scheme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3400" y="1181100"/>
            <a:ext cx="2997200" cy="4495800"/>
          </a:xfrm>
          <a:prstGeom prst="rect">
            <a:avLst/>
          </a:prstGeom>
        </p:spPr>
      </p:pic>
      <p:sp>
        <p:nvSpPr>
          <p:cNvPr id="10" name="Rectangle 9"/>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45193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73" t="11467" r="29095" b="6223"/>
          <a:stretch/>
        </p:blipFill>
        <p:spPr bwMode="auto">
          <a:xfrm>
            <a:off x="685800" y="0"/>
            <a:ext cx="7799119" cy="688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484919"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3400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669" b="4774"/>
          <a:stretch/>
        </p:blipFill>
        <p:spPr bwMode="auto">
          <a:xfrm>
            <a:off x="685800" y="0"/>
            <a:ext cx="8444425" cy="471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8614" b="5059"/>
          <a:stretch/>
        </p:blipFill>
        <p:spPr bwMode="auto">
          <a:xfrm>
            <a:off x="685800" y="4510007"/>
            <a:ext cx="84444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5717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1752600"/>
            <a:ext cx="7772400" cy="1143000"/>
          </a:xfrm>
        </p:spPr>
        <p:txBody>
          <a:bodyPr>
            <a:noAutofit/>
          </a:bodyPr>
          <a:lstStyle/>
          <a:p>
            <a:pPr marL="457200" indent="-457200" eaLnBrk="1" hangingPunct="1">
              <a:buFont typeface="Wingdings" pitchFamily="2" charset="2"/>
              <a:buChar char="§"/>
            </a:pPr>
            <a:r>
              <a:rPr lang="en-US" sz="3200" b="0" dirty="0" smtClean="0">
                <a:solidFill>
                  <a:schemeClr val="tx1"/>
                </a:solidFill>
                <a:latin typeface="+mn-lt"/>
              </a:rPr>
              <a:t>What did most of your teachers in high school do the </a:t>
            </a:r>
            <a:r>
              <a:rPr lang="en-US" sz="3200" b="0" i="1" dirty="0" smtClean="0">
                <a:solidFill>
                  <a:schemeClr val="tx1"/>
                </a:solidFill>
                <a:latin typeface="+mn-lt"/>
              </a:rPr>
              <a:t>day before the test</a:t>
            </a:r>
            <a:r>
              <a:rPr lang="en-US" sz="3200" b="0" dirty="0" smtClean="0">
                <a:solidFill>
                  <a:schemeClr val="tx1"/>
                </a:solidFill>
                <a:latin typeface="+mn-lt"/>
              </a:rPr>
              <a:t>?</a:t>
            </a:r>
          </a:p>
        </p:txBody>
      </p:sp>
      <p:sp>
        <p:nvSpPr>
          <p:cNvPr id="4" name="TextBox 3"/>
          <p:cNvSpPr txBox="1"/>
          <p:nvPr/>
        </p:nvSpPr>
        <p:spPr>
          <a:xfrm>
            <a:off x="1350364" y="3207895"/>
            <a:ext cx="7086600" cy="1200329"/>
          </a:xfrm>
          <a:prstGeom prst="rect">
            <a:avLst/>
          </a:prstGeom>
          <a:noFill/>
        </p:spPr>
        <p:txBody>
          <a:bodyPr wrap="square" rtlCol="0">
            <a:spAutoFit/>
          </a:bodyPr>
          <a:lstStyle/>
          <a:p>
            <a:pPr marL="457200" indent="-457200">
              <a:buFont typeface="Wingdings" pitchFamily="2" charset="2"/>
              <a:buChar char="§"/>
            </a:pPr>
            <a:r>
              <a:rPr lang="en-US" sz="3200" dirty="0" smtClean="0">
                <a:latin typeface="Calibri" pitchFamily="34" charset="0"/>
                <a:cs typeface="Calibri" pitchFamily="34" charset="0"/>
              </a:rPr>
              <a:t>What did they </a:t>
            </a:r>
            <a:r>
              <a:rPr lang="en-US" sz="3200" i="1" dirty="0" smtClean="0">
                <a:latin typeface="Calibri" pitchFamily="34" charset="0"/>
                <a:cs typeface="Calibri" pitchFamily="34" charset="0"/>
              </a:rPr>
              <a:t>do</a:t>
            </a:r>
            <a:r>
              <a:rPr lang="en-US" sz="3200" dirty="0" smtClean="0">
                <a:latin typeface="Calibri" pitchFamily="34" charset="0"/>
                <a:cs typeface="Calibri" pitchFamily="34" charset="0"/>
              </a:rPr>
              <a:t> during this activity?</a:t>
            </a:r>
          </a:p>
          <a:p>
            <a:endParaRPr lang="en-US" sz="4000" b="1" dirty="0" smtClean="0">
              <a:solidFill>
                <a:srgbClr val="461D7C"/>
              </a:solidFill>
              <a:latin typeface="Goudy Old Style" pitchFamily="18" charset="0"/>
            </a:endParaRPr>
          </a:p>
        </p:txBody>
      </p:sp>
      <p:sp>
        <p:nvSpPr>
          <p:cNvPr id="6" name="TextBox 5"/>
          <p:cNvSpPr txBox="1"/>
          <p:nvPr/>
        </p:nvSpPr>
        <p:spPr>
          <a:xfrm>
            <a:off x="1333500" y="4307174"/>
            <a:ext cx="7505700" cy="1569660"/>
          </a:xfrm>
          <a:prstGeom prst="rect">
            <a:avLst/>
          </a:prstGeom>
          <a:noFill/>
        </p:spPr>
        <p:txBody>
          <a:bodyPr wrap="square" rtlCol="0">
            <a:spAutoFit/>
          </a:bodyPr>
          <a:lstStyle/>
          <a:p>
            <a:pPr marL="457200" indent="-457200">
              <a:buFont typeface="Wingdings" pitchFamily="2" charset="2"/>
              <a:buChar char="§"/>
            </a:pPr>
            <a:r>
              <a:rPr lang="en-US" sz="3200" dirty="0" smtClean="0"/>
              <a:t>What grade would you have made on    	the test if you had gone to class </a:t>
            </a:r>
            <a:r>
              <a:rPr lang="en-US" sz="3200" i="1" dirty="0" smtClean="0"/>
              <a:t>only</a:t>
            </a:r>
            <a:r>
              <a:rPr lang="en-US" sz="3200" dirty="0" smtClean="0"/>
              <a:t> </a:t>
            </a:r>
          </a:p>
          <a:p>
            <a:r>
              <a:rPr lang="en-US" sz="3200" dirty="0" smtClean="0"/>
              <a:t>     	on the day before the test?</a:t>
            </a:r>
          </a:p>
        </p:txBody>
      </p:sp>
      <p:sp>
        <p:nvSpPr>
          <p:cNvPr id="7" name="TextBox 6"/>
          <p:cNvSpPr txBox="1"/>
          <p:nvPr/>
        </p:nvSpPr>
        <p:spPr>
          <a:xfrm>
            <a:off x="1350364" y="0"/>
            <a:ext cx="7924800" cy="1323439"/>
          </a:xfrm>
          <a:prstGeom prst="rect">
            <a:avLst/>
          </a:prstGeom>
          <a:noFill/>
        </p:spPr>
        <p:txBody>
          <a:bodyPr wrap="square" rtlCol="0">
            <a:spAutoFit/>
          </a:bodyPr>
          <a:lstStyle/>
          <a:p>
            <a:r>
              <a:rPr lang="en-US" sz="4000" b="1" dirty="0" smtClean="0">
                <a:latin typeface="+mj-lt"/>
              </a:rPr>
              <a:t>How do you think most students would answer the following?</a:t>
            </a:r>
            <a:endParaRPr lang="en-US" sz="4000" b="1" dirty="0">
              <a:latin typeface="+mj-lt"/>
            </a:endParaRPr>
          </a:p>
        </p:txBody>
      </p:sp>
      <p:cxnSp>
        <p:nvCxnSpPr>
          <p:cNvPr id="8" name="Straight Connector 7"/>
          <p:cNvCxnSpPr/>
          <p:nvPr/>
        </p:nvCxnSpPr>
        <p:spPr>
          <a:xfrm>
            <a:off x="0" y="61722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3716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46933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SLIDEID" val="DBDB431A541E4BEFAEC69DAF331CA0BA"/>
  <p:tag name="SLIDETYPE" val="Q"/>
  <p:tag name="DEMOGRAPHIC" val="False"/>
  <p:tag name="TEAMASSIGN" val="False"/>
  <p:tag name="SPEEDSCORING" val="False"/>
  <p:tag name="CORRECTPOINTVALUE" val="100"/>
  <p:tag name="INCORRECTPOINTVALUE" val="0"/>
  <p:tag name="ZEROBASED" val="False"/>
  <p:tag name="DELIMITERS" val="3.1"/>
  <p:tag name="VALUEFORMAT" val="0%"/>
  <p:tag name="ANSWERSALIAS" val="2 or less|smicln|3 – 5|smicln|6 – 8|smicln|9 – 12|smicln|13 or more"/>
  <p:tag name="SLIDEORDER" val="2"/>
  <p:tag name="SLIDEGUID" val="B33DC79A84924945B1180466C2BEB832"/>
  <p:tag name="AUTOADVANCE" val="True"/>
  <p:tag name="QUESTIONALIAS" val="How many words or phrases  do you remember?"/>
  <p:tag name="COUNTDOWNSECONDS" val="10"/>
  <p:tag name="VALUES" val="No Value|smicln|No Value|smicln|No Value|smicln|No Value|smicln|No Value"/>
  <p:tag name="RESPONSECOUNT" val="1"/>
  <p:tag name="SLICED" val="False"/>
  <p:tag name="RESPONSES" val="3;"/>
  <p:tag name="CHARTSTRINGSTD" val="0 0 1 0 0"/>
  <p:tag name="CHARTSTRINGREV" val="0 0 1 0 0"/>
  <p:tag name="CHARTSTRINGSTDPER" val="0 0 1 0 0"/>
  <p:tag name="CHARTSTRINGREVPER" val="0 0 1 0 0"/>
  <p:tag name="RESPONSESGATHERED" val="False"/>
  <p:tag name="RESTORECOUNTDOWNTIMER" val="True"/>
  <p:tag name="COUNTDOWNHEIGHT" val="80"/>
  <p:tag name="COUNTDOWNWIDTH" val="100"/>
  <p:tag name="TOTALRESPONSES" val="0"/>
  <p:tag name="ANONYMOUSTEMP" val="False"/>
</p:tagLst>
</file>

<file path=ppt/tags/tag14.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SLIDEID" val="DBDB431A541E4BEFAEC69DAF331CA0BA"/>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How many words or phrases do you remember?"/>
  <p:tag name="ANSWERSALIAS" val="2 or less|smicln|3 – 5|smicln|6 – 8|smicln|9 – 12|smicln|13 or more"/>
  <p:tag name="TOTALRESPONSES" val="1"/>
  <p:tag name="RESPONSECOUNT" val="1"/>
  <p:tag name="SLICED" val="False"/>
  <p:tag name="RESPONSES" val="4;"/>
  <p:tag name="CHARTSTRINGSTD" val="0 0 0 1 0"/>
  <p:tag name="CHARTSTRINGREV" val="0 1 0 0 0"/>
  <p:tag name="CHARTSTRINGSTDPER" val="0 0 0 1 0"/>
  <p:tag name="CHARTSTRINGREVPER" val="0 1 0 0 0"/>
  <p:tag name="RESPONSESGATHERED" val="False"/>
  <p:tag name="VALUES" val="No Value|smicln|No Value|smicln|No Value|smicln|No Value|smicln|No Value"/>
  <p:tag name="SLIDEORDER" val="3"/>
  <p:tag name="SLIDEGUID" val="9016AE6D3E22426D92041A2521BF42FA"/>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2"/>
  <p:tag name="SLIDEGUID" val="9B8C54C1472144E7A047408932763AD2"/>
  <p:tag name="AUTOADVANCE" val="True"/>
  <p:tag name="COUNTDOWNSECONDS" val="5"/>
  <p:tag name="QUESTIONALIAS" val="How do you think students answered?   At what level of Bloom’s did you have to operate to make A’s or B’s in high school?"/>
  <p:tag name="ANSWERSALIAS" val="Remembering|smicln|Understanding|smicln|Applying|smicln|Analyzing|smicln|Evaluating|smicln|Creating"/>
  <p:tag name="VALUES" val="No Value|smicln|No Value|smicln|No Value|smicln|No Value|smicln|No Value|smicln|No Value"/>
  <p:tag name="COUNTDOWNHEIGHT" val="80"/>
  <p:tag name="COUNTDOWNWIDTH" val="100"/>
  <p:tag name="TOTALRESPONSES" val="1"/>
  <p:tag name="RESPONSECOUNT" val="1"/>
  <p:tag name="SLICED" val="False"/>
  <p:tag name="RESPONSES" val="2;"/>
  <p:tag name="CHARTSTRINGSTD" val="0 1 0 0 0 0"/>
  <p:tag name="CHARTSTRINGREV" val="0 0 0 0 1 0"/>
  <p:tag name="CHARTSTRINGSTDPER" val="0 1 0 0 0 0"/>
  <p:tag name="CHARTSTRINGREVPER" val="0 0 0 0 1 0"/>
  <p:tag name="RESTORECOUNTDOWNTIMER" val="False"/>
  <p:tag name="RESPONSESGATHERED" val="False"/>
  <p:tag name="ANONYMOUSTEMP" val="False"/>
  <p:tag name="TPQUESTIONXML" val="﻿&lt;?xml version=&quot;1.0&quot; encoding=&quot;utf-8&quot;?&gt;&#10;&lt;questionlist&gt;&#10;    &lt;properties&gt;&#10;        &lt;guid&gt;D9C97489E4BD40F59EBEBFA30B4C3C80&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5D9389053B841A89118FBFB8489C2A9&lt;/guid&gt;&#10;            &lt;repollguid&gt;405956CD2E4044338BE5DB7B61B4EC67&lt;/repollguid&gt;&#10;            &lt;sourceid&gt;F7B2DDA9098A400DB798D983A2491908&lt;/sourceid&gt;&#10;            &lt;questiontext&gt;How do you think students answered?At what level of Bloom’s did you have to operate to make A’s or B’s in high school?&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00E5110A4FCD426F8005D5B5C0CAB41B&lt;/guid&gt;&#10;                    &lt;answertext&gt;Remembering &lt;/answertext&gt;&#10;                    &lt;valuetype&gt;0&lt;/valuetype&gt;&#10;                &lt;/answer&gt;&#10;                &lt;answer&gt;&#10;                    &lt;guid&gt;2922AAE9DE374705996A7430E0395AAC&lt;/guid&gt;&#10;                    &lt;answertext&gt;Understanding &lt;/answertext&gt;&#10;                    &lt;valuetype&gt;0&lt;/valuetype&gt;&#10;                &lt;/answer&gt;&#10;                &lt;answer&gt;&#10;                    &lt;guid&gt;F16604110E7043D88B1129B49BFBFC2E&lt;/guid&gt;&#10;                    &lt;answertext&gt;Applying &lt;/answertext&gt;&#10;                    &lt;valuetype&gt;0&lt;/valuetype&gt;&#10;                &lt;/answer&gt;&#10;                &lt;answer&gt;&#10;                    &lt;guid&gt;106FFBA4DD8E45A7B7454D1675B35942&lt;/guid&gt;&#10;                    &lt;answertext&gt;Analyzing &lt;/answertext&gt;&#10;                    &lt;valuetype&gt;0&lt;/valuetype&gt;&#10;                &lt;/answer&gt;&#10;                &lt;answer&gt;&#10;                    &lt;guid&gt;BD08B95DF2334C91ADF95F5B9863F5EF&lt;/guid&gt;&#10;                    &lt;answertext&gt;Evaluating &lt;/answertext&gt;&#10;                    &lt;valuetype&gt;0&lt;/valuetype&gt;&#10;                &lt;/answer&gt;&#10;                &lt;answer&gt;&#10;                    &lt;guid&gt;352DE0D94D5541208AC8702976B5BE50&lt;/guid&gt;&#10;                    &lt;answertext&gt;Creating&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Remembering&#10;Understanding&#10;Applying&#10;Analyzing&#10;Evaluating&#10;Creating"/>
  <p:tag name="OLDNUMANSWERS" val="6"/>
</p:tagLst>
</file>

<file path=ppt/tags/tag21.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ORDER" val="1"/>
  <p:tag name="DEMOGRAPHIC" val="False"/>
  <p:tag name="TEAMASSIGN" val="False"/>
  <p:tag name="SPEEDSCORING" val="False"/>
  <p:tag name="CORRECTPOINTVALUE" val="100"/>
  <p:tag name="INCORRECTPOINTVALUE" val="0"/>
  <p:tag name="ZEROBASED" val="False"/>
  <p:tag name="AUTOADVANCE" val="False"/>
  <p:tag name="DELIMITERS" val="3.1"/>
  <p:tag name="VALUEFORMAT" val="0%"/>
  <p:tag name="RESPONSESGATHERED" val="True"/>
  <p:tag name="TOTALRESPONSES" val="153"/>
  <p:tag name="RESPONSECOUNT" val="153"/>
  <p:tag name="SLICED" val="False"/>
  <p:tag name="RESPONSES" val="4;1;1;1;3;4;2;4;-;1;1;2;2;4;1;3;2;2;2;3;1;2;4;1;2;3;4;5;-;2;2;2;3;2;3;4;3;2;3;1;2;3;3;1;2;3;5;-;5;2;-;3;1;2;6;4;2;3;3;2;3;5;2;1;2;3;1;3;3;1;1;1;2;3;4;3;4;2;3;-;2;1;4;2;1;2;2;2;2;2;3;1;-;2;1;3;2;3;4;3;-;2;3;2;-;2;2;3;2;4;3;-;2;2;2;3;2;2;3;1;1;2;4;3;6;3;3;2;2;2;4;2;1;2;2;1;6;3;2;4;4;3;3;4;2;1;-;3;4;4;1;1;3;3;1;1;1;1;2;6;2;1;-;2;-;"/>
  <p:tag name="CHARTSTRINGSTD" val="32 54 39 20 4 4"/>
  <p:tag name="CHARTSTRINGREV" val="4 4 20 39 54 32"/>
  <p:tag name="CHARTSTRINGSTDPER" val="0.209150326797386 0.352941176470588 0.254901960784314 0.130718954248366 0.0261437908496732 0.0261437908496732"/>
  <p:tag name="CHARTSTRINGREVPER" val="0.0261437908496732 0.0261437908496732 0.130718954248366 0.254901960784314 0.352941176470588 0.209150326797386"/>
  <p:tag name="QUESTIONALIAS" val="How students answered   At what level of Bloom’s did you have to operate to make A’s or B’s in high school?"/>
  <p:tag name="ANSWERSALIAS" val="Knowledge|smicln|Comprehension|smicln|Application|smicln|Analysis|smicln|Synthesis|smicln|Evaluation"/>
  <p:tag name="VALUES" val="No Value|smicln|No Value|smicln|No Value|smicln|No Value|smicln|No Value|smicln|No Value"/>
</p:tagLst>
</file>

<file path=ppt/tags/tag22.xml><?xml version="1.0" encoding="utf-8"?>
<p:tagLst xmlns:a="http://schemas.openxmlformats.org/drawingml/2006/main" xmlns:r="http://schemas.openxmlformats.org/officeDocument/2006/relationships" xmlns:p="http://schemas.openxmlformats.org/presentationml/2006/main">
  <p:tag name="CHARTTYPE" val="0"/>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ags/tag24.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ORDER" val="1"/>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COUNTDOWNSECONDS" val="10"/>
  <p:tag name="RESTORECOUNTDOWNTIMER" val="True"/>
  <p:tag name="COUNTDOWNHEIGHT" val="80"/>
  <p:tag name="COUNTDOWNWIDTH" val="100"/>
  <p:tag name="RESPONSESGATHERED" val="True"/>
  <p:tag name="TOTALRESPONSES" val="48"/>
  <p:tag name="RESPONSECOUNT" val="48"/>
  <p:tag name="SLICED" val="False"/>
  <p:tag name="RESPONSES" val="-;6;3;4;3;1;3;3;1;1;4;1;2;3;2;1;1;1;2;1;2;1;1;2;3;1;1;1;1;3;1;3;2;1;1;1;2;3;1;2;2;2;1;2;2;2;1;2;3;"/>
  <p:tag name="CHARTSTRINGSTD" val="21 14 10 2 0 1"/>
  <p:tag name="CHARTSTRINGREV" val="1 0 2 10 14 21"/>
  <p:tag name="CHARTSTRINGSTDPER" val="0.4375 0.291666666666667 0.208333333333333 0.0416666666666667 0 0.0208333333333333"/>
  <p:tag name="CHARTSTRINGREVPER" val="0.0208333333333333 0 0.0416666666666667 0.208333333333333 0.291666666666667 0.4375"/>
  <p:tag name="ANONYMOUSTEMP" val="False"/>
  <p:tag name="VALUES" val="No Value|smicln|No Value|smicln|No Value|smicln|No Value|smicln|No Value|smicln|No Value"/>
</p:tagLst>
</file>

<file path=ppt/tags/tag25.xml><?xml version="1.0" encoding="utf-8"?>
<p:tagLst xmlns:a="http://schemas.openxmlformats.org/drawingml/2006/main" xmlns:r="http://schemas.openxmlformats.org/officeDocument/2006/relationships" xmlns:p="http://schemas.openxmlformats.org/presentationml/2006/main">
  <p:tag name="CHARTTYPE" val="0"/>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ags/tag27.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28.xml><?xml version="1.0" encoding="utf-8"?>
<p:tagLst xmlns:a="http://schemas.openxmlformats.org/drawingml/2006/main" xmlns:r="http://schemas.openxmlformats.org/officeDocument/2006/relationships" xmlns:p="http://schemas.openxmlformats.org/presentationml/2006/main">
  <p:tag name="SLIDEID" val="DB27ED4E989E48238E32168B103BC64A"/>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QUESTIONALIAS" val="At what level of Bloom’s did you have to operate to make A’s and B’s in high school"/>
  <p:tag name="ANSWERSALIAS" val="Remembering|smicln|Understanding|smicln|Applying|smicln|Analyzing|smicln|Creating|smicln|Evaluating"/>
  <p:tag name="COUNTDOWNSECONDS" val="5"/>
  <p:tag name="RESTORECOUNTDOWNTIMER" val="True"/>
  <p:tag name="COUNTDOWNHEIGHT" val="80"/>
  <p:tag name="COUNTDOWNWIDTH" val="100"/>
  <p:tag name="RESPONSESGATHERED" val="True"/>
  <p:tag name="TOTALRESPONSES" val="36"/>
  <p:tag name="RESPONSECOUNT" val="36"/>
  <p:tag name="SLICED" val="False"/>
  <p:tag name="RESPONSES" val="-;2;1;3;2;2;-;3;1;-;3;2;2;-;-;6;1;3;1;1;1;1;2;1;1;2;3;2;3;1;2;4;2;3;-;3;-;2;2;4;2;3;4;"/>
  <p:tag name="CHARTSTRINGSTD" val="10 13 9 3 0 1"/>
  <p:tag name="CHARTSTRINGREV" val="1 0 3 9 13 10"/>
  <p:tag name="CHARTSTRINGSTDPER" val="0.277777777777778 0.361111111111111 0.25 0.0833333333333333 0 0.0277777777777778"/>
  <p:tag name="CHARTSTRINGREVPER" val="0.0277777777777778 0 0.0833333333333333 0.25 0.361111111111111 0.277777777777778"/>
  <p:tag name="ANONYMOUSTEMP" val="False"/>
  <p:tag name="VALUES" val="No Value|smicln|No Value|smicln|No Value|smicln|No Value|smicln|No Value|smicln|No Value"/>
</p:tagLst>
</file>

<file path=ppt/tags/tag29.xml><?xml version="1.0" encoding="utf-8"?>
<p:tagLst xmlns:a="http://schemas.openxmlformats.org/drawingml/2006/main" xmlns:r="http://schemas.openxmlformats.org/officeDocument/2006/relationships" xmlns:p="http://schemas.openxmlformats.org/presentationml/2006/main">
  <p:tag name="CHARTTYPE" val="0"/>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4"/>
  <p:tag name="FONTSIZE" val="32"/>
  <p:tag name="BULLETTYPE" val="ppBulletArabicPeriod"/>
  <p:tag name="ANSWERTEXT" val="Remembering&#10;Understanding&#10;Applying&#10;Analyzing&#10;Creating&#10;Evaluating"/>
</p:tagLst>
</file>

<file path=ppt/tags/tag31.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32.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3"/>
  <p:tag name="SLIDEGUID" val="2B40776804D94A81BBAC378761751855"/>
  <p:tag name="AUTOADVANCE" val="True"/>
  <p:tag name="COUNTDOWNSECONDS" val="5"/>
  <p:tag name="QUESTIONALIAS" val="How do you think students answered?   At what level of Bloom’s do you think you’ll need to operate to make A’s in college courses?"/>
  <p:tag name="ANSWERSALIAS" val="Remembering|smicln|Understanding|smicln|Applying|smicln|Analyzing|smicln|Evaluating|smicln|Creating"/>
  <p:tag name="VALUES" val="No Value|smicln|No Value|smicln|No Value|smicln|No Value|smicln|No Value|smicln|No Value"/>
  <p:tag name="COUNTDOWNHEIGHT" val="80"/>
  <p:tag name="COUNTDOWNWIDTH" val="100"/>
  <p:tag name="TOTALRESPONSES" val="1"/>
  <p:tag name="RESPONSECOUNT" val="1"/>
  <p:tag name="SLICED" val="False"/>
  <p:tag name="RESPONSES" val="5;"/>
  <p:tag name="CHARTSTRINGSTD" val="0 0 0 0 1 0"/>
  <p:tag name="CHARTSTRINGREV" val="0 1 0 0 0 0"/>
  <p:tag name="CHARTSTRINGSTDPER" val="0 0 0 0 1 0"/>
  <p:tag name="CHARTSTRINGREVPER" val="0 1 0 0 0 0"/>
  <p:tag name="RESTORECOUNTDOWNTIMER" val="False"/>
  <p:tag name="RESPONSESGATHERED" val="False"/>
  <p:tag name="ANONYMOUSTEMP" val="False"/>
  <p:tag name="TPQUESTIONXML" val="﻿&lt;?xml version=&quot;1.0&quot; encoding=&quot;utf-8&quot;?&gt;&#10;&lt;questionlist&gt;&#10;    &lt;properties&gt;&#10;        &lt;guid&gt;12C6B55142DC4C58BF214A949209C319&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D81D14CB0644AA8BF3EFB6AE9D86C34&lt;/guid&gt;&#10;            &lt;repollguid&gt;7CEB14B1FE4C494383CA17B875FB7BFC&lt;/repollguid&gt;&#10;            &lt;sourceid&gt;9352F4ADD21A4FE485AB9760C65C6C76&lt;/sourceid&gt;&#10;            &lt;questiontext&gt;How do you think students answered? At what level of Bloom’s do you think you’ll need to operate to make A’s in college course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6683C15759E543FFB4D0F17C43E22209&lt;/guid&gt;&#10;                    &lt;answertext&gt;Remembering &lt;/answertext&gt;&#10;                    &lt;valuetype&gt;0&lt;/valuetype&gt;&#10;                &lt;/answer&gt;&#10;                &lt;answer&gt;&#10;                    &lt;guid&gt;D826C4A9869F4C639C84C8F23320BDEF&lt;/guid&gt;&#10;                    &lt;answertext&gt;Understanding &lt;/answertext&gt;&#10;                    &lt;valuetype&gt;0&lt;/valuetype&gt;&#10;                &lt;/answer&gt;&#10;                &lt;answer&gt;&#10;                    &lt;guid&gt;22182CA8D9E449EEBD77629CD102E5AF&lt;/guid&gt;&#10;                    &lt;answertext&gt;Applying &lt;/answertext&gt;&#10;                    &lt;valuetype&gt;0&lt;/valuetype&gt;&#10;                &lt;/answer&gt;&#10;                &lt;answer&gt;&#10;                    &lt;guid&gt;3513F5942D7249DA99BD7E83688D1762&lt;/guid&gt;&#10;                    &lt;answertext&gt;Analyzing &lt;/answertext&gt;&#10;                    &lt;valuetype&gt;0&lt;/valuetype&gt;&#10;                &lt;/answer&gt;&#10;                &lt;answer&gt;&#10;                    &lt;guid&gt;4A2AF477563E458EBD8C535E91BC9586&lt;/guid&gt;&#10;                    &lt;answertext&gt;Evaluating &lt;/answertext&gt;&#10;                    &lt;valuetype&gt;0&lt;/valuetype&gt;&#10;                &lt;/answer&gt;&#10;                &lt;answer&gt;&#10;                    &lt;guid&gt;C7200A19F5364B63AFCAE08C5D364DA7&lt;/guid&gt;&#10;                    &lt;answertext&gt;Creating&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Remembering&#10;Understanding&#10;Applying&#10;Analyzing&#10;Evaluating&#10;Creating"/>
  <p:tag name="OLDNUMANSWERS" val="6"/>
</p:tagLst>
</file>

<file path=ppt/tags/tag34.xml><?xml version="1.0" encoding="utf-8"?>
<p:tagLst xmlns:a="http://schemas.openxmlformats.org/drawingml/2006/main" xmlns:r="http://schemas.openxmlformats.org/officeDocument/2006/relationships" xmlns:p="http://schemas.openxmlformats.org/presentationml/2006/main">
  <p:tag name="SLIDEID" val="7C641BE840AE4C59A0645CC1625BEAA9"/>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RESPONSESGATHERED" val="True"/>
  <p:tag name="TOTALRESPONSES" val="137"/>
  <p:tag name="RESPONSECOUNT" val="137"/>
  <p:tag name="SLICED" val="False"/>
  <p:tag name="RESPONSES" val="2;4;4;3;4;4;4;-;4;6;1;3;5;6;4;5;3;3;5;3;-;4;-;-;5;6;4;6;-;2;2;1;5;5;1;5;6;2;1;4;4;4;4;6;4;5;5;-;4;-;3;5;6;4;2;4;4;5;3;1;4;5;-;6;4;4;5;-;4;1;4;-;-;4;-;3;-;6;1;4;4;4;6;1;3;3;4;4;4;4;5;-;1;5;4;5;4;3;3;6;4;5;-;5;-;6;6;6;3;4;6;-;5;-;5;6;3;-;4;-;6;-;5;4;5;-;2;4;3;5;4;6;-;4;3;5;5;4;4;4;2;6;5;5;4;4;-;4;5;6;-;4;4;5;6;5;3;3;-;5;5;2;-;3;-;"/>
  <p:tag name="CHARTSTRINGSTD" val="9 8 19 48 32 21"/>
  <p:tag name="CHARTSTRINGREV" val="21 32 48 19 8 9"/>
  <p:tag name="CHARTSTRINGSTDPER" val="0.0656934306569343 0.0583941605839416 0.138686131386861 0.35036496350365 0.233576642335766 0.153284671532847"/>
  <p:tag name="CHARTSTRINGREVPER" val="0.153284671532847 0.233576642335766 0.35036496350365 0.138686131386861 0.0583941605839416 0.0656934306569343"/>
  <p:tag name="SLIDEORDER" val="3"/>
  <p:tag name="VALUES" val="No Value|smicln|No Value|smicln|No Value|smicln|No Value|smicln|No Value|smicln|No Value"/>
</p:tagLst>
</file>

<file path=ppt/tags/tag35.xml><?xml version="1.0" encoding="utf-8"?>
<p:tagLst xmlns:a="http://schemas.openxmlformats.org/drawingml/2006/main" xmlns:r="http://schemas.openxmlformats.org/officeDocument/2006/relationships" xmlns:p="http://schemas.openxmlformats.org/presentationml/2006/main">
  <p:tag name="CHARTTYPE" val="0"/>
</p:tagLst>
</file>

<file path=ppt/tags/tag36.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Knowledge&#10;Comprehension&#10;Application&#10;Analysis&#10;Synthesis&#10;Evaluation"/>
  <p:tag name="OLDNUMANSWERS" val="6"/>
</p:tagLst>
</file>

<file path=ppt/tags/tag37.xml><?xml version="1.0" encoding="utf-8"?>
<p:tagLst xmlns:a="http://schemas.openxmlformats.org/drawingml/2006/main" xmlns:r="http://schemas.openxmlformats.org/officeDocument/2006/relationships" xmlns:p="http://schemas.openxmlformats.org/presentationml/2006/main">
  <p:tag name="SLIDEID" val="7C641BE840AE4C59A0645CC1625BEAA9"/>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RESPONSESGATHERED" val="True"/>
  <p:tag name="TOTALRESPONSES" val="137"/>
  <p:tag name="RESPONSECOUNT" val="137"/>
  <p:tag name="SLICED" val="False"/>
  <p:tag name="RESPONSES" val="2;4;4;3;4;4;4;-;4;6;1;3;5;6;4;5;3;3;5;3;-;4;-;-;5;6;4;6;-;2;2;1;5;5;1;5;6;2;1;4;4;4;4;6;4;5;5;-;4;-;3;5;6;4;2;4;4;5;3;1;4;5;-;6;4;4;5;-;4;1;4;-;-;4;-;3;-;6;1;4;4;4;6;1;3;3;4;4;4;4;5;-;1;5;4;5;4;3;3;6;4;5;-;5;-;6;6;6;3;4;6;-;5;-;5;6;3;-;4;-;6;-;5;4;5;-;2;4;3;5;4;6;-;4;3;5;5;4;4;4;2;6;5;5;4;4;-;4;5;6;-;4;4;5;6;5;3;3;-;5;5;2;-;3;-;"/>
  <p:tag name="CHARTSTRINGSTD" val="9 8 19 48 32 21"/>
  <p:tag name="CHARTSTRINGREV" val="21 32 48 19 8 9"/>
  <p:tag name="CHARTSTRINGSTDPER" val="0.0656934306569343 0.0583941605839416 0.138686131386861 0.35036496350365 0.233576642335766 0.153284671532847"/>
  <p:tag name="CHARTSTRINGREVPER" val="0.153284671532847 0.233576642335766 0.35036496350365 0.138686131386861 0.0583941605839416 0.0656934306569343"/>
  <p:tag name="SLIDEORDER" val="3"/>
  <p:tag name="VALUES" val="No Value|smicln|No Value|smicln|No Value|smicln|No Value|smicln|No Value|smicln|No Value"/>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Knowledge&#10;Comprehension&#10;Application&#10;Analysis&#10;Synthesis&#10;Evaluation"/>
  <p:tag name="OLDNUMANSWERS" val="6"/>
</p:tagLst>
</file>

<file path=ppt/tags/tag39.xml><?xml version="1.0" encoding="utf-8"?>
<p:tagLst xmlns:a="http://schemas.openxmlformats.org/drawingml/2006/main" xmlns:r="http://schemas.openxmlformats.org/officeDocument/2006/relationships" xmlns:p="http://schemas.openxmlformats.org/presentationml/2006/main">
  <p:tag name="CHARTTYPE" val="0"/>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SLIDEID" val="DB27ED4E989E48238E32168B103BC64A"/>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Remembering|smicln|Understanding|smicln|Applying|smicln|Analyzing|smicln|Creating|smicln|Evaluating"/>
  <p:tag name="SLIDEORDER" val="3"/>
  <p:tag name="COUNTDOWNSECONDS" val="5"/>
  <p:tag name="QUESTIONALIAS" val="At what level of Bloom’s do you think you’ll have to operate to make A’s and B’s in LSU courses?"/>
  <p:tag name="RESTORECOUNTDOWNTIMER" val="True"/>
  <p:tag name="COUNTDOWNHEIGHT" val="80"/>
  <p:tag name="COUNTDOWNWIDTH" val="100"/>
  <p:tag name="RESPONSESGATHERED" val="True"/>
  <p:tag name="TOTALRESPONSES" val="41"/>
  <p:tag name="RESPONSECOUNT" val="41"/>
  <p:tag name="SLICED" val="False"/>
  <p:tag name="RESPONSES" val="-;4;4;2;5;4;4;4;6;6;6;6;6;4;6;6;6;4;6;3;6;6;6;6;3;4;4;4;5;6;5;5;6;4;-;6;3;6;2;6;5;6;2;"/>
  <p:tag name="CHARTSTRINGSTD" val="0 3 3 11 5 19"/>
  <p:tag name="CHARTSTRINGREV" val="19 5 11 3 3 0"/>
  <p:tag name="CHARTSTRINGSTDPER" val="0 0.0731707317073171 0.0731707317073171 0.268292682926829 0.121951219512195 0.463414634146341"/>
  <p:tag name="CHARTSTRINGREVPER" val="0.463414634146341 0.121951219512195 0.268292682926829 0.0731707317073171 0.0731707317073171 0"/>
  <p:tag name="ANONYMOUSTEMP" val="False"/>
  <p:tag name="VALUES" val="No Value|smicln|No Value|smicln|No Value|smicln|No Value|smicln|No Value|smicln|No Value"/>
</p:tagLst>
</file>

<file path=ppt/tags/tag41.xml><?xml version="1.0" encoding="utf-8"?>
<p:tagLst xmlns:a="http://schemas.openxmlformats.org/drawingml/2006/main" xmlns:r="http://schemas.openxmlformats.org/officeDocument/2006/relationships" xmlns:p="http://schemas.openxmlformats.org/presentationml/2006/main">
  <p:tag name="CHARTTYPE" val="0"/>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4"/>
  <p:tag name="FONTSIZE" val="32"/>
  <p:tag name="BULLETTYPE" val="ppBulletArabicPeriod"/>
  <p:tag name="ANSWERTEXT" val="Remembering&#10;Understanding&#10;Applying&#10;Analyzing&#10;Creating&#10;Evaluating"/>
</p:tagLst>
</file>

<file path=ppt/tags/tag43.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SLIDEID" val="DBDB431A541E4BEFAEC69DAF331CA0BA"/>
  <p:tag name="DEMOGRAPHIC" val="False"/>
  <p:tag name="TEAMASSIGN" val="False"/>
  <p:tag name="SPEEDSCORING" val="False"/>
  <p:tag name="CORRECTPOINTVALUE" val="100"/>
  <p:tag name="INCORRECTPOINTVALUE" val="0"/>
  <p:tag name="ZEROBASED" val="False"/>
  <p:tag name="DELIMITERS" val="3.1"/>
  <p:tag name="VALUEFORMAT" val="0%"/>
  <p:tag name="SLIDEORDER" val="2"/>
  <p:tag name="AUTOADVANCE" val="True"/>
  <p:tag name="COUNTDOWNSECONDS" val="10"/>
  <p:tag name="RESPONSECOUNT" val="1"/>
  <p:tag name="SLICED" val="False"/>
  <p:tag name="RESPONSES" val="3;"/>
  <p:tag name="CHARTSTRINGSTD" val="0 0 1 0 0"/>
  <p:tag name="CHARTSTRINGREV" val="0 0 1 0 0"/>
  <p:tag name="CHARTSTRINGSTDPER" val="0 0 1 0 0"/>
  <p:tag name="CHARTSTRINGREVPER" val="0 0 1 0 0"/>
  <p:tag name="RESPONSESGATHERED" val="False"/>
  <p:tag name="COUNTDOWNHEIGHT" val="80"/>
  <p:tag name="COUNTDOWNWIDTH" val="100"/>
  <p:tag name="TOTALRESPONSES" val="0"/>
  <p:tag name="VALUES" val="No Value|smicln|No Value|smicln|No Value|smicln|No Value|smicln|No Value"/>
  <p:tag name="ANSWERSALIAS" val="2 or less|smicln|3 – 5|smicln|6 – 8|smicln|9 – 12|smicln|13 or more"/>
  <p:tag name="QUESTIONALIAS" val="How many words or phrases  do you remember?"/>
  <p:tag name="RESTORECOUNTDOWNTIMER" val="True"/>
  <p:tag name="ANONYMOUSTEMP" val="False"/>
</p:tagLst>
</file>

<file path=ppt/tags/tag7.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TotalTime>
  <Words>2174</Words>
  <Application>Microsoft Office PowerPoint</Application>
  <PresentationFormat>On-screen Show (4:3)</PresentationFormat>
  <Paragraphs>460</Paragraphs>
  <Slides>60</Slides>
  <Notes>12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6" baseType="lpstr">
      <vt:lpstr>ＭＳ Ｐゴシック</vt:lpstr>
      <vt:lpstr>Arial</vt:lpstr>
      <vt:lpstr>Calibri</vt:lpstr>
      <vt:lpstr>Century Gothic</vt:lpstr>
      <vt:lpstr>Goudy Old Style</vt:lpstr>
      <vt:lpstr>Helvetica Neue</vt:lpstr>
      <vt:lpstr>Kabel Bk BT</vt:lpstr>
      <vt:lpstr>Kabel Ult BT</vt:lpstr>
      <vt:lpstr>Tahoma</vt:lpstr>
      <vt:lpstr>Technical</vt:lpstr>
      <vt:lpstr>Times</vt:lpstr>
      <vt:lpstr>Times New Roman</vt:lpstr>
      <vt:lpstr>Wingdings</vt:lpstr>
      <vt:lpstr>Wingdings 2</vt:lpstr>
      <vt:lpstr>Office Theme</vt:lpstr>
      <vt:lpstr>Chart</vt:lpstr>
      <vt:lpstr> Help Students Develop Metacognitive Strategies to Successfully Negotiate  the College Transitional Year and Beyond </vt:lpstr>
      <vt:lpstr>PowerPoint Presentation</vt:lpstr>
      <vt:lpstr>Metacognition</vt:lpstr>
      <vt:lpstr>Power of Metacognitive  Learning Strategies Sydnie’s Story: Intro and emails</vt:lpstr>
      <vt:lpstr>Why haven’t most students developed these skills?</vt:lpstr>
      <vt:lpstr>PowerPoint Presentation</vt:lpstr>
      <vt:lpstr>PowerPoint Presentation</vt:lpstr>
      <vt:lpstr>PowerPoint Presentation</vt:lpstr>
      <vt:lpstr>What did most of your teachers in high school do the day before the test?</vt:lpstr>
      <vt:lpstr>    </vt:lpstr>
      <vt:lpstr>Reflection Questions</vt:lpstr>
      <vt:lpstr>The Story of Two Students</vt:lpstr>
      <vt:lpstr>A Reading Strategy that Works: SQ3R (4R or 5R) </vt:lpstr>
      <vt:lpstr> Travis, junior psychology student  47, 52, 82, 86 </vt:lpstr>
      <vt:lpstr>First Voyage of Christopher Columbus</vt:lpstr>
      <vt:lpstr>Anticipatory set CAN interfere!  Let’s look  at the car on the next slide…</vt:lpstr>
      <vt:lpstr>Is this a 2-door or 4-door car?</vt:lpstr>
      <vt:lpstr>Dana, first year physics student  80, 54, 91, 97, 90 (final)</vt:lpstr>
      <vt:lpstr>Problem Solving is Essential  to Student Success!</vt:lpstr>
      <vt:lpstr>Why the Fast and Dramatic Increase?</vt:lpstr>
      <vt:lpstr>Counting Vowels in 45 seconds</vt:lpstr>
      <vt:lpstr>PowerPoint Presentation</vt:lpstr>
      <vt:lpstr>How many words or phrases  do you remember?</vt:lpstr>
      <vt:lpstr>Let’s look at the words again…</vt:lpstr>
      <vt:lpstr>PowerPoint Presentation</vt:lpstr>
      <vt:lpstr>NOW, how many words or phrases do you remember?</vt:lpstr>
      <vt:lpstr>  2.  We knew how the information        was organized</vt:lpstr>
      <vt:lpstr>PowerPoint Presentation</vt:lpstr>
      <vt:lpstr>What we know about learning</vt:lpstr>
      <vt:lpstr>PowerPoint Presentation</vt:lpstr>
      <vt:lpstr>When we teach students about Bloom’s Taxonomy…  They GET it!   </vt:lpstr>
      <vt:lpstr>How do you think students answered?   At what level of Bloom’s did you have to operate to make A’s or B’s in high school?</vt:lpstr>
      <vt:lpstr>How students answered (2008)   At what level of Bloom’s did you have to operate to make A’s or B’s in high school?</vt:lpstr>
      <vt:lpstr>At what level of Bloom’s did you have to operate to make A’s or B’s in high school?</vt:lpstr>
      <vt:lpstr>At what level of Bloom’s did you have to operate to make A’s and B’s in high school?</vt:lpstr>
      <vt:lpstr>How do you think students answered?   At what level of Bloom’s do you think you’ll need to operate to make A’s in college courses?</vt:lpstr>
      <vt:lpstr>How students answered (in 2008)  At what level of Bloom’s do you think you’ll need to operate to make an A’s in college?</vt:lpstr>
      <vt:lpstr>How students answered (in 2013)  At what level of Bloom’s do you think you’ll need to operate to make A’s in college?</vt:lpstr>
      <vt:lpstr>At what level of Bloom’s do you think you’ll need  to operate to make A’s in college?</vt:lpstr>
      <vt:lpstr>How do we teach students to move higher on Bloom’s Taxonomy?  Teach them the Study Cycle*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Professor Nina Stein’s Exam Averages</vt:lpstr>
      <vt:lpstr>PowerPoint Presentation</vt:lpstr>
      <vt:lpstr>Changes Faculty Have Made that Improved Learning and Performance</vt:lpstr>
      <vt:lpstr>LSU Analytical Chemistry Graduate Student’s Cumulative Exam Record   </vt:lpstr>
      <vt:lpstr>Dr. Algernon Kelley, December 2009</vt:lpstr>
      <vt:lpstr>PowerPoint Presentation</vt:lpstr>
      <vt:lpstr> Final Reflection Questions</vt:lpstr>
      <vt:lpstr>Who do you think students  say is primarily responsible  for student learning? </vt:lpstr>
      <vt:lpstr>PowerPoint Presentation</vt:lpstr>
      <vt:lpstr>Conclusion We can significantly increase learning by… </vt:lpstr>
      <vt:lpstr>Useful Websites</vt:lpstr>
      <vt:lpstr>Additional References</vt:lpstr>
      <vt:lpstr>PowerPoint Presentation</vt:lpstr>
    </vt:vector>
  </TitlesOfParts>
  <Company>cornpalace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Zakrajsek</dc:creator>
  <cp:lastModifiedBy>Saundra</cp:lastModifiedBy>
  <cp:revision>47</cp:revision>
  <cp:lastPrinted>2016-08-07T03:39:56Z</cp:lastPrinted>
  <dcterms:created xsi:type="dcterms:W3CDTF">2016-03-09T19:44:29Z</dcterms:created>
  <dcterms:modified xsi:type="dcterms:W3CDTF">2016-08-18T03:32:17Z</dcterms:modified>
</cp:coreProperties>
</file>