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50"/>
  </p:notesMasterIdLst>
  <p:handoutMasterIdLst>
    <p:handoutMasterId r:id="rId51"/>
  </p:handoutMasterIdLst>
  <p:sldIdLst>
    <p:sldId id="293" r:id="rId2"/>
    <p:sldId id="402" r:id="rId3"/>
    <p:sldId id="396" r:id="rId4"/>
    <p:sldId id="403" r:id="rId5"/>
    <p:sldId id="405" r:id="rId6"/>
    <p:sldId id="404" r:id="rId7"/>
    <p:sldId id="413" r:id="rId8"/>
    <p:sldId id="416" r:id="rId9"/>
    <p:sldId id="454" r:id="rId10"/>
    <p:sldId id="455" r:id="rId11"/>
    <p:sldId id="381" r:id="rId12"/>
    <p:sldId id="380" r:id="rId13"/>
    <p:sldId id="359" r:id="rId14"/>
    <p:sldId id="378" r:id="rId15"/>
    <p:sldId id="376" r:id="rId16"/>
    <p:sldId id="406" r:id="rId17"/>
    <p:sldId id="434" r:id="rId18"/>
    <p:sldId id="435" r:id="rId19"/>
    <p:sldId id="436" r:id="rId20"/>
    <p:sldId id="421" r:id="rId21"/>
    <p:sldId id="456" r:id="rId22"/>
    <p:sldId id="457" r:id="rId23"/>
    <p:sldId id="458" r:id="rId24"/>
    <p:sldId id="459" r:id="rId25"/>
    <p:sldId id="460" r:id="rId26"/>
    <p:sldId id="470" r:id="rId27"/>
    <p:sldId id="471" r:id="rId28"/>
    <p:sldId id="472" r:id="rId29"/>
    <p:sldId id="473" r:id="rId30"/>
    <p:sldId id="474" r:id="rId31"/>
    <p:sldId id="475" r:id="rId32"/>
    <p:sldId id="476" r:id="rId33"/>
    <p:sldId id="461" r:id="rId34"/>
    <p:sldId id="462" r:id="rId35"/>
    <p:sldId id="466" r:id="rId36"/>
    <p:sldId id="451" r:id="rId37"/>
    <p:sldId id="452" r:id="rId38"/>
    <p:sldId id="453" r:id="rId39"/>
    <p:sldId id="362" r:id="rId40"/>
    <p:sldId id="363" r:id="rId41"/>
    <p:sldId id="364" r:id="rId42"/>
    <p:sldId id="407" r:id="rId43"/>
    <p:sldId id="467" r:id="rId44"/>
    <p:sldId id="468" r:id="rId45"/>
    <p:sldId id="437" r:id="rId46"/>
    <p:sldId id="469" r:id="rId47"/>
    <p:sldId id="401" r:id="rId48"/>
    <p:sldId id="366" r:id="rId49"/>
  </p:sldIdLst>
  <p:sldSz cx="9144000" cy="6858000" type="screen4x3"/>
  <p:notesSz cx="7102475" cy="9388475"/>
  <p:custDataLst>
    <p:tags r:id="rId52"/>
  </p:custDataLst>
  <p:defaultTextStyle>
    <a:defPPr>
      <a:defRPr lang="en-US"/>
    </a:defPPr>
    <a:lvl1pPr algn="l" rtl="0" fontAlgn="base">
      <a:spcBef>
        <a:spcPct val="0"/>
      </a:spcBef>
      <a:spcAft>
        <a:spcPct val="0"/>
      </a:spcAft>
      <a:defRPr sz="2800" kern="1200">
        <a:solidFill>
          <a:srgbClr val="000000"/>
        </a:solidFill>
        <a:latin typeface="Times New Roman" pitchFamily="18" charset="0"/>
        <a:ea typeface="+mn-ea"/>
        <a:cs typeface="+mn-cs"/>
      </a:defRPr>
    </a:lvl1pPr>
    <a:lvl2pPr marL="457200" algn="l" rtl="0" fontAlgn="base">
      <a:spcBef>
        <a:spcPct val="0"/>
      </a:spcBef>
      <a:spcAft>
        <a:spcPct val="0"/>
      </a:spcAft>
      <a:defRPr sz="2800" kern="1200">
        <a:solidFill>
          <a:srgbClr val="000000"/>
        </a:solidFill>
        <a:latin typeface="Times New Roman" pitchFamily="18" charset="0"/>
        <a:ea typeface="+mn-ea"/>
        <a:cs typeface="+mn-cs"/>
      </a:defRPr>
    </a:lvl2pPr>
    <a:lvl3pPr marL="914400" algn="l" rtl="0" fontAlgn="base">
      <a:spcBef>
        <a:spcPct val="0"/>
      </a:spcBef>
      <a:spcAft>
        <a:spcPct val="0"/>
      </a:spcAft>
      <a:defRPr sz="2800" kern="1200">
        <a:solidFill>
          <a:srgbClr val="000000"/>
        </a:solidFill>
        <a:latin typeface="Times New Roman" pitchFamily="18" charset="0"/>
        <a:ea typeface="+mn-ea"/>
        <a:cs typeface="+mn-cs"/>
      </a:defRPr>
    </a:lvl3pPr>
    <a:lvl4pPr marL="1371600" algn="l" rtl="0" fontAlgn="base">
      <a:spcBef>
        <a:spcPct val="0"/>
      </a:spcBef>
      <a:spcAft>
        <a:spcPct val="0"/>
      </a:spcAft>
      <a:defRPr sz="2800" kern="1200">
        <a:solidFill>
          <a:srgbClr val="000000"/>
        </a:solidFill>
        <a:latin typeface="Times New Roman" pitchFamily="18" charset="0"/>
        <a:ea typeface="+mn-ea"/>
        <a:cs typeface="+mn-cs"/>
      </a:defRPr>
    </a:lvl4pPr>
    <a:lvl5pPr marL="1828800" algn="l" rtl="0" fontAlgn="base">
      <a:spcBef>
        <a:spcPct val="0"/>
      </a:spcBef>
      <a:spcAft>
        <a:spcPct val="0"/>
      </a:spcAft>
      <a:defRPr sz="2800" kern="1200">
        <a:solidFill>
          <a:srgbClr val="000000"/>
        </a:solidFill>
        <a:latin typeface="Times New Roman" pitchFamily="18" charset="0"/>
        <a:ea typeface="+mn-ea"/>
        <a:cs typeface="+mn-cs"/>
      </a:defRPr>
    </a:lvl5pPr>
    <a:lvl6pPr marL="2286000" algn="l" defTabSz="914400" rtl="0" eaLnBrk="1" latinLnBrk="0" hangingPunct="1">
      <a:defRPr sz="2800" kern="1200">
        <a:solidFill>
          <a:srgbClr val="000000"/>
        </a:solidFill>
        <a:latin typeface="Times New Roman" pitchFamily="18" charset="0"/>
        <a:ea typeface="+mn-ea"/>
        <a:cs typeface="+mn-cs"/>
      </a:defRPr>
    </a:lvl6pPr>
    <a:lvl7pPr marL="2743200" algn="l" defTabSz="914400" rtl="0" eaLnBrk="1" latinLnBrk="0" hangingPunct="1">
      <a:defRPr sz="2800" kern="1200">
        <a:solidFill>
          <a:srgbClr val="000000"/>
        </a:solidFill>
        <a:latin typeface="Times New Roman" pitchFamily="18" charset="0"/>
        <a:ea typeface="+mn-ea"/>
        <a:cs typeface="+mn-cs"/>
      </a:defRPr>
    </a:lvl7pPr>
    <a:lvl8pPr marL="3200400" algn="l" defTabSz="914400" rtl="0" eaLnBrk="1" latinLnBrk="0" hangingPunct="1">
      <a:defRPr sz="2800" kern="1200">
        <a:solidFill>
          <a:srgbClr val="000000"/>
        </a:solidFill>
        <a:latin typeface="Times New Roman" pitchFamily="18" charset="0"/>
        <a:ea typeface="+mn-ea"/>
        <a:cs typeface="+mn-cs"/>
      </a:defRPr>
    </a:lvl8pPr>
    <a:lvl9pPr marL="3657600" algn="l" defTabSz="914400" rtl="0" eaLnBrk="1" latinLnBrk="0" hangingPunct="1">
      <a:defRPr sz="2800" kern="1200">
        <a:solidFill>
          <a:srgbClr val="000000"/>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33CC"/>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69" autoAdjust="0"/>
    <p:restoredTop sz="99492" autoAdjust="0"/>
  </p:normalViewPr>
  <p:slideViewPr>
    <p:cSldViewPr>
      <p:cViewPr>
        <p:scale>
          <a:sx n="72" d="100"/>
          <a:sy n="72" d="100"/>
        </p:scale>
        <p:origin x="296" y="23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18880"/>
    </p:cViewPr>
  </p:sorterViewPr>
  <p:notesViewPr>
    <p:cSldViewPr>
      <p:cViewPr>
        <p:scale>
          <a:sx n="75" d="100"/>
          <a:sy n="75" d="100"/>
        </p:scale>
        <p:origin x="-732" y="-60"/>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1"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accent3_4" csCatId="accent3" phldr="1"/>
      <dgm:spPr/>
      <dgm:t>
        <a:bodyPr/>
        <a:lstStyle/>
        <a:p>
          <a:endParaRPr lang="en-US"/>
        </a:p>
      </dgm:t>
    </dgm:pt>
    <dgm:pt modelId="{6C5DA8EA-38F8-484B-A9EA-0878CC5A7C88}">
      <dgm:prSet phldrT="[Text]" custT="1"/>
      <dgm:spPr>
        <a:solidFill>
          <a:srgbClr val="CD6633"/>
        </a:solidFill>
      </dgm:spPr>
      <dgm:t>
        <a:bodyPr/>
        <a:lstStyle/>
        <a:p>
          <a:r>
            <a:rPr lang="en-US" sz="2000" dirty="0" smtClean="0"/>
            <a:t>4</a:t>
          </a:r>
          <a:br>
            <a:rPr lang="en-US" sz="2000" dirty="0" smtClean="0"/>
          </a:br>
          <a:r>
            <a:rPr lang="en-US" sz="2000" dirty="0" smtClean="0"/>
            <a:t>Reflect</a:t>
          </a:r>
          <a:endParaRPr lang="en-US" sz="2000" dirty="0"/>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a:solidFill>
          <a:srgbClr val="D7845B"/>
        </a:solidFill>
      </dgm:spPr>
      <dgm:t>
        <a:bodyPr/>
        <a:lstStyle/>
        <a:p>
          <a:r>
            <a:rPr lang="en-US" sz="2000" dirty="0" smtClean="0"/>
            <a:t>3</a:t>
          </a:r>
          <a:br>
            <a:rPr lang="en-US" sz="2000" dirty="0" smtClean="0"/>
          </a:br>
          <a:r>
            <a:rPr lang="en-US" sz="2000" dirty="0" smtClean="0"/>
            <a:t>Review</a:t>
          </a:r>
          <a:endParaRPr lang="en-US" sz="2000" dirty="0"/>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a:solidFill>
          <a:srgbClr val="DD9875"/>
        </a:solidFill>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a:solidFill>
          <a:srgbClr val="E5B197"/>
        </a:solidFill>
      </dgm:spPr>
      <dgm:t>
        <a:bodyPr/>
        <a:lstStyle/>
        <a:p>
          <a:r>
            <a:rPr lang="en-US" sz="2000" dirty="0" smtClean="0"/>
            <a:t/>
          </a:r>
          <a:br>
            <a:rPr lang="en-US" sz="2000" dirty="0" smtClean="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t>
        <a:bodyPr/>
        <a:lstStyle/>
        <a:p>
          <a:endParaRPr lang="en-US"/>
        </a:p>
      </dgm:t>
    </dgm:pt>
    <dgm:pt modelId="{9170BEA7-6919-4B97-923F-D6FCA2768EE2}" type="pres">
      <dgm:prSet presAssocID="{4D406537-6293-47CE-B486-B0AEDB94932D}" presName="comp1" presStyleCnt="0"/>
      <dgm:spPr/>
      <dgm:t>
        <a:bodyPr/>
        <a:lstStyle/>
        <a:p>
          <a:endParaRPr lang="en-US"/>
        </a:p>
      </dgm:t>
    </dgm:pt>
    <dgm:pt modelId="{EFAEDEF5-1080-4704-AB75-97E6466705AA}" type="pres">
      <dgm:prSet presAssocID="{4D406537-6293-47CE-B486-B0AEDB94932D}" presName="circle1" presStyleLbl="node1" presStyleIdx="0" presStyleCnt="4" custScaleX="96783" custScaleY="103391" custLinFactNeighborX="1609" custLinFactNeighborY="-1592"/>
      <dgm:spPr/>
      <dgm:t>
        <a:bodyPr/>
        <a:lstStyle/>
        <a:p>
          <a:endParaRPr lang="en-US"/>
        </a:p>
      </dgm:t>
    </dgm:pt>
    <dgm:pt modelId="{3271426A-D6A1-4540-80FF-0C77F9D9A1CC}" type="pres">
      <dgm:prSet presAssocID="{4D406537-6293-47CE-B486-B0AEDB94932D}" presName="c1text" presStyleLbl="node1" presStyleIdx="0" presStyleCnt="4">
        <dgm:presLayoutVars>
          <dgm:bulletEnabled val="1"/>
        </dgm:presLayoutVars>
      </dgm:prSet>
      <dgm:spPr/>
      <dgm:t>
        <a:bodyPr/>
        <a:lstStyle/>
        <a:p>
          <a:endParaRPr lang="en-US"/>
        </a:p>
      </dgm:t>
    </dgm:pt>
    <dgm:pt modelId="{F60BD2B7-886B-4F10-83CE-8E9D1E935488}" type="pres">
      <dgm:prSet presAssocID="{4D406537-6293-47CE-B486-B0AEDB94932D}" presName="comp2" presStyleCnt="0"/>
      <dgm:spPr/>
      <dgm:t>
        <a:bodyPr/>
        <a:lstStyle/>
        <a:p>
          <a:endParaRPr lang="en-US"/>
        </a:p>
      </dgm:t>
    </dgm:pt>
    <dgm:pt modelId="{B72A935A-6CCB-40E1-9CCD-A014E7E16105}" type="pres">
      <dgm:prSet presAssocID="{4D406537-6293-47CE-B486-B0AEDB94932D}" presName="circle2" presStyleLbl="node1" presStyleIdx="1" presStyleCnt="4" custScaleX="101165" custScaleY="97111" custLinFactNeighborX="1724" custLinFactNeighborY="-28563"/>
      <dgm:spPr/>
      <dgm:t>
        <a:bodyPr/>
        <a:lstStyle/>
        <a:p>
          <a:endParaRPr lang="en-US"/>
        </a:p>
      </dgm:t>
    </dgm:pt>
    <dgm:pt modelId="{A9030151-35FA-4CB5-BD51-7929BFDB3268}" type="pres">
      <dgm:prSet presAssocID="{4D406537-6293-47CE-B486-B0AEDB94932D}" presName="c2text" presStyleLbl="node1" presStyleIdx="1" presStyleCnt="4">
        <dgm:presLayoutVars>
          <dgm:bulletEnabled val="1"/>
        </dgm:presLayoutVars>
      </dgm:prSet>
      <dgm:spPr/>
      <dgm:t>
        <a:bodyPr/>
        <a:lstStyle/>
        <a:p>
          <a:endParaRPr lang="en-US"/>
        </a:p>
      </dgm:t>
    </dgm:pt>
    <dgm:pt modelId="{A4D2B882-8ADC-4666-A4D9-3E61288D595A}" type="pres">
      <dgm:prSet presAssocID="{4D406537-6293-47CE-B486-B0AEDB94932D}" presName="comp3" presStyleCnt="0"/>
      <dgm:spPr/>
      <dgm:t>
        <a:bodyPr/>
        <a:lstStyle/>
        <a:p>
          <a:endParaRPr lang="en-US"/>
        </a:p>
      </dgm:t>
    </dgm:pt>
    <dgm:pt modelId="{62A32CA7-E651-4F17-91B4-5375B3DB28B1}" type="pres">
      <dgm:prSet presAssocID="{4D406537-6293-47CE-B486-B0AEDB94932D}" presName="circle3" presStyleLbl="node1" presStyleIdx="2" presStyleCnt="4" custScaleX="103108" custScaleY="95204" custLinFactNeighborX="2359" custLinFactNeighborY="-74714"/>
      <dgm:spPr/>
      <dgm:t>
        <a:bodyPr/>
        <a:lstStyle/>
        <a:p>
          <a:endParaRPr lang="en-US"/>
        </a:p>
      </dgm:t>
    </dgm:pt>
    <dgm:pt modelId="{A3585A47-89F2-44EF-9B0B-BB7DAEE55254}" type="pres">
      <dgm:prSet presAssocID="{4D406537-6293-47CE-B486-B0AEDB94932D}" presName="c3text" presStyleLbl="node1" presStyleIdx="2" presStyleCnt="4">
        <dgm:presLayoutVars>
          <dgm:bulletEnabled val="1"/>
        </dgm:presLayoutVars>
      </dgm:prSet>
      <dgm:spPr/>
      <dgm:t>
        <a:bodyPr/>
        <a:lstStyle/>
        <a:p>
          <a:endParaRPr lang="en-US"/>
        </a:p>
      </dgm:t>
    </dgm:pt>
    <dgm:pt modelId="{316C10E9-919D-4049-9AD8-65ABF549BF9B}" type="pres">
      <dgm:prSet presAssocID="{4D406537-6293-47CE-B486-B0AEDB94932D}" presName="comp4" presStyleCnt="0"/>
      <dgm:spPr/>
      <dgm:t>
        <a:bodyPr/>
        <a:lstStyle/>
        <a:p>
          <a:endParaRPr lang="en-US"/>
        </a:p>
      </dgm:t>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t>
        <a:bodyPr/>
        <a:lstStyle/>
        <a:p>
          <a:endParaRPr lang="en-US"/>
        </a:p>
      </dgm:t>
    </dgm:pt>
    <dgm:pt modelId="{5A35B2BD-69C3-41CB-A482-0651B4E91765}" type="pres">
      <dgm:prSet presAssocID="{4D406537-6293-47CE-B486-B0AEDB94932D}" presName="c4text" presStyleLbl="node1" presStyleIdx="3" presStyleCnt="4">
        <dgm:presLayoutVars>
          <dgm:bulletEnabled val="1"/>
        </dgm:presLayoutVars>
      </dgm:prSet>
      <dgm:spPr/>
      <dgm:t>
        <a:bodyPr/>
        <a:lstStyle/>
        <a:p>
          <a:endParaRPr lang="en-US"/>
        </a:p>
      </dgm:t>
    </dgm:pt>
  </dgm:ptLst>
  <dgm:cxnLst>
    <dgm:cxn modelId="{D652A175-D8D2-4F78-893F-9A48A6758D33}" srcId="{4D406537-6293-47CE-B486-B0AEDB94932D}" destId="{71BAF2F7-4DE0-48D8-AEB7-FF8F89EF9473}" srcOrd="1" destOrd="0" parTransId="{3A5B7CAE-2039-4AF4-99E6-22354C2D8FCD}" sibTransId="{B6C8B5B7-C1FC-4B32-BC0D-C53E9F4E784A}"/>
    <dgm:cxn modelId="{8F13D67B-7DB0-4B12-A93E-ECC5D6E441E6}" type="presOf" srcId="{6C5DA8EA-38F8-484B-A9EA-0878CC5A7C88}" destId="{3271426A-D6A1-4540-80FF-0C77F9D9A1CC}" srcOrd="1" destOrd="0" presId="urn:microsoft.com/office/officeart/2005/8/layout/venn2"/>
    <dgm:cxn modelId="{86672C98-BAB3-4B8E-99FD-A7ABBC84DCB2}" type="presOf" srcId="{6C5DA8EA-38F8-484B-A9EA-0878CC5A7C88}" destId="{EFAEDEF5-1080-4704-AB75-97E6466705AA}" srcOrd="0" destOrd="0" presId="urn:microsoft.com/office/officeart/2005/8/layout/venn2"/>
    <dgm:cxn modelId="{7212D8CC-C012-464A-B720-9A5542C8ED71}" type="presOf" srcId="{71BAF2F7-4DE0-48D8-AEB7-FF8F89EF9473}" destId="{A9030151-35FA-4CB5-BD51-7929BFDB3268}" srcOrd="1" destOrd="0" presId="urn:microsoft.com/office/officeart/2005/8/layout/venn2"/>
    <dgm:cxn modelId="{5318675E-56CE-483D-80C4-184C9BF350C8}" type="presOf" srcId="{546B4BC6-1079-4736-9FD8-83EAAF962FBA}" destId="{62A32CA7-E651-4F17-91B4-5375B3DB28B1}" srcOrd="0" destOrd="0" presId="urn:microsoft.com/office/officeart/2005/8/layout/venn2"/>
    <dgm:cxn modelId="{29B32A60-A7A0-4AC0-9C57-5CC025BDD765}" type="presOf" srcId="{4E9E01B0-C08A-4B0C-9BEF-7F1764501329}" destId="{5A35B2BD-69C3-41CB-A482-0651B4E91765}" srcOrd="1" destOrd="0" presId="urn:microsoft.com/office/officeart/2005/8/layout/venn2"/>
    <dgm:cxn modelId="{0B7298D2-D4FC-4D79-AE77-DB92873FE929}" type="presOf" srcId="{4D406537-6293-47CE-B486-B0AEDB94932D}" destId="{C0D0A8B5-A185-41DB-890C-C8CA2BDFB2E1}" srcOrd="0" destOrd="0" presId="urn:microsoft.com/office/officeart/2005/8/layout/venn2"/>
    <dgm:cxn modelId="{6D2876C6-A6E6-47C3-AC22-2B3F855E2E02}" type="presOf" srcId="{4E9E01B0-C08A-4B0C-9BEF-7F1764501329}" destId="{5AFAE42E-ECBE-46B6-8D26-3A5020E7A537}" srcOrd="0"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4C3ED0F4-1C62-4C4E-8A1E-7C38B9002627}" type="presOf" srcId="{546B4BC6-1079-4736-9FD8-83EAAF962FBA}" destId="{A3585A47-89F2-44EF-9B0B-BB7DAEE55254}" srcOrd="1" destOrd="0" presId="urn:microsoft.com/office/officeart/2005/8/layout/venn2"/>
    <dgm:cxn modelId="{6BEF4921-4736-4B52-8FE1-44838F4CE7DF}" type="presOf" srcId="{71BAF2F7-4DE0-48D8-AEB7-FF8F89EF9473}" destId="{B72A935A-6CCB-40E1-9CCD-A014E7E16105}" srcOrd="0" destOrd="0" presId="urn:microsoft.com/office/officeart/2005/8/layout/venn2"/>
    <dgm:cxn modelId="{3B75B50E-51A6-4356-86A2-FBC48E4582CA}" srcId="{4D406537-6293-47CE-B486-B0AEDB94932D}" destId="{6C5DA8EA-38F8-484B-A9EA-0878CC5A7C88}" srcOrd="0" destOrd="0" parTransId="{6DC63133-F5B4-4552-B6C9-30DEDE67F6CD}" sibTransId="{FB88E7C7-902E-45BC-8EB5-F9DDD9CEC79F}"/>
    <dgm:cxn modelId="{195754E9-4757-447E-8202-BA8838AE5D5F}" srcId="{4D406537-6293-47CE-B486-B0AEDB94932D}" destId="{546B4BC6-1079-4736-9FD8-83EAAF962FBA}" srcOrd="2" destOrd="0" parTransId="{253C0D0C-8652-4D84-9CAC-3906AE8AFF10}" sibTransId="{AD0FB687-B62A-4B4D-8974-E19096D951F7}"/>
    <dgm:cxn modelId="{18C2A678-A8FB-4D67-A655-11686578AF40}" type="presParOf" srcId="{C0D0A8B5-A185-41DB-890C-C8CA2BDFB2E1}" destId="{9170BEA7-6919-4B97-923F-D6FCA2768EE2}" srcOrd="0" destOrd="0" presId="urn:microsoft.com/office/officeart/2005/8/layout/venn2"/>
    <dgm:cxn modelId="{8B36AA3F-F0E8-4985-8F55-48D05633DFCE}" type="presParOf" srcId="{9170BEA7-6919-4B97-923F-D6FCA2768EE2}" destId="{EFAEDEF5-1080-4704-AB75-97E6466705AA}" srcOrd="0" destOrd="0" presId="urn:microsoft.com/office/officeart/2005/8/layout/venn2"/>
    <dgm:cxn modelId="{43E5BB14-CE1D-4A9D-918C-D58132952E22}" type="presParOf" srcId="{9170BEA7-6919-4B97-923F-D6FCA2768EE2}" destId="{3271426A-D6A1-4540-80FF-0C77F9D9A1CC}" srcOrd="1" destOrd="0" presId="urn:microsoft.com/office/officeart/2005/8/layout/venn2"/>
    <dgm:cxn modelId="{F1BC5B4B-0017-4AAC-9E37-AA376433CFBC}" type="presParOf" srcId="{C0D0A8B5-A185-41DB-890C-C8CA2BDFB2E1}" destId="{F60BD2B7-886B-4F10-83CE-8E9D1E935488}" srcOrd="1" destOrd="0" presId="urn:microsoft.com/office/officeart/2005/8/layout/venn2"/>
    <dgm:cxn modelId="{992A59F8-0802-47E3-A5F3-54E536D324CB}" type="presParOf" srcId="{F60BD2B7-886B-4F10-83CE-8E9D1E935488}" destId="{B72A935A-6CCB-40E1-9CCD-A014E7E16105}" srcOrd="0" destOrd="0" presId="urn:microsoft.com/office/officeart/2005/8/layout/venn2"/>
    <dgm:cxn modelId="{219895C0-74FD-44E5-A42A-2DE78500E10D}" type="presParOf" srcId="{F60BD2B7-886B-4F10-83CE-8E9D1E935488}" destId="{A9030151-35FA-4CB5-BD51-7929BFDB3268}" srcOrd="1" destOrd="0" presId="urn:microsoft.com/office/officeart/2005/8/layout/venn2"/>
    <dgm:cxn modelId="{84A24E3F-8368-4160-989B-FDA780465F35}" type="presParOf" srcId="{C0D0A8B5-A185-41DB-890C-C8CA2BDFB2E1}" destId="{A4D2B882-8ADC-4666-A4D9-3E61288D595A}" srcOrd="2" destOrd="0" presId="urn:microsoft.com/office/officeart/2005/8/layout/venn2"/>
    <dgm:cxn modelId="{907B2163-4A48-4353-8955-C83EF023905F}" type="presParOf" srcId="{A4D2B882-8ADC-4666-A4D9-3E61288D595A}" destId="{62A32CA7-E651-4F17-91B4-5375B3DB28B1}" srcOrd="0" destOrd="0" presId="urn:microsoft.com/office/officeart/2005/8/layout/venn2"/>
    <dgm:cxn modelId="{1ECA24A5-B157-4E47-942F-CFDA01A9ED4E}" type="presParOf" srcId="{A4D2B882-8ADC-4666-A4D9-3E61288D595A}" destId="{A3585A47-89F2-44EF-9B0B-BB7DAEE55254}" srcOrd="1" destOrd="0" presId="urn:microsoft.com/office/officeart/2005/8/layout/venn2"/>
    <dgm:cxn modelId="{2A19F561-8046-4301-AF09-1C9CDB135442}" type="presParOf" srcId="{C0D0A8B5-A185-41DB-890C-C8CA2BDFB2E1}" destId="{316C10E9-919D-4049-9AD8-65ABF549BF9B}" srcOrd="3" destOrd="0" presId="urn:microsoft.com/office/officeart/2005/8/layout/venn2"/>
    <dgm:cxn modelId="{CFB17E0D-3E6B-466F-AFB5-9E9B6D2976C9}" type="presParOf" srcId="{316C10E9-919D-4049-9AD8-65ABF549BF9B}" destId="{5AFAE42E-ECBE-46B6-8D26-3A5020E7A537}" srcOrd="0" destOrd="0" presId="urn:microsoft.com/office/officeart/2005/8/layout/venn2"/>
    <dgm:cxn modelId="{DDF5683F-3E1C-4A1A-A0B7-BA8A2E7E58EB}"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DEF5-1080-4704-AB75-97E6466705AA}">
      <dsp:nvSpPr>
        <dsp:cNvPr id="0" name=""/>
        <dsp:cNvSpPr/>
      </dsp:nvSpPr>
      <dsp:spPr>
        <a:xfrm>
          <a:off x="882436" y="-63864"/>
          <a:ext cx="3645515" cy="3894418"/>
        </a:xfrm>
        <a:prstGeom prst="ellipse">
          <a:avLst/>
        </a:prstGeom>
        <a:solidFill>
          <a:srgbClr val="CD66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t>Reflect</a:t>
          </a:r>
          <a:endParaRPr lang="en-US" sz="2000" kern="1200" dirty="0"/>
        </a:p>
      </dsp:txBody>
      <dsp:txXfrm>
        <a:off x="2195550" y="130856"/>
        <a:ext cx="1019286" cy="584162"/>
      </dsp:txXfrm>
    </dsp:sp>
    <dsp:sp modelId="{B72A935A-6CCB-40E1-9CCD-A014E7E16105}">
      <dsp:nvSpPr>
        <dsp:cNvPr id="0" name=""/>
        <dsp:cNvSpPr/>
      </dsp:nvSpPr>
      <dsp:spPr>
        <a:xfrm>
          <a:off x="1172309" y="0"/>
          <a:ext cx="3048457" cy="2926296"/>
        </a:xfrm>
        <a:prstGeom prst="ellipse">
          <a:avLst/>
        </a:prstGeom>
        <a:solidFill>
          <a:srgbClr val="D7845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3</a:t>
          </a:r>
          <a:br>
            <a:rPr lang="en-US" sz="2000" kern="1200" dirty="0" smtClean="0"/>
          </a:br>
          <a:r>
            <a:rPr lang="en-US" sz="2000" kern="1200" dirty="0" smtClean="0"/>
            <a:t>Review</a:t>
          </a:r>
          <a:endParaRPr lang="en-US" sz="2000" kern="1200" dirty="0"/>
        </a:p>
      </dsp:txBody>
      <dsp:txXfrm>
        <a:off x="2163820" y="175577"/>
        <a:ext cx="1065435" cy="526733"/>
      </dsp:txXfrm>
    </dsp:sp>
    <dsp:sp modelId="{62A32CA7-E651-4F17-91B4-5375B3DB28B1}">
      <dsp:nvSpPr>
        <dsp:cNvPr id="0" name=""/>
        <dsp:cNvSpPr/>
      </dsp:nvSpPr>
      <dsp:spPr>
        <a:xfrm>
          <a:off x="1532774" y="0"/>
          <a:ext cx="2330255" cy="2151623"/>
        </a:xfrm>
        <a:prstGeom prst="ellipse">
          <a:avLst/>
        </a:prstGeom>
        <a:solidFill>
          <a:srgbClr val="DD987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a:p>
      </dsp:txBody>
      <dsp:txXfrm>
        <a:off x="2154952" y="161371"/>
        <a:ext cx="1085898" cy="484115"/>
      </dsp:txXfrm>
    </dsp:sp>
    <dsp:sp modelId="{5AFAE42E-ECBE-46B6-8D26-3A5020E7A537}">
      <dsp:nvSpPr>
        <dsp:cNvPr id="0" name=""/>
        <dsp:cNvSpPr/>
      </dsp:nvSpPr>
      <dsp:spPr>
        <a:xfrm>
          <a:off x="1974252" y="0"/>
          <a:ext cx="1457196" cy="1339676"/>
        </a:xfrm>
        <a:prstGeom prst="ellipse">
          <a:avLst/>
        </a:prstGeom>
        <a:solidFill>
          <a:srgbClr val="E5B197"/>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
          </a:r>
          <a:br>
            <a:rPr lang="en-US" sz="2000" kern="1200" dirty="0" smtClean="0"/>
          </a:br>
          <a:endParaRPr lang="en-US" sz="2000" kern="1200" dirty="0"/>
        </a:p>
      </dsp:txBody>
      <dsp:txXfrm>
        <a:off x="2187654" y="334919"/>
        <a:ext cx="1030393" cy="66983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76775" cy="469745"/>
          </a:xfrm>
          <a:prstGeom prst="rect">
            <a:avLst/>
          </a:prstGeom>
          <a:noFill/>
          <a:ln w="9525">
            <a:noFill/>
            <a:miter lim="800000"/>
            <a:headEnd/>
            <a:tailEnd/>
          </a:ln>
          <a:effectLst/>
        </p:spPr>
        <p:txBody>
          <a:bodyPr vert="horz" wrap="square" lIns="94202" tIns="47103" rIns="94202" bIns="47103" numCol="1" anchor="t" anchorCtr="0" compatLnSpc="1">
            <a:prstTxWarp prst="textNoShape">
              <a:avLst/>
            </a:prstTxWarp>
          </a:bodyPr>
          <a:lstStyle>
            <a:lvl1pPr defTabSz="942300">
              <a:defRPr sz="1200">
                <a:solidFill>
                  <a:schemeClr val="tx1"/>
                </a:solidFill>
              </a:defRPr>
            </a:lvl1pPr>
          </a:lstStyle>
          <a:p>
            <a:pPr>
              <a:defRPr/>
            </a:pPr>
            <a:endParaRPr lang="en-US"/>
          </a:p>
        </p:txBody>
      </p:sp>
      <p:sp>
        <p:nvSpPr>
          <p:cNvPr id="52227" name="Rectangle 3"/>
          <p:cNvSpPr>
            <a:spLocks noGrp="1" noChangeArrowheads="1"/>
          </p:cNvSpPr>
          <p:nvPr>
            <p:ph type="dt" sz="quarter" idx="1"/>
          </p:nvPr>
        </p:nvSpPr>
        <p:spPr bwMode="auto">
          <a:xfrm>
            <a:off x="4025702" y="0"/>
            <a:ext cx="3076774" cy="469745"/>
          </a:xfrm>
          <a:prstGeom prst="rect">
            <a:avLst/>
          </a:prstGeom>
          <a:noFill/>
          <a:ln w="9525">
            <a:noFill/>
            <a:miter lim="800000"/>
            <a:headEnd/>
            <a:tailEnd/>
          </a:ln>
          <a:effectLst/>
        </p:spPr>
        <p:txBody>
          <a:bodyPr vert="horz" wrap="square" lIns="94202" tIns="47103" rIns="94202" bIns="47103" numCol="1" anchor="t" anchorCtr="0" compatLnSpc="1">
            <a:prstTxWarp prst="textNoShape">
              <a:avLst/>
            </a:prstTxWarp>
          </a:bodyPr>
          <a:lstStyle>
            <a:lvl1pPr algn="r" defTabSz="942300">
              <a:defRPr sz="1200">
                <a:solidFill>
                  <a:schemeClr val="tx1"/>
                </a:solidFill>
              </a:defRPr>
            </a:lvl1pPr>
          </a:lstStyle>
          <a:p>
            <a:pPr>
              <a:defRPr/>
            </a:pPr>
            <a:endParaRPr lang="en-US"/>
          </a:p>
        </p:txBody>
      </p:sp>
      <p:sp>
        <p:nvSpPr>
          <p:cNvPr id="52228" name="Rectangle 4"/>
          <p:cNvSpPr>
            <a:spLocks noGrp="1" noChangeArrowheads="1"/>
          </p:cNvSpPr>
          <p:nvPr>
            <p:ph type="ftr" sz="quarter" idx="2"/>
          </p:nvPr>
        </p:nvSpPr>
        <p:spPr bwMode="auto">
          <a:xfrm>
            <a:off x="0" y="8918732"/>
            <a:ext cx="3076775" cy="469744"/>
          </a:xfrm>
          <a:prstGeom prst="rect">
            <a:avLst/>
          </a:prstGeom>
          <a:noFill/>
          <a:ln w="9525">
            <a:noFill/>
            <a:miter lim="800000"/>
            <a:headEnd/>
            <a:tailEnd/>
          </a:ln>
          <a:effectLst/>
        </p:spPr>
        <p:txBody>
          <a:bodyPr vert="horz" wrap="square" lIns="94202" tIns="47103" rIns="94202" bIns="47103" numCol="1" anchor="b" anchorCtr="0" compatLnSpc="1">
            <a:prstTxWarp prst="textNoShape">
              <a:avLst/>
            </a:prstTxWarp>
          </a:bodyPr>
          <a:lstStyle>
            <a:lvl1pPr defTabSz="942300">
              <a:defRPr sz="1200">
                <a:solidFill>
                  <a:schemeClr val="tx1"/>
                </a:solidFill>
              </a:defRPr>
            </a:lvl1pPr>
          </a:lstStyle>
          <a:p>
            <a:pPr>
              <a:defRPr/>
            </a:pPr>
            <a:endParaRPr lang="en-US"/>
          </a:p>
        </p:txBody>
      </p:sp>
      <p:sp>
        <p:nvSpPr>
          <p:cNvPr id="52229" name="Rectangle 5"/>
          <p:cNvSpPr>
            <a:spLocks noGrp="1" noChangeArrowheads="1"/>
          </p:cNvSpPr>
          <p:nvPr>
            <p:ph type="sldNum" sz="quarter" idx="3"/>
          </p:nvPr>
        </p:nvSpPr>
        <p:spPr bwMode="auto">
          <a:xfrm>
            <a:off x="4025702" y="8918732"/>
            <a:ext cx="3076774" cy="469744"/>
          </a:xfrm>
          <a:prstGeom prst="rect">
            <a:avLst/>
          </a:prstGeom>
          <a:noFill/>
          <a:ln w="9525">
            <a:noFill/>
            <a:miter lim="800000"/>
            <a:headEnd/>
            <a:tailEnd/>
          </a:ln>
          <a:effectLst/>
        </p:spPr>
        <p:txBody>
          <a:bodyPr vert="horz" wrap="square" lIns="94202" tIns="47103" rIns="94202" bIns="47103" numCol="1" anchor="b" anchorCtr="0" compatLnSpc="1">
            <a:prstTxWarp prst="textNoShape">
              <a:avLst/>
            </a:prstTxWarp>
          </a:bodyPr>
          <a:lstStyle>
            <a:lvl1pPr algn="r" defTabSz="942300">
              <a:defRPr sz="1200">
                <a:solidFill>
                  <a:schemeClr val="tx1"/>
                </a:solidFill>
              </a:defRPr>
            </a:lvl1pPr>
          </a:lstStyle>
          <a:p>
            <a:pPr>
              <a:defRPr/>
            </a:pPr>
            <a:fld id="{F843E984-85DC-43CA-B9D9-F59EBAC54640}" type="slidenum">
              <a:rPr lang="en-US"/>
              <a:pPr>
                <a:defRPr/>
              </a:pPr>
              <a:t>‹#›</a:t>
            </a:fld>
            <a:endParaRPr lang="en-US"/>
          </a:p>
        </p:txBody>
      </p:sp>
    </p:spTree>
    <p:extLst>
      <p:ext uri="{BB962C8B-B14F-4D97-AF65-F5344CB8AC3E}">
        <p14:creationId xmlns:p14="http://schemas.microsoft.com/office/powerpoint/2010/main" val="2201793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413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a:noFill/>
          <a:ln w="12700">
            <a:solidFill>
              <a:prstClr val="black"/>
            </a:solidFill>
          </a:ln>
        </p:spPr>
      </p:sp>
      <p:sp>
        <p:nvSpPr>
          <p:cNvPr id="3" name="Notes Placeholder 2"/>
          <p:cNvSpPr>
            <a:spLocks noGrp="1"/>
          </p:cNvSpPr>
          <p:nvPr>
            <p:ph type="body" idx="1"/>
          </p:nvPr>
        </p:nvSpPr>
        <p:spPr>
          <a:xfrm>
            <a:off x="711051" y="4459326"/>
            <a:ext cx="5681980" cy="4225214"/>
          </a:xfrm>
          <a:prstGeom prst="rect">
            <a:avLst/>
          </a:prstGeom>
        </p:spPr>
        <p:txBody>
          <a:bodyPr lIns="92467" tIns="46234" rIns="92467" bIns="46234">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1203325" y="703263"/>
            <a:ext cx="4695825" cy="35226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711053" y="4460929"/>
            <a:ext cx="5680371" cy="42236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2" tIns="46241" rIns="92482" bIns="46241"/>
          <a:lstStyle/>
          <a:p>
            <a:endParaRPr lang="en-US" altLang="en-US" smtClean="0"/>
          </a:p>
        </p:txBody>
      </p:sp>
    </p:spTree>
    <p:extLst>
      <p:ext uri="{BB962C8B-B14F-4D97-AF65-F5344CB8AC3E}">
        <p14:creationId xmlns:p14="http://schemas.microsoft.com/office/powerpoint/2010/main" val="174048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xfrm>
            <a:off x="0" y="4"/>
            <a:ext cx="3077739" cy="469745"/>
          </a:xfrm>
          <a:prstGeom prst="rect">
            <a:avLst/>
          </a:prstGeom>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xfrm>
            <a:off x="4023092" y="4"/>
            <a:ext cx="3077739" cy="469745"/>
          </a:xfrm>
          <a:prstGeom prst="rect">
            <a:avLst/>
          </a:prstGeom>
          <a:noFill/>
        </p:spPr>
        <p:txBody>
          <a:bodyPr/>
          <a:lstStyle/>
          <a:p>
            <a:fld id="{975188F8-FE7B-4DBD-9911-E9B2E3FAEAAB}" type="datetime1">
              <a:rPr lang="en-US" smtClean="0"/>
              <a:pPr/>
              <a:t>8/17/2016</a:t>
            </a:fld>
            <a:endParaRPr lang="en-US" dirty="0" smtClean="0"/>
          </a:p>
        </p:txBody>
      </p:sp>
      <p:sp>
        <p:nvSpPr>
          <p:cNvPr id="52228" name="Rectangle 7"/>
          <p:cNvSpPr>
            <a:spLocks noGrp="1" noChangeArrowheads="1"/>
          </p:cNvSpPr>
          <p:nvPr>
            <p:ph type="sldNum" sz="quarter" idx="5"/>
          </p:nvPr>
        </p:nvSpPr>
        <p:spPr>
          <a:xfrm>
            <a:off x="4023092" y="8917128"/>
            <a:ext cx="3077739" cy="469745"/>
          </a:xfrm>
          <a:prstGeom prst="rect">
            <a:avLst/>
          </a:prstGeom>
          <a:noFill/>
        </p:spPr>
        <p:txBody>
          <a:bodyPr/>
          <a:lstStyle/>
          <a:p>
            <a:fld id="{F98AB3EB-05AB-440B-BBF3-C520CAE835AD}" type="slidenum">
              <a:rPr lang="en-US" smtClean="0"/>
              <a:pPr/>
              <a:t>26</a:t>
            </a:fld>
            <a:endParaRPr lang="en-US" dirty="0" smtClean="0"/>
          </a:p>
        </p:txBody>
      </p:sp>
      <p:sp>
        <p:nvSpPr>
          <p:cNvPr id="52229" name="Rectangle 2"/>
          <p:cNvSpPr>
            <a:spLocks noGrp="1" noRot="1" noChangeAspect="1" noChangeArrowheads="1" noTextEdit="1"/>
          </p:cNvSpPr>
          <p:nvPr>
            <p:ph type="sldImg"/>
          </p:nvPr>
        </p:nvSpPr>
        <p:spPr>
          <a:xfrm>
            <a:off x="1204913" y="704850"/>
            <a:ext cx="4692650" cy="3519488"/>
          </a:xfrm>
          <a:prstGeom prst="rect">
            <a:avLst/>
          </a:prstGeom>
          <a:solidFill>
            <a:srgbClr val="FFFFFF"/>
          </a:solidFill>
          <a:ln/>
        </p:spPr>
      </p:sp>
      <p:sp>
        <p:nvSpPr>
          <p:cNvPr id="52230" name="Rectangle 3"/>
          <p:cNvSpPr>
            <a:spLocks noGrp="1" noChangeArrowheads="1"/>
          </p:cNvSpPr>
          <p:nvPr>
            <p:ph type="body" idx="1"/>
          </p:nvPr>
        </p:nvSpPr>
        <p:spPr>
          <a:xfrm>
            <a:off x="710248" y="4460171"/>
            <a:ext cx="5681980" cy="4224493"/>
          </a:xfrm>
          <a:prstGeom prst="rect">
            <a:avLst/>
          </a:prstGeom>
          <a:solidFill>
            <a:srgbClr val="FFFFFF"/>
          </a:solidFill>
          <a:ln>
            <a:solidFill>
              <a:srgbClr val="000000"/>
            </a:solid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51323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29</a:t>
            </a:fld>
            <a:endParaRPr lang="en-US" dirty="0"/>
          </a:p>
        </p:txBody>
      </p:sp>
    </p:spTree>
    <p:extLst>
      <p:ext uri="{BB962C8B-B14F-4D97-AF65-F5344CB8AC3E}">
        <p14:creationId xmlns:p14="http://schemas.microsoft.com/office/powerpoint/2010/main" val="338576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a:xfrm>
            <a:off x="709613" y="4459288"/>
            <a:ext cx="5683250" cy="4224337"/>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22725" y="8916988"/>
            <a:ext cx="3078163" cy="469900"/>
          </a:xfrm>
          <a:prstGeom prst="rect">
            <a:avLst/>
          </a:prstGeom>
        </p:spPr>
        <p:txBody>
          <a:bodyPr/>
          <a:lstStyle/>
          <a:p>
            <a:pPr>
              <a:defRPr/>
            </a:pPr>
            <a:fld id="{4C11B445-CA78-48C5-87AB-DFEBBC3D8C1E}" type="slidenum">
              <a:rPr lang="en-US" smtClean="0"/>
              <a:pPr>
                <a:defRPr/>
              </a:pPr>
              <a:t>36</a:t>
            </a:fld>
            <a:endParaRPr lang="en-US"/>
          </a:p>
        </p:txBody>
      </p:sp>
    </p:spTree>
    <p:extLst>
      <p:ext uri="{BB962C8B-B14F-4D97-AF65-F5344CB8AC3E}">
        <p14:creationId xmlns:p14="http://schemas.microsoft.com/office/powerpoint/2010/main" val="196345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50"/>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chemeClr val="tx1"/>
              </a:solidFill>
            </a:endParaRPr>
          </a:p>
        </p:txBody>
      </p:sp>
      <p:pic>
        <p:nvPicPr>
          <p:cNvPr id="5" name="Picture 2051" descr="D:\FRONTPAGE THEMES\NATURE\ANABNR2.PNG"/>
          <p:cNvPicPr>
            <a:picLocks noChangeAspect="1" noChangeArrowheads="1"/>
          </p:cNvPicPr>
          <p:nvPr/>
        </p:nvPicPr>
        <p:blipFill>
          <a:blip r:embed="rId2" cstate="print">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052"/>
          <p:cNvSpPr>
            <a:spLocks noChangeArrowheads="1"/>
          </p:cNvSpPr>
          <p:nvPr/>
        </p:nvSpPr>
        <p:spPr bwMode="hidden">
          <a:xfrm>
            <a:off x="795338" y="2895600"/>
            <a:ext cx="304800" cy="9906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chemeClr val="tx1"/>
              </a:solidFill>
            </a:endParaRPr>
          </a:p>
        </p:txBody>
      </p:sp>
      <p:sp>
        <p:nvSpPr>
          <p:cNvPr id="51205" name="Rectangle 2053"/>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51206" name="Rectangle 2054"/>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7" name="Rectangle 2055"/>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8" name="Rectangle 2056"/>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9" name="Rectangle 2057"/>
          <p:cNvSpPr>
            <a:spLocks noGrp="1" noChangeArrowheads="1"/>
          </p:cNvSpPr>
          <p:nvPr>
            <p:ph type="sldNum" sz="quarter" idx="12"/>
          </p:nvPr>
        </p:nvSpPr>
        <p:spPr>
          <a:xfrm>
            <a:off x="6553200" y="6324600"/>
            <a:ext cx="1905000" cy="457200"/>
          </a:xfrm>
        </p:spPr>
        <p:txBody>
          <a:bodyPr/>
          <a:lstStyle>
            <a:lvl1pPr>
              <a:defRPr sz="1400"/>
            </a:lvl1pPr>
          </a:lstStyle>
          <a:p>
            <a:pPr>
              <a:defRPr/>
            </a:pPr>
            <a:fld id="{04073E8E-24D0-4A93-A849-BF28046BCF7B}" type="slidenum">
              <a:rPr lang="en-US"/>
              <a:pPr>
                <a:defRPr/>
              </a:pPr>
              <a:t>‹#›</a:t>
            </a:fld>
            <a:endParaRPr lang="en-US"/>
          </a:p>
        </p:txBody>
      </p:sp>
    </p:spTree>
    <p:extLst>
      <p:ext uri="{BB962C8B-B14F-4D97-AF65-F5344CB8AC3E}">
        <p14:creationId xmlns:p14="http://schemas.microsoft.com/office/powerpoint/2010/main" val="345874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7DA14B5-888E-457A-A53B-1569776C2AD2}" type="slidenum">
              <a:rPr lang="en-US"/>
              <a:pPr>
                <a:defRPr/>
              </a:pPr>
              <a:t>‹#›</a:t>
            </a:fld>
            <a:endParaRPr lang="en-US" sz="1400"/>
          </a:p>
        </p:txBody>
      </p:sp>
    </p:spTree>
    <p:extLst>
      <p:ext uri="{BB962C8B-B14F-4D97-AF65-F5344CB8AC3E}">
        <p14:creationId xmlns:p14="http://schemas.microsoft.com/office/powerpoint/2010/main" val="329433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BD8A51D-1A09-4C69-A1C0-111934FED17A}" type="slidenum">
              <a:rPr lang="en-US"/>
              <a:pPr>
                <a:defRPr/>
              </a:pPr>
              <a:t>‹#›</a:t>
            </a:fld>
            <a:endParaRPr lang="en-US" sz="1400"/>
          </a:p>
        </p:txBody>
      </p:sp>
    </p:spTree>
    <p:extLst>
      <p:ext uri="{BB962C8B-B14F-4D97-AF65-F5344CB8AC3E}">
        <p14:creationId xmlns:p14="http://schemas.microsoft.com/office/powerpoint/2010/main" val="467808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D78682-1249-4B13-A382-F0F7F830DD5D}" type="slidenum">
              <a:rPr lang="en-US" smtClean="0"/>
              <a:pPr>
                <a:defRPr/>
              </a:pPr>
              <a:t>‹#›</a:t>
            </a:fld>
            <a:endParaRPr lang="en-US" sz="1400"/>
          </a:p>
        </p:txBody>
      </p:sp>
    </p:spTree>
    <p:extLst>
      <p:ext uri="{BB962C8B-B14F-4D97-AF65-F5344CB8AC3E}">
        <p14:creationId xmlns:p14="http://schemas.microsoft.com/office/powerpoint/2010/main" val="2367112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7"/>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endParaRPr lang="en-US" dirty="0"/>
          </a:p>
        </p:txBody>
      </p:sp>
      <p:sp>
        <p:nvSpPr>
          <p:cNvPr id="4" name="Rectangle 28"/>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dirty="0"/>
          </a:p>
        </p:txBody>
      </p:sp>
      <p:sp>
        <p:nvSpPr>
          <p:cNvPr id="5" name="Rectangle 29"/>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8C076582-7D8C-4105-8A38-C61BA0C8A34F}" type="slidenum">
              <a:rPr lang="en-US"/>
              <a:pPr>
                <a:defRPr/>
              </a:pPr>
              <a:t>‹#›</a:t>
            </a:fld>
            <a:endParaRPr lang="en-US" dirty="0"/>
          </a:p>
        </p:txBody>
      </p:sp>
    </p:spTree>
    <p:extLst>
      <p:ext uri="{BB962C8B-B14F-4D97-AF65-F5344CB8AC3E}">
        <p14:creationId xmlns:p14="http://schemas.microsoft.com/office/powerpoint/2010/main" val="23783068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3255787-2820-41F5-8605-E50CFC5D3FCC}" type="slidenum">
              <a:rPr lang="en-US"/>
              <a:pPr>
                <a:defRPr/>
              </a:pPr>
              <a:t>‹#›</a:t>
            </a:fld>
            <a:endParaRPr lang="en-US" sz="1400"/>
          </a:p>
        </p:txBody>
      </p:sp>
    </p:spTree>
    <p:extLst>
      <p:ext uri="{BB962C8B-B14F-4D97-AF65-F5344CB8AC3E}">
        <p14:creationId xmlns:p14="http://schemas.microsoft.com/office/powerpoint/2010/main" val="325512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E129100-6620-4C07-8CB6-E1D9D0251C77}" type="slidenum">
              <a:rPr lang="en-US"/>
              <a:pPr>
                <a:defRPr/>
              </a:pPr>
              <a:t>‹#›</a:t>
            </a:fld>
            <a:endParaRPr lang="en-US" sz="1400"/>
          </a:p>
        </p:txBody>
      </p:sp>
    </p:spTree>
    <p:extLst>
      <p:ext uri="{BB962C8B-B14F-4D97-AF65-F5344CB8AC3E}">
        <p14:creationId xmlns:p14="http://schemas.microsoft.com/office/powerpoint/2010/main" val="104257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0CC64C1-674C-4FCF-8805-881DE8B9611A}" type="slidenum">
              <a:rPr lang="en-US"/>
              <a:pPr>
                <a:defRPr/>
              </a:pPr>
              <a:t>‹#›</a:t>
            </a:fld>
            <a:endParaRPr lang="en-US" sz="1400"/>
          </a:p>
        </p:txBody>
      </p:sp>
    </p:spTree>
    <p:extLst>
      <p:ext uri="{BB962C8B-B14F-4D97-AF65-F5344CB8AC3E}">
        <p14:creationId xmlns:p14="http://schemas.microsoft.com/office/powerpoint/2010/main" val="249832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33CC2DDD-3935-4732-BE5F-A9CC850197BD}" type="slidenum">
              <a:rPr lang="en-US"/>
              <a:pPr>
                <a:defRPr/>
              </a:pPr>
              <a:t>‹#›</a:t>
            </a:fld>
            <a:endParaRPr lang="en-US" sz="1400"/>
          </a:p>
        </p:txBody>
      </p:sp>
    </p:spTree>
    <p:extLst>
      <p:ext uri="{BB962C8B-B14F-4D97-AF65-F5344CB8AC3E}">
        <p14:creationId xmlns:p14="http://schemas.microsoft.com/office/powerpoint/2010/main" val="221386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380D73B-0451-462A-B2A3-9C0EC7A7726B}" type="slidenum">
              <a:rPr lang="en-US"/>
              <a:pPr>
                <a:defRPr/>
              </a:pPr>
              <a:t>‹#›</a:t>
            </a:fld>
            <a:endParaRPr lang="en-US" sz="1400"/>
          </a:p>
        </p:txBody>
      </p:sp>
    </p:spTree>
    <p:extLst>
      <p:ext uri="{BB962C8B-B14F-4D97-AF65-F5344CB8AC3E}">
        <p14:creationId xmlns:p14="http://schemas.microsoft.com/office/powerpoint/2010/main" val="210822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1404D337-435B-4C74-A5A5-E28A2756DDE9}" type="slidenum">
              <a:rPr lang="en-US"/>
              <a:pPr>
                <a:defRPr/>
              </a:pPr>
              <a:t>‹#›</a:t>
            </a:fld>
            <a:endParaRPr lang="en-US" sz="1400"/>
          </a:p>
        </p:txBody>
      </p:sp>
    </p:spTree>
    <p:extLst>
      <p:ext uri="{BB962C8B-B14F-4D97-AF65-F5344CB8AC3E}">
        <p14:creationId xmlns:p14="http://schemas.microsoft.com/office/powerpoint/2010/main" val="170135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B971E4C-5D7F-406D-BA6A-DFE9D6D61929}" type="slidenum">
              <a:rPr lang="en-US"/>
              <a:pPr>
                <a:defRPr/>
              </a:pPr>
              <a:t>‹#›</a:t>
            </a:fld>
            <a:endParaRPr lang="en-US" sz="1400"/>
          </a:p>
        </p:txBody>
      </p:sp>
    </p:spTree>
    <p:extLst>
      <p:ext uri="{BB962C8B-B14F-4D97-AF65-F5344CB8AC3E}">
        <p14:creationId xmlns:p14="http://schemas.microsoft.com/office/powerpoint/2010/main" val="21167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2336B02-7076-4C75-8E2B-28B919D61358}" type="slidenum">
              <a:rPr lang="en-US"/>
              <a:pPr>
                <a:defRPr/>
              </a:pPr>
              <a:t>‹#›</a:t>
            </a:fld>
            <a:endParaRPr lang="en-US" sz="1400"/>
          </a:p>
        </p:txBody>
      </p:sp>
    </p:spTree>
    <p:extLst>
      <p:ext uri="{BB962C8B-B14F-4D97-AF65-F5344CB8AC3E}">
        <p14:creationId xmlns:p14="http://schemas.microsoft.com/office/powerpoint/2010/main" val="189963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chemeClr val="tx1"/>
              </a:solidFill>
            </a:endParaRPr>
          </a:p>
        </p:txBody>
      </p:sp>
      <p:sp>
        <p:nvSpPr>
          <p:cNvPr id="102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chemeClr val="tx1"/>
              </a:solidFill>
            </a:endParaRPr>
          </a:p>
        </p:txBody>
      </p:sp>
      <p:sp>
        <p:nvSpPr>
          <p:cNvPr id="1028" name="Rectangle 4" descr="Stationery"/>
          <p:cNvSpPr>
            <a:spLocks noChangeArrowheads="1"/>
          </p:cNvSpPr>
          <p:nvPr/>
        </p:nvSpPr>
        <p:spPr bwMode="auto">
          <a:xfrm>
            <a:off x="457200" y="0"/>
            <a:ext cx="1219200" cy="762000"/>
          </a:xfrm>
          <a:prstGeom prst="rect">
            <a:avLst/>
          </a:prstGeom>
          <a:blipFill dpi="0" rotWithShape="0">
            <a:blip r:embed="rId15"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chemeClr val="tx1"/>
              </a:solidFill>
            </a:endParaRPr>
          </a:p>
        </p:txBody>
      </p:sp>
      <p:sp>
        <p:nvSpPr>
          <p:cNvPr id="1029" name="Rectangle 5" descr="Stationery"/>
          <p:cNvSpPr>
            <a:spLocks noChangeArrowheads="1"/>
          </p:cNvSpPr>
          <p:nvPr/>
        </p:nvSpPr>
        <p:spPr bwMode="auto">
          <a:xfrm>
            <a:off x="0" y="0"/>
            <a:ext cx="457200" cy="6858000"/>
          </a:xfrm>
          <a:prstGeom prst="rect">
            <a:avLst/>
          </a:prstGeom>
          <a:blipFill dpi="0" rotWithShape="0">
            <a:blip r:embed="rId15"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chemeClr val="tx1"/>
              </a:solidFill>
            </a:endParaRPr>
          </a:p>
        </p:txBody>
      </p:sp>
      <p:sp>
        <p:nvSpPr>
          <p:cNvPr id="1030" name="Rectangle 6"/>
          <p:cNvSpPr>
            <a:spLocks noGrp="1" noChangeArrowheads="1"/>
          </p:cNvSpPr>
          <p:nvPr>
            <p:ph type="title"/>
          </p:nvPr>
        </p:nvSpPr>
        <p:spPr bwMode="auto">
          <a:xfrm>
            <a:off x="1066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0183"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pPr>
              <a:defRPr/>
            </a:pPr>
            <a:endParaRPr lang="en-US"/>
          </a:p>
        </p:txBody>
      </p:sp>
      <p:sp>
        <p:nvSpPr>
          <p:cNvPr id="50184"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pPr>
              <a:defRPr/>
            </a:pPr>
            <a:endParaRPr lang="en-US"/>
          </a:p>
        </p:txBody>
      </p:sp>
      <p:pic>
        <p:nvPicPr>
          <p:cNvPr id="1033" name="Picture 9" descr="C:\Wendy\anabnr2.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p:nvSpPr>
        <p:spPr bwMode="auto">
          <a:xfrm>
            <a:off x="304800" y="457200"/>
            <a:ext cx="2514600" cy="3048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chemeClr val="tx1"/>
              </a:solidFill>
            </a:endParaRPr>
          </a:p>
        </p:txBody>
      </p:sp>
      <p:sp>
        <p:nvSpPr>
          <p:cNvPr id="50187"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2400">
                <a:solidFill>
                  <a:schemeClr val="tx2"/>
                </a:solidFill>
              </a:defRPr>
            </a:lvl1pPr>
          </a:lstStyle>
          <a:p>
            <a:pPr>
              <a:defRPr/>
            </a:pPr>
            <a:fld id="{A1D78682-1249-4B13-A382-F0F7F830DD5D}" type="slidenum">
              <a:rPr lang="en-US"/>
              <a:pPr>
                <a:defRPr/>
              </a:pPr>
              <a:t>‹#›</a:t>
            </a:fld>
            <a:endParaRPr lang="en-US" sz="1400"/>
          </a:p>
        </p:txBody>
      </p:sp>
      <p:sp>
        <p:nvSpPr>
          <p:cNvPr id="1036" name="Rectangle 12"/>
          <p:cNvSpPr>
            <a:spLocks noGrp="1" noChangeArrowheads="1"/>
          </p:cNvSpPr>
          <p:nvPr>
            <p:ph type="body" idx="1"/>
          </p:nvPr>
        </p:nvSpPr>
        <p:spPr bwMode="auto">
          <a:xfrm>
            <a:off x="1066800"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5"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 id="2147483787" r:id="rId13"/>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MTqBP-x3yR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685800"/>
            <a:ext cx="8747760" cy="1600200"/>
          </a:xfrm>
        </p:spPr>
        <p:txBody>
          <a:bodyPr/>
          <a:lstStyle/>
          <a:p>
            <a:pPr algn="ctr" eaLnBrk="1" hangingPunct="1"/>
            <a:r>
              <a:rPr lang="en-US" sz="4000" b="1" dirty="0" smtClean="0"/>
              <a:t>Increasing STEM Students’ Motivation:  Strategies That Work</a:t>
            </a:r>
            <a:br>
              <a:rPr lang="en-US" sz="4000" b="1" dirty="0" smtClean="0"/>
            </a:br>
            <a:endParaRPr lang="en-US" sz="4000" b="1" i="1" dirty="0" smtClean="0"/>
          </a:p>
        </p:txBody>
      </p:sp>
      <p:sp>
        <p:nvSpPr>
          <p:cNvPr id="4099" name="Rectangle 3"/>
          <p:cNvSpPr>
            <a:spLocks noGrp="1" noChangeArrowheads="1"/>
          </p:cNvSpPr>
          <p:nvPr>
            <p:ph type="subTitle" idx="1"/>
          </p:nvPr>
        </p:nvSpPr>
        <p:spPr>
          <a:xfrm>
            <a:off x="344805" y="3957424"/>
            <a:ext cx="8783955" cy="1828800"/>
          </a:xfrm>
        </p:spPr>
        <p:txBody>
          <a:bodyPr/>
          <a:lstStyle/>
          <a:p>
            <a:pPr algn="ctr">
              <a:spcBef>
                <a:spcPts val="0"/>
              </a:spcBef>
            </a:pPr>
            <a:r>
              <a:rPr lang="en-US" sz="2800" dirty="0">
                <a:solidFill>
                  <a:schemeClr val="tx2"/>
                </a:solidFill>
                <a:cs typeface="Arial" pitchFamily="34" charset="0"/>
              </a:rPr>
              <a:t>Saundra Yancy McGuire, Ph.D</a:t>
            </a:r>
            <a:r>
              <a:rPr lang="en-US" sz="2800" dirty="0" smtClean="0">
                <a:solidFill>
                  <a:schemeClr val="tx2"/>
                </a:solidFill>
                <a:cs typeface="Arial" pitchFamily="34" charset="0"/>
              </a:rPr>
              <a:t>.</a:t>
            </a:r>
          </a:p>
          <a:p>
            <a:pPr algn="ctr">
              <a:spcBef>
                <a:spcPts val="0"/>
              </a:spcBef>
            </a:pPr>
            <a:r>
              <a:rPr lang="en-US" sz="2800" dirty="0">
                <a:solidFill>
                  <a:schemeClr val="tx2"/>
                </a:solidFill>
                <a:cs typeface="Arial" pitchFamily="34" charset="0"/>
              </a:rPr>
              <a:t>Distinguished Alumna, Southern </a:t>
            </a:r>
            <a:r>
              <a:rPr lang="en-US" sz="2800" dirty="0" smtClean="0">
                <a:solidFill>
                  <a:schemeClr val="tx2"/>
                </a:solidFill>
                <a:cs typeface="Arial" pitchFamily="34" charset="0"/>
              </a:rPr>
              <a:t>Univ</a:t>
            </a:r>
            <a:r>
              <a:rPr lang="en-US" sz="2800" dirty="0" smtClean="0">
                <a:solidFill>
                  <a:schemeClr val="tx2"/>
                </a:solidFill>
                <a:cs typeface="Tahoma" pitchFamily="34" charset="0"/>
              </a:rPr>
              <a:t> </a:t>
            </a:r>
            <a:r>
              <a:rPr lang="en-US" sz="2800" dirty="0" err="1">
                <a:solidFill>
                  <a:schemeClr val="tx2"/>
                </a:solidFill>
                <a:cs typeface="Arial" pitchFamily="34" charset="0"/>
              </a:rPr>
              <a:t>Dept</a:t>
            </a:r>
            <a:r>
              <a:rPr lang="en-US" sz="2800" dirty="0">
                <a:solidFill>
                  <a:schemeClr val="tx2"/>
                </a:solidFill>
                <a:cs typeface="Arial" pitchFamily="34" charset="0"/>
              </a:rPr>
              <a:t> of </a:t>
            </a:r>
            <a:r>
              <a:rPr lang="en-US" sz="2800" dirty="0" smtClean="0">
                <a:solidFill>
                  <a:schemeClr val="tx2"/>
                </a:solidFill>
                <a:cs typeface="Arial" pitchFamily="34" charset="0"/>
              </a:rPr>
              <a:t>Chemistry</a:t>
            </a:r>
            <a:endParaRPr lang="en-US" sz="2800" dirty="0">
              <a:solidFill>
                <a:schemeClr val="tx2"/>
              </a:solidFill>
              <a:cs typeface="Arial" pitchFamily="34" charset="0"/>
            </a:endParaRPr>
          </a:p>
          <a:p>
            <a:pPr algn="ctr">
              <a:spcBef>
                <a:spcPts val="0"/>
              </a:spcBef>
            </a:pPr>
            <a:r>
              <a:rPr lang="en-US" sz="2800" dirty="0" smtClean="0">
                <a:solidFill>
                  <a:schemeClr val="tx2"/>
                </a:solidFill>
                <a:cs typeface="Arial" pitchFamily="34" charset="0"/>
              </a:rPr>
              <a:t>Retired Asst. Vice Chancellor &amp; Prof of Chemistry</a:t>
            </a:r>
          </a:p>
          <a:p>
            <a:pPr algn="ctr">
              <a:spcBef>
                <a:spcPts val="0"/>
              </a:spcBef>
            </a:pPr>
            <a:r>
              <a:rPr lang="en-US" sz="2800" dirty="0" smtClean="0">
                <a:solidFill>
                  <a:schemeClr val="tx2"/>
                </a:solidFill>
                <a:cs typeface="Arial" pitchFamily="34" charset="0"/>
              </a:rPr>
              <a:t>Director Emerita, </a:t>
            </a:r>
            <a:r>
              <a:rPr lang="en-US" sz="2800" dirty="0">
                <a:solidFill>
                  <a:schemeClr val="tx2"/>
                </a:solidFill>
                <a:cs typeface="Arial" pitchFamily="34" charset="0"/>
              </a:rPr>
              <a:t>Center for Academic </a:t>
            </a:r>
            <a:r>
              <a:rPr lang="en-US" sz="2800" dirty="0" smtClean="0">
                <a:solidFill>
                  <a:schemeClr val="tx2"/>
                </a:solidFill>
                <a:cs typeface="Arial" pitchFamily="34" charset="0"/>
              </a:rPr>
              <a:t>Success</a:t>
            </a:r>
          </a:p>
          <a:p>
            <a:pPr algn="ctr">
              <a:spcBef>
                <a:spcPts val="0"/>
              </a:spcBef>
            </a:pPr>
            <a:r>
              <a:rPr lang="en-US" sz="2800" dirty="0" smtClean="0">
                <a:solidFill>
                  <a:schemeClr val="tx2"/>
                </a:solidFill>
                <a:cs typeface="Arial" pitchFamily="34" charset="0"/>
              </a:rPr>
              <a:t>Louisiana State University</a:t>
            </a:r>
          </a:p>
          <a:p>
            <a:pPr algn="ctr">
              <a:spcBef>
                <a:spcPts val="0"/>
              </a:spcBef>
            </a:pPr>
            <a:r>
              <a:rPr lang="en-US" sz="2400" b="1" dirty="0" smtClean="0">
                <a:solidFill>
                  <a:schemeClr val="tx2">
                    <a:lumMod val="75000"/>
                  </a:schemeClr>
                </a:solidFill>
              </a:rPr>
              <a:t> </a:t>
            </a:r>
            <a:r>
              <a:rPr lang="en-US" sz="2800" dirty="0">
                <a:solidFill>
                  <a:schemeClr val="tx2"/>
                </a:solidFill>
                <a:cs typeface="Tahoma" pitchFamily="34" charset="0"/>
              </a:rPr>
              <a:t>Fellow, American Chemical Society &amp; AAAS </a:t>
            </a:r>
          </a:p>
          <a:p>
            <a:pPr algn="ctr">
              <a:spcBef>
                <a:spcPts val="0"/>
              </a:spcBef>
            </a:pPr>
            <a:endParaRPr lang="en-US" sz="2400" b="1" dirty="0">
              <a:solidFill>
                <a:schemeClr val="tx2">
                  <a:lumMod val="75000"/>
                </a:schemeClr>
              </a:solidFill>
            </a:endParaRPr>
          </a:p>
          <a:p>
            <a:pPr algn="ctr" eaLnBrk="1" hangingPunct="1">
              <a:spcBef>
                <a:spcPts val="0"/>
              </a:spcBef>
            </a:pPr>
            <a:endParaRPr lang="en-US" dirty="0" smtClean="0">
              <a:solidFill>
                <a:schemeClr val="tx2">
                  <a:lumMod val="75000"/>
                </a:schemeClr>
              </a:solidFill>
            </a:endParaRPr>
          </a:p>
        </p:txBody>
      </p:sp>
      <p:sp>
        <p:nvSpPr>
          <p:cNvPr id="2" name="Rectangle 1"/>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405" y="2104119"/>
            <a:ext cx="3028950" cy="188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04800"/>
            <a:ext cx="8077200" cy="685800"/>
          </a:xfrm>
        </p:spPr>
        <p:txBody>
          <a:bodyPr/>
          <a:lstStyle/>
          <a:p>
            <a:pPr algn="ctr" eaLnBrk="1" hangingPunct="1"/>
            <a:r>
              <a:rPr lang="en-US" sz="3200" b="1" dirty="0" smtClean="0"/>
              <a:t>The Cure for Learned Helplessness</a:t>
            </a:r>
          </a:p>
        </p:txBody>
      </p:sp>
      <p:sp>
        <p:nvSpPr>
          <p:cNvPr id="8195" name="Rectangle 3"/>
          <p:cNvSpPr>
            <a:spLocks noGrp="1" noChangeArrowheads="1"/>
          </p:cNvSpPr>
          <p:nvPr>
            <p:ph type="body" idx="1"/>
          </p:nvPr>
        </p:nvSpPr>
        <p:spPr>
          <a:xfrm>
            <a:off x="685800" y="1524000"/>
            <a:ext cx="7924800" cy="4953000"/>
          </a:xfrm>
        </p:spPr>
        <p:txBody>
          <a:bodyPr/>
          <a:lstStyle/>
          <a:p>
            <a:pPr eaLnBrk="1" hangingPunct="1">
              <a:lnSpc>
                <a:spcPct val="80000"/>
              </a:lnSpc>
              <a:buClr>
                <a:schemeClr val="accent2">
                  <a:lumMod val="50000"/>
                </a:schemeClr>
              </a:buClr>
              <a:buSzPct val="132000"/>
              <a:buFont typeface="Wingdings" panose="05000000000000000000" pitchFamily="2" charset="2"/>
              <a:buChar char="§"/>
            </a:pPr>
            <a:r>
              <a:rPr lang="en-US" sz="2800" b="1" dirty="0" smtClean="0">
                <a:solidFill>
                  <a:schemeClr val="tx2">
                    <a:lumMod val="75000"/>
                  </a:schemeClr>
                </a:solidFill>
              </a:rPr>
              <a:t>Understanding your “explanatory style”</a:t>
            </a:r>
          </a:p>
          <a:p>
            <a:pPr marL="0" indent="0" eaLnBrk="1" hangingPunct="1">
              <a:lnSpc>
                <a:spcPct val="80000"/>
              </a:lnSpc>
              <a:buClr>
                <a:schemeClr val="accent2">
                  <a:lumMod val="50000"/>
                </a:schemeClr>
              </a:buClr>
              <a:buSzPct val="132000"/>
              <a:buNone/>
            </a:pPr>
            <a:r>
              <a:rPr lang="en-US" b="1" dirty="0">
                <a:solidFill>
                  <a:schemeClr val="tx2">
                    <a:lumMod val="75000"/>
                  </a:schemeClr>
                </a:solidFill>
              </a:rPr>
              <a:t> </a:t>
            </a:r>
            <a:r>
              <a:rPr lang="en-US" b="1" dirty="0" smtClean="0">
                <a:solidFill>
                  <a:schemeClr val="tx2">
                    <a:lumMod val="75000"/>
                  </a:schemeClr>
                </a:solidFill>
              </a:rPr>
              <a:t>    	</a:t>
            </a:r>
            <a:r>
              <a:rPr lang="en-US" sz="2800" b="1" dirty="0" smtClean="0">
                <a:solidFill>
                  <a:schemeClr val="tx2">
                    <a:lumMod val="75000"/>
                  </a:schemeClr>
                </a:solidFill>
              </a:rPr>
              <a:t>To what do you attribute failure or success?</a:t>
            </a:r>
          </a:p>
          <a:p>
            <a:pPr eaLnBrk="1" hangingPunct="1">
              <a:lnSpc>
                <a:spcPct val="80000"/>
              </a:lnSpc>
              <a:buClr>
                <a:schemeClr val="accent2">
                  <a:lumMod val="50000"/>
                </a:schemeClr>
              </a:buClr>
              <a:buSzPct val="132000"/>
              <a:buFont typeface="Wingdings" panose="05000000000000000000" pitchFamily="2" charset="2"/>
              <a:buChar char="§"/>
            </a:pPr>
            <a:endParaRPr lang="en-US" sz="1000" b="1" dirty="0" smtClean="0">
              <a:solidFill>
                <a:schemeClr val="tx2">
                  <a:lumMod val="75000"/>
                </a:schemeClr>
              </a:solidFill>
            </a:endParaRPr>
          </a:p>
          <a:p>
            <a:pPr eaLnBrk="1" hangingPunct="1">
              <a:buClr>
                <a:schemeClr val="accent2">
                  <a:lumMod val="50000"/>
                </a:schemeClr>
              </a:buClr>
              <a:buSzPct val="132000"/>
              <a:buFont typeface="Wingdings" panose="05000000000000000000" pitchFamily="2" charset="2"/>
              <a:buChar char="§"/>
            </a:pPr>
            <a:r>
              <a:rPr lang="en-US" sz="2800" b="1" dirty="0" smtClean="0">
                <a:solidFill>
                  <a:schemeClr val="tx2">
                    <a:lumMod val="75000"/>
                  </a:schemeClr>
                </a:solidFill>
              </a:rPr>
              <a:t>Changing the negative, self-destructive things 	you say to yourself when you fail</a:t>
            </a:r>
          </a:p>
          <a:p>
            <a:pPr eaLnBrk="1" hangingPunct="1">
              <a:lnSpc>
                <a:spcPct val="80000"/>
              </a:lnSpc>
              <a:buClr>
                <a:schemeClr val="accent2">
                  <a:lumMod val="50000"/>
                </a:schemeClr>
              </a:buClr>
              <a:buSzPct val="132000"/>
              <a:buFont typeface="Wingdings" panose="05000000000000000000" pitchFamily="2" charset="2"/>
              <a:buChar char="§"/>
            </a:pPr>
            <a:endParaRPr lang="en-US" sz="1000" b="1" dirty="0" smtClean="0">
              <a:solidFill>
                <a:schemeClr val="tx2">
                  <a:lumMod val="75000"/>
                </a:schemeClr>
              </a:solidFill>
            </a:endParaRPr>
          </a:p>
          <a:p>
            <a:pPr eaLnBrk="1" hangingPunct="1">
              <a:buClr>
                <a:schemeClr val="accent2">
                  <a:lumMod val="50000"/>
                </a:schemeClr>
              </a:buClr>
              <a:buSzPct val="132000"/>
              <a:buFont typeface="Wingdings" panose="05000000000000000000" pitchFamily="2" charset="2"/>
              <a:buChar char="§"/>
            </a:pPr>
            <a:r>
              <a:rPr lang="en-US" sz="2800" b="1" dirty="0" smtClean="0">
                <a:solidFill>
                  <a:schemeClr val="tx2">
                    <a:lumMod val="75000"/>
                  </a:schemeClr>
                </a:solidFill>
              </a:rPr>
              <a:t>Making the new statements a permanent part 	of your explanatory style</a:t>
            </a:r>
          </a:p>
          <a:p>
            <a:pPr eaLnBrk="1" hangingPunct="1">
              <a:lnSpc>
                <a:spcPct val="80000"/>
              </a:lnSpc>
              <a:buClr>
                <a:schemeClr val="accent2">
                  <a:lumMod val="50000"/>
                </a:schemeClr>
              </a:buClr>
              <a:buSzPct val="132000"/>
              <a:buFont typeface="Wingdings" panose="05000000000000000000" pitchFamily="2" charset="2"/>
              <a:buChar char="§"/>
            </a:pPr>
            <a:endParaRPr lang="en-US" sz="1000" b="1" dirty="0" smtClean="0">
              <a:solidFill>
                <a:schemeClr val="tx2">
                  <a:lumMod val="75000"/>
                </a:schemeClr>
              </a:solidFill>
            </a:endParaRPr>
          </a:p>
          <a:p>
            <a:pPr eaLnBrk="1" hangingPunct="1">
              <a:buClr>
                <a:schemeClr val="accent2">
                  <a:lumMod val="50000"/>
                </a:schemeClr>
              </a:buClr>
              <a:buSzPct val="132000"/>
              <a:buFont typeface="Wingdings" panose="05000000000000000000" pitchFamily="2" charset="2"/>
              <a:buChar char="§"/>
            </a:pPr>
            <a:r>
              <a:rPr lang="en-US" sz="2800" b="1" dirty="0" smtClean="0">
                <a:solidFill>
                  <a:schemeClr val="tx2">
                    <a:lumMod val="75000"/>
                  </a:schemeClr>
                </a:solidFill>
              </a:rPr>
              <a:t>Recognizing that </a:t>
            </a:r>
            <a:r>
              <a:rPr lang="en-US" sz="2800" b="1" i="1" dirty="0" smtClean="0">
                <a:solidFill>
                  <a:schemeClr val="tx2">
                    <a:lumMod val="75000"/>
                  </a:schemeClr>
                </a:solidFill>
              </a:rPr>
              <a:t>perception of ability has the 	most influence on the amount of effort </a:t>
            </a:r>
            <a:r>
              <a:rPr lang="en-US" sz="2800" b="1" dirty="0" smtClean="0">
                <a:solidFill>
                  <a:schemeClr val="tx2">
                    <a:lumMod val="75000"/>
                  </a:schemeClr>
                </a:solidFill>
              </a:rPr>
              <a:t>you 	will expend on a task!</a:t>
            </a:r>
          </a:p>
          <a:p>
            <a:pPr marL="0" indent="0" eaLnBrk="1" hangingPunct="1">
              <a:buNone/>
            </a:pPr>
            <a:endParaRPr lang="en-US" sz="1000" dirty="0" smtClean="0"/>
          </a:p>
          <a:p>
            <a:pPr eaLnBrk="1" hangingPunct="1">
              <a:lnSpc>
                <a:spcPct val="80000"/>
              </a:lnSpc>
              <a:buFont typeface="Wingdings" pitchFamily="2" charset="2"/>
              <a:buNone/>
            </a:pPr>
            <a:r>
              <a:rPr lang="en-US" sz="2800" b="1" dirty="0" smtClean="0"/>
              <a:t>	</a:t>
            </a:r>
            <a:r>
              <a:rPr lang="en-US" sz="1600" dirty="0" smtClean="0"/>
              <a:t>				</a:t>
            </a:r>
          </a:p>
        </p:txBody>
      </p:sp>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202265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1600" y="304800"/>
            <a:ext cx="7772400" cy="1143000"/>
          </a:xfrm>
        </p:spPr>
        <p:txBody>
          <a:bodyPr/>
          <a:lstStyle/>
          <a:p>
            <a:pPr algn="ctr" eaLnBrk="1" hangingPunct="1"/>
            <a:r>
              <a:rPr lang="en-US" sz="4000" b="1" dirty="0" smtClean="0"/>
              <a:t>Ways to Create </a:t>
            </a:r>
            <a:br>
              <a:rPr lang="en-US" sz="4000" b="1" dirty="0" smtClean="0"/>
            </a:br>
            <a:r>
              <a:rPr lang="en-US" sz="4000" b="1" dirty="0" smtClean="0"/>
              <a:t>A Supportive Environment</a:t>
            </a:r>
          </a:p>
        </p:txBody>
      </p:sp>
      <p:sp>
        <p:nvSpPr>
          <p:cNvPr id="14339" name="Rectangle 3"/>
          <p:cNvSpPr>
            <a:spLocks noGrp="1" noChangeArrowheads="1"/>
          </p:cNvSpPr>
          <p:nvPr>
            <p:ph type="body" idx="1"/>
          </p:nvPr>
        </p:nvSpPr>
        <p:spPr>
          <a:xfrm>
            <a:off x="609600" y="1676400"/>
            <a:ext cx="8229600" cy="4953000"/>
          </a:xfrm>
        </p:spPr>
        <p:txBody>
          <a:bodyPr/>
          <a:lstStyle/>
          <a:p>
            <a:pPr eaLnBrk="1" hangingPunct="1">
              <a:buClr>
                <a:schemeClr val="accent2">
                  <a:lumMod val="50000"/>
                </a:schemeClr>
              </a:buClr>
            </a:pPr>
            <a:r>
              <a:rPr lang="en-US" b="1" dirty="0" smtClean="0">
                <a:solidFill>
                  <a:schemeClr val="tx2"/>
                </a:solidFill>
              </a:rPr>
              <a:t>Introduce engaging, fun activity if possible. </a:t>
            </a:r>
          </a:p>
          <a:p>
            <a:pPr eaLnBrk="1" hangingPunct="1">
              <a:buClr>
                <a:schemeClr val="accent2">
                  <a:lumMod val="50000"/>
                </a:schemeClr>
              </a:buClr>
            </a:pPr>
            <a:r>
              <a:rPr lang="en-US" b="1" dirty="0" smtClean="0">
                <a:solidFill>
                  <a:schemeClr val="tx2"/>
                </a:solidFill>
              </a:rPr>
              <a:t>Provide clear grading schemas and rubrics if possible</a:t>
            </a:r>
          </a:p>
          <a:p>
            <a:pPr eaLnBrk="1" hangingPunct="1">
              <a:buClr>
                <a:schemeClr val="accent2">
                  <a:lumMod val="50000"/>
                </a:schemeClr>
              </a:buClr>
            </a:pPr>
            <a:r>
              <a:rPr lang="en-US" b="1" dirty="0" smtClean="0">
                <a:solidFill>
                  <a:schemeClr val="tx2"/>
                </a:solidFill>
              </a:rPr>
              <a:t>Show the instructor’s human side – hobbies, </a:t>
            </a:r>
            <a:r>
              <a:rPr lang="en-US" b="1" i="1" dirty="0" smtClean="0">
                <a:solidFill>
                  <a:schemeClr val="tx2"/>
                </a:solidFill>
              </a:rPr>
              <a:t>past academic struggles</a:t>
            </a:r>
            <a:r>
              <a:rPr lang="en-US" b="1" dirty="0" smtClean="0">
                <a:solidFill>
                  <a:schemeClr val="tx2"/>
                </a:solidFill>
              </a:rPr>
              <a:t>, </a:t>
            </a:r>
            <a:r>
              <a:rPr lang="en-US" b="1" dirty="0" err="1" smtClean="0">
                <a:solidFill>
                  <a:schemeClr val="tx2"/>
                </a:solidFill>
              </a:rPr>
              <a:t>etc</a:t>
            </a:r>
            <a:endParaRPr lang="en-US" b="1" dirty="0" smtClean="0">
              <a:solidFill>
                <a:schemeClr val="tx2"/>
              </a:solidFill>
            </a:endParaRPr>
          </a:p>
          <a:p>
            <a:pPr eaLnBrk="1" hangingPunct="1">
              <a:buClr>
                <a:schemeClr val="accent2">
                  <a:lumMod val="50000"/>
                </a:schemeClr>
              </a:buClr>
            </a:pPr>
            <a:r>
              <a:rPr lang="en-US" b="1" dirty="0" smtClean="0">
                <a:solidFill>
                  <a:schemeClr val="tx2"/>
                </a:solidFill>
              </a:rPr>
              <a:t>Emphasize the importance of effort, rather than prior experiences, in performance</a:t>
            </a:r>
          </a:p>
          <a:p>
            <a:pPr eaLnBrk="1" hangingPunct="1">
              <a:buClr>
                <a:schemeClr val="accent2">
                  <a:lumMod val="50000"/>
                </a:schemeClr>
              </a:buClr>
            </a:pPr>
            <a:r>
              <a:rPr lang="en-US" b="1" dirty="0" smtClean="0">
                <a:solidFill>
                  <a:schemeClr val="tx2"/>
                </a:solidFill>
              </a:rPr>
              <a:t>Demonstrate confidence that every student can succeed!</a:t>
            </a:r>
          </a:p>
          <a:p>
            <a:pPr eaLnBrk="1" hangingPunct="1">
              <a:buClr>
                <a:schemeClr val="accent2">
                  <a:lumMod val="50000"/>
                </a:schemeClr>
              </a:buClr>
            </a:pPr>
            <a:endParaRPr lang="en-US" dirty="0" smtClean="0">
              <a:solidFill>
                <a:schemeClr val="tx2"/>
              </a:solidFill>
            </a:endParaRPr>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667000" y="609600"/>
            <a:ext cx="4495800" cy="4495800"/>
          </a:xfrm>
          <a:noFill/>
        </p:spPr>
      </p:pic>
      <p:sp>
        <p:nvSpPr>
          <p:cNvPr id="7171" name="TextBox 4"/>
          <p:cNvSpPr txBox="1">
            <a:spLocks noChangeArrowheads="1"/>
          </p:cNvSpPr>
          <p:nvPr/>
        </p:nvSpPr>
        <p:spPr bwMode="auto">
          <a:xfrm>
            <a:off x="1219200" y="5491480"/>
            <a:ext cx="7772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Times New Roman" pitchFamily="18" charset="0"/>
              </a:defRPr>
            </a:lvl1pPr>
            <a:lvl2pPr marL="742950" indent="-285750" eaLnBrk="0" hangingPunct="0">
              <a:defRPr sz="2800">
                <a:solidFill>
                  <a:srgbClr val="000000"/>
                </a:solidFill>
                <a:latin typeface="Times New Roman" pitchFamily="18" charset="0"/>
              </a:defRPr>
            </a:lvl2pPr>
            <a:lvl3pPr marL="1143000" indent="-228600" eaLnBrk="0" hangingPunct="0">
              <a:defRPr sz="2800">
                <a:solidFill>
                  <a:srgbClr val="000000"/>
                </a:solidFill>
                <a:latin typeface="Times New Roman" pitchFamily="18" charset="0"/>
              </a:defRPr>
            </a:lvl3pPr>
            <a:lvl4pPr marL="1600200" indent="-228600" eaLnBrk="0" hangingPunct="0">
              <a:defRPr sz="2800">
                <a:solidFill>
                  <a:srgbClr val="000000"/>
                </a:solidFill>
                <a:latin typeface="Times New Roman" pitchFamily="18" charset="0"/>
              </a:defRPr>
            </a:lvl4pPr>
            <a:lvl5pPr marL="2057400" indent="-228600" eaLnBrk="0" hangingPunct="0">
              <a:defRPr sz="2800">
                <a:solidFill>
                  <a:srgbClr val="000000"/>
                </a:solidFill>
                <a:latin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defRPr>
            </a:lvl9pPr>
          </a:lstStyle>
          <a:p>
            <a:pPr eaLnBrk="1" hangingPunct="1"/>
            <a:r>
              <a:rPr lang="en-US" sz="2400" b="1" dirty="0" err="1"/>
              <a:t>Raffini</a:t>
            </a:r>
            <a:r>
              <a:rPr lang="en-US" sz="2400" b="1" dirty="0"/>
              <a:t>, James P.  (1995) </a:t>
            </a:r>
            <a:r>
              <a:rPr lang="en-US" sz="2400" b="1" i="1" dirty="0"/>
              <a:t>150 Ways to Improve Intrinsic </a:t>
            </a:r>
            <a:r>
              <a:rPr lang="en-US" sz="2400" b="1" i="1" dirty="0" smtClean="0"/>
              <a:t>Motivation in the Classroom.</a:t>
            </a:r>
            <a:r>
              <a:rPr lang="en-US" sz="2400" b="1" dirty="0" smtClean="0"/>
              <a:t>  </a:t>
            </a:r>
            <a:r>
              <a:rPr lang="en-US" sz="2400" b="1" dirty="0"/>
              <a:t>New York, NY:  </a:t>
            </a:r>
            <a:r>
              <a:rPr lang="en-US" sz="2400" b="1" dirty="0" err="1"/>
              <a:t>Allyn</a:t>
            </a:r>
            <a:r>
              <a:rPr lang="en-US" sz="2400" b="1" dirty="0"/>
              <a:t> and Bacon. </a:t>
            </a:r>
            <a:endParaRPr lang="en-US" sz="2400" b="1" dirty="0">
              <a:solidFill>
                <a:srgbClr val="FF0000"/>
              </a:solidFill>
            </a:endParaRPr>
          </a:p>
          <a:p>
            <a:pPr eaLnBrk="1" hangingPunct="1"/>
            <a:endParaRPr lang="en-US" dirty="0"/>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1143000"/>
            <a:ext cx="6563335" cy="1143000"/>
          </a:xfrm>
        </p:spPr>
        <p:txBody>
          <a:bodyPr/>
          <a:lstStyle/>
          <a:p>
            <a:pPr algn="ctr" eaLnBrk="1" hangingPunct="1"/>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Five Bases of </a:t>
            </a:r>
            <a:br>
              <a:rPr lang="en-US" b="1" dirty="0" smtClean="0"/>
            </a:br>
            <a:r>
              <a:rPr lang="en-US" b="1" dirty="0" smtClean="0"/>
              <a:t>Intrinsic Motivation</a:t>
            </a:r>
            <a:r>
              <a:rPr lang="en-US" b="1" dirty="0"/>
              <a:t/>
            </a:r>
            <a:br>
              <a:rPr lang="en-US" b="1" dirty="0"/>
            </a:br>
            <a:endParaRPr lang="en-US" dirty="0" smtClean="0"/>
          </a:p>
        </p:txBody>
      </p:sp>
      <p:sp>
        <p:nvSpPr>
          <p:cNvPr id="8195" name="Rectangle 3"/>
          <p:cNvSpPr>
            <a:spLocks noGrp="1" noChangeArrowheads="1"/>
          </p:cNvSpPr>
          <p:nvPr>
            <p:ph type="body" sz="half" idx="1"/>
          </p:nvPr>
        </p:nvSpPr>
        <p:spPr>
          <a:xfrm>
            <a:off x="690867" y="1600200"/>
            <a:ext cx="8229600" cy="4114800"/>
          </a:xfrm>
        </p:spPr>
        <p:txBody>
          <a:bodyPr/>
          <a:lstStyle/>
          <a:p>
            <a:pPr marL="0" indent="0" eaLnBrk="1" hangingPunct="1">
              <a:lnSpc>
                <a:spcPct val="90000"/>
              </a:lnSpc>
              <a:buClr>
                <a:srgbClr val="FFC000"/>
              </a:buClr>
              <a:buSzPct val="132000"/>
              <a:buNone/>
            </a:pPr>
            <a:r>
              <a:rPr lang="en-US" sz="3200" b="1" dirty="0">
                <a:solidFill>
                  <a:schemeClr val="tx2"/>
                </a:solidFill>
              </a:rPr>
              <a:t> </a:t>
            </a:r>
            <a:r>
              <a:rPr lang="en-US" sz="3200" b="1" dirty="0" smtClean="0">
                <a:solidFill>
                  <a:schemeClr val="tx2"/>
                </a:solidFill>
              </a:rPr>
              <a:t>       </a:t>
            </a:r>
            <a:endParaRPr lang="en-US" b="1" dirty="0" smtClean="0">
              <a:solidFill>
                <a:schemeClr val="tx2"/>
              </a:solidFill>
            </a:endParaRPr>
          </a:p>
          <a:p>
            <a:pPr eaLnBrk="1" hangingPunct="1">
              <a:lnSpc>
                <a:spcPct val="90000"/>
              </a:lnSpc>
              <a:buClr>
                <a:schemeClr val="accent2">
                  <a:lumMod val="50000"/>
                </a:schemeClr>
              </a:buClr>
              <a:buSzPct val="132000"/>
              <a:buFont typeface="Wingdings" pitchFamily="2" charset="2"/>
              <a:buChar char="§"/>
            </a:pPr>
            <a:r>
              <a:rPr lang="en-US" b="1" dirty="0" smtClean="0">
                <a:solidFill>
                  <a:schemeClr val="tx2"/>
                </a:solidFill>
              </a:rPr>
              <a:t>Autonomy (Control One’s Own Destiny)</a:t>
            </a:r>
          </a:p>
          <a:p>
            <a:pPr eaLnBrk="1" hangingPunct="1">
              <a:lnSpc>
                <a:spcPct val="90000"/>
              </a:lnSpc>
              <a:buClr>
                <a:schemeClr val="accent2">
                  <a:lumMod val="50000"/>
                </a:schemeClr>
              </a:buClr>
              <a:buSzPct val="132000"/>
              <a:buFont typeface="Wingdings" pitchFamily="2" charset="2"/>
              <a:buChar char="§"/>
            </a:pPr>
            <a:r>
              <a:rPr lang="en-US" b="1" dirty="0" smtClean="0">
                <a:solidFill>
                  <a:schemeClr val="tx2"/>
                </a:solidFill>
              </a:rPr>
              <a:t>Competence (Do Things that Help One Feel Successful)</a:t>
            </a:r>
          </a:p>
          <a:p>
            <a:pPr eaLnBrk="1" hangingPunct="1">
              <a:lnSpc>
                <a:spcPct val="90000"/>
              </a:lnSpc>
              <a:buClr>
                <a:schemeClr val="accent2">
                  <a:lumMod val="50000"/>
                </a:schemeClr>
              </a:buClr>
              <a:buSzPct val="132000"/>
              <a:buFont typeface="Wingdings" pitchFamily="2" charset="2"/>
              <a:buChar char="§"/>
            </a:pPr>
            <a:r>
              <a:rPr lang="en-US" b="1" dirty="0" smtClean="0">
                <a:solidFill>
                  <a:schemeClr val="tx2"/>
                </a:solidFill>
              </a:rPr>
              <a:t>Belonging (To Feel Part of a Group Effort)</a:t>
            </a:r>
          </a:p>
          <a:p>
            <a:pPr eaLnBrk="1" hangingPunct="1">
              <a:lnSpc>
                <a:spcPct val="90000"/>
              </a:lnSpc>
              <a:buClr>
                <a:schemeClr val="accent2">
                  <a:lumMod val="50000"/>
                </a:schemeClr>
              </a:buClr>
              <a:buSzPct val="132000"/>
              <a:buFont typeface="Wingdings" pitchFamily="2" charset="2"/>
              <a:buChar char="§"/>
            </a:pPr>
            <a:r>
              <a:rPr lang="en-US" b="1" dirty="0" smtClean="0">
                <a:solidFill>
                  <a:schemeClr val="tx2"/>
                </a:solidFill>
              </a:rPr>
              <a:t>Self-Esteem (To Feel Good About Who They Are)</a:t>
            </a:r>
          </a:p>
          <a:p>
            <a:pPr eaLnBrk="1" hangingPunct="1">
              <a:lnSpc>
                <a:spcPct val="90000"/>
              </a:lnSpc>
              <a:buClr>
                <a:schemeClr val="accent2">
                  <a:lumMod val="50000"/>
                </a:schemeClr>
              </a:buClr>
              <a:buSzPct val="132000"/>
              <a:buFont typeface="Wingdings" pitchFamily="2" charset="2"/>
              <a:buChar char="§"/>
            </a:pPr>
            <a:r>
              <a:rPr lang="en-US" b="1" dirty="0" smtClean="0">
                <a:solidFill>
                  <a:schemeClr val="tx2"/>
                </a:solidFill>
              </a:rPr>
              <a:t>Involvement and Enjoyment (To Find Pleasure in What They Do)</a:t>
            </a:r>
          </a:p>
        </p:txBody>
      </p:sp>
      <p:sp>
        <p:nvSpPr>
          <p:cNvPr id="8196" name="Text Box 4"/>
          <p:cNvSpPr txBox="1">
            <a:spLocks noChangeArrowheads="1"/>
          </p:cNvSpPr>
          <p:nvPr/>
        </p:nvSpPr>
        <p:spPr bwMode="auto">
          <a:xfrm>
            <a:off x="3352800" y="594360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Times New Roman" pitchFamily="18" charset="0"/>
              </a:defRPr>
            </a:lvl1pPr>
            <a:lvl2pPr marL="742950" indent="-285750" eaLnBrk="0" hangingPunct="0">
              <a:defRPr sz="2800">
                <a:solidFill>
                  <a:srgbClr val="000000"/>
                </a:solidFill>
                <a:latin typeface="Times New Roman" pitchFamily="18" charset="0"/>
              </a:defRPr>
            </a:lvl2pPr>
            <a:lvl3pPr marL="1143000" indent="-228600" eaLnBrk="0" hangingPunct="0">
              <a:defRPr sz="2800">
                <a:solidFill>
                  <a:srgbClr val="000000"/>
                </a:solidFill>
                <a:latin typeface="Times New Roman" pitchFamily="18" charset="0"/>
              </a:defRPr>
            </a:lvl3pPr>
            <a:lvl4pPr marL="1600200" indent="-228600" eaLnBrk="0" hangingPunct="0">
              <a:defRPr sz="2800">
                <a:solidFill>
                  <a:srgbClr val="000000"/>
                </a:solidFill>
                <a:latin typeface="Times New Roman" pitchFamily="18" charset="0"/>
              </a:defRPr>
            </a:lvl4pPr>
            <a:lvl5pPr marL="2057400" indent="-228600" eaLnBrk="0" hangingPunct="0">
              <a:defRPr sz="2800">
                <a:solidFill>
                  <a:srgbClr val="000000"/>
                </a:solidFill>
                <a:latin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defRPr>
            </a:lvl9pPr>
          </a:lstStyle>
          <a:p>
            <a:pPr eaLnBrk="1" hangingPunct="1">
              <a:spcBef>
                <a:spcPct val="50000"/>
              </a:spcBef>
            </a:pPr>
            <a:r>
              <a:rPr lang="en-US" dirty="0"/>
              <a:t>James </a:t>
            </a:r>
            <a:r>
              <a:rPr lang="en-US" dirty="0" err="1"/>
              <a:t>Raffini</a:t>
            </a:r>
            <a:r>
              <a:rPr lang="en-US" dirty="0"/>
              <a:t>, </a:t>
            </a:r>
            <a:r>
              <a:rPr lang="en-US" dirty="0" err="1"/>
              <a:t>Allyn</a:t>
            </a:r>
            <a:r>
              <a:rPr lang="en-US" dirty="0"/>
              <a:t> and Bacon, </a:t>
            </a:r>
            <a:r>
              <a:rPr lang="en-US" dirty="0" smtClean="0"/>
              <a:t>1995</a:t>
            </a:r>
            <a:endParaRPr lang="en-US" dirty="0"/>
          </a:p>
        </p:txBody>
      </p:sp>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899160" y="1219200"/>
            <a:ext cx="8382000" cy="1143000"/>
          </a:xfrm>
        </p:spPr>
        <p:txBody>
          <a:bodyPr/>
          <a:lstStyle/>
          <a:p>
            <a:pPr algn="ctr" eaLnBrk="1" hangingPunct="1"/>
            <a:r>
              <a:rPr lang="en-US" sz="3600" b="1" i="1" dirty="0" smtClean="0">
                <a:cs typeface="Times New Roman" pitchFamily="18" charset="0"/>
              </a:rPr>
              <a:t>Strategies for Enhancing </a:t>
            </a:r>
            <a:br>
              <a:rPr lang="en-US" sz="3600" b="1" i="1" dirty="0" smtClean="0">
                <a:cs typeface="Times New Roman" pitchFamily="18" charset="0"/>
              </a:rPr>
            </a:br>
            <a:r>
              <a:rPr lang="en-US" sz="3600" b="1" i="1" dirty="0" smtClean="0">
                <a:cs typeface="Times New Roman" pitchFamily="18" charset="0"/>
              </a:rPr>
              <a:t>Student Autonomy</a:t>
            </a:r>
            <a:r>
              <a:rPr lang="en-US" sz="2800" dirty="0" smtClean="0">
                <a:solidFill>
                  <a:schemeClr val="tx1"/>
                </a:solidFill>
              </a:rPr>
              <a:t/>
            </a:r>
            <a:br>
              <a:rPr lang="en-US" sz="2800" dirty="0" smtClean="0">
                <a:solidFill>
                  <a:schemeClr val="tx1"/>
                </a:solidFill>
              </a:rPr>
            </a:br>
            <a:endParaRPr lang="en-US" dirty="0" smtClean="0"/>
          </a:p>
        </p:txBody>
      </p:sp>
      <p:sp>
        <p:nvSpPr>
          <p:cNvPr id="9219" name="Rectangle 1"/>
          <p:cNvSpPr>
            <a:spLocks noChangeArrowheads="1"/>
          </p:cNvSpPr>
          <p:nvPr/>
        </p:nvSpPr>
        <p:spPr bwMode="auto">
          <a:xfrm>
            <a:off x="914400" y="1877259"/>
            <a:ext cx="82296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nchor="ctr">
            <a:spAutoFit/>
          </a:bodyPr>
          <a:lstStyle/>
          <a:p>
            <a:pPr eaLnBrk="0" hangingPunct="0">
              <a:buClr>
                <a:schemeClr val="accent2">
                  <a:lumMod val="50000"/>
                </a:schemeClr>
              </a:buClr>
              <a:buFont typeface="Wingdings" pitchFamily="2" charset="2"/>
              <a:buChar char="§"/>
            </a:pPr>
            <a:r>
              <a:rPr lang="en-US" sz="3600" b="1" dirty="0">
                <a:solidFill>
                  <a:schemeClr val="tx2"/>
                </a:solidFill>
                <a:cs typeface="Times New Roman" pitchFamily="18" charset="0"/>
              </a:rPr>
              <a:t>  </a:t>
            </a:r>
            <a:r>
              <a:rPr lang="en-US" sz="3600" b="1" dirty="0" smtClean="0">
                <a:solidFill>
                  <a:schemeClr val="tx2"/>
                </a:solidFill>
                <a:cs typeface="Times New Roman" pitchFamily="18" charset="0"/>
              </a:rPr>
              <a:t>Student Choice in Research Papers,    	Groups, Projects, Discussion Topics</a:t>
            </a:r>
            <a:endParaRPr lang="en-US" sz="3600" b="1" dirty="0">
              <a:solidFill>
                <a:schemeClr val="tx2"/>
              </a:solidFill>
              <a:cs typeface="Times New Roman" pitchFamily="18" charset="0"/>
            </a:endParaRPr>
          </a:p>
          <a:p>
            <a:pPr eaLnBrk="0" hangingPunct="0">
              <a:buClr>
                <a:schemeClr val="accent2">
                  <a:lumMod val="50000"/>
                </a:schemeClr>
              </a:buClr>
              <a:buFont typeface="Wingdings" pitchFamily="2" charset="2"/>
              <a:buChar char="§"/>
            </a:pPr>
            <a:endParaRPr lang="en-US" sz="3600" b="1" dirty="0">
              <a:solidFill>
                <a:schemeClr val="tx2"/>
              </a:solidFill>
              <a:cs typeface="Times New Roman" pitchFamily="18" charset="0"/>
            </a:endParaRPr>
          </a:p>
          <a:p>
            <a:pPr eaLnBrk="0" hangingPunct="0">
              <a:buClr>
                <a:schemeClr val="accent2">
                  <a:lumMod val="50000"/>
                </a:schemeClr>
              </a:buClr>
              <a:buFont typeface="Wingdings" pitchFamily="2" charset="2"/>
              <a:buChar char="§"/>
            </a:pPr>
            <a:r>
              <a:rPr lang="en-US" sz="3600" b="1" dirty="0">
                <a:solidFill>
                  <a:schemeClr val="tx2"/>
                </a:solidFill>
                <a:cs typeface="Times New Roman" pitchFamily="18" charset="0"/>
              </a:rPr>
              <a:t>  </a:t>
            </a:r>
            <a:r>
              <a:rPr lang="en-US" sz="3600" b="1" dirty="0" smtClean="0">
                <a:solidFill>
                  <a:schemeClr val="tx2"/>
                </a:solidFill>
                <a:cs typeface="Times New Roman" pitchFamily="18" charset="0"/>
              </a:rPr>
              <a:t>Goal Setting Activity</a:t>
            </a:r>
            <a:endParaRPr lang="en-US" sz="3600" b="1" dirty="0">
              <a:solidFill>
                <a:schemeClr val="tx2"/>
              </a:solidFill>
            </a:endParaRPr>
          </a:p>
          <a:p>
            <a:pPr eaLnBrk="0" hangingPunct="0"/>
            <a:endParaRPr lang="en-US" sz="2400" dirty="0">
              <a:solidFill>
                <a:schemeClr val="tx1"/>
              </a:solidFill>
            </a:endParaRPr>
          </a:p>
        </p:txBody>
      </p:sp>
      <p:pic>
        <p:nvPicPr>
          <p:cNvPr id="4098" name="Picture 2" descr="http://t2.gstatic.com/images?q=tbn:ANd9GcR9y8COkRoGAWT9GYY_y4tq87ti9De_1JgyV6BItbr92E_TyRI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72440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1752600"/>
            <a:ext cx="8229600" cy="533400"/>
          </a:xfrm>
        </p:spPr>
        <p:txBody>
          <a:bodyPr/>
          <a:lstStyle/>
          <a:p>
            <a:pPr eaLnBrk="1" hangingPunct="1"/>
            <a:r>
              <a:rPr lang="en-US" sz="4000" b="1" i="1" dirty="0" smtClean="0"/>
              <a:t>Strategies for Enhancing Competence</a:t>
            </a:r>
            <a:r>
              <a:rPr lang="en-US" sz="4800" dirty="0" smtClean="0">
                <a:solidFill>
                  <a:schemeClr val="tx1"/>
                </a:solidFill>
              </a:rPr>
              <a:t/>
            </a:r>
            <a:br>
              <a:rPr lang="en-US" sz="4800" dirty="0" smtClean="0">
                <a:solidFill>
                  <a:schemeClr val="tx1"/>
                </a:solidFill>
              </a:rPr>
            </a:br>
            <a:r>
              <a:rPr lang="en-US" sz="2800" dirty="0" smtClean="0">
                <a:solidFill>
                  <a:schemeClr val="tx1"/>
                </a:solidFill>
              </a:rPr>
              <a:t/>
            </a:r>
            <a:br>
              <a:rPr lang="en-US" sz="2800" dirty="0" smtClean="0">
                <a:solidFill>
                  <a:schemeClr val="tx1"/>
                </a:solidFill>
              </a:rPr>
            </a:br>
            <a:endParaRPr lang="en-US" dirty="0" smtClean="0"/>
          </a:p>
        </p:txBody>
      </p:sp>
      <p:sp>
        <p:nvSpPr>
          <p:cNvPr id="16387" name="Content Placeholder 2"/>
          <p:cNvSpPr>
            <a:spLocks noGrp="1"/>
          </p:cNvSpPr>
          <p:nvPr>
            <p:ph idx="1"/>
          </p:nvPr>
        </p:nvSpPr>
        <p:spPr>
          <a:xfrm>
            <a:off x="609600" y="1752600"/>
            <a:ext cx="8290560" cy="4572000"/>
          </a:xfrm>
        </p:spPr>
        <p:txBody>
          <a:bodyPr/>
          <a:lstStyle/>
          <a:p>
            <a:pPr eaLnBrk="1" hangingPunct="1">
              <a:buClr>
                <a:schemeClr val="accent2">
                  <a:lumMod val="50000"/>
                </a:schemeClr>
              </a:buClr>
              <a:buSzPct val="52000"/>
              <a:defRPr/>
            </a:pPr>
            <a:r>
              <a:rPr lang="en-US" sz="3600" b="1" dirty="0" smtClean="0">
                <a:solidFill>
                  <a:schemeClr val="tx2"/>
                </a:solidFill>
              </a:rPr>
              <a:t>Clearly articulate expectations </a:t>
            </a:r>
          </a:p>
          <a:p>
            <a:pPr eaLnBrk="1" hangingPunct="1">
              <a:buClr>
                <a:schemeClr val="accent2">
                  <a:lumMod val="50000"/>
                </a:schemeClr>
              </a:buClr>
              <a:buSzPct val="101000"/>
              <a:buFont typeface="Wingdings" pitchFamily="2" charset="2"/>
              <a:buChar char="§"/>
              <a:defRPr/>
            </a:pPr>
            <a:r>
              <a:rPr lang="en-US" sz="3600" b="1" dirty="0" smtClean="0">
                <a:solidFill>
                  <a:schemeClr val="tx2"/>
                </a:solidFill>
              </a:rPr>
              <a:t>Provide Early Success Opportunities</a:t>
            </a:r>
          </a:p>
          <a:p>
            <a:pPr eaLnBrk="1" hangingPunct="1">
              <a:buClr>
                <a:schemeClr val="accent2">
                  <a:lumMod val="50000"/>
                </a:schemeClr>
              </a:buClr>
              <a:buSzPct val="101000"/>
              <a:buFont typeface="Wingdings" pitchFamily="2" charset="2"/>
              <a:buChar char="§"/>
              <a:defRPr/>
            </a:pPr>
            <a:r>
              <a:rPr lang="en-US" sz="3600" b="1" dirty="0" smtClean="0">
                <a:solidFill>
                  <a:schemeClr val="tx2"/>
                </a:solidFill>
              </a:rPr>
              <a:t>Discuss the way many students explain success and failure – </a:t>
            </a:r>
            <a:r>
              <a:rPr lang="en-US" sz="3600" b="1" i="1" dirty="0" smtClean="0">
                <a:solidFill>
                  <a:schemeClr val="tx2"/>
                </a:solidFill>
              </a:rPr>
              <a:t>attribution theory</a:t>
            </a:r>
          </a:p>
          <a:p>
            <a:pPr marL="0" indent="0" eaLnBrk="1" hangingPunct="1">
              <a:buClr>
                <a:schemeClr val="accent2">
                  <a:lumMod val="50000"/>
                </a:schemeClr>
              </a:buClr>
              <a:buSzPct val="101000"/>
              <a:buNone/>
              <a:defRPr/>
            </a:pPr>
            <a:r>
              <a:rPr lang="en-US" sz="3600" b="1" dirty="0" smtClean="0">
                <a:solidFill>
                  <a:schemeClr val="tx2"/>
                </a:solidFill>
              </a:rPr>
              <a:t>    </a:t>
            </a:r>
            <a:r>
              <a:rPr lang="en-US" sz="2800" b="1" dirty="0" smtClean="0">
                <a:solidFill>
                  <a:schemeClr val="tx2"/>
                </a:solidFill>
              </a:rPr>
              <a:t>(e.g. success attributed to luck or ability, rather 	than effort; failure attributed to </a:t>
            </a:r>
            <a:r>
              <a:rPr lang="en-US" sz="2800" b="1" dirty="0">
                <a:solidFill>
                  <a:schemeClr val="tx2"/>
                </a:solidFill>
              </a:rPr>
              <a:t>lack of </a:t>
            </a:r>
            <a:r>
              <a:rPr lang="en-US" sz="2800" b="1" dirty="0" smtClean="0">
                <a:solidFill>
                  <a:schemeClr val="tx2"/>
                </a:solidFill>
              </a:rPr>
              <a:t>ability 	or factors beyond their control, rather than 	lack of effort)</a:t>
            </a:r>
          </a:p>
          <a:p>
            <a:pPr eaLnBrk="1" hangingPunct="1">
              <a:buClr>
                <a:schemeClr val="accent2">
                  <a:lumMod val="50000"/>
                </a:schemeClr>
              </a:buClr>
              <a:buSzPct val="94000"/>
              <a:buFont typeface="Wingdings" pitchFamily="2" charset="2"/>
              <a:buChar char="§"/>
              <a:defRPr/>
            </a:pPr>
            <a:endParaRPr lang="en-US" sz="3600" b="1" dirty="0" smtClean="0">
              <a:solidFill>
                <a:schemeClr val="tx2"/>
              </a:solidFill>
            </a:endParaRPr>
          </a:p>
          <a:p>
            <a:pPr eaLnBrk="1" hangingPunct="1">
              <a:buClr>
                <a:schemeClr val="accent2">
                  <a:lumMod val="50000"/>
                </a:schemeClr>
              </a:buClr>
              <a:buSzPct val="94000"/>
              <a:buFont typeface="Wingdings" pitchFamily="2" charset="2"/>
              <a:buChar char="§"/>
              <a:defRPr/>
            </a:pPr>
            <a:endParaRPr lang="en-US" sz="3600" b="1" dirty="0">
              <a:solidFill>
                <a:schemeClr val="tx2"/>
              </a:solidFill>
            </a:endParaRPr>
          </a:p>
          <a:p>
            <a:pPr marL="0" indent="0" eaLnBrk="1" hangingPunct="1">
              <a:buClr>
                <a:schemeClr val="accent2">
                  <a:lumMod val="50000"/>
                </a:schemeClr>
              </a:buClr>
              <a:buSzPct val="94000"/>
              <a:buNone/>
              <a:defRPr/>
            </a:pPr>
            <a:r>
              <a:rPr lang="en-US" sz="3600" b="1" dirty="0">
                <a:solidFill>
                  <a:schemeClr val="tx2"/>
                </a:solidFill>
              </a:rPr>
              <a:t>	</a:t>
            </a:r>
            <a:endParaRPr lang="en-US" sz="3600" b="1" dirty="0" smtClean="0">
              <a:solidFill>
                <a:schemeClr val="tx2"/>
              </a:solidFill>
            </a:endParaRPr>
          </a:p>
          <a:p>
            <a:pPr marL="0" indent="0" eaLnBrk="1" hangingPunct="1">
              <a:buClr>
                <a:schemeClr val="accent2">
                  <a:lumMod val="50000"/>
                </a:schemeClr>
              </a:buClr>
              <a:buSzPct val="94000"/>
              <a:buNone/>
              <a:defRPr/>
            </a:pPr>
            <a:r>
              <a:rPr lang="en-US" sz="3600" b="1" dirty="0">
                <a:solidFill>
                  <a:schemeClr val="tx2"/>
                </a:solidFill>
              </a:rPr>
              <a:t>	</a:t>
            </a:r>
            <a:endParaRPr lang="en-US" dirty="0" smtClean="0"/>
          </a:p>
        </p:txBody>
      </p:sp>
      <p:sp>
        <p:nvSpPr>
          <p:cNvPr id="2" name="AutoShape 2" descr="data:image/jpeg;base64,/9j/4AAQSkZJRgABAQAAAQABAAD/2wCEAAkGBg8QDxIPEBIQEBAQDxAPEA8PDw8QEBAQFBAVFRQQFBQYHSYeGBkkGhUVHy8hIycpLCwsFR8xNTAqNSYsLCkBCQoKDgwOGg8PGiokHCQpLCwsLCwsKSwsLCwsLCksKSwsLCwpLCwsLCksLCwpLCwsLCwsLCwsLCwsKSwsLCwsLP/AABEIAMIBAwMBIgACEQEDEQH/xAAcAAACAgMBAQAAAAAAAAAAAAAABAMFAgYHAQj/xABEEAACAgEBBQQGCQEFBgcAAAABAgADBBEFEiExQQYTUWEHIjJxgZEUIzNCUpKhscGCJENy0fBiY3OywuEVU5Ois9Lx/8QAGgEAAgMBAQAAAAAAAAAAAAAAAAMBAgQFBv/EACoRAAICAgICAQMDBQEAAAAAAAABAgMRIQQxEkETIlGxMmGhUnGBkdEj/9oADAMBAAIRAxEAPwDuMIQgAQhCABCEIAEIQgAQhPCYAexfO2hTQhsusSpBzexgq/MzSO1fpTrpLU4YW+0Eq1p17is+Wn2h93Dz4aTmG0toX5Vne5Fj2vx0LnggPRF5KPIATTXx3LctI2VcSU9y0jpm2fTDjVkri1PkMPvv9TT8CQWP5dPOaftH0m7Uu9mxMdegorXXTwLPvH5aTXBVMxVNkaYR9G6FFcPX+zLJ2tl2nWzIyH15719pH5ddP0ifdxsVQ7qNTSHp46E+6klN9tf2dltf/Dsev/lIjHdTw1SchkscHtztSjTcyrWA+7du3A+RLgt+s2rZXpntXQZeOrjrZjNut/6bnQ/mE0I1TBqouVcJdoXKqufaO+7C7YYWaPqLlL6amp9UtH9DcT7xqJdT5kNfEEcCCCCOBBHIg9DN17L+lLJxt2rK3smngO8J/tCDx1P2nx4+Z5TLPivuBit4bW4P/B2aES2VtijKqF1DrZW3UcwfwsDxU+RjsxtY7MDTTwwhCEggIQhAAhCEACEIQAIQhAAhCEACEIQAIQhAAhCEAMbLFUFmIVVBJYkAADmSegnHe3fbtsxjj47FcQcGI4HIPXXr3flw168NI76R+15vsOFQ31NZ0vZT9rYD9nr+Bevifdx0PvzXbRwBDXKrBgGBU8xoZtqrUF5yOhTUq4/JIFqkq1zexsWrCS7aGRSlqu3d4eJug1ksOD2cNFHAnyA6kgTW9n4qZH0i17a6O4Ast+q3alU8fVCn1QOg0PSPVyaz6NKvi1n0VgrmYrlzmbJqXFqzce9cii5zUGFZrYWDX1SpJ8CJOdi46ZFWFbkivLvRWrrNFjV6sCVRrQdAToekj5Y4zkh3wxnJQ93DupaV7PBGWpbduwTpdSV+7roXDa8uZ5SbK2Ma8ajJ1JF9ldfd7mjI9n2YPHjr8Ocn5Y/cPmj9ylNc8Nc23YWzTj7aOIzLYq4drOCgA3yqsBoSeIBHzlNibPQ4zZNrutSOtX1VD5FrvpxCovHhoePkZX5o7yVV8d5Kg1yNkmx53ZxkfGVG7xcxA9DGtqm00BIdDxUgEcPOPdlMXHGXmVLkC56cO1Xo7ghVcagsLDqCQeGg5aGS7opZRMuRFLPZpTVyJq5f07KpGGc3IyBRTv8AdIRS1zO4HHRVIPQ8teRMy2p2b7tsQVWi8Zqb9TCtq+HDmCSeR1+Ev8sc4yMV0M4yU+xttZGFd3+O263J1PGu1fwOOo8+Y6TuvZftPRtCnvajow9W2pvbqfT2T4jwPWcop7GC5r6aLnbIxkZ3rfEtqqs3ToVruJ0J14ctJS7B25dhXrk0HiNA6E6LbX1Rv4PQ8feqcY3LMe0KshDkLMe0fRMIlsba9WXQmRSdUsGo8VPJkYdGB1BHlHZz2saZymsPDCEISCAhCEACEIQAIQhAAhCEACEIQAIQhAAmsdv+0RxMUis6X3611Ec0Gnr2fAcvMibPONdvNqHIz7NDqlH1CeGq+2ffvaj+kR1MPKWzRx6/Oe+ka1XXF9oLo1L7rMEuVmCjU6CWSVydKp0JryWDpzXkmifE7VWUZN63Jbk7NzdCaeb0MFADVgn1eQ4DwBmGyc6ql8+jSx1ya0FNpTQEDQ6OOh6e8TJapMtUR8aRn+KKKyvLdtlnCRXW2nMOShI0RhqxAB+IlvR2lxMnJoy8mnLXKo3GNNdaGp7EQoG7wngOOunkJ6tUkWmVdaKfCvuVuZtNk2jZlvSbKc2uynJpQb2qNwCnx0HCWuD2rNO1LrbarLcXJOO6Io1+jvSoRGA5D1RxHjPO5nvdQdcWDqixWnbLV7VGW6OwuS5WKjXdNjajXyA4fCV+ydt24lVuFccyqp7e+qysEjvUJ5oQeanXl7pdGqYtTB1pg6osq8zbDVNiZWO+dl/RrrHs+nEb7K4UaIB7I4dfKP7M7R4VeXdelOaGy6LEJsWsVVlyx0AHrHieZ6aec9amRtVD4l9yfhX3K7YltrYzbPvxcnIpW5nqsw2q7wMwOqHe4Dgx4nhLv0iO2Nbsx8ZfWwqQxoLhiFO6NxmHM6K3GUNuw03y4e5C3Pu7bE1/KZKMbdGg1PmSST5knnBVb30RGl+W3rf8ljR22pttNpy9tVb7FzhhamqRiPYWw8k16c/OauauAHlLJ6ou9cfXBQ6NNVar6Nm9GPaI4+T9Fc/U5JAXXkl+min+oDd94Wdhnzg6EcQSpBBVhzVgdQw8weM752a2t9LxKcjhvWVjfA5Cweq6/BgZn5MN+SMnMrw1NFnCEJjMIQhCABCEIAEIQgAQhCABCEIAEIQgAvn5QqqstPKut7D7lUn+JwddWJZuLMSzHxJOpPznaO2D6YGT50sv5uH8zj1aTZxumzfxNJs9SuMpXPK64zXXNDZqbMUrk61TNK5Olco2LbI1qkgqk61SRapXJXIuKod1HBVPe6kZIyJGqYmqPGqYmqGQyV7VSJq5YNVIXrlslkyveuLvXLF64vZXLJl0yveuLWVyxdItYkumXTK6xJ0v0SZhOPdQT9lcHUeC2L/9lb5zndiTc/RO2l+QvjVWfyuw/wCqUv3WxfI3WzpsIQnNOSEIQgAQhCABCEIAEIQgAQhIMzNrpRrLXWutRqzuQAIATxXO2nTQu/dYla+LsBr5Acz8Jz7tB6UWfWvCG4vLv7F9c+aIeXvb5CadZkWWubLHaxzzZ2LN7tT08pphx29y0bIcWT3LRvXbDt9j2Yt1NK2Wbye2RuJwYHr63TwnMv8Axew8gq/DU/rLZqd5WX8SkfMTX0Wba4RisI3U1xgsIcXPuP32+Gg/aTV5Nv43/O0WrWN1pLMaxmrLtH32+JJ/ePUbSuHUH3qP4iVSRuquUeBTwWmPtf8AEnxU/wAH/OWeNk1vyPHwPAyjrqjKUxTSEyii+FU97qIYuS6cPaHgf4MtsexX5c+oPMRT0Jehc1TFqo66ADU8AOplVmbQPKsf1EfsILYLLC8qo1YgDzMqcna6D2VLefsj/OYXoWOpJJ8TxillUakvY+MV7Ir9rWHkFX4an9YhdnXH75+Gg/aNWVxWxI5JDkkJ2ZNn43/O0gbLtH32+J1/eMWJFrFl0NRidpWjqD7wP4mzdge1oxsiyyytmU1bh7thr7YOuh4HkevWak6yy2JT6rt4kL8uP8wnFOOGRZGLi0zuWyu12HkkLXaA5/u7PUf3AHn8NZcazgFqS52J26zMQhd7v6h/dWkkgf7D81/UeUwy439Jzp8T3BnZ4Sk7O9rsXOX6pt2wDV6H0Fi+YH3h5jUS7mVpxeGY5RcXhhCEJBUIQhAAhCIbb2zVh0PkXHRKxrw9pmPBUUdSTwkpZ0Sk28IX7TdpacCg3W6kk7tda6b9j6cFH7k9BOL7b7S5OdZv3t6oJKUqT3VY8h1On3jx58uUU272gvzsg5Fx48RXWDqlVevBF/k9T8AF6hOlVSq1vs69NCrWX2M1COVCLVCN1CMY1jNQlNn4+5aw6H1h8f8AvrLysSPaeHvpvD2k4+9eo/mVTwysXhlPUscqWL1COVLLMsxipI5TXIaVj1KRbYqTJaqo5VTMaK4/TVFNiGyNKJm43Bvcj0056xxagBqYvZSWOp+A8JTJTORZstrDo/w8P/2R2USd8WZJx4HmP1lic/YrLaonbVLi6qIXJLJjIsqrUidqyzuSJXLGpjUyttWK2rH7VidgjEOTErFmwYuL3dar101PvPExLZWFv2bx9lOPvboP5lxaJEn6InL0I2CK2CO2iK2iCIQqtr1utiMyOh3ldCVZT4gidT7C+kMZRGNlbqZOnqWcFS8Dy6P5deY6gcrtEUs+II0IIOhBHIg9DInWrFhkWVRtWGfTMJo3o37cHMT6NkH+1VLqGPDv6xw3/wDEOvwPXQbzOXODg8M484OEvFhCEJUoBnDPSb2rOZlnHrP9nxWZBz0e8aq9nmBxUf1HrOpdve0H0LZ91ynSxgKqf+K/AEe4at/TPnmkTdxK8/Wzo8KrOZv/AAOVRuqKVRuqbWdBjdQjlUUqjdcWxUhuqOVCKVRuqKYplZn7O3DvqPUJ/KfD3TGkS6yr1Sp3YaqqkkeI05TMZ2Vi4GK+H3db3obrrnrFnAn1awPnx8h4yHZjXso7cfTjYhQJYULIsTaNmZfUuQK0vNZ71qV3VYISTZu9DoQPhGtlZWNk15D0d+j4gDWV3qoL1kHR105cjwMo7F0yjsXT7HKFlljpKNdtUVY2Pk2i0JksVUIm/powG8TyA4j5+Uv/AKXj15qYDNZ3tqb1biv6seqWCljzOg14RTmhErESbm8dOg/eMphyro2uBbkV7jH6LWHcqN4tqTwUdTwllsrtNj3YjZejoiM1bo6gOHB03dPPURbkUczC7F0lbfXodR0lmc61shKTjXBHGv0gLrSh3ddGb9NfGVOytoKbNoi4Xf2bdQoqqx3dT61Y6knWSpkqwxfiNYhekaqyQwvamu69amUCqtQbmY9NOQ0B4+6YbZAppxrylyDJdKzTaAt1TswG6w+MYpoarIp4Km5YhcJsdWNiPnvs0veuSELKxq0p1CK27vH2jow5e7pK3FxaTRflXtYKcdxWVoUNY9hIG6uvmRGxsiNjbEobRFlx2dgqjUn9PM+UtsavGyr6q8drgtiszreii2vdJBGi8D00982DZnZ9fo99q0ZeO9LcfpiIvfV6a71emmgl/mitDPniteynpxRWgQdOZ8T1MisEctilsEShO0RW0RuyK2xiGITtilkbtitkYhqIsXOsotS+k7ttTh0PTUdD4gjUEeBM+iOze3a83Frya+AsX1lPNHB0dD7iCP1nzjbOgehfb3d5FuCx9W4G+of71AA4HmV0P9ERya/KHl7Rn5dXlDyXaOwwnmsJzDjnJPTltMl8XFB4AWZDjrqfUQ//ACTmlU2z0w3721mH4MelP+Z/+ualUZ2KFitHe48cVRHao3XE6o3UZdl2OVRyoxKoxuoxbFMdqjlRiVRjdRi2KZPkY4sras8nUr8xFdg7YyMWlcPKxHyq6iRTbTYFcIfutrwIj9RjdRiZRyInDOyo2kt6ZNGfiYwUJWarcQvvMyEkk734uP6RjZ+1AK8hasW2h8hNy18ixWbdA0CIFA4cTxPjLmpowalYaMAf3Hxi/FZF+Kzs1MtfZspMY0lbMckKNQe8BYNqPDlLPa+0shrsHKWk79ZBeveHq+puc5bjZv4W+Df5xbJrdX0010A5cYeCZHhFi+xto7mdtB9w2N9GrcVKQHcgk7qk8NeMYy8Z8nZ9lFVJxN5zcFdw9j2729vMRwHGQU4lQu7/AHdLdN3e4jh4SzGZK/GV+M15L3uZfpuDkPcoRS9OSUpfd4BivT4TOzPvxc29xjtdjZVaKwRwHrK8tCeennLuzLiN+RJVZKqNbuutouyENNt2FlOtm5Xca762BB4OPdxHIyTaAX6Ohx8bIRq8mu4rkZHevZukH3Ly/WWVoZuQPylkmy3YAsQuoB4eseUu4JF3XFFJn7asG06NoLSxHHfTeGqbyKp4/AxPZuTk45yKrMd8nCyrO+G44S2uzXXeQn+eE2uvZ1acdN4+LcfkOU9taR4r0HivRq+fW9dmPmYWOyGoMttNzhntDHiWI4A6eEZ2ZlUetpj7QqZkZQLs57MdCeeia+t8QZaWmK2GWUN5JVabyLWxSyM2mKWGORpQtbFLY1aYpaYxDEK2xSyNWmKWGMQ1C1sn7P7SONm42QDp3d9ZYn8Bbdf/ANpaL2mJX8j7jL4ysDMZWGfV2sIpsq/vMemz8dNT/mQH+YThHnDhfpdUja9vnVQR7u7A/gzVajN79N+CUz6bul2Nuf1VWHX9HWaFWZ2qd1o7/Heao/2HqjG6zEajG6zJZZj1RjdZiNRjdTRbFMeqMbqMRqaNVtKMU0P1NG62iFbRqtoti2P1NGq2lfW0areLaFNFhW8SzLNLD7h+0lR4ltNtGU+K6fI/95CWyEtjCXSTvF8B8hKtb5IMiWwS4jzMvgPkJE9g6aRU5Eie+GCfElttlrW3qL/hX9przPqdPEgD4y9Z+kiSCSPLGi1jTJ3i9jwRCRHY0UsaS2PFrGjENSIbWitpk1jRWxpdDEQWmK2mT2NFLGjENRBaYrYZPa0VsaMQxC9pilx5xiwyGrGNtiUr7VtiVL73YKP3l1oZ0fTuwFIw8YHmMagH3ipYRyqoKoUclUKPcBpPJwWebb2aJ6Z9iG7Z4vUatiWCw8NT3T+q4+e639M4hUZ9U5mKltb1WAMliMjqeTKw0IPwM+Zu0WwrMHLtxX1Pdt6jH+8qPFH+I5+YI6TpcSeU4HV4NmYuD9EVZjdbRCpo1W01s2sfqaN1NEKmjVbRbFsfraN1PK+t41W8oxTLCt4zW8r63jNbxbQtosK3jFbxCt5OjygtosEskG1BrXr1U6/Dkf8AXlMVskm+CNDxBGhHlKlfZTrdMxfE8lTW5U9OR8R0Mw76NwOwPm6RtdEzdMWuh4k+JZ7OG9YD0X1j/H6y3eyV+zatxNT7TcT5DoP9eMmeyUe2Kltmb2Rd3njWSB7IJAkFjxax57ZZIbNdNdDoeR0Oh+MuhiI7GitjTN3i1jy6QxIjsaLWNJLHi9qtpvaNuk6BtDuk+APLWXQxEFjRWxpNY0VsaMQ1ENrTaPRVsU5O1K3I1rxQch9RqN4cKxr0O8Qf6DNTted49FHZc4eCLLF0vytLnBGjJXp9XWevAEnToXMVyJ+EH92J5VnhW/u9G7QhCcg4QTSPSf2J+n44tpXXLxwTWOXe182qPn1Hnw4ambvCWhJwfki8JuElJHymmoOhBBBIII0II5gjoY1W06n6T/R13u9n4aE3c8ihB9qOtqD8Y6ge17+fJq2nYrsVkco7tVqtjlFhW0t+ymV3ll1VYxjlKAKFy/sidRqTwOvWUVbTCs4bsRlJkIwPqX4wBbTzETfnx0I5OfHRtvaW3aFNSjMxMfGuGRWa8rFRFS1NeKHdJGvEHjx4cpte19h9/kW3uwx8enHpZ7imql+7B3FUEanj+o8Zpe2u0lb7MpwaBk210XJd3+WQb30YkIAByGvyAHHnLN+35bI3Llst2bfjV1GrcHeUWqPtV89f2Ey/WsPBjzNYeCHZ/enGzrEu1qqZV7pqRrqSu6wfX1T4iWbXWHG2KwPr3WVhm0GpBtQHX4Si2btRK6NoYujsb3R6rNwhWVSvPXkSBymVm3wcPZwCWBsGxO8G7xO66NqvjyMGn+SJKX5/BtXaUgZtwHABl4DgPs1iKWTza+00yMiy9N4JYVYBhow9RQQR7wYutkclpGiK+lD62SVbIgtklFkMA0e7Sxu8XUe2vLzH4Zr/AHs2IWSs2rgb31iD1vvKPveY85aLxpl4PGmId9HNmY2+283sKfzHwiODitY3UKD6x/gecv0IUBRwA4AS0n6LSeNDLWys2tkt9XUhIe6xU1HMLzY/KMtZKlrLfpLMFIApZKrtR9W5Hthep5fKJknjRnmn46NquzfpWz2vWsq2Hk24zDq9YI3bPjqh+MrtlbQobZYvuXJO9mPV9WtZsDhXOh1+5w/aV+ze0OfRa1eRbbnYt1RqdbDWpqJ++ugHGL7D2w9Fb4WRjtdQchr67arQjKza66g8xxMUoyWF+4lRksL9y82fnYj7Jqtt+lDey7KgVSprBYA/qseQrGh/SUFtndbLpyWtyrK7MtkaotURVu7+rVerqOXUnnMdibYamlsHJx3up+kPfXbVaEZWYHXUHmOJidmZY+y/oBr3HrussWzUaPvBuGnTiZKjL8llGX79s2zt/k4ddifb98aMU7qpWtJrewgtvaa7+m98hK/aWxqq9p04Ia1kv3AH1TfBast4afpKXbm3jnY2lmO9WZXVTWtwtBpdam19jnqRqNfON19ufr8fMs2eXyqd1DYcllXdVSu8tY4FuOmpll5paz0WTsjFJZ6/k9x9lVs2a7s4owLLa3KAGxithUDlpqdB05mTZd9J7P4xoN5R9qWKBklO83yLRu+rwA15aSlxu0j0ZGaWoN+JtCyyyyoPuWIWsLjRvEaj5SPavaBLtnLgU4zYgpyzlVMbjdqdH9pjx3tWB8OnhL/W5f2/4M/9HNd6/wBdG10ejpDfXjOm0SbK95s2paBh1PuFt0hhvEcNOB5kD3aBtTEai62h9N6m16mI5EoxGo8jpr8ZcjtlTeUfOxcxr0Ra2sw8+zHrtVeRdARofMR/sl2Ifa2TZksr04JvdtSxZ2BckUIx9ogcC/l48r1WSjl2dDKbJxTlb0ZejDsSc3IGTcv9kobXjyuuHEIPFRzPwHU6d40i2z9n1UVJTSgrrrUKiLyAH+ucZmK212Syc++52yz6CEIRQgIQhAAmj9s/RhRm719GmPlHiW0PdWn/AHijkf8AaHHx1m8QloTcHlF4TlB5iz5p2rsbJw7e6ya2qfjuk8UsA+8jDgw/0dJFW8+ktobNpyKzVfWltZ5pYoYa9Dx5HznPduehtDq+Faaz0pvLPX7hZ7S/Hem+HKjL9Wjp18yMtT0/4OcVvGK3jW0ux+0MbXvcewqP7ykd8h89U1IHvAlZXaOWvEcCOoPgZoTT6NKaltFijxhLJXJZJ0skNFWiwSyTLZK9LJMtspgo0PrZMxbIsHDuuOlVdln+BSR8TyE2fZno/wAh9Dcy0r+EEPZ7uHqj5mLlKMe2KlKMe2UKvqQBxJOgA4knwAm1bD7Gu+j5GqJzFWujt/i/CP1902XZPZ3HxuNaav1sf1nPx6fDSWcyzuzqJjnfnUTXts9j6bVHchabFGg0HqMB0Yfzz980PaODdjvuWqUPQ81bzU8jOuyHKxK7VKWKrqeasARIha49la7nHT2jjhtkbWTedrejpW1bGs7s/wDl2asnuDcx8dZqG0uzmZRrv0uVH36x3ie/VeQ9+k1RnGXRthZCXTEGskT2SI3SJ7I7A9IkeyQO8wayQvZLJF0jJ3i9jzGy3TnwkmFs7IyDpj023a9a62Zfi3sj4mW6LdbYq7xdiSQACSSAqgElieQAHM+U37Y3ohzLtGyXTGTgSikW3e7h6q/M+6dG7O9iMLAGtNe9bpob7dHtPjo33R5KAImfIhDrYifKrh1tnPOxXonstZb9oL3dXtLjakWWH/eaeyvlzPXTr17HxkrRa61VERQqIgCqqgaBQByAEkhOfZbKx5Zy7bpWvMghCEWKCEIQAIQhAAhCEACeGewgB4ZW7X2Vj2oTbTTYdOdlSOf1E8hJj+otB4kch7T4tddmiIiDU8EVVH6SoWEJ1o9Hah+lDWGAXUHjx6zqvZbZGMVDGmkt+I1V6/PSeQme/ozcl/SbSqgcBwHgOU9EITActHsIQgSEIQgATwwhIAQ2ns2ixCbKqrDp9+tG/cTknanGRLNERUGp4IoUfpPITZx3s28R7Neae4ig2KCARqOB4iEJu9HSOudkthYm6H+j4+/w9fuKt756azblUDgAAPADQQhOVa35HFubcj0T2EIsUEIQgAQhCABCEI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1828800"/>
            <a:ext cx="8229600" cy="533400"/>
          </a:xfrm>
        </p:spPr>
        <p:txBody>
          <a:bodyPr/>
          <a:lstStyle/>
          <a:p>
            <a:pPr algn="ctr" eaLnBrk="1" hangingPunct="1"/>
            <a:r>
              <a:rPr lang="en-US" sz="4000" b="1" i="1" dirty="0" smtClean="0"/>
              <a:t>More Strategies for </a:t>
            </a:r>
            <a:br>
              <a:rPr lang="en-US" sz="4000" b="1" i="1" dirty="0" smtClean="0"/>
            </a:br>
            <a:r>
              <a:rPr lang="en-US" sz="4000" b="1" i="1" dirty="0" smtClean="0"/>
              <a:t>Enhancing Competence</a:t>
            </a:r>
            <a:r>
              <a:rPr lang="en-US" sz="4800" dirty="0" smtClean="0">
                <a:solidFill>
                  <a:schemeClr val="tx1"/>
                </a:solidFill>
              </a:rPr>
              <a:t/>
            </a:r>
            <a:br>
              <a:rPr lang="en-US" sz="4800" dirty="0" smtClean="0">
                <a:solidFill>
                  <a:schemeClr val="tx1"/>
                </a:solidFill>
              </a:rPr>
            </a:br>
            <a:r>
              <a:rPr lang="en-US" sz="2800" dirty="0" smtClean="0">
                <a:solidFill>
                  <a:schemeClr val="tx1"/>
                </a:solidFill>
              </a:rPr>
              <a:t/>
            </a:r>
            <a:br>
              <a:rPr lang="en-US" sz="2800" dirty="0" smtClean="0">
                <a:solidFill>
                  <a:schemeClr val="tx1"/>
                </a:solidFill>
              </a:rPr>
            </a:br>
            <a:endParaRPr lang="en-US" dirty="0" smtClean="0"/>
          </a:p>
        </p:txBody>
      </p:sp>
      <p:sp>
        <p:nvSpPr>
          <p:cNvPr id="16387" name="Content Placeholder 2"/>
          <p:cNvSpPr>
            <a:spLocks noGrp="1"/>
          </p:cNvSpPr>
          <p:nvPr>
            <p:ph idx="1"/>
          </p:nvPr>
        </p:nvSpPr>
        <p:spPr>
          <a:xfrm>
            <a:off x="609600" y="1676400"/>
            <a:ext cx="8290560" cy="4572000"/>
          </a:xfrm>
        </p:spPr>
        <p:txBody>
          <a:bodyPr/>
          <a:lstStyle/>
          <a:p>
            <a:pPr eaLnBrk="1" hangingPunct="1">
              <a:buClr>
                <a:schemeClr val="accent2">
                  <a:lumMod val="50000"/>
                </a:schemeClr>
              </a:buClr>
              <a:buSzPct val="125000"/>
              <a:buFont typeface="Wingdings" pitchFamily="2" charset="2"/>
              <a:buChar char="§"/>
              <a:defRPr/>
            </a:pPr>
            <a:r>
              <a:rPr lang="en-US" sz="3600" b="1" dirty="0" smtClean="0">
                <a:solidFill>
                  <a:schemeClr val="tx2"/>
                </a:solidFill>
              </a:rPr>
              <a:t>Provide Targeted Feedback and Rubrics</a:t>
            </a:r>
          </a:p>
          <a:p>
            <a:pPr eaLnBrk="1" hangingPunct="1">
              <a:buClr>
                <a:schemeClr val="accent2">
                  <a:lumMod val="50000"/>
                </a:schemeClr>
              </a:buClr>
              <a:buSzPct val="125000"/>
              <a:buFont typeface="Wingdings" pitchFamily="2" charset="2"/>
              <a:buChar char="§"/>
              <a:defRPr/>
            </a:pPr>
            <a:r>
              <a:rPr lang="en-US" sz="3600" b="1" dirty="0" smtClean="0">
                <a:solidFill>
                  <a:schemeClr val="tx2"/>
                </a:solidFill>
              </a:rPr>
              <a:t>Describe Effective Learning Strategies</a:t>
            </a:r>
          </a:p>
          <a:p>
            <a:pPr marL="571500" lvl="1" indent="0" eaLnBrk="1" hangingPunct="1">
              <a:buClr>
                <a:schemeClr val="accent2">
                  <a:lumMod val="50000"/>
                </a:schemeClr>
              </a:buClr>
              <a:buSzPct val="125000"/>
              <a:buNone/>
              <a:defRPr/>
            </a:pPr>
            <a:r>
              <a:rPr lang="en-US" sz="3600" b="1" dirty="0" smtClean="0">
                <a:solidFill>
                  <a:schemeClr val="tx2"/>
                </a:solidFill>
              </a:rPr>
              <a:t>   - Introduce Metacognition</a:t>
            </a:r>
          </a:p>
          <a:p>
            <a:pPr marL="571500" lvl="1" indent="0" eaLnBrk="1" hangingPunct="1">
              <a:buClr>
                <a:schemeClr val="accent2">
                  <a:lumMod val="50000"/>
                </a:schemeClr>
              </a:buClr>
              <a:buSzPct val="125000"/>
              <a:buNone/>
              <a:defRPr/>
            </a:pPr>
            <a:r>
              <a:rPr lang="en-US" sz="3600" b="1" dirty="0" smtClean="0">
                <a:solidFill>
                  <a:schemeClr val="tx2"/>
                </a:solidFill>
              </a:rPr>
              <a:t>          and Bloom’s Taxonomy</a:t>
            </a:r>
            <a:endParaRPr lang="en-US" b="1" dirty="0" smtClean="0">
              <a:solidFill>
                <a:schemeClr val="tx2"/>
              </a:solidFill>
            </a:endParaRPr>
          </a:p>
          <a:p>
            <a:pPr marL="0" indent="0" eaLnBrk="1" hangingPunct="1">
              <a:buClr>
                <a:schemeClr val="accent2">
                  <a:lumMod val="50000"/>
                </a:schemeClr>
              </a:buClr>
              <a:buSzPct val="94000"/>
              <a:buNone/>
              <a:defRPr/>
            </a:pPr>
            <a:r>
              <a:rPr lang="en-US" sz="3600" b="1" dirty="0" smtClean="0">
                <a:solidFill>
                  <a:schemeClr val="tx2"/>
                </a:solidFill>
              </a:rPr>
              <a:t>	- Implement Cooperative Learning</a:t>
            </a:r>
          </a:p>
          <a:p>
            <a:pPr marL="0" indent="0" eaLnBrk="1" hangingPunct="1">
              <a:buClr>
                <a:schemeClr val="accent2">
                  <a:lumMod val="50000"/>
                </a:schemeClr>
              </a:buClr>
              <a:buSzPct val="94000"/>
              <a:buNone/>
              <a:defRPr/>
            </a:pPr>
            <a:r>
              <a:rPr lang="en-US" sz="3600" b="1" dirty="0" smtClean="0">
                <a:solidFill>
                  <a:schemeClr val="tx2"/>
                </a:solidFill>
              </a:rPr>
              <a:t>	- Games </a:t>
            </a:r>
            <a:r>
              <a:rPr lang="en-US" sz="3600" b="1" dirty="0">
                <a:solidFill>
                  <a:schemeClr val="tx2"/>
                </a:solidFill>
              </a:rPr>
              <a:t>(e.g. Jeopardy, </a:t>
            </a:r>
            <a:r>
              <a:rPr lang="en-US" sz="3600" b="1" dirty="0" smtClean="0">
                <a:solidFill>
                  <a:schemeClr val="tx2"/>
                </a:solidFill>
              </a:rPr>
              <a:t>Millionaire)</a:t>
            </a:r>
          </a:p>
          <a:p>
            <a:pPr marL="0" indent="0" eaLnBrk="1" hangingPunct="1">
              <a:buClr>
                <a:schemeClr val="accent2">
                  <a:lumMod val="50000"/>
                </a:schemeClr>
              </a:buClr>
              <a:buSzPct val="101000"/>
              <a:buNone/>
              <a:defRPr/>
            </a:pPr>
            <a:endParaRPr lang="en-US" sz="3600" b="1" dirty="0" smtClean="0">
              <a:solidFill>
                <a:schemeClr val="tx2"/>
              </a:solidFill>
            </a:endParaRPr>
          </a:p>
          <a:p>
            <a:pPr eaLnBrk="1" hangingPunct="1">
              <a:buClr>
                <a:schemeClr val="accent2">
                  <a:lumMod val="50000"/>
                </a:schemeClr>
              </a:buClr>
              <a:buSzPct val="94000"/>
              <a:buFont typeface="Wingdings" pitchFamily="2" charset="2"/>
              <a:buChar char="§"/>
              <a:defRPr/>
            </a:pPr>
            <a:endParaRPr lang="en-US" sz="3600" b="1" dirty="0" smtClean="0">
              <a:solidFill>
                <a:schemeClr val="tx2"/>
              </a:solidFill>
            </a:endParaRPr>
          </a:p>
          <a:p>
            <a:pPr eaLnBrk="1" hangingPunct="1">
              <a:buClr>
                <a:schemeClr val="accent2">
                  <a:lumMod val="50000"/>
                </a:schemeClr>
              </a:buClr>
              <a:buSzPct val="94000"/>
              <a:buFont typeface="Wingdings" pitchFamily="2" charset="2"/>
              <a:buChar char="§"/>
              <a:defRPr/>
            </a:pPr>
            <a:endParaRPr lang="en-US" sz="3600" b="1" dirty="0">
              <a:solidFill>
                <a:schemeClr val="tx2"/>
              </a:solidFill>
            </a:endParaRPr>
          </a:p>
          <a:p>
            <a:pPr marL="0" indent="0" eaLnBrk="1" hangingPunct="1">
              <a:buClr>
                <a:schemeClr val="accent2">
                  <a:lumMod val="50000"/>
                </a:schemeClr>
              </a:buClr>
              <a:buSzPct val="94000"/>
              <a:buNone/>
              <a:defRPr/>
            </a:pPr>
            <a:r>
              <a:rPr lang="en-US" sz="3600" b="1" dirty="0">
                <a:solidFill>
                  <a:schemeClr val="tx2"/>
                </a:solidFill>
              </a:rPr>
              <a:t>	</a:t>
            </a:r>
            <a:endParaRPr lang="en-US" sz="3600" b="1" dirty="0" smtClean="0">
              <a:solidFill>
                <a:schemeClr val="tx2"/>
              </a:solidFill>
            </a:endParaRPr>
          </a:p>
          <a:p>
            <a:pPr marL="0" indent="0" eaLnBrk="1" hangingPunct="1">
              <a:buClr>
                <a:schemeClr val="accent2">
                  <a:lumMod val="50000"/>
                </a:schemeClr>
              </a:buClr>
              <a:buSzPct val="94000"/>
              <a:buNone/>
              <a:defRPr/>
            </a:pPr>
            <a:r>
              <a:rPr lang="en-US" sz="3600" b="1" dirty="0">
                <a:solidFill>
                  <a:schemeClr val="tx2"/>
                </a:solidFill>
              </a:rPr>
              <a:t>	</a:t>
            </a:r>
            <a:endParaRPr lang="en-US" dirty="0" smtClean="0"/>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2406615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62502" y="0"/>
            <a:ext cx="7772400" cy="838200"/>
          </a:xfrm>
        </p:spPr>
        <p:txBody>
          <a:bodyPr>
            <a:normAutofit/>
          </a:bodyPr>
          <a:lstStyle/>
          <a:p>
            <a:pPr algn="ctr" eaLnBrk="1" hangingPunct="1"/>
            <a:r>
              <a:rPr lang="en-US" sz="4000" dirty="0" smtClean="0">
                <a:latin typeface="+mn-lt"/>
              </a:rPr>
              <a:t>Metacognition</a:t>
            </a:r>
          </a:p>
        </p:txBody>
      </p:sp>
      <p:sp>
        <p:nvSpPr>
          <p:cNvPr id="25603" name="Rectangle 3"/>
          <p:cNvSpPr>
            <a:spLocks noGrp="1" noChangeArrowheads="1"/>
          </p:cNvSpPr>
          <p:nvPr>
            <p:ph type="body" idx="1"/>
          </p:nvPr>
        </p:nvSpPr>
        <p:spPr>
          <a:xfrm>
            <a:off x="795956" y="533400"/>
            <a:ext cx="7933087" cy="5445120"/>
          </a:xfrm>
        </p:spPr>
        <p:txBody>
          <a:bodyPr>
            <a:normAutofit/>
          </a:bodyPr>
          <a:lstStyle/>
          <a:p>
            <a:pPr eaLnBrk="1" hangingPunct="1">
              <a:buFont typeface="Wingdings" pitchFamily="2" charset="2"/>
              <a:buChar char="§"/>
            </a:pPr>
            <a:endParaRPr lang="en-US" dirty="0" smtClean="0">
              <a:solidFill>
                <a:schemeClr val="tx2"/>
              </a:solidFill>
              <a:latin typeface="Calibri" pitchFamily="34" charset="0"/>
              <a:cs typeface="Calibri" pitchFamily="34" charset="0"/>
            </a:endParaRPr>
          </a:p>
          <a:p>
            <a:pPr marL="0" indent="0" eaLnBrk="1" hangingPunct="1">
              <a:spcAft>
                <a:spcPts val="1200"/>
              </a:spcAft>
              <a:buNone/>
            </a:pPr>
            <a:r>
              <a:rPr lang="en-US" sz="3500" dirty="0" smtClean="0">
                <a:solidFill>
                  <a:schemeClr val="tx2"/>
                </a:solidFill>
                <a:cs typeface="Calibri" pitchFamily="34" charset="0"/>
              </a:rPr>
              <a:t>The ability to:</a:t>
            </a:r>
          </a:p>
          <a:p>
            <a:pPr eaLnBrk="1" hangingPunct="1">
              <a:spcAft>
                <a:spcPts val="1200"/>
              </a:spcAft>
              <a:buFont typeface="Wingdings" pitchFamily="2" charset="2"/>
              <a:buChar char="§"/>
            </a:pPr>
            <a:r>
              <a:rPr lang="en-US" sz="3500" dirty="0" smtClean="0">
                <a:solidFill>
                  <a:schemeClr val="tx2"/>
                </a:solidFill>
                <a:cs typeface="Calibri" pitchFamily="34" charset="0"/>
              </a:rPr>
              <a:t>think about one’s own thinking</a:t>
            </a:r>
          </a:p>
          <a:p>
            <a:pPr eaLnBrk="1" hangingPunct="1">
              <a:spcAft>
                <a:spcPts val="1200"/>
              </a:spcAft>
              <a:buFont typeface="Wingdings" pitchFamily="2" charset="2"/>
              <a:buChar char="§"/>
            </a:pPr>
            <a:r>
              <a:rPr lang="en-US" sz="3500" dirty="0" smtClean="0">
                <a:solidFill>
                  <a:schemeClr val="tx2"/>
                </a:solidFill>
                <a:cs typeface="Calibri" pitchFamily="34" charset="0"/>
              </a:rPr>
              <a:t>monitor, plan, and control one’s mental processing (e.g. “Am I </a:t>
            </a:r>
            <a:r>
              <a:rPr lang="en-US" sz="3500" i="1" dirty="0" smtClean="0">
                <a:solidFill>
                  <a:schemeClr val="tx2"/>
                </a:solidFill>
                <a:cs typeface="Calibri" pitchFamily="34" charset="0"/>
              </a:rPr>
              <a:t>understanding</a:t>
            </a:r>
            <a:r>
              <a:rPr lang="en-US" sz="3500" dirty="0" smtClean="0">
                <a:solidFill>
                  <a:schemeClr val="tx2"/>
                </a:solidFill>
                <a:cs typeface="Calibri" pitchFamily="34" charset="0"/>
              </a:rPr>
              <a:t> this material, or just </a:t>
            </a:r>
            <a:r>
              <a:rPr lang="en-US" sz="3500" i="1" dirty="0" smtClean="0">
                <a:solidFill>
                  <a:schemeClr val="tx2"/>
                </a:solidFill>
                <a:cs typeface="Calibri" pitchFamily="34" charset="0"/>
              </a:rPr>
              <a:t>memorizing</a:t>
            </a:r>
            <a:r>
              <a:rPr lang="en-US" sz="3500" dirty="0" smtClean="0">
                <a:solidFill>
                  <a:schemeClr val="tx2"/>
                </a:solidFill>
                <a:cs typeface="Calibri" pitchFamily="34" charset="0"/>
              </a:rPr>
              <a:t> it?”)</a:t>
            </a:r>
          </a:p>
          <a:p>
            <a:pPr eaLnBrk="1" hangingPunct="1">
              <a:buFont typeface="Wingdings" pitchFamily="2" charset="2"/>
              <a:buChar char="§"/>
            </a:pPr>
            <a:r>
              <a:rPr lang="en-US" sz="3500" dirty="0" smtClean="0">
                <a:solidFill>
                  <a:schemeClr val="tx2"/>
                </a:solidFill>
                <a:cs typeface="Calibri" pitchFamily="34" charset="0"/>
              </a:rPr>
              <a:t>accurately judge one’s level of learning</a:t>
            </a:r>
          </a:p>
          <a:p>
            <a:pPr marL="0" indent="0" eaLnBrk="1" hangingPunct="1">
              <a:buNone/>
            </a:pPr>
            <a:endParaRPr lang="en-US" sz="1100" dirty="0" smtClean="0">
              <a:solidFill>
                <a:srgbClr val="461D7C"/>
              </a:solidFill>
              <a:latin typeface="Calibri" pitchFamily="34" charset="0"/>
              <a:cs typeface="Calibri" pitchFamily="34" charset="0"/>
            </a:endParaRPr>
          </a:p>
          <a:p>
            <a:pPr>
              <a:buNone/>
            </a:pPr>
            <a:r>
              <a:rPr lang="en-US" sz="2400" dirty="0" smtClean="0">
                <a:solidFill>
                  <a:schemeClr val="tx1"/>
                </a:solidFill>
                <a:latin typeface="Goudy Old Style" pitchFamily="18" charset="0"/>
              </a:rPr>
              <a:t>					</a:t>
            </a:r>
            <a:endParaRPr lang="en-US" sz="2400" dirty="0" smtClean="0">
              <a:solidFill>
                <a:srgbClr val="461D7C"/>
              </a:solidFill>
              <a:latin typeface="Calibri" pitchFamily="34" charset="0"/>
              <a:cs typeface="Calibri" pitchFamily="34" charset="0"/>
            </a:endParaRPr>
          </a:p>
        </p:txBody>
      </p:sp>
      <p:cxnSp>
        <p:nvCxnSpPr>
          <p:cNvPr id="5" name="Straight Connector 4"/>
          <p:cNvCxnSpPr/>
          <p:nvPr/>
        </p:nvCxnSpPr>
        <p:spPr>
          <a:xfrm>
            <a:off x="0" y="5715000"/>
            <a:ext cx="9144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005840"/>
            <a:ext cx="9144000"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62502" y="5693509"/>
            <a:ext cx="7781498" cy="1200329"/>
          </a:xfrm>
          <a:prstGeom prst="rect">
            <a:avLst/>
          </a:prstGeom>
          <a:noFill/>
        </p:spPr>
        <p:txBody>
          <a:bodyPr wrap="square" rtlCol="0">
            <a:spAutoFit/>
          </a:bodyPr>
          <a:lstStyle/>
          <a:p>
            <a:r>
              <a:rPr lang="en-US" sz="2400" dirty="0" err="1">
                <a:solidFill>
                  <a:schemeClr val="tx2"/>
                </a:solidFill>
              </a:rPr>
              <a:t>Flavell</a:t>
            </a:r>
            <a:r>
              <a:rPr lang="en-US" sz="2400" dirty="0">
                <a:solidFill>
                  <a:schemeClr val="tx2"/>
                </a:solidFill>
              </a:rPr>
              <a:t>, J. H. (1976). Metacognitive aspects of problem solving. In L. B. </a:t>
            </a:r>
            <a:r>
              <a:rPr lang="en-US" sz="2400" dirty="0" err="1">
                <a:solidFill>
                  <a:schemeClr val="tx2"/>
                </a:solidFill>
              </a:rPr>
              <a:t>Resnick</a:t>
            </a:r>
            <a:r>
              <a:rPr lang="en-US" sz="2400" dirty="0">
                <a:solidFill>
                  <a:schemeClr val="tx2"/>
                </a:solidFill>
              </a:rPr>
              <a:t> (Ed.), The nature of intelligence (pp.231-236). Hillsdale, NJ: Erlbaum </a:t>
            </a:r>
          </a:p>
        </p:txBody>
      </p:sp>
      <p:sp>
        <p:nvSpPr>
          <p:cNvPr id="8" name="Rectangle 7"/>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15677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1524000" y="201613"/>
            <a:ext cx="6172200" cy="62531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dirty="0"/>
          </a:p>
        </p:txBody>
      </p:sp>
      <p:sp>
        <p:nvSpPr>
          <p:cNvPr id="28675" name="Freeform 3"/>
          <p:cNvSpPr>
            <a:spLocks/>
          </p:cNvSpPr>
          <p:nvPr/>
        </p:nvSpPr>
        <p:spPr bwMode="auto">
          <a:xfrm>
            <a:off x="2541588" y="4337050"/>
            <a:ext cx="4117975" cy="1588"/>
          </a:xfrm>
          <a:custGeom>
            <a:avLst/>
            <a:gdLst>
              <a:gd name="T0" fmla="*/ 0 w 2853"/>
              <a:gd name="T1" fmla="*/ 0 h 1"/>
              <a:gd name="T2" fmla="*/ 2147483647 w 2853"/>
              <a:gd name="T3" fmla="*/ 0 h 1"/>
              <a:gd name="T4" fmla="*/ 0 60000 65536"/>
              <a:gd name="T5" fmla="*/ 0 60000 65536"/>
              <a:gd name="T6" fmla="*/ 0 w 2853"/>
              <a:gd name="T7" fmla="*/ 0 h 1"/>
              <a:gd name="T8" fmla="*/ 2853 w 2853"/>
              <a:gd name="T9" fmla="*/ 1 h 1"/>
            </a:gdLst>
            <a:ahLst/>
            <a:cxnLst>
              <a:cxn ang="T4">
                <a:pos x="T0" y="T1"/>
              </a:cxn>
              <a:cxn ang="T5">
                <a:pos x="T2" y="T3"/>
              </a:cxn>
            </a:cxnLst>
            <a:rect l="T6" t="T7" r="T8" b="T9"/>
            <a:pathLst>
              <a:path w="2853" h="1">
                <a:moveTo>
                  <a:pt x="0" y="0"/>
                </a:moveTo>
                <a:lnTo>
                  <a:pt x="2853" y="0"/>
                </a:lnTo>
              </a:path>
            </a:pathLst>
          </a:custGeom>
          <a:noFill/>
          <a:ln w="9525">
            <a:solidFill>
              <a:schemeClr val="tx1"/>
            </a:solidFill>
            <a:round/>
            <a:headEnd/>
            <a:tailEnd/>
          </a:ln>
        </p:spPr>
        <p:txBody>
          <a:bodyPr/>
          <a:lstStyle/>
          <a:p>
            <a:endParaRPr lang="en-US" dirty="0"/>
          </a:p>
        </p:txBody>
      </p:sp>
      <p:sp>
        <p:nvSpPr>
          <p:cNvPr id="28676" name="Freeform 4"/>
          <p:cNvSpPr>
            <a:spLocks/>
          </p:cNvSpPr>
          <p:nvPr/>
        </p:nvSpPr>
        <p:spPr bwMode="auto">
          <a:xfrm>
            <a:off x="2032000" y="5454650"/>
            <a:ext cx="5181600" cy="1588"/>
          </a:xfrm>
          <a:custGeom>
            <a:avLst/>
            <a:gdLst>
              <a:gd name="T0" fmla="*/ 0 w 3590"/>
              <a:gd name="T1" fmla="*/ 0 h 1"/>
              <a:gd name="T2" fmla="*/ 2147483647 w 3590"/>
              <a:gd name="T3" fmla="*/ 0 h 1"/>
              <a:gd name="T4" fmla="*/ 0 60000 65536"/>
              <a:gd name="T5" fmla="*/ 0 60000 65536"/>
              <a:gd name="T6" fmla="*/ 0 w 3590"/>
              <a:gd name="T7" fmla="*/ 0 h 1"/>
              <a:gd name="T8" fmla="*/ 3590 w 3590"/>
              <a:gd name="T9" fmla="*/ 1 h 1"/>
            </a:gdLst>
            <a:ahLst/>
            <a:cxnLst>
              <a:cxn ang="T4">
                <a:pos x="T0" y="T1"/>
              </a:cxn>
              <a:cxn ang="T5">
                <a:pos x="T2" y="T3"/>
              </a:cxn>
            </a:cxnLst>
            <a:rect l="T6" t="T7" r="T8" b="T9"/>
            <a:pathLst>
              <a:path w="3590" h="1">
                <a:moveTo>
                  <a:pt x="0" y="0"/>
                </a:moveTo>
                <a:lnTo>
                  <a:pt x="3590" y="0"/>
                </a:lnTo>
              </a:path>
            </a:pathLst>
          </a:custGeom>
          <a:noFill/>
          <a:ln w="9525">
            <a:solidFill>
              <a:schemeClr val="tx1"/>
            </a:solidFill>
            <a:round/>
            <a:headEnd/>
            <a:tailEnd/>
          </a:ln>
        </p:spPr>
        <p:txBody>
          <a:bodyPr/>
          <a:lstStyle/>
          <a:p>
            <a:endParaRPr lang="en-US" dirty="0"/>
          </a:p>
        </p:txBody>
      </p:sp>
      <p:sp>
        <p:nvSpPr>
          <p:cNvPr id="28677" name="Text Box 5"/>
          <p:cNvSpPr txBox="1">
            <a:spLocks noChangeArrowheads="1"/>
          </p:cNvSpPr>
          <p:nvPr/>
        </p:nvSpPr>
        <p:spPr bwMode="auto">
          <a:xfrm>
            <a:off x="3848100" y="67310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Creating</a:t>
            </a:r>
          </a:p>
        </p:txBody>
      </p:sp>
      <p:sp>
        <p:nvSpPr>
          <p:cNvPr id="28678" name="Text Box 6"/>
          <p:cNvSpPr txBox="1">
            <a:spLocks noChangeArrowheads="1"/>
          </p:cNvSpPr>
          <p:nvPr/>
        </p:nvSpPr>
        <p:spPr bwMode="auto">
          <a:xfrm>
            <a:off x="3852863" y="1597025"/>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Evaluating</a:t>
            </a:r>
          </a:p>
        </p:txBody>
      </p:sp>
      <p:sp>
        <p:nvSpPr>
          <p:cNvPr id="28679" name="Text Box 7"/>
          <p:cNvSpPr txBox="1">
            <a:spLocks noChangeArrowheads="1"/>
          </p:cNvSpPr>
          <p:nvPr/>
        </p:nvSpPr>
        <p:spPr bwMode="auto">
          <a:xfrm>
            <a:off x="3852863" y="259715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Analyzing</a:t>
            </a:r>
          </a:p>
        </p:txBody>
      </p:sp>
      <p:sp>
        <p:nvSpPr>
          <p:cNvPr id="28680" name="Text Box 8"/>
          <p:cNvSpPr txBox="1">
            <a:spLocks noChangeArrowheads="1"/>
          </p:cNvSpPr>
          <p:nvPr/>
        </p:nvSpPr>
        <p:spPr bwMode="auto">
          <a:xfrm>
            <a:off x="3640138" y="3594100"/>
            <a:ext cx="1939925"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Applying</a:t>
            </a:r>
          </a:p>
        </p:txBody>
      </p:sp>
      <p:sp>
        <p:nvSpPr>
          <p:cNvPr id="28681" name="Text Box 9"/>
          <p:cNvSpPr txBox="1">
            <a:spLocks noChangeArrowheads="1"/>
          </p:cNvSpPr>
          <p:nvPr/>
        </p:nvSpPr>
        <p:spPr bwMode="auto">
          <a:xfrm>
            <a:off x="3276600" y="4724400"/>
            <a:ext cx="2424113"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Understanding</a:t>
            </a:r>
          </a:p>
        </p:txBody>
      </p:sp>
      <p:sp>
        <p:nvSpPr>
          <p:cNvPr id="28682" name="Text Box 10"/>
          <p:cNvSpPr txBox="1">
            <a:spLocks noChangeArrowheads="1"/>
          </p:cNvSpPr>
          <p:nvPr/>
        </p:nvSpPr>
        <p:spPr bwMode="auto">
          <a:xfrm>
            <a:off x="3657600" y="5791200"/>
            <a:ext cx="2082800" cy="420688"/>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Remembering</a:t>
            </a:r>
          </a:p>
        </p:txBody>
      </p:sp>
      <p:sp>
        <p:nvSpPr>
          <p:cNvPr id="28683" name="Text Box 11"/>
          <p:cNvSpPr txBox="1">
            <a:spLocks noChangeArrowheads="1"/>
          </p:cNvSpPr>
          <p:nvPr/>
        </p:nvSpPr>
        <p:spPr bwMode="auto">
          <a:xfrm>
            <a:off x="5680075" y="762000"/>
            <a:ext cx="2397125" cy="1374775"/>
          </a:xfrm>
          <a:prstGeom prst="rect">
            <a:avLst/>
          </a:prstGeom>
          <a:solidFill>
            <a:srgbClr val="FFFFCC"/>
          </a:solidFill>
          <a:ln w="9525">
            <a:solidFill>
              <a:schemeClr val="tx1"/>
            </a:solidFill>
            <a:miter lim="800000"/>
            <a:headEnd/>
            <a:tailEnd/>
          </a:ln>
        </p:spPr>
        <p:txBody>
          <a:bodyPr lIns="82058" tIns="41029" rIns="82058" bIns="41029">
            <a:spAutoFit/>
          </a:bodyPr>
          <a:lstStyle/>
          <a:p>
            <a:r>
              <a:rPr lang="en-US" sz="1400" dirty="0"/>
              <a:t>Putting elements together to form a coherent or functional whole; reorganizing elements into a new pattern or structure through generating,</a:t>
            </a:r>
          </a:p>
          <a:p>
            <a:r>
              <a:rPr lang="en-US" sz="1400" dirty="0"/>
              <a:t>planning, or producing.</a:t>
            </a:r>
            <a:endParaRPr lang="en-US" sz="1300" dirty="0">
              <a:latin typeface="Kabel Bk BT" pitchFamily="34" charset="0"/>
            </a:endParaRPr>
          </a:p>
        </p:txBody>
      </p:sp>
      <p:sp>
        <p:nvSpPr>
          <p:cNvPr id="28684" name="Text Box 12"/>
          <p:cNvSpPr txBox="1">
            <a:spLocks noChangeArrowheads="1"/>
          </p:cNvSpPr>
          <p:nvPr/>
        </p:nvSpPr>
        <p:spPr bwMode="auto">
          <a:xfrm>
            <a:off x="609600" y="1600200"/>
            <a:ext cx="2286000" cy="944634"/>
          </a:xfrm>
          <a:prstGeom prst="rect">
            <a:avLst/>
          </a:prstGeom>
          <a:solidFill>
            <a:srgbClr val="FFFFCC"/>
          </a:solidFill>
          <a:ln w="9525">
            <a:solidFill>
              <a:schemeClr val="tx1"/>
            </a:solidFill>
            <a:miter lim="800000"/>
            <a:headEnd/>
            <a:tailEnd/>
          </a:ln>
        </p:spPr>
        <p:txBody>
          <a:bodyPr wrap="square" lIns="82058" tIns="41029" rIns="82058" bIns="41029">
            <a:spAutoFit/>
          </a:bodyPr>
          <a:lstStyle/>
          <a:p>
            <a:pPr algn="ctr"/>
            <a:r>
              <a:rPr lang="en-US" sz="1400" dirty="0"/>
              <a:t>Making judgments based on criteria and standards through checking and critiquing.</a:t>
            </a:r>
            <a:endParaRPr lang="en-US" sz="1300" dirty="0">
              <a:latin typeface="Kabel Bk BT" pitchFamily="34" charset="0"/>
            </a:endParaRPr>
          </a:p>
        </p:txBody>
      </p:sp>
      <p:sp>
        <p:nvSpPr>
          <p:cNvPr id="28685" name="Text Box 13"/>
          <p:cNvSpPr txBox="1">
            <a:spLocks noChangeArrowheads="1"/>
          </p:cNvSpPr>
          <p:nvPr/>
        </p:nvSpPr>
        <p:spPr bwMode="auto">
          <a:xfrm>
            <a:off x="228600" y="3505200"/>
            <a:ext cx="2354263" cy="7286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400" dirty="0"/>
              <a:t>Carrying out or using a procedure through executing, or implementing.</a:t>
            </a:r>
            <a:endParaRPr lang="en-US" sz="1300" dirty="0">
              <a:latin typeface="Kabel Bk BT" pitchFamily="34" charset="0"/>
            </a:endParaRPr>
          </a:p>
        </p:txBody>
      </p:sp>
      <p:sp>
        <p:nvSpPr>
          <p:cNvPr id="28686" name="Text Box 14"/>
          <p:cNvSpPr txBox="1">
            <a:spLocks noChangeArrowheads="1"/>
          </p:cNvSpPr>
          <p:nvPr/>
        </p:nvSpPr>
        <p:spPr bwMode="auto">
          <a:xfrm>
            <a:off x="5943600" y="4235450"/>
            <a:ext cx="2133600" cy="1590675"/>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Constructing meaning from oral, written, and graphic messages through interpreting, exemplifying, classifying, summarizing, inferring, comparing, and explaining.</a:t>
            </a:r>
            <a:endParaRPr lang="en-US" sz="1300" dirty="0">
              <a:latin typeface="Kabel Bk BT" pitchFamily="34" charset="0"/>
            </a:endParaRPr>
          </a:p>
        </p:txBody>
      </p:sp>
      <p:sp>
        <p:nvSpPr>
          <p:cNvPr id="28687" name="Text Box 15"/>
          <p:cNvSpPr txBox="1">
            <a:spLocks noChangeArrowheads="1"/>
          </p:cNvSpPr>
          <p:nvPr/>
        </p:nvSpPr>
        <p:spPr bwMode="auto">
          <a:xfrm>
            <a:off x="304800" y="5334000"/>
            <a:ext cx="2146300" cy="9445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Retrieving, recognizing, and recalling relevant knowledge from</a:t>
            </a:r>
          </a:p>
          <a:p>
            <a:pPr algn="ctr"/>
            <a:r>
              <a:rPr lang="en-US" sz="1400" dirty="0"/>
              <a:t>long-term memory.</a:t>
            </a:r>
            <a:endParaRPr lang="en-US" sz="1300" dirty="0">
              <a:latin typeface="Kabel Bk BT" pitchFamily="34" charset="0"/>
            </a:endParaRPr>
          </a:p>
        </p:txBody>
      </p:sp>
      <p:sp>
        <p:nvSpPr>
          <p:cNvPr id="28688" name="Freeform 16"/>
          <p:cNvSpPr>
            <a:spLocks/>
          </p:cNvSpPr>
          <p:nvPr/>
        </p:nvSpPr>
        <p:spPr bwMode="auto">
          <a:xfrm>
            <a:off x="3546475" y="2351088"/>
            <a:ext cx="2128838" cy="4762"/>
          </a:xfrm>
          <a:custGeom>
            <a:avLst/>
            <a:gdLst>
              <a:gd name="T0" fmla="*/ 0 w 1475"/>
              <a:gd name="T1" fmla="*/ 0 h 3"/>
              <a:gd name="T2" fmla="*/ 2147483647 w 1475"/>
              <a:gd name="T3" fmla="*/ 2147483647 h 3"/>
              <a:gd name="T4" fmla="*/ 0 60000 65536"/>
              <a:gd name="T5" fmla="*/ 0 60000 65536"/>
              <a:gd name="T6" fmla="*/ 0 w 1475"/>
              <a:gd name="T7" fmla="*/ 0 h 3"/>
              <a:gd name="T8" fmla="*/ 1475 w 1475"/>
              <a:gd name="T9" fmla="*/ 3 h 3"/>
            </a:gdLst>
            <a:ahLst/>
            <a:cxnLst>
              <a:cxn ang="T4">
                <a:pos x="T0" y="T1"/>
              </a:cxn>
              <a:cxn ang="T5">
                <a:pos x="T2" y="T3"/>
              </a:cxn>
            </a:cxnLst>
            <a:rect l="T6" t="T7" r="T8" b="T9"/>
            <a:pathLst>
              <a:path w="1475" h="3">
                <a:moveTo>
                  <a:pt x="0" y="0"/>
                </a:moveTo>
                <a:lnTo>
                  <a:pt x="1475" y="3"/>
                </a:lnTo>
              </a:path>
            </a:pathLst>
          </a:custGeom>
          <a:noFill/>
          <a:ln w="9525">
            <a:solidFill>
              <a:schemeClr val="tx1"/>
            </a:solidFill>
            <a:round/>
            <a:headEnd/>
            <a:tailEnd/>
          </a:ln>
        </p:spPr>
        <p:txBody>
          <a:bodyPr/>
          <a:lstStyle/>
          <a:p>
            <a:endParaRPr lang="en-US" dirty="0"/>
          </a:p>
        </p:txBody>
      </p:sp>
      <p:sp>
        <p:nvSpPr>
          <p:cNvPr id="28689" name="AutoShape 17"/>
          <p:cNvSpPr>
            <a:spLocks noChangeArrowheads="1"/>
          </p:cNvSpPr>
          <p:nvPr/>
        </p:nvSpPr>
        <p:spPr bwMode="auto">
          <a:xfrm flipV="1">
            <a:off x="4572000" y="1066800"/>
            <a:ext cx="914400" cy="122238"/>
          </a:xfrm>
          <a:prstGeom prst="rightArrow">
            <a:avLst>
              <a:gd name="adj1" fmla="val 50000"/>
              <a:gd name="adj2" fmla="val 194423"/>
            </a:avLst>
          </a:prstGeom>
          <a:solidFill>
            <a:schemeClr val="folHlink"/>
          </a:solidFill>
          <a:ln w="9525">
            <a:solidFill>
              <a:schemeClr val="tx1"/>
            </a:solidFill>
            <a:miter lim="800000"/>
            <a:headEnd/>
            <a:tailEnd/>
          </a:ln>
        </p:spPr>
        <p:txBody>
          <a:bodyPr wrap="none" anchor="ctr"/>
          <a:lstStyle/>
          <a:p>
            <a:endParaRPr lang="en-US" dirty="0"/>
          </a:p>
        </p:txBody>
      </p:sp>
      <p:sp>
        <p:nvSpPr>
          <p:cNvPr id="28690" name="AutoShape 18"/>
          <p:cNvSpPr>
            <a:spLocks noChangeArrowheads="1"/>
          </p:cNvSpPr>
          <p:nvPr/>
        </p:nvSpPr>
        <p:spPr bwMode="auto">
          <a:xfrm>
            <a:off x="2770188" y="1949450"/>
            <a:ext cx="1109662" cy="134938"/>
          </a:xfrm>
          <a:prstGeom prst="leftArrow">
            <a:avLst>
              <a:gd name="adj1" fmla="val 50000"/>
              <a:gd name="adj2" fmla="val 205587"/>
            </a:avLst>
          </a:prstGeom>
          <a:solidFill>
            <a:schemeClr val="folHlink"/>
          </a:solidFill>
          <a:ln w="9525">
            <a:solidFill>
              <a:schemeClr val="tx1"/>
            </a:solidFill>
            <a:miter lim="800000"/>
            <a:headEnd/>
            <a:tailEnd/>
          </a:ln>
        </p:spPr>
        <p:txBody>
          <a:bodyPr wrap="none" anchor="ctr"/>
          <a:lstStyle/>
          <a:p>
            <a:endParaRPr lang="en-US" dirty="0"/>
          </a:p>
        </p:txBody>
      </p:sp>
      <p:sp>
        <p:nvSpPr>
          <p:cNvPr id="28691" name="AutoShape 19"/>
          <p:cNvSpPr>
            <a:spLocks noChangeArrowheads="1"/>
          </p:cNvSpPr>
          <p:nvPr/>
        </p:nvSpPr>
        <p:spPr bwMode="auto">
          <a:xfrm>
            <a:off x="2590800" y="3810000"/>
            <a:ext cx="1143000" cy="152400"/>
          </a:xfrm>
          <a:prstGeom prst="leftArrow">
            <a:avLst>
              <a:gd name="adj1" fmla="val 50000"/>
              <a:gd name="adj2" fmla="val 246736"/>
            </a:avLst>
          </a:prstGeom>
          <a:solidFill>
            <a:schemeClr val="folHlink"/>
          </a:solidFill>
          <a:ln w="9525">
            <a:solidFill>
              <a:schemeClr val="tx1"/>
            </a:solidFill>
            <a:miter lim="800000"/>
            <a:headEnd/>
            <a:tailEnd/>
          </a:ln>
        </p:spPr>
        <p:txBody>
          <a:bodyPr wrap="none" anchor="ctr"/>
          <a:lstStyle/>
          <a:p>
            <a:endParaRPr lang="en-US" dirty="0"/>
          </a:p>
        </p:txBody>
      </p:sp>
      <p:sp>
        <p:nvSpPr>
          <p:cNvPr id="28692" name="AutoShape 20"/>
          <p:cNvSpPr>
            <a:spLocks noChangeArrowheads="1"/>
          </p:cNvSpPr>
          <p:nvPr/>
        </p:nvSpPr>
        <p:spPr bwMode="auto">
          <a:xfrm>
            <a:off x="5486400" y="4876800"/>
            <a:ext cx="588963" cy="152400"/>
          </a:xfrm>
          <a:prstGeom prst="rightArrow">
            <a:avLst>
              <a:gd name="adj1" fmla="val 50000"/>
              <a:gd name="adj2" fmla="val 175266"/>
            </a:avLst>
          </a:prstGeom>
          <a:solidFill>
            <a:schemeClr val="folHlink"/>
          </a:solidFill>
          <a:ln w="9525">
            <a:solidFill>
              <a:schemeClr val="tx1"/>
            </a:solidFill>
            <a:miter lim="800000"/>
            <a:headEnd/>
            <a:tailEnd/>
          </a:ln>
        </p:spPr>
        <p:txBody>
          <a:bodyPr wrap="none" anchor="ctr"/>
          <a:lstStyle/>
          <a:p>
            <a:endParaRPr lang="en-US" dirty="0"/>
          </a:p>
        </p:txBody>
      </p:sp>
      <p:sp>
        <p:nvSpPr>
          <p:cNvPr id="28693" name="AutoShape 21"/>
          <p:cNvSpPr>
            <a:spLocks noChangeArrowheads="1"/>
          </p:cNvSpPr>
          <p:nvPr/>
        </p:nvSpPr>
        <p:spPr bwMode="auto">
          <a:xfrm>
            <a:off x="2133600" y="5791200"/>
            <a:ext cx="1371600" cy="152400"/>
          </a:xfrm>
          <a:prstGeom prst="leftArrow">
            <a:avLst>
              <a:gd name="adj1" fmla="val 50000"/>
              <a:gd name="adj2" fmla="val 284417"/>
            </a:avLst>
          </a:prstGeom>
          <a:solidFill>
            <a:schemeClr val="folHlink"/>
          </a:solidFill>
          <a:ln w="9525">
            <a:solidFill>
              <a:schemeClr val="tx1"/>
            </a:solidFill>
            <a:miter lim="800000"/>
            <a:headEnd/>
            <a:tailEnd/>
          </a:ln>
        </p:spPr>
        <p:txBody>
          <a:bodyPr wrap="none" anchor="ctr"/>
          <a:lstStyle/>
          <a:p>
            <a:endParaRPr lang="en-US" dirty="0"/>
          </a:p>
        </p:txBody>
      </p:sp>
      <p:sp>
        <p:nvSpPr>
          <p:cNvPr id="28694" name="Text Box 22"/>
          <p:cNvSpPr txBox="1">
            <a:spLocks noChangeArrowheads="1"/>
          </p:cNvSpPr>
          <p:nvPr/>
        </p:nvSpPr>
        <p:spPr bwMode="auto">
          <a:xfrm>
            <a:off x="207963" y="201613"/>
            <a:ext cx="3394075" cy="569912"/>
          </a:xfrm>
          <a:prstGeom prst="rect">
            <a:avLst/>
          </a:prstGeom>
          <a:noFill/>
          <a:ln w="9525">
            <a:noFill/>
            <a:miter lim="800000"/>
            <a:headEnd/>
            <a:tailEnd/>
          </a:ln>
        </p:spPr>
        <p:txBody>
          <a:bodyPr lIns="82058" tIns="41029" rIns="82058" bIns="41029">
            <a:spAutoFit/>
          </a:bodyPr>
          <a:lstStyle/>
          <a:p>
            <a:pPr defTabSz="820738">
              <a:spcBef>
                <a:spcPct val="50000"/>
              </a:spcBef>
            </a:pPr>
            <a:r>
              <a:rPr lang="en-US" sz="3200" b="1" dirty="0">
                <a:latin typeface="Kabel Bk BT" pitchFamily="34" charset="0"/>
              </a:rPr>
              <a:t>Bloom’s Taxonomy</a:t>
            </a:r>
          </a:p>
        </p:txBody>
      </p:sp>
      <p:sp>
        <p:nvSpPr>
          <p:cNvPr id="28695" name="Text Box 23"/>
          <p:cNvSpPr txBox="1">
            <a:spLocks noChangeArrowheads="1"/>
          </p:cNvSpPr>
          <p:nvPr/>
        </p:nvSpPr>
        <p:spPr bwMode="auto">
          <a:xfrm>
            <a:off x="2209800" y="6559550"/>
            <a:ext cx="4533900" cy="298450"/>
          </a:xfrm>
          <a:prstGeom prst="rect">
            <a:avLst/>
          </a:prstGeom>
          <a:noFill/>
          <a:ln w="9525">
            <a:noFill/>
            <a:miter lim="800000"/>
            <a:headEnd/>
            <a:tailEnd/>
          </a:ln>
        </p:spPr>
        <p:txBody>
          <a:bodyPr wrap="none" lIns="82058" tIns="41029" rIns="82058" bIns="41029">
            <a:spAutoFit/>
          </a:bodyPr>
          <a:lstStyle/>
          <a:p>
            <a:pPr algn="ctr" defTabSz="820738">
              <a:spcBef>
                <a:spcPct val="50000"/>
              </a:spcBef>
            </a:pPr>
            <a:r>
              <a:rPr lang="en-US" sz="1400" b="1" dirty="0"/>
              <a:t>http://www.odu.edu/educ/llschult/blooms_taxonomy.htm</a:t>
            </a:r>
            <a:r>
              <a:rPr lang="en-US" sz="1100" dirty="0">
                <a:latin typeface="Kabel Bk BT" pitchFamily="34" charset="0"/>
                <a:sym typeface="Wingdings 2" pitchFamily="18" charset="2"/>
              </a:rPr>
              <a:t></a:t>
            </a:r>
            <a:endParaRPr lang="en-US" sz="1100" dirty="0">
              <a:latin typeface="Kabel Bk BT" pitchFamily="34" charset="0"/>
            </a:endParaRPr>
          </a:p>
        </p:txBody>
      </p:sp>
      <p:sp>
        <p:nvSpPr>
          <p:cNvPr id="28696" name="Freeform 24"/>
          <p:cNvSpPr>
            <a:spLocks/>
          </p:cNvSpPr>
          <p:nvPr/>
        </p:nvSpPr>
        <p:spPr bwMode="auto">
          <a:xfrm>
            <a:off x="3073400" y="3303588"/>
            <a:ext cx="3074988" cy="0"/>
          </a:xfrm>
          <a:custGeom>
            <a:avLst/>
            <a:gdLst>
              <a:gd name="T0" fmla="*/ 0 w 2130"/>
              <a:gd name="T1" fmla="*/ 0 h 1"/>
              <a:gd name="T2" fmla="*/ 2147483647 w 2130"/>
              <a:gd name="T3" fmla="*/ 0 h 1"/>
              <a:gd name="T4" fmla="*/ 0 60000 65536"/>
              <a:gd name="T5" fmla="*/ 0 60000 65536"/>
              <a:gd name="T6" fmla="*/ 0 w 2130"/>
              <a:gd name="T7" fmla="*/ 0 h 1"/>
              <a:gd name="T8" fmla="*/ 2130 w 2130"/>
              <a:gd name="T9" fmla="*/ 0 h 1"/>
            </a:gdLst>
            <a:ahLst/>
            <a:cxnLst>
              <a:cxn ang="T4">
                <a:pos x="T0" y="T1"/>
              </a:cxn>
              <a:cxn ang="T5">
                <a:pos x="T2" y="T3"/>
              </a:cxn>
            </a:cxnLst>
            <a:rect l="T6" t="T7" r="T8" b="T9"/>
            <a:pathLst>
              <a:path w="2130" h="1">
                <a:moveTo>
                  <a:pt x="0" y="0"/>
                </a:moveTo>
                <a:lnTo>
                  <a:pt x="2130" y="0"/>
                </a:lnTo>
              </a:path>
            </a:pathLst>
          </a:custGeom>
          <a:noFill/>
          <a:ln w="9525">
            <a:solidFill>
              <a:schemeClr val="tx1"/>
            </a:solidFill>
            <a:round/>
            <a:headEnd/>
            <a:tailEnd/>
          </a:ln>
        </p:spPr>
        <p:txBody>
          <a:bodyPr/>
          <a:lstStyle/>
          <a:p>
            <a:endParaRPr lang="en-US" dirty="0"/>
          </a:p>
        </p:txBody>
      </p:sp>
      <p:sp>
        <p:nvSpPr>
          <p:cNvPr id="28697" name="Freeform 25"/>
          <p:cNvSpPr>
            <a:spLocks/>
          </p:cNvSpPr>
          <p:nvPr/>
        </p:nvSpPr>
        <p:spPr bwMode="auto">
          <a:xfrm>
            <a:off x="4043363" y="1344613"/>
            <a:ext cx="1135062" cy="1587"/>
          </a:xfrm>
          <a:custGeom>
            <a:avLst/>
            <a:gdLst>
              <a:gd name="T0" fmla="*/ 0 w 786"/>
              <a:gd name="T1" fmla="*/ 0 h 1"/>
              <a:gd name="T2" fmla="*/ 2147483647 w 786"/>
              <a:gd name="T3" fmla="*/ 0 h 1"/>
              <a:gd name="T4" fmla="*/ 0 60000 65536"/>
              <a:gd name="T5" fmla="*/ 0 60000 65536"/>
              <a:gd name="T6" fmla="*/ 0 w 786"/>
              <a:gd name="T7" fmla="*/ 0 h 1"/>
              <a:gd name="T8" fmla="*/ 786 w 786"/>
              <a:gd name="T9" fmla="*/ 1 h 1"/>
            </a:gdLst>
            <a:ahLst/>
            <a:cxnLst>
              <a:cxn ang="T4">
                <a:pos x="T0" y="T1"/>
              </a:cxn>
              <a:cxn ang="T5">
                <a:pos x="T2" y="T3"/>
              </a:cxn>
            </a:cxnLst>
            <a:rect l="T6" t="T7" r="T8" b="T9"/>
            <a:pathLst>
              <a:path w="786" h="1">
                <a:moveTo>
                  <a:pt x="0" y="0"/>
                </a:moveTo>
                <a:lnTo>
                  <a:pt x="786" y="0"/>
                </a:lnTo>
              </a:path>
            </a:pathLst>
          </a:custGeom>
          <a:noFill/>
          <a:ln w="9525">
            <a:solidFill>
              <a:schemeClr val="tx1"/>
            </a:solidFill>
            <a:round/>
            <a:headEnd/>
            <a:tailEnd/>
          </a:ln>
        </p:spPr>
        <p:txBody>
          <a:bodyPr/>
          <a:lstStyle/>
          <a:p>
            <a:endParaRPr lang="en-US" dirty="0"/>
          </a:p>
        </p:txBody>
      </p:sp>
      <p:sp>
        <p:nvSpPr>
          <p:cNvPr id="28699" name="Text Box 27"/>
          <p:cNvSpPr txBox="1">
            <a:spLocks noChangeArrowheads="1"/>
          </p:cNvSpPr>
          <p:nvPr/>
        </p:nvSpPr>
        <p:spPr bwMode="auto">
          <a:xfrm>
            <a:off x="6248400" y="2362200"/>
            <a:ext cx="1828800" cy="1374775"/>
          </a:xfrm>
          <a:prstGeom prst="rect">
            <a:avLst/>
          </a:prstGeom>
          <a:solidFill>
            <a:srgbClr val="FFFFCC"/>
          </a:solidFill>
          <a:ln w="9525">
            <a:solidFill>
              <a:srgbClr val="000000"/>
            </a:solidFill>
            <a:miter lim="800000"/>
            <a:headEnd/>
            <a:tailEnd/>
          </a:ln>
        </p:spPr>
        <p:txBody>
          <a:bodyPr lIns="82058" tIns="41029" rIns="82058" bIns="41029">
            <a:spAutoFit/>
          </a:bodyPr>
          <a:lstStyle/>
          <a:p>
            <a:pPr algn="ctr"/>
            <a:r>
              <a:rPr lang="en-US" sz="1400" dirty="0"/>
              <a:t>Breaking material into constituent parts, determining how the parts relate to one another and to an overall structure .</a:t>
            </a:r>
          </a:p>
        </p:txBody>
      </p:sp>
      <p:sp>
        <p:nvSpPr>
          <p:cNvPr id="28700" name="AutoShape 28"/>
          <p:cNvSpPr>
            <a:spLocks noChangeArrowheads="1"/>
          </p:cNvSpPr>
          <p:nvPr/>
        </p:nvSpPr>
        <p:spPr bwMode="auto">
          <a:xfrm>
            <a:off x="5264150" y="2755900"/>
            <a:ext cx="1039813" cy="134938"/>
          </a:xfrm>
          <a:prstGeom prst="rightArrow">
            <a:avLst>
              <a:gd name="adj1" fmla="val 50000"/>
              <a:gd name="adj2" fmla="val 192646"/>
            </a:avLst>
          </a:prstGeom>
          <a:solidFill>
            <a:schemeClr val="folHlink"/>
          </a:solidFill>
          <a:ln w="9525">
            <a:solidFill>
              <a:schemeClr val="tx1"/>
            </a:solidFill>
            <a:miter lim="800000"/>
            <a:headEnd/>
            <a:tailEnd/>
          </a:ln>
        </p:spPr>
        <p:txBody>
          <a:bodyPr wrap="none" anchor="ctr"/>
          <a:lstStyle/>
          <a:p>
            <a:endParaRPr lang="en-US" dirty="0"/>
          </a:p>
        </p:txBody>
      </p:sp>
      <p:sp>
        <p:nvSpPr>
          <p:cNvPr id="28706" name="Rectangle 34"/>
          <p:cNvSpPr>
            <a:spLocks noChangeArrowheads="1"/>
          </p:cNvSpPr>
          <p:nvPr/>
        </p:nvSpPr>
        <p:spPr bwMode="auto">
          <a:xfrm>
            <a:off x="4800600" y="0"/>
            <a:ext cx="4038600" cy="5016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dirty="0">
                <a:latin typeface="Kabel Bk BT" pitchFamily="34" charset="0"/>
              </a:rPr>
              <a:t>This pyramid depicts the different levels of thinking we use when learning.  Notice how  each level builds on the foundation that precedes it.  It is required that we learn the lower levels before we can effectively use the skills above.</a:t>
            </a:r>
          </a:p>
        </p:txBody>
      </p:sp>
    </p:spTree>
    <p:extLst>
      <p:ext uri="{BB962C8B-B14F-4D97-AF65-F5344CB8AC3E}">
        <p14:creationId xmlns:p14="http://schemas.microsoft.com/office/powerpoint/2010/main" val="4057143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6"/>
          <p:cNvGrpSpPr/>
          <p:nvPr/>
        </p:nvGrpSpPr>
        <p:grpSpPr>
          <a:xfrm>
            <a:off x="428453" y="381000"/>
            <a:ext cx="4114800" cy="4648200"/>
            <a:chOff x="144629" y="419114"/>
            <a:chExt cx="4351170" cy="4495755"/>
          </a:xfrm>
          <a:solidFill>
            <a:srgbClr val="BD5D2D"/>
          </a:solidFill>
          <a:scene3d>
            <a:camera prst="orthographicFront"/>
            <a:lightRig rig="flat" dir="t"/>
          </a:scene3d>
        </p:grpSpPr>
        <p:sp>
          <p:nvSpPr>
            <p:cNvPr id="28" name="Oval 27"/>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33" name="Oval 4"/>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solidFill>
                    <a:schemeClr val="bg1"/>
                  </a:solidFill>
                </a:rPr>
                <a:t>Reflect</a:t>
              </a:r>
              <a:endParaRPr lang="en-US" sz="2000" kern="1200" dirty="0">
                <a:solidFill>
                  <a:schemeClr val="bg1"/>
                </a:solidFill>
              </a:endParaRPr>
            </a:p>
          </p:txBody>
        </p:sp>
      </p:grpSp>
      <p:graphicFrame>
        <p:nvGraphicFramePr>
          <p:cNvPr id="29" name="Diagram 28"/>
          <p:cNvGraphicFramePr/>
          <p:nvPr>
            <p:extLst>
              <p:ext uri="{D42A27DB-BD31-4B8C-83A1-F6EECF244321}">
                <p14:modId xmlns:p14="http://schemas.microsoft.com/office/powerpoint/2010/main" val="3320762947"/>
              </p:ext>
            </p:extLst>
          </p:nvPr>
        </p:nvGraphicFramePr>
        <p:xfrm>
          <a:off x="-228600" y="418107"/>
          <a:ext cx="5289176" cy="3766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457200" y="5292636"/>
            <a:ext cx="8264745" cy="990600"/>
          </a:xfrm>
          <a:prstGeom prst="roundRect">
            <a:avLst>
              <a:gd name="adj" fmla="val 10000"/>
            </a:avLst>
          </a:prstGeom>
          <a:noFill/>
          <a:ln>
            <a:solidFill>
              <a:schemeClr val="bg1">
                <a:lumMod val="75000"/>
              </a:schemeClr>
            </a:solidFill>
            <a:prstDash val="solid"/>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0" y="0"/>
            <a:ext cx="9144000" cy="646331"/>
          </a:xfrm>
          <a:prstGeom prst="rect">
            <a:avLst/>
          </a:prstGeom>
          <a:solidFill>
            <a:srgbClr val="666666"/>
          </a:solidFill>
        </p:spPr>
        <p:txBody>
          <a:bodyPr wrap="square" tIns="182880" rIns="457200" bIns="91440" rtlCol="0">
            <a:spAutoFit/>
          </a:bodyPr>
          <a:lstStyle/>
          <a:p>
            <a:pPr algn="r"/>
            <a:r>
              <a:rPr lang="en-US" sz="2400" b="1" dirty="0" smtClean="0">
                <a:solidFill>
                  <a:schemeClr val="bg1"/>
                </a:solidFill>
                <a:latin typeface="Goudy Old Style" pitchFamily="18" charset="0"/>
              </a:rPr>
              <a:t>The Study Cycle  </a:t>
            </a:r>
            <a:endParaRPr lang="en-US" sz="2400" b="1" dirty="0">
              <a:solidFill>
                <a:schemeClr val="bg1"/>
              </a:solidFill>
              <a:latin typeface="Goudy Old Style"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2821054806"/>
              </p:ext>
            </p:extLst>
          </p:nvPr>
        </p:nvGraphicFramePr>
        <p:xfrm>
          <a:off x="457200" y="5368836"/>
          <a:ext cx="8157883" cy="863165"/>
        </p:xfrm>
        <a:graphic>
          <a:graphicData uri="http://schemas.openxmlformats.org/drawingml/2006/table">
            <a:tbl>
              <a:tblPr/>
              <a:tblGrid>
                <a:gridCol w="325704">
                  <a:extLst>
                    <a:ext uri="{9D8B030D-6E8A-4147-A177-3AD203B41FA5}">
                      <a16:colId xmlns:a16="http://schemas.microsoft.com/office/drawing/2014/main" val="20000"/>
                    </a:ext>
                  </a:extLst>
                </a:gridCol>
                <a:gridCol w="1274496">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5414683">
                  <a:extLst>
                    <a:ext uri="{9D8B030D-6E8A-4147-A177-3AD203B41FA5}">
                      <a16:colId xmlns:a16="http://schemas.microsoft.com/office/drawing/2014/main" val="20003"/>
                    </a:ext>
                  </a:extLst>
                </a:gridCol>
              </a:tblGrid>
              <a:tr h="209230">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1</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Set a Goal</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1-2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a:solidFill>
                            <a:schemeClr val="tx1"/>
                          </a:solidFill>
                          <a:latin typeface="+mn-lt"/>
                          <a:ea typeface="Times New Roman"/>
                          <a:cs typeface="Times New Roman"/>
                        </a:rPr>
                        <a:t>Decide what you want to accomplish in your study session </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0"/>
                  </a:ext>
                </a:extLst>
              </a:tr>
              <a:tr h="222135">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2</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Study with Focus</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30-50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smtClean="0">
                          <a:solidFill>
                            <a:schemeClr val="tx1"/>
                          </a:solidFill>
                          <a:latin typeface="+mn-lt"/>
                          <a:ea typeface="Times New Roman"/>
                          <a:cs typeface="Times New Roman"/>
                        </a:rPr>
                        <a:t>Interact with material</a:t>
                      </a:r>
                      <a:r>
                        <a:rPr lang="en-US" sz="1000" b="0" dirty="0" smtClean="0">
                          <a:solidFill>
                            <a:schemeClr val="tx1"/>
                          </a:solidFill>
                          <a:latin typeface="+mn-lt"/>
                          <a:ea typeface="Times New Roman"/>
                          <a:cs typeface="Times New Roman"/>
                        </a:rPr>
                        <a:t>- organize, concept </a:t>
                      </a:r>
                      <a:r>
                        <a:rPr lang="en-US" sz="1000" b="0" dirty="0">
                          <a:solidFill>
                            <a:schemeClr val="tx1"/>
                          </a:solidFill>
                          <a:latin typeface="+mn-lt"/>
                          <a:ea typeface="Times New Roman"/>
                          <a:cs typeface="Times New Roman"/>
                        </a:rPr>
                        <a:t>map, </a:t>
                      </a:r>
                      <a:r>
                        <a:rPr lang="en-US" sz="1000" b="0" dirty="0" smtClean="0">
                          <a:solidFill>
                            <a:schemeClr val="tx1"/>
                          </a:solidFill>
                          <a:latin typeface="+mn-lt"/>
                          <a:ea typeface="Times New Roman"/>
                          <a:cs typeface="Times New Roman"/>
                        </a:rPr>
                        <a:t>summarize,</a:t>
                      </a:r>
                      <a:r>
                        <a:rPr lang="en-US" sz="1000" b="0" baseline="0" dirty="0" smtClean="0">
                          <a:solidFill>
                            <a:schemeClr val="tx1"/>
                          </a:solidFill>
                          <a:latin typeface="+mn-lt"/>
                          <a:ea typeface="Times New Roman"/>
                          <a:cs typeface="Times New Roman"/>
                        </a:rPr>
                        <a:t> process, re-read, fill-in notes, reflect, etc.</a:t>
                      </a:r>
                      <a:r>
                        <a:rPr lang="en-US" sz="1000" b="0" kern="1200" dirty="0" smtClean="0">
                          <a:solidFill>
                            <a:schemeClr val="tx1"/>
                          </a:solidFill>
                          <a:latin typeface="+mn-lt"/>
                          <a:ea typeface="Times New Roman"/>
                          <a:cs typeface="Times New Roman"/>
                        </a:rPr>
                        <a:t>  </a:t>
                      </a:r>
                      <a:endParaRPr lang="en-US" sz="1000" b="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1"/>
                  </a:ext>
                </a:extLst>
              </a:tr>
              <a:tr h="209230">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3</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smtClean="0">
                          <a:solidFill>
                            <a:schemeClr val="tx1"/>
                          </a:solidFill>
                          <a:latin typeface="+mn-lt"/>
                          <a:ea typeface="Calibri"/>
                          <a:cs typeface="Times New Roman"/>
                        </a:rPr>
                        <a:t>Reward</a:t>
                      </a:r>
                      <a:r>
                        <a:rPr lang="en-US" sz="1000" b="1" baseline="0" dirty="0" smtClean="0">
                          <a:solidFill>
                            <a:schemeClr val="tx1"/>
                          </a:solidFill>
                          <a:latin typeface="+mn-lt"/>
                          <a:ea typeface="Calibri"/>
                          <a:cs typeface="Times New Roman"/>
                        </a:rPr>
                        <a:t> Yourself</a:t>
                      </a:r>
                      <a:endParaRPr lang="en-US" sz="1000" b="1"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10-15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smtClean="0">
                          <a:solidFill>
                            <a:schemeClr val="tx1"/>
                          </a:solidFill>
                          <a:latin typeface="+mn-lt"/>
                          <a:ea typeface="Times New Roman"/>
                          <a:cs typeface="Times New Roman"/>
                        </a:rPr>
                        <a:t>Take</a:t>
                      </a:r>
                      <a:r>
                        <a:rPr lang="en-US" sz="1000" b="1" kern="1200" baseline="0" dirty="0" smtClean="0">
                          <a:solidFill>
                            <a:schemeClr val="tx1"/>
                          </a:solidFill>
                          <a:latin typeface="+mn-lt"/>
                          <a:ea typeface="Times New Roman"/>
                          <a:cs typeface="Times New Roman"/>
                        </a:rPr>
                        <a:t> a break</a:t>
                      </a:r>
                      <a:r>
                        <a:rPr lang="en-US" sz="1000" kern="1200" dirty="0" smtClean="0">
                          <a:solidFill>
                            <a:schemeClr val="tx1"/>
                          </a:solidFill>
                          <a:latin typeface="+mn-lt"/>
                          <a:ea typeface="Times New Roman"/>
                          <a:cs typeface="Times New Roman"/>
                        </a:rPr>
                        <a:t>– </a:t>
                      </a:r>
                      <a:r>
                        <a:rPr lang="en-US" sz="1000" kern="1200" dirty="0">
                          <a:solidFill>
                            <a:schemeClr val="tx1"/>
                          </a:solidFill>
                          <a:latin typeface="+mn-lt"/>
                          <a:ea typeface="Times New Roman"/>
                          <a:cs typeface="Times New Roman"/>
                        </a:rPr>
                        <a:t>call a friend, play a short game, get a snack</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2"/>
                  </a:ext>
                </a:extLst>
              </a:tr>
              <a:tr h="197605">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4</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Review</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5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a:solidFill>
                            <a:schemeClr val="tx1"/>
                          </a:solidFill>
                          <a:latin typeface="+mn-lt"/>
                          <a:ea typeface="Times New Roman"/>
                          <a:cs typeface="Times New Roman"/>
                        </a:rPr>
                        <a:t>Go over what you just studied</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24" name="TextBox 23"/>
          <p:cNvSpPr txBox="1"/>
          <p:nvPr/>
        </p:nvSpPr>
        <p:spPr>
          <a:xfrm>
            <a:off x="347382" y="4975558"/>
            <a:ext cx="4123765" cy="369332"/>
          </a:xfrm>
          <a:prstGeom prst="rect">
            <a:avLst/>
          </a:prstGeom>
          <a:noFill/>
        </p:spPr>
        <p:txBody>
          <a:bodyPr wrap="square" rtlCol="0">
            <a:spAutoFit/>
          </a:bodyPr>
          <a:lstStyle/>
          <a:p>
            <a:r>
              <a:rPr lang="en-US" dirty="0" smtClean="0"/>
              <a:t>Intense Study Sessions  </a:t>
            </a:r>
            <a:endParaRPr lang="en-US" dirty="0"/>
          </a:p>
        </p:txBody>
      </p:sp>
      <p:sp>
        <p:nvSpPr>
          <p:cNvPr id="30" name="TextBox 29"/>
          <p:cNvSpPr txBox="1"/>
          <p:nvPr/>
        </p:nvSpPr>
        <p:spPr>
          <a:xfrm>
            <a:off x="1959858" y="1828800"/>
            <a:ext cx="1029962" cy="461665"/>
          </a:xfrm>
          <a:prstGeom prst="rect">
            <a:avLst/>
          </a:prstGeom>
          <a:noFill/>
        </p:spPr>
        <p:txBody>
          <a:bodyPr wrap="none" rtlCol="0">
            <a:spAutoFit/>
          </a:bodyPr>
          <a:lstStyle/>
          <a:p>
            <a:r>
              <a:rPr lang="en-US" sz="2400" dirty="0" smtClean="0"/>
              <a:t>Attend</a:t>
            </a:r>
            <a:endParaRPr lang="en-US" sz="2400" dirty="0"/>
          </a:p>
        </p:txBody>
      </p:sp>
      <p:sp>
        <p:nvSpPr>
          <p:cNvPr id="31" name="TextBox 30"/>
          <p:cNvSpPr txBox="1"/>
          <p:nvPr/>
        </p:nvSpPr>
        <p:spPr>
          <a:xfrm>
            <a:off x="1934627" y="2756062"/>
            <a:ext cx="1080424" cy="461665"/>
          </a:xfrm>
          <a:prstGeom prst="rect">
            <a:avLst/>
          </a:prstGeom>
          <a:noFill/>
        </p:spPr>
        <p:txBody>
          <a:bodyPr wrap="none" rtlCol="0">
            <a:spAutoFit/>
          </a:bodyPr>
          <a:lstStyle/>
          <a:p>
            <a:r>
              <a:rPr lang="en-US" sz="2400" dirty="0" smtClean="0"/>
              <a:t>Review</a:t>
            </a:r>
            <a:endParaRPr lang="en-US" sz="2400" dirty="0"/>
          </a:p>
        </p:txBody>
      </p:sp>
      <p:sp>
        <p:nvSpPr>
          <p:cNvPr id="32" name="TextBox 31"/>
          <p:cNvSpPr txBox="1"/>
          <p:nvPr/>
        </p:nvSpPr>
        <p:spPr>
          <a:xfrm>
            <a:off x="2029044" y="3505200"/>
            <a:ext cx="891591" cy="461665"/>
          </a:xfrm>
          <a:prstGeom prst="rect">
            <a:avLst/>
          </a:prstGeom>
          <a:noFill/>
        </p:spPr>
        <p:txBody>
          <a:bodyPr wrap="none" rtlCol="0">
            <a:spAutoFit/>
          </a:bodyPr>
          <a:lstStyle/>
          <a:p>
            <a:r>
              <a:rPr lang="en-US" sz="2400" dirty="0" smtClean="0"/>
              <a:t>Study</a:t>
            </a:r>
            <a:endParaRPr lang="en-US" sz="2400" dirty="0"/>
          </a:p>
        </p:txBody>
      </p:sp>
      <p:sp>
        <p:nvSpPr>
          <p:cNvPr id="26" name="Rounded Rectangle 25"/>
          <p:cNvSpPr/>
          <p:nvPr/>
        </p:nvSpPr>
        <p:spPr>
          <a:xfrm>
            <a:off x="2989818" y="1923373"/>
            <a:ext cx="5732127" cy="470123"/>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015050" y="1931831"/>
            <a:ext cx="5706894" cy="276999"/>
          </a:xfrm>
          <a:prstGeom prst="rect">
            <a:avLst/>
          </a:prstGeom>
        </p:spPr>
        <p:txBody>
          <a:bodyPr wrap="square">
            <a:spAutoFit/>
          </a:bodyPr>
          <a:lstStyle/>
          <a:p>
            <a:r>
              <a:rPr lang="en-US" sz="1200" b="1" i="1" u="sng" dirty="0"/>
              <a:t>Attend</a:t>
            </a:r>
            <a:r>
              <a:rPr lang="en-US" sz="1200" i="1" u="sng" dirty="0"/>
              <a:t> </a:t>
            </a:r>
            <a:r>
              <a:rPr lang="en-US" sz="1200" b="1" u="sng" dirty="0"/>
              <a:t>class </a:t>
            </a:r>
            <a:r>
              <a:rPr lang="en-US" sz="1200" dirty="0" smtClean="0"/>
              <a:t>– </a:t>
            </a:r>
            <a:r>
              <a:rPr lang="en-US" sz="1200" b="1" dirty="0" smtClean="0"/>
              <a:t>GO TO CLASS! </a:t>
            </a:r>
            <a:r>
              <a:rPr lang="en-US" sz="1200" dirty="0" smtClean="0"/>
              <a:t>Answer and ask questions and take meaningful notes</a:t>
            </a:r>
            <a:r>
              <a:rPr lang="en-US" sz="1200" dirty="0"/>
              <a:t>. </a:t>
            </a:r>
            <a:r>
              <a:rPr lang="en-US" sz="1200" dirty="0" smtClean="0"/>
              <a:t> </a:t>
            </a:r>
            <a:endParaRPr lang="en-US" sz="1200" dirty="0"/>
          </a:p>
        </p:txBody>
      </p:sp>
      <p:sp>
        <p:nvSpPr>
          <p:cNvPr id="35" name="Rounded Rectangle 34"/>
          <p:cNvSpPr/>
          <p:nvPr/>
        </p:nvSpPr>
        <p:spPr>
          <a:xfrm>
            <a:off x="2989819" y="2848838"/>
            <a:ext cx="5732125" cy="432108"/>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2989820" y="4426916"/>
            <a:ext cx="5732126" cy="571500"/>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3029906" y="1020103"/>
            <a:ext cx="5692037" cy="645136"/>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5" name="Rectangle 1"/>
          <p:cNvSpPr>
            <a:spLocks noChangeArrowheads="1"/>
          </p:cNvSpPr>
          <p:nvPr/>
        </p:nvSpPr>
        <p:spPr bwMode="auto">
          <a:xfrm>
            <a:off x="3065417" y="1018908"/>
            <a:ext cx="565652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581025" algn="l"/>
              </a:tabLst>
            </a:pPr>
            <a:r>
              <a:rPr kumimoji="0" lang="en-US" sz="1200" b="1" i="1" u="sng" strike="noStrike" cap="none" normalizeH="0" baseline="0" dirty="0" smtClean="0">
                <a:ln>
                  <a:noFill/>
                </a:ln>
                <a:solidFill>
                  <a:schemeClr val="tx1"/>
                </a:solidFill>
                <a:effectLst/>
                <a:ea typeface="Calibri" pitchFamily="34" charset="0"/>
                <a:cs typeface="Times New Roman" pitchFamily="18" charset="0"/>
              </a:rPr>
              <a:t>Preview</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 before</a:t>
            </a:r>
            <a:r>
              <a:rPr kumimoji="0" lang="en-US" sz="1200" b="1" i="0" u="sng" strike="noStrike" cap="none" normalizeH="0" dirty="0" smtClean="0">
                <a:ln>
                  <a:noFill/>
                </a:ln>
                <a:solidFill>
                  <a:schemeClr val="tx1"/>
                </a:solidFill>
                <a:effectLst/>
                <a:ea typeface="Calibri" pitchFamily="34" charset="0"/>
                <a:cs typeface="Times New Roman" pitchFamily="18" charset="0"/>
              </a:rPr>
              <a:t> </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class</a:t>
            </a:r>
            <a:r>
              <a:rPr kumimoji="0" lang="en-US" sz="1200" b="1" i="0" strike="noStrike" cap="none" normalizeH="0" baseline="0" dirty="0" smtClean="0">
                <a:ln>
                  <a:noFill/>
                </a:ln>
                <a:solidFill>
                  <a:schemeClr val="tx1"/>
                </a:solidFill>
                <a:effectLst/>
                <a:ea typeface="Calibri" pitchFamily="34" charset="0"/>
                <a:cs typeface="Times New Roman" pitchFamily="18" charset="0"/>
              </a:rPr>
              <a:t> </a:t>
            </a:r>
            <a:r>
              <a:rPr lang="en-US" sz="1200" dirty="0" smtClean="0"/>
              <a:t>–</a:t>
            </a:r>
            <a:r>
              <a:rPr lang="en-US" sz="1200" dirty="0" smtClean="0">
                <a:ea typeface="Calibri" pitchFamily="34" charset="0"/>
                <a:cs typeface="Times New Roman" pitchFamily="18" charset="0"/>
              </a:rPr>
              <a:t> S</a:t>
            </a:r>
            <a:r>
              <a:rPr kumimoji="0" lang="en-US" sz="1200" b="0" i="0" u="none" strike="noStrike" cap="none" normalizeH="0" dirty="0" smtClean="0">
                <a:ln>
                  <a:noFill/>
                </a:ln>
                <a:solidFill>
                  <a:schemeClr val="tx1"/>
                </a:solidFill>
                <a:effectLst/>
                <a:ea typeface="Calibri" pitchFamily="34" charset="0"/>
                <a:cs typeface="Times New Roman" pitchFamily="18" charset="0"/>
              </a:rPr>
              <a:t>kim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the chapter, </a:t>
            </a:r>
            <a:r>
              <a:rPr lang="en-US" sz="1200" dirty="0" smtClean="0"/>
              <a:t>note headings and boldface words, </a:t>
            </a:r>
            <a:r>
              <a:rPr lang="en-US" sz="1200" dirty="0" smtClean="0">
                <a:ea typeface="Calibri" pitchFamily="34" charset="0"/>
                <a:cs typeface="Times New Roman" pitchFamily="18" charset="0"/>
              </a:rPr>
              <a:t>review summaries and chapter objectives, and come up with que</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stions you’d  like </a:t>
            </a:r>
            <a:r>
              <a:rPr lang="en-US" sz="1200" dirty="0" smtClean="0">
                <a:ea typeface="Calibri" pitchFamily="34" charset="0"/>
                <a:cs typeface="Times New Roman" pitchFamily="18" charset="0"/>
              </a:rPr>
              <a:t>the lecture to answer for you</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cs typeface="Arial" pitchFamily="34" charset="0"/>
            </a:endParaRPr>
          </a:p>
        </p:txBody>
      </p:sp>
      <p:sp>
        <p:nvSpPr>
          <p:cNvPr id="19" name="Rectangle 18"/>
          <p:cNvSpPr/>
          <p:nvPr/>
        </p:nvSpPr>
        <p:spPr>
          <a:xfrm>
            <a:off x="3015050" y="2855124"/>
            <a:ext cx="5706895" cy="461665"/>
          </a:xfrm>
          <a:prstGeom prst="rect">
            <a:avLst/>
          </a:prstGeom>
        </p:spPr>
        <p:txBody>
          <a:bodyPr wrap="square">
            <a:spAutoFit/>
          </a:bodyPr>
          <a:lstStyle/>
          <a:p>
            <a:r>
              <a:rPr lang="en-US" sz="1200" b="1" i="1" u="sng" dirty="0" smtClean="0"/>
              <a:t>Review</a:t>
            </a:r>
            <a:r>
              <a:rPr lang="en-US" sz="1200" b="1" u="sng" dirty="0" smtClean="0"/>
              <a:t> after class</a:t>
            </a:r>
            <a:r>
              <a:rPr lang="en-US" sz="1200" u="sng" dirty="0" smtClean="0"/>
              <a:t> </a:t>
            </a:r>
            <a:r>
              <a:rPr lang="en-US" sz="1200" dirty="0"/>
              <a:t>– </a:t>
            </a:r>
            <a:r>
              <a:rPr lang="en-US" sz="1200" dirty="0" smtClean="0"/>
              <a:t>As soon after class as possible, read notes, fill in gaps and note any questions.</a:t>
            </a:r>
            <a:endParaRPr lang="en-US" sz="1200" dirty="0"/>
          </a:p>
        </p:txBody>
      </p:sp>
      <p:sp>
        <p:nvSpPr>
          <p:cNvPr id="20" name="Rectangle 19"/>
          <p:cNvSpPr/>
          <p:nvPr/>
        </p:nvSpPr>
        <p:spPr>
          <a:xfrm>
            <a:off x="3015051" y="4399475"/>
            <a:ext cx="5706894" cy="646331"/>
          </a:xfrm>
          <a:prstGeom prst="rect">
            <a:avLst/>
          </a:prstGeom>
        </p:spPr>
        <p:txBody>
          <a:bodyPr wrap="square">
            <a:spAutoFit/>
          </a:bodyPr>
          <a:lstStyle/>
          <a:p>
            <a:r>
              <a:rPr lang="en-US" sz="1200" b="1" i="1" u="sng" dirty="0" smtClean="0"/>
              <a:t>Assess</a:t>
            </a:r>
            <a:r>
              <a:rPr lang="en-US" sz="1200" b="1" u="sng" dirty="0" smtClean="0"/>
              <a:t> your Learning</a:t>
            </a:r>
            <a:r>
              <a:rPr lang="en-US" sz="1200" b="1" dirty="0" smtClean="0"/>
              <a:t> </a:t>
            </a:r>
            <a:r>
              <a:rPr lang="en-US" sz="1200" dirty="0" smtClean="0"/>
              <a:t>– Periodically perform reality checks</a:t>
            </a:r>
          </a:p>
          <a:p>
            <a:pPr marL="234950" indent="-123825">
              <a:buFont typeface="Arial" pitchFamily="34" charset="0"/>
              <a:buChar char="•"/>
            </a:pPr>
            <a:r>
              <a:rPr lang="en-US" sz="1200" dirty="0" smtClean="0"/>
              <a:t>Am I using study methods that are effective?</a:t>
            </a:r>
          </a:p>
          <a:p>
            <a:pPr marL="234950" indent="-123825">
              <a:buFont typeface="Arial" pitchFamily="34" charset="0"/>
              <a:buChar char="•"/>
            </a:pPr>
            <a:r>
              <a:rPr lang="en-US" sz="1200" dirty="0" smtClean="0"/>
              <a:t>Do I understand the material enough to teach it to others?</a:t>
            </a:r>
            <a:endParaRPr lang="en-US" sz="1200" dirty="0"/>
          </a:p>
        </p:txBody>
      </p:sp>
      <p:sp>
        <p:nvSpPr>
          <p:cNvPr id="38" name="TextBox 37"/>
          <p:cNvSpPr txBox="1"/>
          <p:nvPr/>
        </p:nvSpPr>
        <p:spPr>
          <a:xfrm>
            <a:off x="1884261" y="914400"/>
            <a:ext cx="1181157" cy="461665"/>
          </a:xfrm>
          <a:prstGeom prst="rect">
            <a:avLst/>
          </a:prstGeom>
          <a:noFill/>
        </p:spPr>
        <p:txBody>
          <a:bodyPr wrap="none" rtlCol="0">
            <a:spAutoFit/>
          </a:bodyPr>
          <a:lstStyle/>
          <a:p>
            <a:r>
              <a:rPr lang="en-US" sz="2400" dirty="0" smtClean="0"/>
              <a:t>Preview</a:t>
            </a:r>
            <a:endParaRPr lang="en-US" sz="2400" dirty="0"/>
          </a:p>
        </p:txBody>
      </p:sp>
      <p:cxnSp>
        <p:nvCxnSpPr>
          <p:cNvPr id="34" name="Straight Connector 33"/>
          <p:cNvCxnSpPr/>
          <p:nvPr/>
        </p:nvCxnSpPr>
        <p:spPr>
          <a:xfrm>
            <a:off x="0" y="0"/>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390409"/>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sp>
        <p:nvSpPr>
          <p:cNvPr id="1027" name="Text Box 3"/>
          <p:cNvSpPr txBox="1">
            <a:spLocks noChangeArrowheads="1"/>
          </p:cNvSpPr>
          <p:nvPr/>
        </p:nvSpPr>
        <p:spPr bwMode="auto">
          <a:xfrm>
            <a:off x="5675779"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C</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A</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S</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4953000"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B-31 Coates Hall </a:t>
            </a:r>
            <a:r>
              <a:rPr kumimoji="0" lang="en-US" sz="1000" b="0" i="0" u="none" strike="noStrike" cap="none" normalizeH="0" baseline="0" noProof="1" smtClean="0">
                <a:ln>
                  <a:noFill/>
                </a:ln>
                <a:solidFill>
                  <a:srgbClr val="000000"/>
                </a:solidFill>
                <a:effectLst/>
                <a:latin typeface="Arial" pitchFamily="34" charset="0"/>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225.578.2872 </a:t>
            </a:r>
            <a:r>
              <a:rPr kumimoji="0" lang="en-US" sz="1000" b="0" i="0" u="none" strike="noStrike" cap="none" normalizeH="0" baseline="0" noProof="1" smtClean="0">
                <a:ln>
                  <a:noFill/>
                </a:ln>
                <a:solidFill>
                  <a:srgbClr val="000000"/>
                </a:solidFill>
                <a:effectLst/>
                <a:latin typeface="Arial" pitchFamily="34" charset="0"/>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www.cas.lsu.edu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Box 41"/>
          <p:cNvSpPr txBox="1"/>
          <p:nvPr/>
        </p:nvSpPr>
        <p:spPr>
          <a:xfrm>
            <a:off x="1976145" y="4267200"/>
            <a:ext cx="997389" cy="461665"/>
          </a:xfrm>
          <a:prstGeom prst="rect">
            <a:avLst/>
          </a:prstGeom>
          <a:noFill/>
        </p:spPr>
        <p:txBody>
          <a:bodyPr wrap="none" rtlCol="0">
            <a:spAutoFit/>
          </a:bodyPr>
          <a:lstStyle/>
          <a:p>
            <a:r>
              <a:rPr lang="en-US" sz="2400" dirty="0" smtClean="0"/>
              <a:t>Assess</a:t>
            </a:r>
            <a:endParaRPr lang="en-US" sz="2400" dirty="0"/>
          </a:p>
        </p:txBody>
      </p:sp>
      <p:sp>
        <p:nvSpPr>
          <p:cNvPr id="43" name="Rounded Rectangle 42"/>
          <p:cNvSpPr/>
          <p:nvPr/>
        </p:nvSpPr>
        <p:spPr>
          <a:xfrm>
            <a:off x="2989820" y="3617918"/>
            <a:ext cx="5732126" cy="675409"/>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3031700" y="3617918"/>
            <a:ext cx="5690246" cy="646331"/>
          </a:xfrm>
          <a:prstGeom prst="rect">
            <a:avLst/>
          </a:prstGeom>
        </p:spPr>
        <p:txBody>
          <a:bodyPr wrap="square">
            <a:spAutoFit/>
          </a:bodyPr>
          <a:lstStyle/>
          <a:p>
            <a:r>
              <a:rPr lang="en-US" sz="1200" b="1" i="1" u="sng" dirty="0" smtClean="0"/>
              <a:t>Study </a:t>
            </a:r>
            <a:r>
              <a:rPr lang="en-US" sz="1200" dirty="0" smtClean="0"/>
              <a:t>– </a:t>
            </a:r>
            <a:r>
              <a:rPr lang="en-US" sz="1200" dirty="0"/>
              <a:t>Repetition is the </a:t>
            </a:r>
            <a:r>
              <a:rPr lang="en-US" sz="1200" dirty="0" smtClean="0"/>
              <a:t>key.  Ask questions such as ‘why’, ‘how’, and ‘what if’.</a:t>
            </a:r>
          </a:p>
          <a:p>
            <a:pPr marL="234950" indent="-123825">
              <a:buFont typeface="Arial" pitchFamily="34" charset="0"/>
              <a:buChar char="•"/>
            </a:pPr>
            <a:r>
              <a:rPr lang="en-US" sz="1200" dirty="0" smtClean="0"/>
              <a:t>Intense Study Sessions* - 3-5 short study sessions per day</a:t>
            </a:r>
          </a:p>
          <a:p>
            <a:pPr marL="234950" indent="-123825">
              <a:buFont typeface="Arial" pitchFamily="34" charset="0"/>
              <a:buChar char="•"/>
            </a:pPr>
            <a:r>
              <a:rPr lang="en-US" sz="1200" dirty="0" smtClean="0"/>
              <a:t>Weekend Review – Read notes and material from the week to make connections</a:t>
            </a:r>
            <a:endParaRPr lang="en-US" sz="1200" dirty="0"/>
          </a:p>
        </p:txBody>
      </p:sp>
      <p:pic>
        <p:nvPicPr>
          <p:cNvPr id="2" name="Picture 2"/>
          <p:cNvPicPr>
            <a:picLocks noChangeAspect="1" noChangeArrowheads="1"/>
          </p:cNvPicPr>
          <p:nvPr/>
        </p:nvPicPr>
        <p:blipFill>
          <a:blip r:embed="rId9" cstate="print"/>
          <a:srcRect/>
          <a:stretch>
            <a:fillRect/>
          </a:stretch>
        </p:blipFill>
        <p:spPr bwMode="auto">
          <a:xfrm>
            <a:off x="448236" y="6469423"/>
            <a:ext cx="1008529" cy="291161"/>
          </a:xfrm>
          <a:prstGeom prst="rect">
            <a:avLst/>
          </a:prstGeom>
          <a:noFill/>
          <a:ln w="9525" algn="in">
            <a:noFill/>
            <a:miter lim="800000"/>
            <a:headEnd/>
            <a:tailEnd/>
          </a:ln>
          <a:effectLst/>
        </p:spPr>
      </p:pic>
    </p:spTree>
    <p:custDataLst>
      <p:tags r:id="rId1"/>
    </p:custDataLst>
    <p:extLst>
      <p:ext uri="{BB962C8B-B14F-4D97-AF65-F5344CB8AC3E}">
        <p14:creationId xmlns:p14="http://schemas.microsoft.com/office/powerpoint/2010/main" val="2700428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21866"/>
            <a:ext cx="7772400" cy="1143000"/>
          </a:xfrm>
        </p:spPr>
        <p:txBody>
          <a:bodyPr/>
          <a:lstStyle/>
          <a:p>
            <a:pPr algn="ctr"/>
            <a:r>
              <a:rPr lang="en-US" dirty="0" smtClean="0"/>
              <a:t>Motivation</a:t>
            </a:r>
          </a:p>
        </p:txBody>
      </p:sp>
      <p:sp>
        <p:nvSpPr>
          <p:cNvPr id="6147" name="Text Box 3"/>
          <p:cNvSpPr txBox="1">
            <a:spLocks noChangeArrowheads="1"/>
          </p:cNvSpPr>
          <p:nvPr/>
        </p:nvSpPr>
        <p:spPr bwMode="auto">
          <a:xfrm>
            <a:off x="762000" y="4191000"/>
            <a:ext cx="77724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Times New Roman" pitchFamily="18" charset="0"/>
              </a:defRPr>
            </a:lvl1pPr>
            <a:lvl2pPr marL="742950" indent="-285750" eaLnBrk="0" hangingPunct="0">
              <a:defRPr sz="2800">
                <a:solidFill>
                  <a:srgbClr val="000000"/>
                </a:solidFill>
                <a:latin typeface="Times New Roman" pitchFamily="18" charset="0"/>
              </a:defRPr>
            </a:lvl2pPr>
            <a:lvl3pPr marL="1143000" indent="-228600" eaLnBrk="0" hangingPunct="0">
              <a:defRPr sz="2800">
                <a:solidFill>
                  <a:srgbClr val="000000"/>
                </a:solidFill>
                <a:latin typeface="Times New Roman" pitchFamily="18" charset="0"/>
              </a:defRPr>
            </a:lvl3pPr>
            <a:lvl4pPr marL="1600200" indent="-228600" eaLnBrk="0" hangingPunct="0">
              <a:defRPr sz="2800">
                <a:solidFill>
                  <a:srgbClr val="000000"/>
                </a:solidFill>
                <a:latin typeface="Times New Roman" pitchFamily="18" charset="0"/>
              </a:defRPr>
            </a:lvl4pPr>
            <a:lvl5pPr marL="2057400" indent="-228600" eaLnBrk="0" hangingPunct="0">
              <a:defRPr sz="2800">
                <a:solidFill>
                  <a:srgbClr val="000000"/>
                </a:solidFill>
                <a:latin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defRPr>
            </a:lvl9pPr>
          </a:lstStyle>
          <a:p>
            <a:pPr>
              <a:spcBef>
                <a:spcPct val="50000"/>
              </a:spcBef>
            </a:pPr>
            <a:r>
              <a:rPr lang="en-US" sz="3600" dirty="0">
                <a:solidFill>
                  <a:schemeClr val="tx2"/>
                </a:solidFill>
              </a:rPr>
              <a:t>“In the academy, the term ‘motivating’ means </a:t>
            </a:r>
            <a:r>
              <a:rPr lang="en-US" sz="3600" b="1" i="1" dirty="0">
                <a:solidFill>
                  <a:schemeClr val="tx2"/>
                </a:solidFill>
              </a:rPr>
              <a:t>stimulating interest in a subject </a:t>
            </a:r>
            <a:r>
              <a:rPr lang="en-US" sz="3600" dirty="0">
                <a:solidFill>
                  <a:schemeClr val="tx2"/>
                </a:solidFill>
              </a:rPr>
              <a:t>and, therefore, the </a:t>
            </a:r>
            <a:r>
              <a:rPr lang="en-US" sz="3600" b="1" i="1" dirty="0">
                <a:solidFill>
                  <a:schemeClr val="tx2"/>
                </a:solidFill>
              </a:rPr>
              <a:t>desire to learn it</a:t>
            </a:r>
            <a:r>
              <a:rPr lang="en-US" sz="3600" dirty="0">
                <a:solidFill>
                  <a:schemeClr val="tx2"/>
                </a:solidFill>
              </a:rPr>
              <a:t>.” </a:t>
            </a:r>
          </a:p>
          <a:p>
            <a:pPr algn="r">
              <a:spcBef>
                <a:spcPct val="50000"/>
              </a:spcBef>
            </a:pPr>
            <a:r>
              <a:rPr lang="en-US" dirty="0">
                <a:solidFill>
                  <a:schemeClr val="tx2"/>
                </a:solidFill>
              </a:rPr>
              <a:t>(</a:t>
            </a:r>
            <a:r>
              <a:rPr lang="en-US" dirty="0" err="1">
                <a:solidFill>
                  <a:schemeClr val="tx2"/>
                </a:solidFill>
              </a:rPr>
              <a:t>Nilson</a:t>
            </a:r>
            <a:r>
              <a:rPr lang="en-US" dirty="0">
                <a:solidFill>
                  <a:schemeClr val="tx2"/>
                </a:solidFill>
              </a:rPr>
              <a:t>, 57</a:t>
            </a:r>
            <a:r>
              <a:rPr lang="en-US" dirty="0"/>
              <a:t>)</a:t>
            </a:r>
          </a:p>
        </p:txBody>
      </p:sp>
      <p:sp>
        <p:nvSpPr>
          <p:cNvPr id="2" name="TextBox 1"/>
          <p:cNvSpPr txBox="1"/>
          <p:nvPr/>
        </p:nvSpPr>
        <p:spPr>
          <a:xfrm>
            <a:off x="762000" y="1219200"/>
            <a:ext cx="8077200" cy="2308324"/>
          </a:xfrm>
          <a:prstGeom prst="rect">
            <a:avLst/>
          </a:prstGeom>
          <a:noFill/>
        </p:spPr>
        <p:txBody>
          <a:bodyPr wrap="square" rtlCol="0">
            <a:spAutoFit/>
          </a:bodyPr>
          <a:lstStyle/>
          <a:p>
            <a:r>
              <a:rPr lang="en-US" sz="3600" dirty="0" smtClean="0">
                <a:solidFill>
                  <a:schemeClr val="tx2"/>
                </a:solidFill>
              </a:rPr>
              <a:t>“Motivation refers to the </a:t>
            </a:r>
            <a:r>
              <a:rPr lang="en-US" sz="3600" b="1" i="1" dirty="0" smtClean="0">
                <a:solidFill>
                  <a:schemeClr val="tx2"/>
                </a:solidFill>
              </a:rPr>
              <a:t>personal investment</a:t>
            </a:r>
            <a:r>
              <a:rPr lang="en-US" sz="3600" dirty="0" smtClean="0">
                <a:solidFill>
                  <a:schemeClr val="tx2"/>
                </a:solidFill>
              </a:rPr>
              <a:t> an individual has </a:t>
            </a:r>
            <a:r>
              <a:rPr lang="en-US" sz="3600" b="1" i="1" dirty="0" smtClean="0">
                <a:solidFill>
                  <a:schemeClr val="tx2"/>
                </a:solidFill>
              </a:rPr>
              <a:t>in reaching </a:t>
            </a:r>
          </a:p>
          <a:p>
            <a:r>
              <a:rPr lang="en-US" sz="3600" b="1" i="1" dirty="0" smtClean="0">
                <a:solidFill>
                  <a:schemeClr val="tx2"/>
                </a:solidFill>
              </a:rPr>
              <a:t>a desired state or outcome</a:t>
            </a:r>
            <a:r>
              <a:rPr lang="en-US" sz="3600" dirty="0" smtClean="0">
                <a:solidFill>
                  <a:schemeClr val="tx2"/>
                </a:solidFill>
              </a:rPr>
              <a:t>.</a:t>
            </a:r>
          </a:p>
          <a:p>
            <a:r>
              <a:rPr lang="en-US" sz="3600" dirty="0">
                <a:solidFill>
                  <a:schemeClr val="tx2"/>
                </a:solidFill>
              </a:rPr>
              <a:t>	</a:t>
            </a:r>
            <a:r>
              <a:rPr lang="en-US" sz="3600" dirty="0" smtClean="0">
                <a:solidFill>
                  <a:schemeClr val="tx2"/>
                </a:solidFill>
              </a:rPr>
              <a:t>			</a:t>
            </a:r>
            <a:r>
              <a:rPr lang="en-US" dirty="0" smtClean="0">
                <a:solidFill>
                  <a:schemeClr val="tx2"/>
                </a:solidFill>
              </a:rPr>
              <a:t>(Ambrose et. al, 68)</a:t>
            </a:r>
            <a:endParaRPr lang="en-US" dirty="0">
              <a:solidFill>
                <a:schemeClr val="tx2"/>
              </a:solidFill>
            </a:endParaRPr>
          </a:p>
        </p:txBody>
      </p:sp>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231534461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838200" y="1981200"/>
            <a:ext cx="7848600" cy="2286000"/>
          </a:xfrm>
        </p:spPr>
        <p:txBody>
          <a:bodyPr/>
          <a:lstStyle/>
          <a:p>
            <a:pPr algn="ctr" eaLnBrk="1" hangingPunct="1"/>
            <a:r>
              <a:rPr lang="en-US" b="1" i="0" dirty="0" smtClean="0">
                <a:latin typeface="Rockwell" pitchFamily="18" charset="0"/>
              </a:rPr>
              <a:t>Sharing Strategies that Have Worked for Others Can Be Very Motivational</a:t>
            </a:r>
          </a:p>
        </p:txBody>
      </p:sp>
      <p:sp>
        <p:nvSpPr>
          <p:cNvPr id="4" name="Rectangle 3"/>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685288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07720" y="381000"/>
            <a:ext cx="7909560" cy="1143000"/>
          </a:xfrm>
        </p:spPr>
        <p:txBody>
          <a:bodyPr>
            <a:noAutofit/>
          </a:bodyPr>
          <a:lstStyle/>
          <a:p>
            <a:r>
              <a:rPr lang="en-US" sz="4000" b="1" dirty="0" smtClean="0">
                <a:latin typeface="+mn-lt"/>
              </a:rPr>
              <a:t>Top 5 Reasons Students Did Poorly on Test 1 in General Chemistry</a:t>
            </a:r>
          </a:p>
        </p:txBody>
      </p:sp>
      <p:sp>
        <p:nvSpPr>
          <p:cNvPr id="3" name="Content Placeholder 2"/>
          <p:cNvSpPr>
            <a:spLocks noGrp="1"/>
          </p:cNvSpPr>
          <p:nvPr>
            <p:ph idx="1"/>
          </p:nvPr>
        </p:nvSpPr>
        <p:spPr>
          <a:xfrm>
            <a:off x="914400" y="2133600"/>
            <a:ext cx="7696200" cy="4114800"/>
          </a:xfrm>
        </p:spPr>
        <p:txBody>
          <a:bodyPr>
            <a:normAutofit lnSpcReduction="10000"/>
          </a:bodyPr>
          <a:lstStyle/>
          <a:p>
            <a:pPr>
              <a:buClr>
                <a:schemeClr val="accent1">
                  <a:lumMod val="75000"/>
                </a:schemeClr>
              </a:buClr>
              <a:buNone/>
            </a:pPr>
            <a:r>
              <a:rPr lang="en-US" dirty="0" smtClean="0">
                <a:solidFill>
                  <a:schemeClr val="tx2"/>
                </a:solidFill>
                <a:latin typeface="+mn-lt"/>
              </a:rPr>
              <a:t>1.  Didn’t spend enough time on the material</a:t>
            </a:r>
          </a:p>
          <a:p>
            <a:pPr>
              <a:buClr>
                <a:schemeClr val="accent1">
                  <a:lumMod val="75000"/>
                </a:schemeClr>
              </a:buClr>
              <a:buNone/>
            </a:pPr>
            <a:r>
              <a:rPr lang="en-US" dirty="0" smtClean="0">
                <a:solidFill>
                  <a:schemeClr val="tx2"/>
                </a:solidFill>
                <a:latin typeface="+mn-lt"/>
              </a:rPr>
              <a:t>2.  Started the homework too late</a:t>
            </a:r>
          </a:p>
          <a:p>
            <a:pPr>
              <a:buClr>
                <a:schemeClr val="accent1">
                  <a:lumMod val="75000"/>
                </a:schemeClr>
              </a:buClr>
              <a:buNone/>
            </a:pPr>
            <a:r>
              <a:rPr lang="en-US" dirty="0" smtClean="0">
                <a:solidFill>
                  <a:schemeClr val="tx2"/>
                </a:solidFill>
                <a:latin typeface="+mn-lt"/>
              </a:rPr>
              <a:t>3.  Didn’t memorize the information I needed 	to memorize</a:t>
            </a:r>
          </a:p>
          <a:p>
            <a:pPr>
              <a:buClr>
                <a:schemeClr val="accent1">
                  <a:lumMod val="75000"/>
                </a:schemeClr>
              </a:buClr>
              <a:buNone/>
            </a:pPr>
            <a:r>
              <a:rPr lang="en-US" b="1" dirty="0" smtClean="0">
                <a:solidFill>
                  <a:schemeClr val="tx2"/>
                </a:solidFill>
                <a:latin typeface="+mn-lt"/>
              </a:rPr>
              <a:t>4.  Did not use the book</a:t>
            </a:r>
          </a:p>
          <a:p>
            <a:pPr>
              <a:buClr>
                <a:schemeClr val="accent1">
                  <a:lumMod val="75000"/>
                </a:schemeClr>
              </a:buClr>
              <a:buNone/>
            </a:pPr>
            <a:r>
              <a:rPr lang="en-US" dirty="0" smtClean="0">
                <a:solidFill>
                  <a:schemeClr val="tx2"/>
                </a:solidFill>
                <a:latin typeface="+mn-lt"/>
              </a:rPr>
              <a:t>5.  Assumed I understood information that I 	had read and re-read, but had not 	applied</a:t>
            </a:r>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413007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533400"/>
            <a:ext cx="7772400" cy="1143000"/>
          </a:xfrm>
        </p:spPr>
        <p:txBody>
          <a:bodyPr>
            <a:normAutofit fontScale="90000"/>
          </a:bodyPr>
          <a:lstStyle/>
          <a:p>
            <a:pPr algn="ctr"/>
            <a:r>
              <a:rPr lang="en-US" dirty="0" smtClean="0">
                <a:latin typeface="+mn-lt"/>
              </a:rPr>
              <a:t>Top 5 Reasons Students Made an A on Test 1:</a:t>
            </a:r>
          </a:p>
        </p:txBody>
      </p:sp>
      <p:sp>
        <p:nvSpPr>
          <p:cNvPr id="3" name="Content Placeholder 2"/>
          <p:cNvSpPr>
            <a:spLocks noGrp="1"/>
          </p:cNvSpPr>
          <p:nvPr>
            <p:ph idx="1"/>
          </p:nvPr>
        </p:nvSpPr>
        <p:spPr>
          <a:xfrm>
            <a:off x="932953" y="2209800"/>
            <a:ext cx="7924800" cy="4114800"/>
          </a:xfrm>
        </p:spPr>
        <p:txBody>
          <a:bodyPr>
            <a:normAutofit lnSpcReduction="10000"/>
          </a:bodyPr>
          <a:lstStyle/>
          <a:p>
            <a:pPr>
              <a:buClr>
                <a:schemeClr val="accent1">
                  <a:lumMod val="75000"/>
                </a:schemeClr>
              </a:buClr>
              <a:buNone/>
            </a:pPr>
            <a:r>
              <a:rPr lang="en-US" dirty="0" smtClean="0">
                <a:solidFill>
                  <a:schemeClr val="tx2"/>
                </a:solidFill>
                <a:latin typeface="+mn-lt"/>
              </a:rPr>
              <a:t>1.  Did preview-review for every class</a:t>
            </a:r>
          </a:p>
          <a:p>
            <a:pPr>
              <a:buClr>
                <a:schemeClr val="accent1">
                  <a:lumMod val="75000"/>
                </a:schemeClr>
              </a:buClr>
              <a:buNone/>
            </a:pPr>
            <a:r>
              <a:rPr lang="en-US" dirty="0" smtClean="0">
                <a:solidFill>
                  <a:schemeClr val="tx2"/>
                </a:solidFill>
                <a:latin typeface="+mn-lt"/>
              </a:rPr>
              <a:t>2.  Did a little of the homework at a time</a:t>
            </a:r>
          </a:p>
          <a:p>
            <a:pPr>
              <a:buClr>
                <a:schemeClr val="accent1">
                  <a:lumMod val="75000"/>
                </a:schemeClr>
              </a:buClr>
              <a:buNone/>
            </a:pPr>
            <a:r>
              <a:rPr lang="en-US" dirty="0" smtClean="0">
                <a:solidFill>
                  <a:schemeClr val="tx2"/>
                </a:solidFill>
                <a:latin typeface="+mn-lt"/>
              </a:rPr>
              <a:t>3.  Used the book and did the suggested 	problems</a:t>
            </a:r>
          </a:p>
          <a:p>
            <a:pPr>
              <a:buClr>
                <a:schemeClr val="accent1">
                  <a:lumMod val="75000"/>
                </a:schemeClr>
              </a:buClr>
              <a:buNone/>
            </a:pPr>
            <a:r>
              <a:rPr lang="en-US" dirty="0" smtClean="0">
                <a:solidFill>
                  <a:schemeClr val="tx2"/>
                </a:solidFill>
                <a:latin typeface="+mn-lt"/>
              </a:rPr>
              <a:t>4.  Made flashcards of the information to be    	memorized</a:t>
            </a:r>
          </a:p>
          <a:p>
            <a:pPr>
              <a:buClr>
                <a:schemeClr val="accent1">
                  <a:lumMod val="75000"/>
                </a:schemeClr>
              </a:buClr>
              <a:buNone/>
            </a:pPr>
            <a:r>
              <a:rPr lang="en-US" dirty="0" smtClean="0">
                <a:solidFill>
                  <a:schemeClr val="tx2"/>
                </a:solidFill>
                <a:latin typeface="+mn-lt"/>
              </a:rPr>
              <a:t>5.  Practiced explaining the information to 	others</a:t>
            </a:r>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138545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640" y="1011942"/>
            <a:ext cx="8229600" cy="5078313"/>
          </a:xfrm>
          <a:prstGeom prst="rect">
            <a:avLst/>
          </a:prstGeom>
        </p:spPr>
        <p:txBody>
          <a:bodyPr wrap="square">
            <a:spAutoFit/>
          </a:bodyPr>
          <a:lstStyle/>
          <a:p>
            <a:r>
              <a:rPr lang="en-US" sz="2800" b="1" i="1" dirty="0" smtClean="0">
                <a:latin typeface="Calibri" panose="020F0502020204030204" pitchFamily="34" charset="0"/>
              </a:rPr>
              <a:t>At </a:t>
            </a:r>
            <a:r>
              <a:rPr lang="en-US" sz="2800" b="1" i="1" dirty="0">
                <a:latin typeface="Calibri" panose="020F0502020204030204" pitchFamily="34" charset="0"/>
              </a:rPr>
              <a:t>the end of </a:t>
            </a:r>
            <a:r>
              <a:rPr lang="en-US" sz="2800" b="1" i="1" dirty="0" smtClean="0">
                <a:latin typeface="Calibri" panose="020F0502020204030204" pitchFamily="34" charset="0"/>
              </a:rPr>
              <a:t>a 60 minute learning strategies presentation by the professor, students </a:t>
            </a:r>
            <a:r>
              <a:rPr lang="en-US" sz="2800" b="1" i="1" dirty="0">
                <a:latin typeface="Calibri" panose="020F0502020204030204" pitchFamily="34" charset="0"/>
              </a:rPr>
              <a:t>were given a </a:t>
            </a:r>
            <a:r>
              <a:rPr lang="en-US" sz="2800" b="1" i="1" dirty="0" smtClean="0">
                <a:latin typeface="Calibri" panose="020F0502020204030204" pitchFamily="34" charset="0"/>
              </a:rPr>
              <a:t>survey to determine their self-assessment of whether they were </a:t>
            </a:r>
            <a:r>
              <a:rPr lang="en-US" sz="2800" b="1" i="1" dirty="0" smtClean="0">
                <a:solidFill>
                  <a:srgbClr val="007E39"/>
                </a:solidFill>
                <a:latin typeface="Calibri" panose="020F0502020204030204" pitchFamily="34" charset="0"/>
              </a:rPr>
              <a:t>using</a:t>
            </a:r>
            <a:r>
              <a:rPr lang="en-US" sz="2800" b="1" i="1" dirty="0" smtClean="0">
                <a:latin typeface="Calibri" panose="020F0502020204030204" pitchFamily="34" charset="0"/>
              </a:rPr>
              <a:t> or </a:t>
            </a:r>
            <a:r>
              <a:rPr lang="en-US" sz="2800" b="1" i="1" dirty="0" smtClean="0">
                <a:solidFill>
                  <a:srgbClr val="C00000"/>
                </a:solidFill>
                <a:latin typeface="Calibri" panose="020F0502020204030204" pitchFamily="34" charset="0"/>
              </a:rPr>
              <a:t>not using </a:t>
            </a:r>
            <a:r>
              <a:rPr lang="en-US" sz="2800" b="1" i="1" dirty="0" smtClean="0">
                <a:latin typeface="Calibri" panose="020F0502020204030204" pitchFamily="34" charset="0"/>
              </a:rPr>
              <a:t>the strategies.  The average </a:t>
            </a:r>
            <a:r>
              <a:rPr lang="en-US" sz="2800" b="1" i="1" dirty="0">
                <a:latin typeface="Calibri" panose="020F0502020204030204" pitchFamily="34" charset="0"/>
              </a:rPr>
              <a:t>scores of the </a:t>
            </a:r>
            <a:r>
              <a:rPr lang="en-US" sz="2800" b="1" i="1" dirty="0" smtClean="0">
                <a:latin typeface="Calibri" panose="020F0502020204030204" pitchFamily="34" charset="0"/>
              </a:rPr>
              <a:t>different groups </a:t>
            </a:r>
            <a:r>
              <a:rPr lang="en-US" sz="2800" b="1" i="1" dirty="0">
                <a:latin typeface="Calibri" panose="020F0502020204030204" pitchFamily="34" charset="0"/>
              </a:rPr>
              <a:t>on </a:t>
            </a:r>
            <a:r>
              <a:rPr lang="en-US" sz="2800" b="1" i="1" dirty="0" smtClean="0">
                <a:latin typeface="Calibri" panose="020F0502020204030204" pitchFamily="34" charset="0"/>
              </a:rPr>
              <a:t>the first two exams are shown below.</a:t>
            </a:r>
          </a:p>
          <a:p>
            <a:endParaRPr lang="en-US" sz="2800" i="1" dirty="0" smtClean="0">
              <a:latin typeface="Calibri" panose="020F0502020204030204" pitchFamily="34" charset="0"/>
            </a:endParaRPr>
          </a:p>
          <a:p>
            <a:endParaRPr lang="en-US" sz="2800" i="1" dirty="0" smtClean="0">
              <a:latin typeface="Calibri" panose="020F0502020204030204" pitchFamily="34" charset="0"/>
            </a:endParaRPr>
          </a:p>
          <a:p>
            <a:endParaRPr lang="en-US" sz="2800" i="1" dirty="0" smtClean="0">
              <a:latin typeface="Calibri" panose="020F0502020204030204" pitchFamily="34" charset="0"/>
            </a:endParaRPr>
          </a:p>
          <a:p>
            <a:endParaRPr lang="en-US" sz="2400" dirty="0">
              <a:latin typeface="Calibri" panose="020F0502020204030204" pitchFamily="34" charset="0"/>
            </a:endParaRPr>
          </a:p>
          <a:p>
            <a:endParaRPr lang="en-US" sz="2400" dirty="0" smtClean="0">
              <a:latin typeface="Calibri" panose="020F0502020204030204" pitchFamily="34" charset="0"/>
            </a:endParaRPr>
          </a:p>
          <a:p>
            <a:endParaRPr lang="en-US" sz="2400" dirty="0">
              <a:latin typeface="Calibri" panose="020F0502020204030204" pitchFamily="34" charset="0"/>
            </a:endParaRPr>
          </a:p>
        </p:txBody>
      </p:sp>
      <p:sp>
        <p:nvSpPr>
          <p:cNvPr id="4" name="TextBox 3"/>
          <p:cNvSpPr txBox="1"/>
          <p:nvPr/>
        </p:nvSpPr>
        <p:spPr>
          <a:xfrm>
            <a:off x="944880" y="119390"/>
            <a:ext cx="8199120" cy="954107"/>
          </a:xfrm>
          <a:prstGeom prst="rect">
            <a:avLst/>
          </a:prstGeom>
          <a:noFill/>
        </p:spPr>
        <p:txBody>
          <a:bodyPr wrap="square" rtlCol="0">
            <a:spAutoFit/>
          </a:bodyPr>
          <a:lstStyle/>
          <a:p>
            <a:r>
              <a:rPr lang="en-US" sz="2800" b="1" dirty="0" smtClean="0">
                <a:latin typeface="Calibri" panose="020F0502020204030204" pitchFamily="34" charset="0"/>
              </a:rPr>
              <a:t>Email from ENG Professor at New Mexico State Univ.</a:t>
            </a:r>
          </a:p>
          <a:p>
            <a:pPr algn="ctr"/>
            <a:r>
              <a:rPr lang="en-US" sz="2800" b="1" dirty="0" smtClean="0">
                <a:latin typeface="Calibri" panose="020F0502020204030204" pitchFamily="34" charset="0"/>
              </a:rPr>
              <a:t>Received on 10/22/2013</a:t>
            </a:r>
            <a:endParaRPr lang="en-US" sz="2800" b="1"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88178512"/>
              </p:ext>
            </p:extLst>
          </p:nvPr>
        </p:nvGraphicFramePr>
        <p:xfrm>
          <a:off x="929640" y="3886200"/>
          <a:ext cx="8168640" cy="2834640"/>
        </p:xfrm>
        <a:graphic>
          <a:graphicData uri="http://schemas.openxmlformats.org/drawingml/2006/table">
            <a:tbl>
              <a:tblPr firstRow="1" bandRow="1">
                <a:tableStyleId>{5C22544A-7EE6-4342-B048-85BDC9FD1C3A}</a:tableStyleId>
              </a:tblPr>
              <a:tblGrid>
                <a:gridCol w="5074458">
                  <a:extLst>
                    <a:ext uri="{9D8B030D-6E8A-4147-A177-3AD203B41FA5}">
                      <a16:colId xmlns:a16="http://schemas.microsoft.com/office/drawing/2014/main" val="20000"/>
                    </a:ext>
                  </a:extLst>
                </a:gridCol>
                <a:gridCol w="1392382">
                  <a:extLst>
                    <a:ext uri="{9D8B030D-6E8A-4147-A177-3AD203B41FA5}">
                      <a16:colId xmlns:a16="http://schemas.microsoft.com/office/drawing/2014/main" val="20001"/>
                    </a:ext>
                  </a:extLst>
                </a:gridCol>
                <a:gridCol w="1701800">
                  <a:extLst>
                    <a:ext uri="{9D8B030D-6E8A-4147-A177-3AD203B41FA5}">
                      <a16:colId xmlns:a16="http://schemas.microsoft.com/office/drawing/2014/main" val="20002"/>
                    </a:ext>
                  </a:extLst>
                </a:gridCol>
              </a:tblGrid>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mn-lt"/>
                        </a:rPr>
                        <a:t>Self-Reported Use</a:t>
                      </a:r>
                      <a:r>
                        <a:rPr lang="en-US" sz="2800" b="1" baseline="0" dirty="0" smtClean="0">
                          <a:solidFill>
                            <a:schemeClr val="bg1"/>
                          </a:solidFill>
                          <a:latin typeface="+mn-lt"/>
                        </a:rPr>
                        <a:t> of Strategies</a:t>
                      </a:r>
                      <a:endParaRPr lang="en-US" sz="2800" b="1" dirty="0" smtClean="0">
                        <a:solidFill>
                          <a:schemeClr val="bg1"/>
                        </a:solidFill>
                        <a:latin typeface="+mn-lt"/>
                      </a:endParaRPr>
                    </a:p>
                    <a:p>
                      <a:pPr algn="ctr"/>
                      <a:endParaRPr lang="en-US" sz="2800" b="1" dirty="0">
                        <a:latin typeface="+mn-lt"/>
                      </a:endParaRPr>
                    </a:p>
                  </a:txBody>
                  <a:tcPr>
                    <a:solidFill>
                      <a:schemeClr val="tx2">
                        <a:lumMod val="75000"/>
                      </a:schemeClr>
                    </a:solidFill>
                  </a:tcPr>
                </a:tc>
                <a:tc>
                  <a:txBody>
                    <a:bodyPr/>
                    <a:lstStyle/>
                    <a:p>
                      <a:pPr algn="ctr"/>
                      <a:r>
                        <a:rPr lang="en-US" sz="2800" b="1" dirty="0" smtClean="0">
                          <a:solidFill>
                            <a:schemeClr val="bg1"/>
                          </a:solidFill>
                          <a:latin typeface="+mn-lt"/>
                        </a:rPr>
                        <a:t>Exam</a:t>
                      </a:r>
                      <a:r>
                        <a:rPr lang="en-US" sz="2800" b="1" baseline="0" dirty="0" smtClean="0">
                          <a:solidFill>
                            <a:schemeClr val="bg1"/>
                          </a:solidFill>
                          <a:latin typeface="+mn-lt"/>
                        </a:rPr>
                        <a:t> 1</a:t>
                      </a:r>
                      <a:endParaRPr lang="en-US" sz="2800" b="1" dirty="0">
                        <a:solidFill>
                          <a:schemeClr val="bg1"/>
                        </a:solidFill>
                        <a:latin typeface="+mn-lt"/>
                      </a:endParaRPr>
                    </a:p>
                  </a:txBody>
                  <a:tcPr>
                    <a:solidFill>
                      <a:schemeClr val="tx2">
                        <a:lumMod val="75000"/>
                      </a:schemeClr>
                    </a:solidFill>
                  </a:tcPr>
                </a:tc>
                <a:tc>
                  <a:txBody>
                    <a:bodyPr/>
                    <a:lstStyle/>
                    <a:p>
                      <a:pPr algn="ctr"/>
                      <a:r>
                        <a:rPr lang="en-US" sz="2800" b="1" dirty="0" smtClean="0">
                          <a:solidFill>
                            <a:schemeClr val="bg1"/>
                          </a:solidFill>
                          <a:latin typeface="+mn-lt"/>
                        </a:rPr>
                        <a:t>Exam 2</a:t>
                      </a:r>
                      <a:endParaRPr lang="en-US" sz="2800" b="1" dirty="0">
                        <a:solidFill>
                          <a:schemeClr val="bg1"/>
                        </a:solidFill>
                        <a:latin typeface="+mn-lt"/>
                      </a:endParaRPr>
                    </a:p>
                  </a:txBody>
                  <a:tcPr>
                    <a:solidFill>
                      <a:schemeClr val="tx2">
                        <a:lumMod val="75000"/>
                      </a:schemeClr>
                    </a:solidFill>
                  </a:tcPr>
                </a:tc>
                <a:extLst>
                  <a:ext uri="{0D108BD9-81ED-4DB2-BD59-A6C34878D82A}">
                    <a16:rowId xmlns:a16="http://schemas.microsoft.com/office/drawing/2014/main" val="10000"/>
                  </a:ext>
                </a:extLst>
              </a:tr>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C00000"/>
                          </a:solidFill>
                          <a:latin typeface="+mn-lt"/>
                        </a:rPr>
                        <a:t>Did not use the strategies</a:t>
                      </a:r>
                    </a:p>
                    <a:p>
                      <a:pPr algn="ctr"/>
                      <a:endParaRPr lang="en-US" sz="2800" b="1" dirty="0">
                        <a:solidFill>
                          <a:srgbClr val="FF0000"/>
                        </a:solidFill>
                        <a:latin typeface="+mn-lt"/>
                      </a:endParaRPr>
                    </a:p>
                  </a:txBody>
                  <a:tcPr/>
                </a:tc>
                <a:tc>
                  <a:txBody>
                    <a:bodyPr/>
                    <a:lstStyle/>
                    <a:p>
                      <a:pPr algn="ctr"/>
                      <a:r>
                        <a:rPr lang="en-US" sz="2800" b="1" dirty="0" smtClean="0">
                          <a:solidFill>
                            <a:srgbClr val="C00000"/>
                          </a:solidFill>
                          <a:latin typeface="+mn-lt"/>
                        </a:rPr>
                        <a:t>58</a:t>
                      </a:r>
                      <a:endParaRPr lang="en-US" sz="2800" b="1" dirty="0">
                        <a:solidFill>
                          <a:srgbClr val="C00000"/>
                        </a:solidFill>
                        <a:latin typeface="+mn-lt"/>
                      </a:endParaRPr>
                    </a:p>
                  </a:txBody>
                  <a:tcPr/>
                </a:tc>
                <a:tc>
                  <a:txBody>
                    <a:bodyPr/>
                    <a:lstStyle/>
                    <a:p>
                      <a:pPr algn="ctr"/>
                      <a:r>
                        <a:rPr lang="en-US" sz="2800" b="1" dirty="0" smtClean="0">
                          <a:solidFill>
                            <a:srgbClr val="C00000"/>
                          </a:solidFill>
                          <a:latin typeface="+mn-lt"/>
                        </a:rPr>
                        <a:t>54</a:t>
                      </a:r>
                      <a:endParaRPr lang="en-US" sz="2800" b="1" dirty="0">
                        <a:solidFill>
                          <a:srgbClr val="C00000"/>
                        </a:solidFill>
                        <a:latin typeface="+mn-lt"/>
                      </a:endParaRPr>
                    </a:p>
                  </a:txBody>
                  <a:tcPr/>
                </a:tc>
                <a:extLst>
                  <a:ext uri="{0D108BD9-81ED-4DB2-BD59-A6C34878D82A}">
                    <a16:rowId xmlns:a16="http://schemas.microsoft.com/office/drawing/2014/main" val="10001"/>
                  </a:ext>
                </a:extLst>
              </a:tr>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7E39"/>
                          </a:solidFill>
                          <a:latin typeface="+mn-lt"/>
                        </a:rPr>
                        <a:t>Used metacognitive</a:t>
                      </a:r>
                      <a:r>
                        <a:rPr lang="en-US" sz="2800" b="1" baseline="0" dirty="0" smtClean="0">
                          <a:solidFill>
                            <a:srgbClr val="007E39"/>
                          </a:solidFill>
                          <a:latin typeface="+mn-lt"/>
                        </a:rPr>
                        <a:t> strategies</a:t>
                      </a:r>
                      <a:endParaRPr lang="en-US" sz="2800" b="1" dirty="0" smtClean="0">
                        <a:solidFill>
                          <a:srgbClr val="007E39"/>
                        </a:solidFill>
                        <a:latin typeface="+mn-lt"/>
                      </a:endParaRPr>
                    </a:p>
                    <a:p>
                      <a:pPr algn="ctr"/>
                      <a:endParaRPr lang="en-US" sz="2800" b="1" dirty="0">
                        <a:latin typeface="+mn-lt"/>
                      </a:endParaRPr>
                    </a:p>
                  </a:txBody>
                  <a:tcPr/>
                </a:tc>
                <a:tc>
                  <a:txBody>
                    <a:bodyPr/>
                    <a:lstStyle/>
                    <a:p>
                      <a:pPr algn="ctr"/>
                      <a:r>
                        <a:rPr lang="en-US" sz="2800" b="1" dirty="0" smtClean="0">
                          <a:solidFill>
                            <a:srgbClr val="007E39"/>
                          </a:solidFill>
                          <a:latin typeface="+mn-lt"/>
                        </a:rPr>
                        <a:t>95</a:t>
                      </a:r>
                      <a:endParaRPr lang="en-US" sz="2800" b="1" dirty="0">
                        <a:solidFill>
                          <a:srgbClr val="007E39"/>
                        </a:solidFill>
                        <a:latin typeface="+mn-lt"/>
                      </a:endParaRPr>
                    </a:p>
                  </a:txBody>
                  <a:tcPr/>
                </a:tc>
                <a:tc>
                  <a:txBody>
                    <a:bodyPr/>
                    <a:lstStyle/>
                    <a:p>
                      <a:pPr algn="ctr"/>
                      <a:r>
                        <a:rPr lang="en-US" sz="2800" b="1" dirty="0" smtClean="0">
                          <a:solidFill>
                            <a:srgbClr val="007E39"/>
                          </a:solidFill>
                          <a:latin typeface="+mn-lt"/>
                        </a:rPr>
                        <a:t>80</a:t>
                      </a:r>
                      <a:endParaRPr lang="en-US" sz="2800" b="1" dirty="0">
                        <a:solidFill>
                          <a:srgbClr val="007E39"/>
                        </a:solidFill>
                        <a:latin typeface="+mn-lt"/>
                      </a:endParaRPr>
                    </a:p>
                  </a:txBody>
                  <a:tcPr/>
                </a:tc>
                <a:extLst>
                  <a:ext uri="{0D108BD9-81ED-4DB2-BD59-A6C34878D82A}">
                    <a16:rowId xmlns:a16="http://schemas.microsoft.com/office/drawing/2014/main" val="10002"/>
                  </a:ext>
                </a:extLst>
              </a:tr>
            </a:tbl>
          </a:graphicData>
        </a:graphic>
      </p:graphicFrame>
      <p:sp>
        <p:nvSpPr>
          <p:cNvPr id="7" name="Rectangle 6"/>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1393433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1143000"/>
          </a:xfrm>
        </p:spPr>
        <p:txBody>
          <a:bodyPr>
            <a:normAutofit/>
          </a:bodyPr>
          <a:lstStyle/>
          <a:p>
            <a:r>
              <a:rPr lang="en-US" sz="2800" b="1" dirty="0" smtClean="0">
                <a:latin typeface="+mj-lt"/>
              </a:rPr>
              <a:t>Comments from Engineering Students </a:t>
            </a:r>
            <a:br>
              <a:rPr lang="en-US" sz="2800" b="1" dirty="0" smtClean="0">
                <a:latin typeface="+mj-lt"/>
              </a:rPr>
            </a:br>
            <a:r>
              <a:rPr lang="en-US" sz="2800" b="1" dirty="0" smtClean="0">
                <a:latin typeface="+mj-lt"/>
              </a:rPr>
              <a:t>about what they changed for Test 3*</a:t>
            </a:r>
            <a:endParaRPr lang="en-US" sz="2800" b="1" dirty="0">
              <a:latin typeface="+mj-lt"/>
            </a:endParaRPr>
          </a:p>
        </p:txBody>
      </p:sp>
      <p:sp>
        <p:nvSpPr>
          <p:cNvPr id="3" name="Content Placeholder 2"/>
          <p:cNvSpPr>
            <a:spLocks noGrp="1"/>
          </p:cNvSpPr>
          <p:nvPr>
            <p:ph idx="1"/>
          </p:nvPr>
        </p:nvSpPr>
        <p:spPr>
          <a:xfrm>
            <a:off x="762000" y="1166018"/>
            <a:ext cx="8382000" cy="5844382"/>
          </a:xfrm>
        </p:spPr>
        <p:txBody>
          <a:bodyPr>
            <a:normAutofit lnSpcReduction="10000"/>
          </a:bodyPr>
          <a:lstStyle/>
          <a:p>
            <a:pPr>
              <a:buClr>
                <a:schemeClr val="tx2"/>
              </a:buClr>
              <a:buSzPct val="100000"/>
              <a:buFont typeface="Wingdings" panose="05000000000000000000" pitchFamily="2" charset="2"/>
              <a:buChar char="§"/>
            </a:pPr>
            <a:r>
              <a:rPr lang="en-US" sz="2400" dirty="0">
                <a:solidFill>
                  <a:schemeClr val="tx2"/>
                </a:solidFill>
                <a:latin typeface="+mn-lt"/>
              </a:rPr>
              <a:t>I changed my study habits by </a:t>
            </a:r>
            <a:r>
              <a:rPr lang="en-US" sz="2400" b="1" dirty="0">
                <a:solidFill>
                  <a:schemeClr val="tx2"/>
                </a:solidFill>
                <a:latin typeface="+mn-lt"/>
              </a:rPr>
              <a:t>doing the homework early</a:t>
            </a:r>
            <a:r>
              <a:rPr lang="en-US" sz="2400" dirty="0">
                <a:solidFill>
                  <a:schemeClr val="tx2"/>
                </a:solidFill>
                <a:latin typeface="+mn-lt"/>
              </a:rPr>
              <a:t>.  I also </a:t>
            </a:r>
            <a:r>
              <a:rPr lang="en-US" sz="2400" b="1" dirty="0">
                <a:solidFill>
                  <a:schemeClr val="tx2"/>
                </a:solidFill>
                <a:latin typeface="+mn-lt"/>
              </a:rPr>
              <a:t>started reading some of the material before going to the class.</a:t>
            </a:r>
            <a:r>
              <a:rPr lang="en-US" sz="2400" dirty="0">
                <a:solidFill>
                  <a:schemeClr val="tx2"/>
                </a:solidFill>
                <a:latin typeface="+mn-lt"/>
              </a:rPr>
              <a:t>  The most effective was </a:t>
            </a:r>
            <a:r>
              <a:rPr lang="en-US" sz="2400" b="1" dirty="0">
                <a:solidFill>
                  <a:schemeClr val="tx2"/>
                </a:solidFill>
                <a:latin typeface="+mn-lt"/>
              </a:rPr>
              <a:t>spending more time </a:t>
            </a:r>
            <a:r>
              <a:rPr lang="en-US" sz="2400" dirty="0">
                <a:solidFill>
                  <a:schemeClr val="tx2"/>
                </a:solidFill>
                <a:latin typeface="+mn-lt"/>
              </a:rPr>
              <a:t>on the material</a:t>
            </a:r>
            <a:r>
              <a:rPr lang="en-US" sz="2400" dirty="0" smtClean="0">
                <a:solidFill>
                  <a:schemeClr val="tx2"/>
                </a:solidFill>
                <a:latin typeface="+mn-lt"/>
              </a:rPr>
              <a:t>.</a:t>
            </a:r>
          </a:p>
          <a:p>
            <a:pPr>
              <a:buClr>
                <a:schemeClr val="tx2"/>
              </a:buClr>
              <a:buSzPct val="100000"/>
              <a:buFont typeface="Wingdings" panose="05000000000000000000" pitchFamily="2" charset="2"/>
              <a:buChar char="§"/>
            </a:pPr>
            <a:endParaRPr lang="en-US" sz="1100" dirty="0" smtClean="0">
              <a:solidFill>
                <a:schemeClr val="tx2"/>
              </a:solidFill>
              <a:latin typeface="+mn-lt"/>
            </a:endParaRPr>
          </a:p>
          <a:p>
            <a:pPr>
              <a:buClr>
                <a:schemeClr val="tx2"/>
              </a:buClr>
              <a:buSzPct val="100000"/>
              <a:buFont typeface="Wingdings" panose="05000000000000000000" pitchFamily="2" charset="2"/>
              <a:buChar char="§"/>
            </a:pPr>
            <a:r>
              <a:rPr lang="en-US" sz="2400" dirty="0">
                <a:solidFill>
                  <a:schemeClr val="tx2"/>
                </a:solidFill>
                <a:latin typeface="+mn-lt"/>
              </a:rPr>
              <a:t>I </a:t>
            </a:r>
            <a:r>
              <a:rPr lang="en-US" sz="2400" b="1" dirty="0">
                <a:solidFill>
                  <a:schemeClr val="tx2"/>
                </a:solidFill>
                <a:latin typeface="+mn-lt"/>
              </a:rPr>
              <a:t>started studying for the exam sooner</a:t>
            </a:r>
            <a:r>
              <a:rPr lang="en-US" sz="2400" dirty="0">
                <a:solidFill>
                  <a:schemeClr val="tx2"/>
                </a:solidFill>
                <a:latin typeface="+mn-lt"/>
              </a:rPr>
              <a:t>. I also took more time to do the homework. I </a:t>
            </a:r>
            <a:r>
              <a:rPr lang="en-US" sz="2400" b="1" dirty="0">
                <a:solidFill>
                  <a:schemeClr val="tx2"/>
                </a:solidFill>
                <a:latin typeface="+mn-lt"/>
              </a:rPr>
              <a:t>reviewed/rewrote my notes from class</a:t>
            </a:r>
            <a:r>
              <a:rPr lang="en-US" sz="2400" dirty="0" smtClean="0">
                <a:solidFill>
                  <a:schemeClr val="tx2"/>
                </a:solidFill>
                <a:latin typeface="+mn-lt"/>
              </a:rPr>
              <a:t>.</a:t>
            </a:r>
          </a:p>
          <a:p>
            <a:pPr>
              <a:buClr>
                <a:schemeClr val="tx2"/>
              </a:buClr>
              <a:buSzPct val="100000"/>
              <a:buFont typeface="Wingdings" panose="05000000000000000000" pitchFamily="2" charset="2"/>
              <a:buChar char="§"/>
            </a:pPr>
            <a:endParaRPr lang="en-US" sz="1100" dirty="0" smtClean="0">
              <a:solidFill>
                <a:schemeClr val="tx2"/>
              </a:solidFill>
              <a:latin typeface="+mn-lt"/>
            </a:endParaRPr>
          </a:p>
          <a:p>
            <a:pPr>
              <a:buClr>
                <a:schemeClr val="tx2"/>
              </a:buClr>
              <a:buSzPct val="100000"/>
              <a:buFont typeface="Wingdings" panose="05000000000000000000" pitchFamily="2" charset="2"/>
              <a:buChar char="§"/>
            </a:pPr>
            <a:r>
              <a:rPr lang="en-US" sz="2400" b="1" dirty="0" smtClean="0">
                <a:solidFill>
                  <a:schemeClr val="tx2"/>
                </a:solidFill>
                <a:latin typeface="+mn-lt"/>
              </a:rPr>
              <a:t>I </a:t>
            </a:r>
            <a:r>
              <a:rPr lang="en-US" sz="2400" b="1" dirty="0">
                <a:solidFill>
                  <a:schemeClr val="tx2"/>
                </a:solidFill>
                <a:latin typeface="+mn-lt"/>
              </a:rPr>
              <a:t>studied for the class as close to everyday</a:t>
            </a:r>
            <a:r>
              <a:rPr lang="en-US" sz="2400" dirty="0">
                <a:solidFill>
                  <a:schemeClr val="tx2"/>
                </a:solidFill>
                <a:latin typeface="+mn-lt"/>
              </a:rPr>
              <a:t> as </a:t>
            </a:r>
            <a:r>
              <a:rPr lang="en-US" sz="2400" dirty="0" smtClean="0">
                <a:solidFill>
                  <a:schemeClr val="tx2"/>
                </a:solidFill>
                <a:latin typeface="+mn-lt"/>
              </a:rPr>
              <a:t>possible</a:t>
            </a:r>
          </a:p>
          <a:p>
            <a:pPr>
              <a:buClr>
                <a:schemeClr val="tx2"/>
              </a:buClr>
              <a:buSzPct val="100000"/>
              <a:buFont typeface="Wingdings" panose="05000000000000000000" pitchFamily="2" charset="2"/>
              <a:buChar char="§"/>
            </a:pPr>
            <a:endParaRPr lang="en-US" sz="1100" dirty="0">
              <a:solidFill>
                <a:schemeClr val="tx2"/>
              </a:solidFill>
              <a:latin typeface="+mn-lt"/>
            </a:endParaRPr>
          </a:p>
          <a:p>
            <a:pPr>
              <a:buClr>
                <a:schemeClr val="tx2"/>
              </a:buClr>
              <a:buSzPct val="100000"/>
              <a:buFont typeface="Wingdings" panose="05000000000000000000" pitchFamily="2" charset="2"/>
              <a:buChar char="§"/>
            </a:pPr>
            <a:r>
              <a:rPr lang="en-US" sz="2400" b="1" dirty="0" smtClean="0">
                <a:solidFill>
                  <a:schemeClr val="tx2"/>
                </a:solidFill>
                <a:latin typeface="+mn-lt"/>
              </a:rPr>
              <a:t>I got </a:t>
            </a:r>
            <a:r>
              <a:rPr lang="en-US" sz="2400" b="1" dirty="0">
                <a:solidFill>
                  <a:schemeClr val="tx2"/>
                </a:solidFill>
                <a:latin typeface="+mn-lt"/>
              </a:rPr>
              <a:t>together with other classmates </a:t>
            </a:r>
            <a:r>
              <a:rPr lang="en-US" sz="2400" dirty="0">
                <a:solidFill>
                  <a:schemeClr val="tx2"/>
                </a:solidFill>
                <a:latin typeface="+mn-lt"/>
              </a:rPr>
              <a:t>and helped them </a:t>
            </a:r>
            <a:r>
              <a:rPr lang="en-US" sz="2400" dirty="0" smtClean="0">
                <a:solidFill>
                  <a:schemeClr val="tx2"/>
                </a:solidFill>
                <a:latin typeface="+mn-lt"/>
              </a:rPr>
              <a:t>with their </a:t>
            </a:r>
            <a:r>
              <a:rPr lang="en-US" sz="2400" dirty="0">
                <a:solidFill>
                  <a:schemeClr val="tx2"/>
                </a:solidFill>
                <a:latin typeface="+mn-lt"/>
              </a:rPr>
              <a:t>weakness and </a:t>
            </a:r>
            <a:r>
              <a:rPr lang="en-US" sz="2400" dirty="0" smtClean="0">
                <a:solidFill>
                  <a:schemeClr val="tx2"/>
                </a:solidFill>
                <a:latin typeface="+mn-lt"/>
              </a:rPr>
              <a:t>of course </a:t>
            </a:r>
            <a:r>
              <a:rPr lang="en-US" sz="2400" dirty="0">
                <a:solidFill>
                  <a:schemeClr val="tx2"/>
                </a:solidFill>
                <a:latin typeface="+mn-lt"/>
              </a:rPr>
              <a:t>they helped me </a:t>
            </a:r>
            <a:r>
              <a:rPr lang="en-US" sz="2400" dirty="0" smtClean="0">
                <a:solidFill>
                  <a:schemeClr val="tx2"/>
                </a:solidFill>
                <a:latin typeface="+mn-lt"/>
              </a:rPr>
              <a:t>with</a:t>
            </a:r>
            <a:r>
              <a:rPr lang="en-US" sz="2400" dirty="0">
                <a:solidFill>
                  <a:schemeClr val="tx2"/>
                </a:solidFill>
              </a:rPr>
              <a:t> </a:t>
            </a:r>
            <a:r>
              <a:rPr lang="en-US" sz="2400" dirty="0" smtClean="0">
                <a:solidFill>
                  <a:schemeClr val="tx2"/>
                </a:solidFill>
                <a:latin typeface="+mn-lt"/>
              </a:rPr>
              <a:t>mine </a:t>
            </a:r>
            <a:r>
              <a:rPr lang="en-US" sz="2400" dirty="0">
                <a:solidFill>
                  <a:schemeClr val="tx2"/>
                </a:solidFill>
                <a:latin typeface="+mn-lt"/>
              </a:rPr>
              <a:t>as well</a:t>
            </a:r>
            <a:r>
              <a:rPr lang="en-US" sz="2400" dirty="0" smtClean="0">
                <a:solidFill>
                  <a:schemeClr val="tx2"/>
                </a:solidFill>
                <a:latin typeface="+mn-lt"/>
              </a:rPr>
              <a:t>.</a:t>
            </a:r>
            <a:endParaRPr lang="en-US" sz="2400" dirty="0">
              <a:solidFill>
                <a:schemeClr val="tx2"/>
              </a:solidFill>
              <a:latin typeface="+mn-lt"/>
            </a:endParaRPr>
          </a:p>
          <a:p>
            <a:pPr marL="0" indent="0">
              <a:buNone/>
            </a:pPr>
            <a:r>
              <a:rPr lang="en-US" sz="2800" dirty="0">
                <a:solidFill>
                  <a:srgbClr val="000000"/>
                </a:solidFill>
                <a:latin typeface="+mn-lt"/>
              </a:rPr>
              <a:t> </a:t>
            </a:r>
            <a:r>
              <a:rPr lang="en-US" sz="2800" dirty="0" smtClean="0">
                <a:solidFill>
                  <a:srgbClr val="000000"/>
                </a:solidFill>
                <a:latin typeface="+mn-lt"/>
              </a:rPr>
              <a:t>       </a:t>
            </a:r>
            <a:r>
              <a:rPr lang="en-US" sz="2800" b="1" i="1" dirty="0" smtClean="0">
                <a:solidFill>
                  <a:schemeClr val="tx2"/>
                </a:solidFill>
                <a:latin typeface="+mn-lt"/>
              </a:rPr>
              <a:t>*class average increased from 65.7% to 80.5%!</a:t>
            </a:r>
          </a:p>
          <a:p>
            <a:pPr marL="0" indent="0">
              <a:buNone/>
            </a:pPr>
            <a:r>
              <a:rPr lang="en-US" sz="2800" b="1" i="1" dirty="0">
                <a:solidFill>
                  <a:schemeClr val="tx2"/>
                </a:solidFill>
                <a:latin typeface="+mn-lt"/>
              </a:rPr>
              <a:t>	</a:t>
            </a:r>
            <a:r>
              <a:rPr lang="en-US" sz="2400" i="1" dirty="0">
                <a:solidFill>
                  <a:schemeClr val="tx2"/>
                </a:solidFill>
                <a:latin typeface="+mn-lt"/>
              </a:rPr>
              <a:t> </a:t>
            </a:r>
            <a:r>
              <a:rPr lang="en-US" sz="2800" i="1" dirty="0" smtClean="0">
                <a:solidFill>
                  <a:schemeClr val="tx2"/>
                </a:solidFill>
                <a:latin typeface="+mn-lt"/>
              </a:rPr>
              <a:t>(for students who took all three course exams)</a:t>
            </a:r>
            <a:endParaRPr lang="en-US" sz="2800" i="1" dirty="0">
              <a:solidFill>
                <a:schemeClr val="tx2"/>
              </a:solidFill>
              <a:latin typeface="+mn-lt"/>
            </a:endParaRPr>
          </a:p>
        </p:txBody>
      </p:sp>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149406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8"/>
          <p:cNvSpPr>
            <a:spLocks noChangeArrowheads="1"/>
          </p:cNvSpPr>
          <p:nvPr/>
        </p:nvSpPr>
        <p:spPr bwMode="auto">
          <a:xfrm>
            <a:off x="0" y="0"/>
            <a:ext cx="9144000" cy="1008063"/>
          </a:xfrm>
          <a:prstGeom prst="rect">
            <a:avLst/>
          </a:prstGeom>
          <a:solidFill>
            <a:schemeClr val="tx2"/>
          </a:solidFill>
          <a:ln>
            <a:noFill/>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7411" name="Text Box 29"/>
          <p:cNvSpPr txBox="1">
            <a:spLocks noChangeArrowheads="1"/>
          </p:cNvSpPr>
          <p:nvPr/>
        </p:nvSpPr>
        <p:spPr bwMode="auto">
          <a:xfrm>
            <a:off x="0" y="304800"/>
            <a:ext cx="9144000" cy="509588"/>
          </a:xfrm>
          <a:prstGeom prst="rect">
            <a:avLst/>
          </a:prstGeom>
          <a:solidFill>
            <a:schemeClr val="tx2"/>
          </a:solidFill>
          <a:ln>
            <a:noFill/>
          </a:ln>
        </p:spPr>
        <p:txBody>
          <a:bodyPr lIns="82058" tIns="41029" rIns="82058" bIns="41029">
            <a:spAutoFit/>
          </a:bodyPr>
          <a:lstStyle>
            <a:lvl1pPr defTabSz="820738" eaLnBrk="0" hangingPunct="0">
              <a:defRPr sz="2400">
                <a:solidFill>
                  <a:schemeClr val="tx1"/>
                </a:solidFill>
                <a:latin typeface="Times New Roman" pitchFamily="18" charset="0"/>
              </a:defRPr>
            </a:lvl1pPr>
            <a:lvl2pPr marL="742950" indent="-285750" defTabSz="820738" eaLnBrk="0" hangingPunct="0">
              <a:defRPr sz="2400">
                <a:solidFill>
                  <a:schemeClr val="tx1"/>
                </a:solidFill>
                <a:latin typeface="Times New Roman" pitchFamily="18" charset="0"/>
              </a:defRPr>
            </a:lvl2pPr>
            <a:lvl3pPr marL="1143000" indent="-228600" defTabSz="820738" eaLnBrk="0" hangingPunct="0">
              <a:defRPr sz="2400">
                <a:solidFill>
                  <a:schemeClr val="tx1"/>
                </a:solidFill>
                <a:latin typeface="Times New Roman" pitchFamily="18" charset="0"/>
              </a:defRPr>
            </a:lvl3pPr>
            <a:lvl4pPr marL="1600200" indent="-228600" defTabSz="820738" eaLnBrk="0" hangingPunct="0">
              <a:defRPr sz="2400">
                <a:solidFill>
                  <a:schemeClr val="tx1"/>
                </a:solidFill>
                <a:latin typeface="Times New Roman" pitchFamily="18" charset="0"/>
              </a:defRPr>
            </a:lvl4pPr>
            <a:lvl5pPr marL="2057400" indent="-228600" defTabSz="820738" eaLnBrk="0" hangingPunct="0">
              <a:defRPr sz="2400">
                <a:solidFill>
                  <a:schemeClr val="tx1"/>
                </a:solidFill>
                <a:latin typeface="Times New Roman" pitchFamily="18" charset="0"/>
              </a:defRPr>
            </a:lvl5pPr>
            <a:lvl6pPr marL="2514600" indent="-228600" defTabSz="820738" eaLnBrk="0" fontAlgn="base" hangingPunct="0">
              <a:spcBef>
                <a:spcPct val="0"/>
              </a:spcBef>
              <a:spcAft>
                <a:spcPct val="0"/>
              </a:spcAft>
              <a:defRPr sz="2400">
                <a:solidFill>
                  <a:schemeClr val="tx1"/>
                </a:solidFill>
                <a:latin typeface="Times New Roman" pitchFamily="18" charset="0"/>
              </a:defRPr>
            </a:lvl6pPr>
            <a:lvl7pPr marL="2971800" indent="-228600" defTabSz="820738" eaLnBrk="0" fontAlgn="base" hangingPunct="0">
              <a:spcBef>
                <a:spcPct val="0"/>
              </a:spcBef>
              <a:spcAft>
                <a:spcPct val="0"/>
              </a:spcAft>
              <a:defRPr sz="2400">
                <a:solidFill>
                  <a:schemeClr val="tx1"/>
                </a:solidFill>
                <a:latin typeface="Times New Roman" pitchFamily="18" charset="0"/>
              </a:defRPr>
            </a:lvl7pPr>
            <a:lvl8pPr marL="3429000" indent="-228600" defTabSz="820738" eaLnBrk="0" fontAlgn="base" hangingPunct="0">
              <a:spcBef>
                <a:spcPct val="0"/>
              </a:spcBef>
              <a:spcAft>
                <a:spcPct val="0"/>
              </a:spcAft>
              <a:defRPr sz="2400">
                <a:solidFill>
                  <a:schemeClr val="tx1"/>
                </a:solidFill>
                <a:latin typeface="Times New Roman" pitchFamily="18" charset="0"/>
              </a:defRPr>
            </a:lvl8pPr>
            <a:lvl9pPr marL="3886200" indent="-228600" defTabSz="820738"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2800">
                <a:solidFill>
                  <a:schemeClr val="bg1"/>
                </a:solidFill>
                <a:latin typeface="Verdana" pitchFamily="34" charset="0"/>
              </a:rPr>
              <a:t>Before and</a:t>
            </a:r>
            <a:r>
              <a:rPr lang="en-US" altLang="en-US" sz="2800">
                <a:solidFill>
                  <a:srgbClr val="92D050"/>
                </a:solidFill>
                <a:latin typeface="Verdana" pitchFamily="34" charset="0"/>
              </a:rPr>
              <a:t> </a:t>
            </a:r>
            <a:r>
              <a:rPr lang="en-US" altLang="en-US" sz="2800">
                <a:solidFill>
                  <a:srgbClr val="FF0000"/>
                </a:solidFill>
                <a:latin typeface="Verdana" pitchFamily="34" charset="0"/>
              </a:rPr>
              <a:t>After</a:t>
            </a:r>
            <a:endParaRPr lang="en-US" altLang="en-US" sz="2000">
              <a:solidFill>
                <a:srgbClr val="FF0000"/>
              </a:solidFill>
              <a:latin typeface="Verdana" pitchFamily="34" charset="0"/>
            </a:endParaRPr>
          </a:p>
        </p:txBody>
      </p:sp>
      <p:sp>
        <p:nvSpPr>
          <p:cNvPr id="2078" name="Rectangle 30"/>
          <p:cNvSpPr>
            <a:spLocks noChangeArrowheads="1"/>
          </p:cNvSpPr>
          <p:nvPr/>
        </p:nvSpPr>
        <p:spPr bwMode="auto">
          <a:xfrm>
            <a:off x="0" y="6315075"/>
            <a:ext cx="9144000" cy="542925"/>
          </a:xfrm>
          <a:prstGeom prst="rect">
            <a:avLst/>
          </a:prstGeom>
          <a:solidFill>
            <a:schemeClr val="tx2"/>
          </a:solidFill>
          <a:ln w="9525">
            <a:noFill/>
            <a:miter lim="800000"/>
            <a:headEnd/>
            <a:tailEnd/>
          </a:ln>
        </p:spPr>
        <p:txBody>
          <a:bodyPr wrap="none" anchor="ctr"/>
          <a:lstStyle/>
          <a:p>
            <a:pPr algn="ctr" defTabSz="820738">
              <a:spcBef>
                <a:spcPct val="50000"/>
              </a:spcBef>
              <a:tabLst>
                <a:tab pos="401638" algn="l"/>
              </a:tabLst>
              <a:defRPr/>
            </a:pPr>
            <a:endParaRPr lang="en-US" sz="1200" dirty="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32" name="Text Box 11"/>
          <p:cNvSpPr txBox="1">
            <a:spLocks noChangeArrowheads="1"/>
          </p:cNvSpPr>
          <p:nvPr/>
        </p:nvSpPr>
        <p:spPr bwMode="auto">
          <a:xfrm rot="4437313">
            <a:off x="81757" y="4483893"/>
            <a:ext cx="3422650" cy="252413"/>
          </a:xfrm>
          <a:prstGeom prst="rect">
            <a:avLst/>
          </a:prstGeom>
          <a:noFill/>
          <a:ln w="9525">
            <a:noFill/>
            <a:miter lim="800000"/>
            <a:headEnd/>
            <a:tailEnd/>
          </a:ln>
        </p:spPr>
        <p:txBody>
          <a:bodyPr lIns="82058" tIns="41029" rIns="82058" bIns="41029">
            <a:spAutoFit/>
          </a:bodyPr>
          <a:lstStyle/>
          <a:p>
            <a:pPr defTabSz="820738">
              <a:spcBef>
                <a:spcPct val="50000"/>
              </a:spcBef>
              <a:defRPr/>
            </a:pPr>
            <a:r>
              <a:rPr lang="en-US" sz="1100" b="1" dirty="0">
                <a:solidFill>
                  <a:schemeClr val="bg1">
                    <a:lumMod val="95000"/>
                  </a:schemeClr>
                </a:solidFill>
              </a:rPr>
              <a:t>Meaningful Learning             Rote </a:t>
            </a:r>
            <a:r>
              <a:rPr lang="en-US" sz="1100" b="1" dirty="0">
                <a:solidFill>
                  <a:schemeClr val="bg1">
                    <a:lumMod val="95000"/>
                  </a:schemeClr>
                </a:solidFill>
                <a:latin typeface="Arial" pitchFamily="34" charset="0"/>
                <a:cs typeface="Arial" pitchFamily="34" charset="0"/>
              </a:rPr>
              <a:t>Learning</a:t>
            </a:r>
          </a:p>
        </p:txBody>
      </p:sp>
      <p:sp>
        <p:nvSpPr>
          <p:cNvPr id="17414" name="TextBox 27"/>
          <p:cNvSpPr txBox="1">
            <a:spLocks noChangeArrowheads="1"/>
          </p:cNvSpPr>
          <p:nvPr/>
        </p:nvSpPr>
        <p:spPr bwMode="auto">
          <a:xfrm>
            <a:off x="1066800" y="1127760"/>
            <a:ext cx="7945199" cy="6284797"/>
          </a:xfrm>
          <a:prstGeom prst="rect">
            <a:avLst/>
          </a:prstGeom>
          <a:noFill/>
          <a:ln w="9525">
            <a:noFill/>
            <a:miter lim="800000"/>
            <a:headEnd/>
            <a:tailEnd/>
          </a:ln>
        </p:spPr>
        <p:txBody>
          <a:bodyPr wrap="square">
            <a:spAutoFit/>
          </a:bodyPr>
          <a:lstStyle/>
          <a:p>
            <a:pPr marL="457200" indent="-457200">
              <a:lnSpc>
                <a:spcPct val="90000"/>
              </a:lnSpc>
              <a:buFont typeface="Wingdings" panose="05000000000000000000" pitchFamily="2" charset="2"/>
              <a:buChar char="§"/>
              <a:defRPr/>
            </a:pPr>
            <a:r>
              <a:rPr lang="en-US" sz="3200" dirty="0"/>
              <a:t>Robert, freshman chemistry student</a:t>
            </a:r>
          </a:p>
          <a:p>
            <a:pPr>
              <a:lnSpc>
                <a:spcPct val="90000"/>
              </a:lnSpc>
              <a:defRPr/>
            </a:pPr>
            <a:r>
              <a:rPr lang="en-US" sz="3200" dirty="0"/>
              <a:t>     42,  </a:t>
            </a:r>
            <a:r>
              <a:rPr lang="en-US" sz="3200" u="sng" dirty="0">
                <a:solidFill>
                  <a:srgbClr val="FF3300"/>
                </a:solidFill>
              </a:rPr>
              <a:t>100, 100, </a:t>
            </a:r>
            <a:r>
              <a:rPr lang="en-US" sz="3200" u="sng" dirty="0" smtClean="0">
                <a:solidFill>
                  <a:srgbClr val="FF3300"/>
                </a:solidFill>
              </a:rPr>
              <a:t>100</a:t>
            </a:r>
            <a:r>
              <a:rPr lang="en-US" sz="3200" dirty="0" smtClean="0">
                <a:solidFill>
                  <a:srgbClr val="FF3300"/>
                </a:solidFill>
              </a:rPr>
              <a:t>		A in course</a:t>
            </a:r>
            <a:endParaRPr lang="en-US" sz="3200" u="sng" dirty="0">
              <a:solidFill>
                <a:srgbClr val="FF3300"/>
              </a:solidFill>
            </a:endParaRPr>
          </a:p>
          <a:p>
            <a:pPr marL="457200" indent="-457200">
              <a:lnSpc>
                <a:spcPct val="90000"/>
              </a:lnSpc>
              <a:buFont typeface="Wingdings" panose="05000000000000000000" pitchFamily="2" charset="2"/>
              <a:buChar char="§"/>
              <a:defRPr/>
            </a:pPr>
            <a:r>
              <a:rPr lang="en-US" sz="3200" dirty="0"/>
              <a:t>Michael, senior pre-med organic student</a:t>
            </a:r>
          </a:p>
          <a:p>
            <a:pPr>
              <a:lnSpc>
                <a:spcPct val="90000"/>
              </a:lnSpc>
              <a:defRPr/>
            </a:pPr>
            <a:r>
              <a:rPr lang="en-US" sz="3200" dirty="0"/>
              <a:t>	30,  28,  </a:t>
            </a:r>
            <a:r>
              <a:rPr lang="en-US" sz="3200" u="sng" dirty="0">
                <a:solidFill>
                  <a:srgbClr val="FF0000"/>
                </a:solidFill>
              </a:rPr>
              <a:t>80,  </a:t>
            </a:r>
            <a:r>
              <a:rPr lang="en-US" sz="3200" u="sng" dirty="0" smtClean="0">
                <a:solidFill>
                  <a:srgbClr val="FF0000"/>
                </a:solidFill>
              </a:rPr>
              <a:t>91</a:t>
            </a:r>
            <a:r>
              <a:rPr lang="en-US" sz="3200" dirty="0" smtClean="0">
                <a:solidFill>
                  <a:srgbClr val="FF0000"/>
                </a:solidFill>
              </a:rPr>
              <a:t>		B in course</a:t>
            </a:r>
            <a:endParaRPr lang="en-US" sz="3200" u="sng" dirty="0">
              <a:solidFill>
                <a:srgbClr val="FF3300"/>
              </a:solidFill>
            </a:endParaRPr>
          </a:p>
          <a:p>
            <a:pPr marL="457200" indent="-457200">
              <a:lnSpc>
                <a:spcPct val="90000"/>
              </a:lnSpc>
              <a:buFont typeface="Wingdings" panose="05000000000000000000" pitchFamily="2" charset="2"/>
              <a:buChar char="§"/>
              <a:defRPr/>
            </a:pPr>
            <a:r>
              <a:rPr lang="en-US" sz="3200" dirty="0"/>
              <a:t>Miriam, freshman calculus student</a:t>
            </a:r>
            <a:endParaRPr lang="en-US" sz="3200" u="sng" dirty="0">
              <a:solidFill>
                <a:srgbClr val="FF3300"/>
              </a:solidFill>
            </a:endParaRPr>
          </a:p>
          <a:p>
            <a:pPr>
              <a:lnSpc>
                <a:spcPct val="90000"/>
              </a:lnSpc>
              <a:buFont typeface="Wingdings" pitchFamily="2" charset="2"/>
              <a:buNone/>
              <a:defRPr/>
            </a:pPr>
            <a:r>
              <a:rPr lang="en-US" sz="3200" dirty="0"/>
              <a:t>	37.5,</a:t>
            </a:r>
            <a:r>
              <a:rPr lang="en-US" sz="3200" u="sng" dirty="0">
                <a:solidFill>
                  <a:srgbClr val="FF3300"/>
                </a:solidFill>
              </a:rPr>
              <a:t> 83, 93</a:t>
            </a:r>
            <a:r>
              <a:rPr lang="en-US" sz="3200" dirty="0">
                <a:solidFill>
                  <a:srgbClr val="FF3300"/>
                </a:solidFill>
              </a:rPr>
              <a:t> </a:t>
            </a:r>
            <a:r>
              <a:rPr lang="en-US" sz="3200" dirty="0" smtClean="0">
                <a:solidFill>
                  <a:srgbClr val="FF3300"/>
                </a:solidFill>
              </a:rPr>
              <a:t>		B in course</a:t>
            </a:r>
            <a:endParaRPr lang="en-US" sz="3200" dirty="0">
              <a:solidFill>
                <a:srgbClr val="FF3300"/>
              </a:solidFill>
            </a:endParaRPr>
          </a:p>
          <a:p>
            <a:pPr marL="457200" indent="-457200">
              <a:lnSpc>
                <a:spcPct val="90000"/>
              </a:lnSpc>
              <a:buFont typeface="Wingdings" panose="05000000000000000000" pitchFamily="2" charset="2"/>
              <a:buChar char="§"/>
              <a:defRPr/>
            </a:pPr>
            <a:r>
              <a:rPr lang="en-US" sz="3200" dirty="0"/>
              <a:t>Ifeanyi, sophomore </a:t>
            </a:r>
            <a:r>
              <a:rPr lang="en-US" sz="3200" dirty="0" smtClean="0"/>
              <a:t>thermodynamics student</a:t>
            </a:r>
            <a:endParaRPr lang="en-US" sz="3200" dirty="0"/>
          </a:p>
          <a:p>
            <a:pPr>
              <a:lnSpc>
                <a:spcPct val="90000"/>
              </a:lnSpc>
              <a:defRPr/>
            </a:pPr>
            <a:r>
              <a:rPr lang="en-US" sz="3200" dirty="0"/>
              <a:t>	67, 54, 68, </a:t>
            </a:r>
            <a:r>
              <a:rPr lang="en-US" sz="3200" u="sng" dirty="0">
                <a:solidFill>
                  <a:srgbClr val="FF0000"/>
                </a:solidFill>
              </a:rPr>
              <a:t>95</a:t>
            </a:r>
            <a:r>
              <a:rPr lang="en-US" sz="3200" dirty="0"/>
              <a:t> </a:t>
            </a:r>
            <a:r>
              <a:rPr lang="en-US" sz="3200" dirty="0" smtClean="0"/>
              <a:t>		</a:t>
            </a:r>
            <a:r>
              <a:rPr lang="en-US" sz="3200" dirty="0" smtClean="0">
                <a:solidFill>
                  <a:srgbClr val="FF0000"/>
                </a:solidFill>
              </a:rPr>
              <a:t>B in course</a:t>
            </a:r>
            <a:endParaRPr lang="en-US" sz="3200" dirty="0">
              <a:solidFill>
                <a:srgbClr val="FF3300"/>
              </a:solidFill>
            </a:endParaRPr>
          </a:p>
          <a:p>
            <a:pPr marL="457200" indent="-457200">
              <a:lnSpc>
                <a:spcPct val="90000"/>
              </a:lnSpc>
              <a:buFont typeface="Wingdings" panose="05000000000000000000" pitchFamily="2" charset="2"/>
              <a:buChar char="§"/>
              <a:defRPr/>
            </a:pPr>
            <a:r>
              <a:rPr lang="en-US" sz="3200" dirty="0"/>
              <a:t>Terrence, junior Bio Engineering student</a:t>
            </a:r>
          </a:p>
          <a:p>
            <a:pPr>
              <a:lnSpc>
                <a:spcPct val="90000"/>
              </a:lnSpc>
              <a:buFont typeface="Wingdings" pitchFamily="2" charset="2"/>
              <a:buNone/>
              <a:defRPr/>
            </a:pPr>
            <a:r>
              <a:rPr lang="en-US" sz="3200" dirty="0"/>
              <a:t>    GPA 1.67 cum, </a:t>
            </a:r>
            <a:r>
              <a:rPr lang="en-US" sz="3200" u="sng" dirty="0">
                <a:solidFill>
                  <a:srgbClr val="FF3300"/>
                </a:solidFill>
              </a:rPr>
              <a:t>3.54</a:t>
            </a:r>
            <a:r>
              <a:rPr lang="en-US" sz="3200" dirty="0">
                <a:solidFill>
                  <a:srgbClr val="FF3300"/>
                </a:solidFill>
              </a:rPr>
              <a:t> (F 03), 3.8 (S 04)</a:t>
            </a:r>
            <a:endParaRPr lang="en-US" sz="3200" dirty="0">
              <a:solidFill>
                <a:schemeClr val="accent4"/>
              </a:solidFill>
            </a:endParaRPr>
          </a:p>
          <a:p>
            <a:pPr>
              <a:lnSpc>
                <a:spcPct val="90000"/>
              </a:lnSpc>
              <a:buFont typeface="Wingdings" pitchFamily="2" charset="2"/>
              <a:buNone/>
              <a:defRPr/>
            </a:pPr>
            <a:r>
              <a:rPr lang="en-US" sz="3200" dirty="0"/>
              <a:t> </a:t>
            </a:r>
          </a:p>
          <a:p>
            <a:pPr>
              <a:lnSpc>
                <a:spcPct val="90000"/>
              </a:lnSpc>
              <a:buFont typeface="Wingdings" pitchFamily="2" charset="2"/>
              <a:buNone/>
              <a:defRPr/>
            </a:pPr>
            <a:endParaRPr lang="en-US" sz="3200" dirty="0">
              <a:solidFill>
                <a:srgbClr val="FF3300"/>
              </a:solidFill>
            </a:endParaRPr>
          </a:p>
          <a:p>
            <a:pPr>
              <a:lnSpc>
                <a:spcPct val="90000"/>
              </a:lnSpc>
              <a:buFont typeface="Wingdings" pitchFamily="2" charset="2"/>
              <a:buNone/>
              <a:defRPr/>
            </a:pPr>
            <a:endParaRPr lang="en-US" sz="3200" dirty="0">
              <a:solidFill>
                <a:srgbClr val="FF3300"/>
              </a:solidFill>
            </a:endParaRPr>
          </a:p>
          <a:p>
            <a:pPr>
              <a:defRPr/>
            </a:pPr>
            <a:endParaRPr lang="en-US" dirty="0"/>
          </a:p>
        </p:txBody>
      </p:sp>
      <p:sp>
        <p:nvSpPr>
          <p:cNvPr id="7" name="Rectangle 6"/>
          <p:cNvSpPr/>
          <p:nvPr/>
        </p:nvSpPr>
        <p:spPr bwMode="auto">
          <a:xfrm>
            <a:off x="0" y="0"/>
            <a:ext cx="1066800" cy="68580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2128655369"/>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685800" y="5556440"/>
            <a:ext cx="3581400" cy="1077218"/>
          </a:xfrm>
          <a:prstGeom prst="rect">
            <a:avLst/>
          </a:prstGeom>
          <a:noFill/>
          <a:ln w="9525">
            <a:noFill/>
            <a:miter lim="800000"/>
            <a:headEnd/>
            <a:tailEnd/>
          </a:ln>
        </p:spPr>
        <p:txBody>
          <a:bodyPr wrap="square">
            <a:spAutoFit/>
          </a:bodyPr>
          <a:lstStyle/>
          <a:p>
            <a:pPr>
              <a:lnSpc>
                <a:spcPct val="80000"/>
              </a:lnSpc>
              <a:defRPr/>
            </a:pPr>
            <a:r>
              <a:rPr lang="en-US" sz="2000" b="1" dirty="0" smtClean="0">
                <a:solidFill>
                  <a:schemeClr val="tx2">
                    <a:lumMod val="50000"/>
                  </a:schemeClr>
                </a:solidFill>
              </a:rPr>
              <a:t>Dweck, Carol, 2006.  </a:t>
            </a:r>
          </a:p>
          <a:p>
            <a:pPr>
              <a:lnSpc>
                <a:spcPct val="80000"/>
              </a:lnSpc>
              <a:defRPr/>
            </a:pPr>
            <a:r>
              <a:rPr lang="en-US" sz="2000" b="1" i="1" dirty="0" smtClean="0">
                <a:solidFill>
                  <a:schemeClr val="tx2">
                    <a:lumMod val="50000"/>
                  </a:schemeClr>
                </a:solidFill>
              </a:rPr>
              <a:t>Mindset: The New Psychology </a:t>
            </a:r>
          </a:p>
          <a:p>
            <a:pPr>
              <a:lnSpc>
                <a:spcPct val="80000"/>
              </a:lnSpc>
              <a:defRPr/>
            </a:pPr>
            <a:r>
              <a:rPr lang="en-US" sz="2000" b="1" i="1" dirty="0" smtClean="0">
                <a:solidFill>
                  <a:schemeClr val="tx2">
                    <a:lumMod val="50000"/>
                  </a:schemeClr>
                </a:solidFill>
              </a:rPr>
              <a:t>of Success.  </a:t>
            </a:r>
            <a:r>
              <a:rPr lang="en-US" sz="2000" b="1" dirty="0" smtClean="0">
                <a:solidFill>
                  <a:schemeClr val="tx2">
                    <a:lumMod val="50000"/>
                  </a:schemeClr>
                </a:solidFill>
              </a:rPr>
              <a:t>New York:  </a:t>
            </a:r>
          </a:p>
          <a:p>
            <a:pPr>
              <a:lnSpc>
                <a:spcPct val="80000"/>
              </a:lnSpc>
              <a:defRPr/>
            </a:pPr>
            <a:r>
              <a:rPr lang="en-US" sz="2000" b="1" dirty="0" smtClean="0">
                <a:solidFill>
                  <a:schemeClr val="tx2">
                    <a:lumMod val="50000"/>
                  </a:schemeClr>
                </a:solidFill>
              </a:rPr>
              <a:t>Random House Publishing</a:t>
            </a:r>
            <a:endParaRPr lang="en-US" sz="2000" b="1" dirty="0">
              <a:solidFill>
                <a:schemeClr val="tx2">
                  <a:lumMod val="50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914400" y="1768985"/>
            <a:ext cx="2362200" cy="3588294"/>
          </a:xfrm>
          <a:prstGeom prst="rect">
            <a:avLst/>
          </a:prstGeom>
          <a:noFill/>
          <a:ln w="9525">
            <a:noFill/>
            <a:miter lim="800000"/>
            <a:headEnd/>
            <a:tailEnd/>
          </a:ln>
        </p:spPr>
      </p:pic>
      <p:sp>
        <p:nvSpPr>
          <p:cNvPr id="5" name="TextBox 4"/>
          <p:cNvSpPr txBox="1"/>
          <p:nvPr/>
        </p:nvSpPr>
        <p:spPr>
          <a:xfrm>
            <a:off x="0" y="-76215"/>
            <a:ext cx="9144000" cy="1569660"/>
          </a:xfrm>
          <a:prstGeom prst="rect">
            <a:avLst/>
          </a:prstGeom>
          <a:noFill/>
        </p:spPr>
        <p:txBody>
          <a:bodyPr wrap="square" rtlCol="0">
            <a:spAutoFit/>
          </a:bodyPr>
          <a:lstStyle/>
          <a:p>
            <a:pPr algn="ctr"/>
            <a:r>
              <a:rPr lang="en-US" sz="3600" b="1" dirty="0">
                <a:solidFill>
                  <a:schemeClr val="tx2">
                    <a:lumMod val="50000"/>
                  </a:schemeClr>
                </a:solidFill>
              </a:rPr>
              <a:t/>
            </a:r>
            <a:br>
              <a:rPr lang="en-US" sz="3600" b="1" dirty="0">
                <a:solidFill>
                  <a:schemeClr val="tx2">
                    <a:lumMod val="50000"/>
                  </a:schemeClr>
                </a:solidFill>
              </a:rPr>
            </a:br>
            <a:r>
              <a:rPr lang="en-US" sz="3600" b="1" dirty="0" smtClean="0">
                <a:solidFill>
                  <a:schemeClr val="tx2">
                    <a:lumMod val="75000"/>
                  </a:schemeClr>
                </a:solidFill>
              </a:rPr>
              <a:t>Help Students Develop </a:t>
            </a:r>
            <a:r>
              <a:rPr lang="en-US" sz="3600" b="1" dirty="0" smtClean="0">
                <a:solidFill>
                  <a:schemeClr val="tx2">
                    <a:lumMod val="75000"/>
                  </a:schemeClr>
                </a:solidFill>
              </a:rPr>
              <a:t>the </a:t>
            </a:r>
            <a:r>
              <a:rPr lang="en-US" sz="3600" b="1" dirty="0">
                <a:solidFill>
                  <a:schemeClr val="tx2">
                    <a:lumMod val="75000"/>
                  </a:schemeClr>
                </a:solidFill>
              </a:rPr>
              <a:t>Right </a:t>
            </a:r>
            <a:r>
              <a:rPr lang="en-US" sz="3600" b="1" dirty="0" smtClean="0">
                <a:solidFill>
                  <a:schemeClr val="tx2">
                    <a:lumMod val="75000"/>
                  </a:schemeClr>
                </a:solidFill>
              </a:rPr>
              <a:t>Mindset</a:t>
            </a:r>
            <a:r>
              <a:rPr lang="en-US" sz="3600" dirty="0"/>
              <a:t/>
            </a:r>
            <a:br>
              <a:rPr lang="en-US" sz="3600" dirty="0"/>
            </a:br>
            <a:r>
              <a:rPr lang="en-US" sz="2400" dirty="0"/>
              <a:t> </a:t>
            </a:r>
            <a:endParaRPr lang="en-US" sz="2400" dirty="0">
              <a:latin typeface="+mj-lt"/>
            </a:endParaRPr>
          </a:p>
        </p:txBody>
      </p:sp>
      <p:sp>
        <p:nvSpPr>
          <p:cNvPr id="6" name="TextBox 5"/>
          <p:cNvSpPr txBox="1"/>
          <p:nvPr/>
        </p:nvSpPr>
        <p:spPr>
          <a:xfrm>
            <a:off x="5334000" y="2819400"/>
            <a:ext cx="2667000" cy="369332"/>
          </a:xfrm>
          <a:prstGeom prst="rect">
            <a:avLst/>
          </a:prstGeom>
          <a:noFill/>
        </p:spPr>
        <p:txBody>
          <a:bodyPr wrap="square" rtlCol="0">
            <a:spAutoFit/>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5693560" y="1809166"/>
            <a:ext cx="2307440" cy="3507931"/>
          </a:xfrm>
          <a:prstGeom prst="rect">
            <a:avLst/>
          </a:prstGeom>
          <a:noFill/>
          <a:ln w="9525">
            <a:noFill/>
            <a:miter lim="800000"/>
            <a:headEnd/>
            <a:tailEnd/>
          </a:ln>
        </p:spPr>
      </p:pic>
      <p:sp>
        <p:nvSpPr>
          <p:cNvPr id="8" name="TextBox 7"/>
          <p:cNvSpPr txBox="1"/>
          <p:nvPr/>
        </p:nvSpPr>
        <p:spPr>
          <a:xfrm>
            <a:off x="4764966" y="5357334"/>
            <a:ext cx="4398699" cy="1754326"/>
          </a:xfrm>
          <a:prstGeom prst="rect">
            <a:avLst/>
          </a:prstGeom>
          <a:noFill/>
        </p:spPr>
        <p:txBody>
          <a:bodyPr wrap="square" rtlCol="0">
            <a:spAutoFit/>
          </a:bodyPr>
          <a:lstStyle/>
          <a:p>
            <a:r>
              <a:rPr lang="en-US" sz="2000" b="1" dirty="0" smtClean="0">
                <a:solidFill>
                  <a:schemeClr val="tx2">
                    <a:lumMod val="50000"/>
                  </a:schemeClr>
                </a:solidFill>
              </a:rPr>
              <a:t>Shenk, David, 2010. </a:t>
            </a:r>
            <a:r>
              <a:rPr lang="en-US" sz="2000" b="1" i="1" dirty="0" smtClean="0">
                <a:solidFill>
                  <a:schemeClr val="tx2">
                    <a:lumMod val="50000"/>
                  </a:schemeClr>
                </a:solidFill>
              </a:rPr>
              <a:t>The Genius in All of Us: Why Everything You've Been Told About Genetics, Talent, and IQ Is Wrong.  New York:  Doubleday </a:t>
            </a:r>
          </a:p>
          <a:p>
            <a:endParaRPr lang="en-US" dirty="0"/>
          </a:p>
        </p:txBody>
      </p:sp>
      <p:cxnSp>
        <p:nvCxnSpPr>
          <p:cNvPr id="9" name="Straight Connector 8"/>
          <p:cNvCxnSpPr/>
          <p:nvPr/>
        </p:nvCxnSpPr>
        <p:spPr>
          <a:xfrm>
            <a:off x="0" y="1447800"/>
            <a:ext cx="9144000" cy="0"/>
          </a:xfrm>
          <a:prstGeom prst="line">
            <a:avLst/>
          </a:prstGeom>
          <a:ln w="1270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55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152400"/>
            <a:ext cx="8001000" cy="1143000"/>
          </a:xfrm>
        </p:spPr>
        <p:txBody>
          <a:bodyPr>
            <a:normAutofit fontScale="90000"/>
          </a:bodyPr>
          <a:lstStyle/>
          <a:p>
            <a:pPr algn="ctr" eaLnBrk="1" hangingPunct="1"/>
            <a:r>
              <a:rPr lang="en-US" b="1" i="1" dirty="0" smtClean="0">
                <a:solidFill>
                  <a:schemeClr val="tx2">
                    <a:lumMod val="75000"/>
                  </a:schemeClr>
                </a:solidFill>
                <a:latin typeface="+mn-lt"/>
                <a:cs typeface="Times New Roman" pitchFamily="18" charset="0"/>
              </a:rPr>
              <a:t>Mindset* </a:t>
            </a:r>
            <a:r>
              <a:rPr lang="en-US" b="1" dirty="0" smtClean="0">
                <a:solidFill>
                  <a:schemeClr val="tx2">
                    <a:lumMod val="75000"/>
                  </a:schemeClr>
                </a:solidFill>
                <a:latin typeface="+mn-lt"/>
                <a:cs typeface="Times New Roman" pitchFamily="18" charset="0"/>
              </a:rPr>
              <a:t>is Important!</a:t>
            </a:r>
            <a:r>
              <a:rPr lang="en-US" sz="2800" dirty="0" smtClean="0">
                <a:solidFill>
                  <a:schemeClr val="tx1"/>
                </a:solidFill>
              </a:rPr>
              <a:t/>
            </a:r>
            <a:br>
              <a:rPr lang="en-US" sz="2800" dirty="0" smtClean="0">
                <a:solidFill>
                  <a:schemeClr val="tx1"/>
                </a:solidFill>
              </a:rPr>
            </a:br>
            <a:endParaRPr lang="en-US" dirty="0" smtClean="0"/>
          </a:p>
        </p:txBody>
      </p:sp>
      <p:sp>
        <p:nvSpPr>
          <p:cNvPr id="14339" name="Rectangle 1"/>
          <p:cNvSpPr>
            <a:spLocks noChangeArrowheads="1"/>
          </p:cNvSpPr>
          <p:nvPr/>
        </p:nvSpPr>
        <p:spPr bwMode="auto">
          <a:xfrm>
            <a:off x="1143000" y="2386549"/>
            <a:ext cx="8001000" cy="3785652"/>
          </a:xfrm>
          <a:prstGeom prst="rect">
            <a:avLst/>
          </a:prstGeom>
          <a:noFill/>
          <a:ln w="9525">
            <a:noFill/>
            <a:miter lim="800000"/>
            <a:headEnd/>
            <a:tailEnd/>
          </a:ln>
        </p:spPr>
        <p:txBody>
          <a:bodyPr wrap="square" tIns="0" bIns="0" anchor="ctr">
            <a:spAutoFit/>
          </a:bodyPr>
          <a:lstStyle/>
          <a:p>
            <a:pPr eaLnBrk="0" hangingPunct="0">
              <a:buFont typeface="Wingdings" pitchFamily="2" charset="2"/>
              <a:buChar char="§"/>
            </a:pPr>
            <a:r>
              <a:rPr lang="en-US" sz="3600" b="1" dirty="0">
                <a:latin typeface="Technical" pitchFamily="66" charset="0"/>
                <a:cs typeface="Times New Roman" pitchFamily="18" charset="0"/>
              </a:rPr>
              <a:t>  </a:t>
            </a:r>
            <a:r>
              <a:rPr lang="en-US" sz="3200" b="1" dirty="0" smtClean="0">
                <a:cs typeface="Times New Roman" pitchFamily="18" charset="0"/>
              </a:rPr>
              <a:t>Fixed Intelligence Mindset</a:t>
            </a:r>
          </a:p>
          <a:p>
            <a:pPr eaLnBrk="0" hangingPunct="0"/>
            <a:r>
              <a:rPr lang="en-US" sz="3200" b="1" dirty="0" smtClean="0">
                <a:cs typeface="Times New Roman" pitchFamily="18" charset="0"/>
              </a:rPr>
              <a:t>	</a:t>
            </a:r>
            <a:r>
              <a:rPr lang="en-US" sz="3200" dirty="0" smtClean="0">
                <a:cs typeface="Times New Roman" pitchFamily="18" charset="0"/>
              </a:rPr>
              <a:t>Intelligence is static</a:t>
            </a:r>
          </a:p>
          <a:p>
            <a:pPr eaLnBrk="0" hangingPunct="0"/>
            <a:r>
              <a:rPr lang="en-US" sz="3200" dirty="0" smtClean="0">
                <a:cs typeface="Times New Roman" pitchFamily="18" charset="0"/>
              </a:rPr>
              <a:t>	You have a certain amount of it</a:t>
            </a:r>
            <a:endParaRPr lang="en-US" sz="3200" dirty="0">
              <a:cs typeface="Times New Roman" pitchFamily="18" charset="0"/>
            </a:endParaRPr>
          </a:p>
          <a:p>
            <a:pPr eaLnBrk="0" hangingPunct="0">
              <a:buFont typeface="Wingdings" pitchFamily="2" charset="2"/>
              <a:buChar char="§"/>
            </a:pPr>
            <a:endParaRPr lang="en-US" sz="3200" b="1" dirty="0">
              <a:cs typeface="Times New Roman" pitchFamily="18" charset="0"/>
            </a:endParaRPr>
          </a:p>
          <a:p>
            <a:pPr eaLnBrk="0" hangingPunct="0">
              <a:buFont typeface="Wingdings" pitchFamily="2" charset="2"/>
              <a:buChar char="§"/>
            </a:pPr>
            <a:r>
              <a:rPr lang="en-US" sz="3200" b="1" dirty="0">
                <a:cs typeface="Times New Roman" pitchFamily="18" charset="0"/>
              </a:rPr>
              <a:t>  </a:t>
            </a:r>
            <a:r>
              <a:rPr lang="en-US" sz="3200" b="1" dirty="0" smtClean="0">
                <a:cs typeface="Times New Roman" pitchFamily="18" charset="0"/>
              </a:rPr>
              <a:t>Growth Intelligence Mindset</a:t>
            </a:r>
          </a:p>
          <a:p>
            <a:pPr eaLnBrk="0" hangingPunct="0"/>
            <a:r>
              <a:rPr lang="en-US" sz="3200" b="1" dirty="0" smtClean="0">
                <a:cs typeface="Times New Roman" pitchFamily="18" charset="0"/>
              </a:rPr>
              <a:t>	</a:t>
            </a:r>
            <a:r>
              <a:rPr lang="en-US" sz="3200" dirty="0" smtClean="0">
                <a:cs typeface="Times New Roman" pitchFamily="18" charset="0"/>
              </a:rPr>
              <a:t>Intelligence can be developed</a:t>
            </a:r>
          </a:p>
          <a:p>
            <a:pPr eaLnBrk="0" hangingPunct="0"/>
            <a:r>
              <a:rPr lang="en-US" sz="3200" b="1" dirty="0" smtClean="0">
                <a:cs typeface="Times New Roman" pitchFamily="18" charset="0"/>
              </a:rPr>
              <a:t>	</a:t>
            </a:r>
            <a:r>
              <a:rPr lang="en-US" sz="3200" dirty="0" smtClean="0">
                <a:cs typeface="Times New Roman" pitchFamily="18" charset="0"/>
              </a:rPr>
              <a:t>You can grow it with actions</a:t>
            </a:r>
            <a:endParaRPr lang="en-US" sz="3200" dirty="0"/>
          </a:p>
          <a:p>
            <a:pPr eaLnBrk="0" hangingPunct="0"/>
            <a:endParaRPr lang="en-US" dirty="0"/>
          </a:p>
        </p:txBody>
      </p:sp>
      <p:sp>
        <p:nvSpPr>
          <p:cNvPr id="8" name="TextBox 7"/>
          <p:cNvSpPr txBox="1"/>
          <p:nvPr/>
        </p:nvSpPr>
        <p:spPr>
          <a:xfrm>
            <a:off x="533400" y="6038101"/>
            <a:ext cx="8610600" cy="830997"/>
          </a:xfrm>
          <a:prstGeom prst="rect">
            <a:avLst/>
          </a:prstGeom>
          <a:noFill/>
        </p:spPr>
        <p:txBody>
          <a:bodyPr wrap="square" rtlCol="0">
            <a:spAutoFit/>
          </a:bodyPr>
          <a:lstStyle/>
          <a:p>
            <a:r>
              <a:rPr lang="en-US" sz="2400" dirty="0" smtClean="0"/>
              <a:t>Dweck, Carol (2006) </a:t>
            </a:r>
            <a:r>
              <a:rPr lang="en-US" sz="2400" i="1" dirty="0" smtClean="0"/>
              <a:t>Mindset:  The New Psychology of </a:t>
            </a:r>
            <a:r>
              <a:rPr lang="en-US" sz="2400" i="1" dirty="0" smtClean="0"/>
              <a:t>Success.  </a:t>
            </a:r>
            <a:r>
              <a:rPr lang="en-US" sz="2400" dirty="0" smtClean="0"/>
              <a:t>New </a:t>
            </a:r>
            <a:r>
              <a:rPr lang="en-US" sz="2400" dirty="0" smtClean="0"/>
              <a:t>York:  Random House Publishing</a:t>
            </a:r>
            <a:endParaRPr lang="en-US" sz="2400" dirty="0"/>
          </a:p>
        </p:txBody>
      </p:sp>
      <p:cxnSp>
        <p:nvCxnSpPr>
          <p:cNvPr id="6" name="Straight Connector 5"/>
          <p:cNvCxnSpPr/>
          <p:nvPr/>
        </p:nvCxnSpPr>
        <p:spPr>
          <a:xfrm>
            <a:off x="0" y="6019800"/>
            <a:ext cx="9144000" cy="0"/>
          </a:xfrm>
          <a:prstGeom prst="line">
            <a:avLst/>
          </a:prstGeom>
          <a:ln w="63500">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914400"/>
            <a:ext cx="9144000"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2" descr="http://s4.hubimg.com/u/4505983_f4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789"/>
          <a:stretch/>
        </p:blipFill>
        <p:spPr bwMode="auto">
          <a:xfrm>
            <a:off x="3810003" y="1025241"/>
            <a:ext cx="2345497" cy="13342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799920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7" y="533400"/>
            <a:ext cx="9154236" cy="1295400"/>
          </a:xfrm>
        </p:spPr>
        <p:txBody>
          <a:bodyPr>
            <a:normAutofit fontScale="90000"/>
          </a:bodyPr>
          <a:lstStyle/>
          <a:p>
            <a:pPr algn="ctr"/>
            <a:r>
              <a:rPr lang="en-US" sz="4000" dirty="0" smtClean="0">
                <a:solidFill>
                  <a:schemeClr val="tx2">
                    <a:lumMod val="75000"/>
                  </a:schemeClr>
                </a:solidFill>
                <a:latin typeface="+mn-lt"/>
              </a:rPr>
              <a:t>Responses to </a:t>
            </a:r>
            <a:r>
              <a:rPr lang="en-US" sz="4000" i="1" dirty="0" smtClean="0">
                <a:solidFill>
                  <a:schemeClr val="tx2">
                    <a:lumMod val="75000"/>
                  </a:schemeClr>
                </a:solidFill>
                <a:latin typeface="+mn-lt"/>
              </a:rPr>
              <a:t>Many</a:t>
            </a:r>
            <a:r>
              <a:rPr lang="en-US" sz="4000" dirty="0" smtClean="0">
                <a:solidFill>
                  <a:schemeClr val="tx2">
                    <a:lumMod val="75000"/>
                  </a:schemeClr>
                </a:solidFill>
                <a:latin typeface="+mn-lt"/>
              </a:rPr>
              <a:t> Situations </a:t>
            </a:r>
            <a:br>
              <a:rPr lang="en-US" sz="4000" dirty="0" smtClean="0">
                <a:solidFill>
                  <a:schemeClr val="tx2">
                    <a:lumMod val="75000"/>
                  </a:schemeClr>
                </a:solidFill>
                <a:latin typeface="+mn-lt"/>
              </a:rPr>
            </a:br>
            <a:r>
              <a:rPr lang="en-US" sz="4000" dirty="0" smtClean="0">
                <a:solidFill>
                  <a:schemeClr val="tx2">
                    <a:lumMod val="75000"/>
                  </a:schemeClr>
                </a:solidFill>
                <a:latin typeface="+mn-lt"/>
              </a:rPr>
              <a:t>are </a:t>
            </a:r>
            <a:r>
              <a:rPr lang="en-US" sz="4000" dirty="0">
                <a:solidFill>
                  <a:schemeClr val="tx2">
                    <a:lumMod val="75000"/>
                  </a:schemeClr>
                </a:solidFill>
                <a:latin typeface="+mn-lt"/>
              </a:rPr>
              <a:t>Based on Mindset</a:t>
            </a:r>
            <a:r>
              <a:rPr lang="en-US" sz="4000" dirty="0">
                <a:solidFill>
                  <a:schemeClr val="accent1">
                    <a:lumMod val="50000"/>
                  </a:schemeClr>
                </a:solidFill>
              </a:rPr>
              <a:t/>
            </a:r>
            <a:br>
              <a:rPr lang="en-US" sz="4000" dirty="0">
                <a:solidFill>
                  <a:schemeClr val="accent1">
                    <a:lumMod val="50000"/>
                  </a:schemeClr>
                </a:solidFill>
              </a:rPr>
            </a:br>
            <a:endParaRPr lang="en-US" sz="4000" dirty="0">
              <a:solidFill>
                <a:schemeClr val="accent1">
                  <a:lumMod val="50000"/>
                </a:schemeClr>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3758058230"/>
              </p:ext>
            </p:extLst>
          </p:nvPr>
        </p:nvGraphicFramePr>
        <p:xfrm>
          <a:off x="-43217" y="1447801"/>
          <a:ext cx="9154235" cy="5410199"/>
        </p:xfrm>
        <a:graphic>
          <a:graphicData uri="http://schemas.openxmlformats.org/drawingml/2006/table">
            <a:tbl>
              <a:tblPr firstRow="1" bandRow="1">
                <a:tableStyleId>{5C22544A-7EE6-4342-B048-85BDC9FD1C3A}</a:tableStyleId>
              </a:tblPr>
              <a:tblGrid>
                <a:gridCol w="3272053">
                  <a:extLst>
                    <a:ext uri="{9D8B030D-6E8A-4147-A177-3AD203B41FA5}">
                      <a16:colId xmlns:a16="http://schemas.microsoft.com/office/drawing/2014/main" val="20000"/>
                    </a:ext>
                  </a:extLst>
                </a:gridCol>
                <a:gridCol w="2576138">
                  <a:extLst>
                    <a:ext uri="{9D8B030D-6E8A-4147-A177-3AD203B41FA5}">
                      <a16:colId xmlns:a16="http://schemas.microsoft.com/office/drawing/2014/main" val="20001"/>
                    </a:ext>
                  </a:extLst>
                </a:gridCol>
                <a:gridCol w="3306044">
                  <a:extLst>
                    <a:ext uri="{9D8B030D-6E8A-4147-A177-3AD203B41FA5}">
                      <a16:colId xmlns:a16="http://schemas.microsoft.com/office/drawing/2014/main" val="20002"/>
                    </a:ext>
                  </a:extLst>
                </a:gridCol>
              </a:tblGrid>
              <a:tr h="923807">
                <a:tc>
                  <a:txBody>
                    <a:bodyPr/>
                    <a:lstStyle/>
                    <a:p>
                      <a:pPr algn="l"/>
                      <a:endParaRPr lang="en-US" sz="2400" b="1" dirty="0"/>
                    </a:p>
                  </a:txBody>
                  <a:tcPr>
                    <a:solidFill>
                      <a:schemeClr val="tx2"/>
                    </a:solidFill>
                  </a:tcPr>
                </a:tc>
                <a:tc>
                  <a:txBody>
                    <a:bodyPr/>
                    <a:lstStyle/>
                    <a:p>
                      <a:pPr algn="ctr"/>
                      <a:r>
                        <a:rPr lang="en-US" sz="2400" b="1" dirty="0" smtClean="0"/>
                        <a:t>Fixed</a:t>
                      </a:r>
                      <a:r>
                        <a:rPr lang="en-US" sz="2400" b="1" baseline="0" dirty="0" smtClean="0"/>
                        <a:t> Intelligence Mindset Response</a:t>
                      </a:r>
                      <a:endParaRPr lang="en-US" sz="2400" b="1" dirty="0"/>
                    </a:p>
                  </a:txBody>
                  <a:tcPr>
                    <a:solidFill>
                      <a:schemeClr val="tx2"/>
                    </a:solidFill>
                  </a:tcPr>
                </a:tc>
                <a:tc>
                  <a:txBody>
                    <a:bodyPr/>
                    <a:lstStyle/>
                    <a:p>
                      <a:pPr algn="ctr"/>
                      <a:r>
                        <a:rPr lang="en-US" sz="2400" b="1" dirty="0" smtClean="0"/>
                        <a:t>Growth</a:t>
                      </a:r>
                      <a:r>
                        <a:rPr lang="en-US" sz="2400" b="1" baseline="0" dirty="0" smtClean="0"/>
                        <a:t> Intelligence Mindset Response</a:t>
                      </a:r>
                      <a:endParaRPr lang="en-US" sz="2400" b="1" dirty="0"/>
                    </a:p>
                  </a:txBody>
                  <a:tcPr>
                    <a:solidFill>
                      <a:schemeClr val="tx2"/>
                    </a:solidFill>
                  </a:tcPr>
                </a:tc>
                <a:extLst>
                  <a:ext uri="{0D108BD9-81ED-4DB2-BD59-A6C34878D82A}">
                    <a16:rowId xmlns:a16="http://schemas.microsoft.com/office/drawing/2014/main" val="10000"/>
                  </a:ext>
                </a:extLst>
              </a:tr>
              <a:tr h="883148">
                <a:tc>
                  <a:txBody>
                    <a:bodyPr/>
                    <a:lstStyle/>
                    <a:p>
                      <a:r>
                        <a:rPr lang="en-US" sz="2400" b="1" dirty="0" smtClean="0"/>
                        <a:t>Challenges</a:t>
                      </a:r>
                      <a:endParaRPr lang="en-US" sz="2400" b="1" dirty="0"/>
                    </a:p>
                  </a:txBody>
                  <a:tcPr anchor="ctr">
                    <a:solidFill>
                      <a:schemeClr val="tx2">
                        <a:lumMod val="40000"/>
                        <a:lumOff val="60000"/>
                      </a:schemeClr>
                    </a:solidFill>
                  </a:tcPr>
                </a:tc>
                <a:tc>
                  <a:txBody>
                    <a:bodyPr/>
                    <a:lstStyle/>
                    <a:p>
                      <a:pPr algn="ctr"/>
                      <a:r>
                        <a:rPr lang="en-US" sz="2400" i="1" dirty="0" smtClean="0"/>
                        <a:t>Avoid</a:t>
                      </a:r>
                      <a:endParaRPr lang="en-US" sz="2400" i="1" dirty="0"/>
                    </a:p>
                  </a:txBody>
                  <a:tcPr anchor="ctr">
                    <a:solidFill>
                      <a:schemeClr val="tx2">
                        <a:lumMod val="40000"/>
                        <a:lumOff val="60000"/>
                      </a:schemeClr>
                    </a:solidFill>
                  </a:tcPr>
                </a:tc>
                <a:tc>
                  <a:txBody>
                    <a:bodyPr/>
                    <a:lstStyle/>
                    <a:p>
                      <a:pPr algn="ctr"/>
                      <a:r>
                        <a:rPr lang="en-US" sz="2400" i="1" dirty="0" smtClean="0"/>
                        <a:t>Embrace</a:t>
                      </a:r>
                      <a:endParaRPr lang="en-US" sz="2400" i="1" dirty="0"/>
                    </a:p>
                  </a:txBody>
                  <a:tcPr anchor="ctr">
                    <a:solidFill>
                      <a:schemeClr val="tx2">
                        <a:lumMod val="40000"/>
                        <a:lumOff val="60000"/>
                      </a:schemeClr>
                    </a:solidFill>
                  </a:tcPr>
                </a:tc>
                <a:extLst>
                  <a:ext uri="{0D108BD9-81ED-4DB2-BD59-A6C34878D82A}">
                    <a16:rowId xmlns:a16="http://schemas.microsoft.com/office/drawing/2014/main" val="10001"/>
                  </a:ext>
                </a:extLst>
              </a:tr>
              <a:tr h="883148">
                <a:tc>
                  <a:txBody>
                    <a:bodyPr/>
                    <a:lstStyle/>
                    <a:p>
                      <a:r>
                        <a:rPr lang="en-US" sz="2400" b="1" dirty="0" smtClean="0"/>
                        <a:t>Obstacles</a:t>
                      </a:r>
                      <a:endParaRPr lang="en-US" sz="2400" b="1" dirty="0"/>
                    </a:p>
                  </a:txBody>
                  <a:tcPr anchor="ctr"/>
                </a:tc>
                <a:tc>
                  <a:txBody>
                    <a:bodyPr/>
                    <a:lstStyle/>
                    <a:p>
                      <a:pPr algn="ctr"/>
                      <a:r>
                        <a:rPr lang="en-US" sz="2400" i="1" dirty="0" smtClean="0"/>
                        <a:t>Give up easily</a:t>
                      </a:r>
                      <a:endParaRPr lang="en-US" sz="2400" i="1" dirty="0"/>
                    </a:p>
                  </a:txBody>
                  <a:tcPr anchor="ctr"/>
                </a:tc>
                <a:tc>
                  <a:txBody>
                    <a:bodyPr/>
                    <a:lstStyle/>
                    <a:p>
                      <a:pPr algn="ctr"/>
                      <a:r>
                        <a:rPr lang="en-US" sz="2400" i="1" dirty="0" smtClean="0"/>
                        <a:t>Persist</a:t>
                      </a:r>
                      <a:endParaRPr lang="en-US" sz="2400" i="1" dirty="0"/>
                    </a:p>
                  </a:txBody>
                  <a:tcPr anchor="ctr"/>
                </a:tc>
                <a:extLst>
                  <a:ext uri="{0D108BD9-81ED-4DB2-BD59-A6C34878D82A}">
                    <a16:rowId xmlns:a16="http://schemas.microsoft.com/office/drawing/2014/main" val="10002"/>
                  </a:ext>
                </a:extLst>
              </a:tr>
              <a:tr h="953800">
                <a:tc>
                  <a:txBody>
                    <a:bodyPr/>
                    <a:lstStyle/>
                    <a:p>
                      <a:r>
                        <a:rPr lang="en-US" sz="2400" b="1" dirty="0" smtClean="0"/>
                        <a:t>Tasks requiring</a:t>
                      </a:r>
                      <a:r>
                        <a:rPr lang="en-US" sz="2400" b="1" baseline="0" dirty="0" smtClean="0"/>
                        <a:t> effort</a:t>
                      </a:r>
                      <a:endParaRPr lang="en-US" sz="2400" b="1" dirty="0"/>
                    </a:p>
                  </a:txBody>
                  <a:tcPr anchor="ctr">
                    <a:solidFill>
                      <a:schemeClr val="tx2">
                        <a:lumMod val="40000"/>
                        <a:lumOff val="60000"/>
                      </a:schemeClr>
                    </a:solidFill>
                  </a:tcPr>
                </a:tc>
                <a:tc>
                  <a:txBody>
                    <a:bodyPr/>
                    <a:lstStyle/>
                    <a:p>
                      <a:pPr algn="ctr"/>
                      <a:r>
                        <a:rPr lang="en-US" sz="2400" i="1" dirty="0" smtClean="0"/>
                        <a:t>Fruitless to Try</a:t>
                      </a:r>
                      <a:endParaRPr lang="en-US" sz="2400" i="1" dirty="0"/>
                    </a:p>
                  </a:txBody>
                  <a:tcPr anchor="ctr">
                    <a:solidFill>
                      <a:schemeClr val="tx2">
                        <a:lumMod val="40000"/>
                        <a:lumOff val="60000"/>
                      </a:schemeClr>
                    </a:solidFill>
                  </a:tcPr>
                </a:tc>
                <a:tc>
                  <a:txBody>
                    <a:bodyPr/>
                    <a:lstStyle/>
                    <a:p>
                      <a:pPr algn="ctr"/>
                      <a:r>
                        <a:rPr lang="en-US" sz="2400" i="1" dirty="0" smtClean="0"/>
                        <a:t>Path to mastery</a:t>
                      </a:r>
                      <a:endParaRPr lang="en-US" sz="2400" i="1" dirty="0"/>
                    </a:p>
                  </a:txBody>
                  <a:tcPr anchor="ctr">
                    <a:solidFill>
                      <a:schemeClr val="tx2">
                        <a:lumMod val="40000"/>
                        <a:lumOff val="60000"/>
                      </a:schemeClr>
                    </a:solidFill>
                  </a:tcPr>
                </a:tc>
                <a:extLst>
                  <a:ext uri="{0D108BD9-81ED-4DB2-BD59-A6C34878D82A}">
                    <a16:rowId xmlns:a16="http://schemas.microsoft.com/office/drawing/2014/main" val="10003"/>
                  </a:ext>
                </a:extLst>
              </a:tr>
              <a:tr h="883148">
                <a:tc>
                  <a:txBody>
                    <a:bodyPr/>
                    <a:lstStyle/>
                    <a:p>
                      <a:r>
                        <a:rPr lang="en-US" sz="2400" b="1" dirty="0" smtClean="0"/>
                        <a:t>Criticism</a:t>
                      </a:r>
                      <a:endParaRPr lang="en-US" sz="2400" b="1" dirty="0"/>
                    </a:p>
                  </a:txBody>
                  <a:tcPr anchor="ctr"/>
                </a:tc>
                <a:tc>
                  <a:txBody>
                    <a:bodyPr/>
                    <a:lstStyle/>
                    <a:p>
                      <a:pPr algn="ctr"/>
                      <a:r>
                        <a:rPr lang="en-US" sz="2400" i="1" dirty="0" smtClean="0"/>
                        <a:t>Ignore it</a:t>
                      </a:r>
                      <a:endParaRPr lang="en-US" sz="2400" i="1" dirty="0"/>
                    </a:p>
                  </a:txBody>
                  <a:tcPr anchor="ctr"/>
                </a:tc>
                <a:tc>
                  <a:txBody>
                    <a:bodyPr/>
                    <a:lstStyle/>
                    <a:p>
                      <a:pPr algn="ctr"/>
                      <a:r>
                        <a:rPr lang="en-US" sz="2400" i="1" dirty="0" smtClean="0"/>
                        <a:t>Learn from it</a:t>
                      </a:r>
                      <a:endParaRPr lang="en-US" sz="2400" i="1" dirty="0"/>
                    </a:p>
                  </a:txBody>
                  <a:tcPr anchor="ctr"/>
                </a:tc>
                <a:extLst>
                  <a:ext uri="{0D108BD9-81ED-4DB2-BD59-A6C34878D82A}">
                    <a16:rowId xmlns:a16="http://schemas.microsoft.com/office/drawing/2014/main" val="10004"/>
                  </a:ext>
                </a:extLst>
              </a:tr>
              <a:tr h="883148">
                <a:tc>
                  <a:txBody>
                    <a:bodyPr/>
                    <a:lstStyle/>
                    <a:p>
                      <a:r>
                        <a:rPr lang="en-US" sz="2400" b="1" dirty="0" smtClean="0"/>
                        <a:t>Success of Others</a:t>
                      </a:r>
                      <a:endParaRPr lang="en-US" sz="2400" b="1" dirty="0"/>
                    </a:p>
                  </a:txBody>
                  <a:tcPr anchor="ctr">
                    <a:solidFill>
                      <a:schemeClr val="tx2">
                        <a:lumMod val="40000"/>
                        <a:lumOff val="60000"/>
                      </a:schemeClr>
                    </a:solidFill>
                  </a:tcPr>
                </a:tc>
                <a:tc>
                  <a:txBody>
                    <a:bodyPr/>
                    <a:lstStyle/>
                    <a:p>
                      <a:pPr algn="ctr"/>
                      <a:r>
                        <a:rPr lang="en-US" sz="2400" i="1" dirty="0" smtClean="0"/>
                        <a:t>Threatening</a:t>
                      </a:r>
                      <a:endParaRPr lang="en-US" sz="2400" i="1" dirty="0"/>
                    </a:p>
                  </a:txBody>
                  <a:tcPr anchor="ctr">
                    <a:solidFill>
                      <a:schemeClr val="tx2">
                        <a:lumMod val="40000"/>
                        <a:lumOff val="60000"/>
                      </a:schemeClr>
                    </a:solidFill>
                  </a:tcPr>
                </a:tc>
                <a:tc>
                  <a:txBody>
                    <a:bodyPr/>
                    <a:lstStyle/>
                    <a:p>
                      <a:pPr algn="ctr"/>
                      <a:r>
                        <a:rPr lang="en-US" sz="2400" i="1" dirty="0" smtClean="0"/>
                        <a:t>Inspirational</a:t>
                      </a:r>
                      <a:endParaRPr lang="en-US" sz="2400" i="1" dirty="0"/>
                    </a:p>
                  </a:txBody>
                  <a:tcPr anchor="ctr">
                    <a:solidFill>
                      <a:schemeClr val="tx2">
                        <a:lumMod val="40000"/>
                        <a:lumOff val="60000"/>
                      </a:schemeClr>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337629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PQuestion"/>
          <p:cNvSpPr>
            <a:spLocks noGrp="1"/>
          </p:cNvSpPr>
          <p:nvPr>
            <p:ph type="title"/>
          </p:nvPr>
        </p:nvSpPr>
        <p:spPr>
          <a:xfrm>
            <a:off x="1066800" y="437950"/>
            <a:ext cx="8153400" cy="685800"/>
          </a:xfrm>
        </p:spPr>
        <p:txBody>
          <a:bodyPr>
            <a:normAutofit fontScale="90000"/>
          </a:bodyPr>
          <a:lstStyle/>
          <a:p>
            <a:pPr algn="ctr"/>
            <a:r>
              <a:rPr lang="en-US" sz="3200" i="1" dirty="0" smtClean="0"/>
              <a:t/>
            </a:r>
            <a:br>
              <a:rPr lang="en-US" sz="3200" i="1" dirty="0" smtClean="0"/>
            </a:br>
            <a:r>
              <a:rPr lang="en-US" sz="1200" dirty="0" smtClean="0">
                <a:solidFill>
                  <a:schemeClr val="accent1">
                    <a:lumMod val="50000"/>
                  </a:schemeClr>
                </a:solidFill>
              </a:rPr>
              <a:t/>
            </a:r>
            <a:br>
              <a:rPr lang="en-US" sz="1200" dirty="0" smtClean="0">
                <a:solidFill>
                  <a:schemeClr val="accent1">
                    <a:lumMod val="50000"/>
                  </a:schemeClr>
                </a:solidFill>
              </a:rPr>
            </a:br>
            <a:r>
              <a:rPr lang="en-US" sz="1200" dirty="0" smtClean="0">
                <a:solidFill>
                  <a:schemeClr val="tx2">
                    <a:lumMod val="75000"/>
                  </a:schemeClr>
                </a:solidFill>
                <a:latin typeface="+mn-lt"/>
              </a:rPr>
              <a:t/>
            </a:r>
            <a:br>
              <a:rPr lang="en-US" sz="1200" dirty="0" smtClean="0">
                <a:solidFill>
                  <a:schemeClr val="tx2">
                    <a:lumMod val="75000"/>
                  </a:schemeClr>
                </a:solidFill>
                <a:latin typeface="+mn-lt"/>
              </a:rPr>
            </a:br>
            <a:r>
              <a:rPr lang="en-US" sz="3600" dirty="0" smtClean="0">
                <a:solidFill>
                  <a:schemeClr val="tx2">
                    <a:lumMod val="75000"/>
                  </a:schemeClr>
                </a:solidFill>
                <a:latin typeface="+mn-lt"/>
              </a:rPr>
              <a:t>Which mindset about intelligence</a:t>
            </a:r>
            <a:br>
              <a:rPr lang="en-US" sz="3600" dirty="0" smtClean="0">
                <a:solidFill>
                  <a:schemeClr val="tx2">
                    <a:lumMod val="75000"/>
                  </a:schemeClr>
                </a:solidFill>
                <a:latin typeface="+mn-lt"/>
              </a:rPr>
            </a:br>
            <a:r>
              <a:rPr lang="en-US" sz="3600" dirty="0" smtClean="0">
                <a:solidFill>
                  <a:schemeClr val="tx2">
                    <a:lumMod val="75000"/>
                  </a:schemeClr>
                </a:solidFill>
                <a:latin typeface="+mn-lt"/>
              </a:rPr>
              <a:t> do you think </a:t>
            </a:r>
            <a:r>
              <a:rPr lang="en-US" sz="3600" i="1" dirty="0" smtClean="0">
                <a:solidFill>
                  <a:schemeClr val="tx2">
                    <a:lumMod val="75000"/>
                  </a:schemeClr>
                </a:solidFill>
                <a:latin typeface="+mn-lt"/>
              </a:rPr>
              <a:t>most students </a:t>
            </a:r>
            <a:r>
              <a:rPr lang="en-US" sz="3600" dirty="0" smtClean="0">
                <a:solidFill>
                  <a:schemeClr val="tx2">
                    <a:lumMod val="75000"/>
                  </a:schemeClr>
                </a:solidFill>
                <a:latin typeface="+mn-lt"/>
              </a:rPr>
              <a:t>have?</a:t>
            </a:r>
            <a:endParaRPr lang="en-US" sz="3600" dirty="0">
              <a:solidFill>
                <a:schemeClr val="tx2">
                  <a:lumMod val="75000"/>
                </a:schemeClr>
              </a:solidFill>
              <a:latin typeface="+mn-lt"/>
            </a:endParaRPr>
          </a:p>
        </p:txBody>
      </p:sp>
      <p:cxnSp>
        <p:nvCxnSpPr>
          <p:cNvPr id="12" name="Straight Connector 11"/>
          <p:cNvCxnSpPr/>
          <p:nvPr/>
        </p:nvCxnSpPr>
        <p:spPr>
          <a:xfrm>
            <a:off x="0" y="1447800"/>
            <a:ext cx="9144000"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PAnswers"/>
          <p:cNvSpPr>
            <a:spLocks noGrp="1"/>
          </p:cNvSpPr>
          <p:nvPr>
            <p:ph type="body" idx="1"/>
            <p:custDataLst>
              <p:tags r:id="rId2"/>
            </p:custDataLst>
          </p:nvPr>
        </p:nvSpPr>
        <p:spPr>
          <a:xfrm>
            <a:off x="3695700" y="2781701"/>
            <a:ext cx="1752600" cy="2667000"/>
          </a:xfrm>
        </p:spPr>
        <p:txBody>
          <a:bodyPr>
            <a:noAutofit/>
          </a:bodyPr>
          <a:lstStyle/>
          <a:p>
            <a:pPr marL="0" indent="0">
              <a:buNone/>
            </a:pPr>
            <a:r>
              <a:rPr lang="en-US" sz="4000" dirty="0" smtClean="0">
                <a:solidFill>
                  <a:schemeClr val="tx2">
                    <a:lumMod val="75000"/>
                  </a:schemeClr>
                </a:solidFill>
                <a:latin typeface="+mn-lt"/>
              </a:rPr>
              <a:t>Fixed</a:t>
            </a:r>
          </a:p>
          <a:p>
            <a:pPr marL="0" indent="0">
              <a:buNone/>
            </a:pPr>
            <a:r>
              <a:rPr lang="en-US" sz="4000" dirty="0" smtClean="0">
                <a:solidFill>
                  <a:schemeClr val="tx2">
                    <a:lumMod val="75000"/>
                  </a:schemeClr>
                </a:solidFill>
                <a:latin typeface="+mn-lt"/>
              </a:rPr>
              <a:t>Growth</a:t>
            </a:r>
            <a:endParaRPr lang="en-US" sz="4000" dirty="0">
              <a:solidFill>
                <a:schemeClr val="tx2">
                  <a:lumMod val="75000"/>
                </a:schemeClr>
              </a:solidFill>
              <a:latin typeface="+mn-lt"/>
            </a:endParaRPr>
          </a:p>
        </p:txBody>
      </p:sp>
      <p:sp>
        <p:nvSpPr>
          <p:cNvPr id="5"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685800" cy="6858000"/>
          </a:xfrm>
          <a:prstGeom prst="rect">
            <a:avLst/>
          </a:prstGeom>
          <a:solidFill>
            <a:schemeClr val="tx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792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381000"/>
            <a:ext cx="7772400" cy="1143000"/>
          </a:xfrm>
        </p:spPr>
        <p:txBody>
          <a:bodyPr/>
          <a:lstStyle/>
          <a:p>
            <a:pPr algn="ctr" eaLnBrk="1" hangingPunct="1"/>
            <a:r>
              <a:rPr lang="en-US" dirty="0" smtClean="0"/>
              <a:t>Why Is It Often Difficult to </a:t>
            </a:r>
            <a:br>
              <a:rPr lang="en-US" dirty="0" smtClean="0"/>
            </a:br>
            <a:r>
              <a:rPr lang="en-US" dirty="0" smtClean="0"/>
              <a:t>Motivate STEM Students?</a:t>
            </a:r>
          </a:p>
        </p:txBody>
      </p:sp>
      <p:sp>
        <p:nvSpPr>
          <p:cNvPr id="11267" name="Rectangle 3"/>
          <p:cNvSpPr>
            <a:spLocks noGrp="1" noChangeArrowheads="1"/>
          </p:cNvSpPr>
          <p:nvPr>
            <p:ph type="body" sz="half" idx="1"/>
          </p:nvPr>
        </p:nvSpPr>
        <p:spPr>
          <a:xfrm>
            <a:off x="582088" y="2067719"/>
            <a:ext cx="5978524" cy="4110038"/>
          </a:xfrm>
        </p:spPr>
        <p:txBody>
          <a:bodyPr/>
          <a:lstStyle/>
          <a:p>
            <a:pPr marL="0" indent="0" eaLnBrk="1" hangingPunct="1">
              <a:buClr>
                <a:schemeClr val="accent2">
                  <a:lumMod val="50000"/>
                </a:schemeClr>
              </a:buClr>
              <a:buNone/>
            </a:pPr>
            <a:r>
              <a:rPr lang="en-US" sz="2600" b="1" dirty="0" smtClean="0">
                <a:solidFill>
                  <a:schemeClr val="tx2"/>
                </a:solidFill>
              </a:rPr>
              <a:t>Characteristics of many STEM students:</a:t>
            </a:r>
          </a:p>
          <a:p>
            <a:pPr eaLnBrk="1" hangingPunct="1">
              <a:buClr>
                <a:schemeClr val="accent2">
                  <a:lumMod val="50000"/>
                </a:schemeClr>
              </a:buClr>
            </a:pPr>
            <a:r>
              <a:rPr lang="en-US" sz="2600" b="1" dirty="0" smtClean="0">
                <a:solidFill>
                  <a:schemeClr val="tx2"/>
                </a:solidFill>
              </a:rPr>
              <a:t>Working more hours</a:t>
            </a:r>
          </a:p>
          <a:p>
            <a:pPr eaLnBrk="1" hangingPunct="1">
              <a:buClr>
                <a:schemeClr val="accent2">
                  <a:lumMod val="50000"/>
                </a:schemeClr>
              </a:buClr>
            </a:pPr>
            <a:r>
              <a:rPr lang="en-US" sz="2600" b="1" dirty="0" smtClean="0">
                <a:solidFill>
                  <a:schemeClr val="tx2"/>
                </a:solidFill>
              </a:rPr>
              <a:t>More diagnosed ADHD</a:t>
            </a:r>
          </a:p>
          <a:p>
            <a:pPr eaLnBrk="1" hangingPunct="1">
              <a:buClr>
                <a:schemeClr val="accent2">
                  <a:lumMod val="50000"/>
                </a:schemeClr>
              </a:buClr>
            </a:pPr>
            <a:r>
              <a:rPr lang="en-US" sz="2600" b="1" dirty="0" smtClean="0">
                <a:solidFill>
                  <a:schemeClr val="tx2"/>
                </a:solidFill>
              </a:rPr>
              <a:t>Interested in obtaining credentials</a:t>
            </a:r>
          </a:p>
          <a:p>
            <a:pPr eaLnBrk="1" hangingPunct="1">
              <a:buClr>
                <a:schemeClr val="accent2">
                  <a:lumMod val="50000"/>
                </a:schemeClr>
              </a:buClr>
            </a:pPr>
            <a:r>
              <a:rPr lang="en-US" sz="2600" b="1" dirty="0" smtClean="0">
                <a:solidFill>
                  <a:schemeClr val="tx2"/>
                </a:solidFill>
              </a:rPr>
              <a:t>Feel entitled to an A or B if they consistently attend class</a:t>
            </a:r>
          </a:p>
          <a:p>
            <a:pPr eaLnBrk="1" hangingPunct="1">
              <a:buClr>
                <a:schemeClr val="accent2">
                  <a:lumMod val="50000"/>
                </a:schemeClr>
              </a:buClr>
            </a:pPr>
            <a:r>
              <a:rPr lang="en-US" sz="2600" b="1" dirty="0" smtClean="0">
                <a:solidFill>
                  <a:schemeClr val="tx2"/>
                </a:solidFill>
              </a:rPr>
              <a:t>STEM career not personal goal</a:t>
            </a:r>
          </a:p>
          <a:p>
            <a:pPr eaLnBrk="1" hangingPunct="1">
              <a:buClr>
                <a:schemeClr val="accent2">
                  <a:lumMod val="50000"/>
                </a:schemeClr>
              </a:buClr>
            </a:pPr>
            <a:r>
              <a:rPr lang="en-US" sz="2600" b="1" dirty="0" smtClean="0">
                <a:solidFill>
                  <a:schemeClr val="tx2"/>
                </a:solidFill>
              </a:rPr>
              <a:t>Few learning skills</a:t>
            </a:r>
          </a:p>
          <a:p>
            <a:pPr eaLnBrk="1" hangingPunct="1">
              <a:buClr>
                <a:schemeClr val="accent2">
                  <a:lumMod val="50000"/>
                </a:schemeClr>
              </a:buClr>
            </a:pPr>
            <a:r>
              <a:rPr lang="en-US" sz="2600" b="1" dirty="0" smtClean="0">
                <a:solidFill>
                  <a:schemeClr val="tx2"/>
                </a:solidFill>
              </a:rPr>
              <a:t>Few time management skills</a:t>
            </a:r>
          </a:p>
          <a:p>
            <a:pPr eaLnBrk="1" hangingPunct="1">
              <a:buFont typeface="Wingdings" pitchFamily="2" charset="2"/>
              <a:buNone/>
            </a:pPr>
            <a:r>
              <a:rPr lang="en-US" sz="2400" dirty="0" smtClean="0">
                <a:solidFill>
                  <a:srgbClr val="080808"/>
                </a:solidFill>
              </a:rPr>
              <a:t> </a:t>
            </a:r>
          </a:p>
        </p:txBody>
      </p:sp>
      <p:sp>
        <p:nvSpPr>
          <p:cNvPr id="11269" name="Freeform 5"/>
          <p:cNvSpPr>
            <a:spLocks/>
          </p:cNvSpPr>
          <p:nvPr/>
        </p:nvSpPr>
        <p:spPr bwMode="auto">
          <a:xfrm>
            <a:off x="6115050" y="3660775"/>
            <a:ext cx="1079500" cy="930275"/>
          </a:xfrm>
          <a:custGeom>
            <a:avLst/>
            <a:gdLst>
              <a:gd name="T0" fmla="*/ 2147483647 w 4081"/>
              <a:gd name="T1" fmla="*/ 2147483647 h 4105"/>
              <a:gd name="T2" fmla="*/ 2147483647 w 4081"/>
              <a:gd name="T3" fmla="*/ 0 h 4105"/>
              <a:gd name="T4" fmla="*/ 2147483647 w 4081"/>
              <a:gd name="T5" fmla="*/ 2147483647 h 4105"/>
              <a:gd name="T6" fmla="*/ 2147483647 w 4081"/>
              <a:gd name="T7" fmla="*/ 2147483647 h 4105"/>
              <a:gd name="T8" fmla="*/ 2147483647 w 4081"/>
              <a:gd name="T9" fmla="*/ 2147483647 h 4105"/>
              <a:gd name="T10" fmla="*/ 2147483647 w 4081"/>
              <a:gd name="T11" fmla="*/ 2147483647 h 4105"/>
              <a:gd name="T12" fmla="*/ 2147483647 w 4081"/>
              <a:gd name="T13" fmla="*/ 2147483647 h 4105"/>
              <a:gd name="T14" fmla="*/ 2147483647 w 4081"/>
              <a:gd name="T15" fmla="*/ 2147483647 h 4105"/>
              <a:gd name="T16" fmla="*/ 2147483647 w 4081"/>
              <a:gd name="T17" fmla="*/ 2147483647 h 4105"/>
              <a:gd name="T18" fmla="*/ 2147483647 w 4081"/>
              <a:gd name="T19" fmla="*/ 2147483647 h 4105"/>
              <a:gd name="T20" fmla="*/ 2147483647 w 4081"/>
              <a:gd name="T21" fmla="*/ 2147483647 h 4105"/>
              <a:gd name="T22" fmla="*/ 2147483647 w 4081"/>
              <a:gd name="T23" fmla="*/ 2147483647 h 4105"/>
              <a:gd name="T24" fmla="*/ 2147483647 w 4081"/>
              <a:gd name="T25" fmla="*/ 2147483647 h 4105"/>
              <a:gd name="T26" fmla="*/ 2147483647 w 4081"/>
              <a:gd name="T27" fmla="*/ 2147483647 h 4105"/>
              <a:gd name="T28" fmla="*/ 0 w 4081"/>
              <a:gd name="T29" fmla="*/ 2147483647 h 4105"/>
              <a:gd name="T30" fmla="*/ 2147483647 w 4081"/>
              <a:gd name="T31" fmla="*/ 2147483647 h 4105"/>
              <a:gd name="T32" fmla="*/ 2147483647 w 4081"/>
              <a:gd name="T33" fmla="*/ 2147483647 h 4105"/>
              <a:gd name="T34" fmla="*/ 2147483647 w 4081"/>
              <a:gd name="T35" fmla="*/ 2147483647 h 4105"/>
              <a:gd name="T36" fmla="*/ 2147483647 w 4081"/>
              <a:gd name="T37" fmla="*/ 2147483647 h 4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81"/>
              <a:gd name="T58" fmla="*/ 0 h 4105"/>
              <a:gd name="T59" fmla="*/ 4081 w 4081"/>
              <a:gd name="T60" fmla="*/ 4105 h 41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81" h="4105">
                <a:moveTo>
                  <a:pt x="4081" y="336"/>
                </a:moveTo>
                <a:lnTo>
                  <a:pt x="3461" y="0"/>
                </a:lnTo>
                <a:lnTo>
                  <a:pt x="3016" y="32"/>
                </a:lnTo>
                <a:lnTo>
                  <a:pt x="2498" y="113"/>
                </a:lnTo>
                <a:lnTo>
                  <a:pt x="2009" y="459"/>
                </a:lnTo>
                <a:lnTo>
                  <a:pt x="1670" y="739"/>
                </a:lnTo>
                <a:lnTo>
                  <a:pt x="1379" y="1075"/>
                </a:lnTo>
                <a:lnTo>
                  <a:pt x="1084" y="1389"/>
                </a:lnTo>
                <a:lnTo>
                  <a:pt x="867" y="1687"/>
                </a:lnTo>
                <a:lnTo>
                  <a:pt x="605" y="2090"/>
                </a:lnTo>
                <a:lnTo>
                  <a:pt x="412" y="2451"/>
                </a:lnTo>
                <a:lnTo>
                  <a:pt x="227" y="2906"/>
                </a:lnTo>
                <a:lnTo>
                  <a:pt x="101" y="3200"/>
                </a:lnTo>
                <a:lnTo>
                  <a:pt x="43" y="3442"/>
                </a:lnTo>
                <a:lnTo>
                  <a:pt x="0" y="3693"/>
                </a:lnTo>
                <a:lnTo>
                  <a:pt x="48" y="3859"/>
                </a:lnTo>
                <a:lnTo>
                  <a:pt x="261" y="4105"/>
                </a:lnTo>
                <a:lnTo>
                  <a:pt x="1714" y="2740"/>
                </a:lnTo>
                <a:lnTo>
                  <a:pt x="4081" y="336"/>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Freeform 6"/>
          <p:cNvSpPr>
            <a:spLocks/>
          </p:cNvSpPr>
          <p:nvPr/>
        </p:nvSpPr>
        <p:spPr bwMode="auto">
          <a:xfrm>
            <a:off x="5965825" y="2895600"/>
            <a:ext cx="2270125" cy="3657600"/>
          </a:xfrm>
          <a:custGeom>
            <a:avLst/>
            <a:gdLst>
              <a:gd name="T0" fmla="*/ 2147483647 w 8580"/>
              <a:gd name="T1" fmla="*/ 2147483647 h 16128"/>
              <a:gd name="T2" fmla="*/ 2147483647 w 8580"/>
              <a:gd name="T3" fmla="*/ 2147483647 h 16128"/>
              <a:gd name="T4" fmla="*/ 2147483647 w 8580"/>
              <a:gd name="T5" fmla="*/ 2147483647 h 16128"/>
              <a:gd name="T6" fmla="*/ 2147483647 w 8580"/>
              <a:gd name="T7" fmla="*/ 2147483647 h 16128"/>
              <a:gd name="T8" fmla="*/ 2147483647 w 8580"/>
              <a:gd name="T9" fmla="*/ 2147483647 h 16128"/>
              <a:gd name="T10" fmla="*/ 2147483647 w 8580"/>
              <a:gd name="T11" fmla="*/ 2147483647 h 16128"/>
              <a:gd name="T12" fmla="*/ 2147483647 w 8580"/>
              <a:gd name="T13" fmla="*/ 2147483647 h 16128"/>
              <a:gd name="T14" fmla="*/ 2147483647 w 8580"/>
              <a:gd name="T15" fmla="*/ 2147483647 h 16128"/>
              <a:gd name="T16" fmla="*/ 2147483647 w 8580"/>
              <a:gd name="T17" fmla="*/ 2147483647 h 16128"/>
              <a:gd name="T18" fmla="*/ 2147483647 w 8580"/>
              <a:gd name="T19" fmla="*/ 2147483647 h 16128"/>
              <a:gd name="T20" fmla="*/ 2147483647 w 8580"/>
              <a:gd name="T21" fmla="*/ 2147483647 h 16128"/>
              <a:gd name="T22" fmla="*/ 2147483647 w 8580"/>
              <a:gd name="T23" fmla="*/ 2147483647 h 16128"/>
              <a:gd name="T24" fmla="*/ 2147483647 w 8580"/>
              <a:gd name="T25" fmla="*/ 2147483647 h 16128"/>
              <a:gd name="T26" fmla="*/ 2147483647 w 8580"/>
              <a:gd name="T27" fmla="*/ 2147483647 h 16128"/>
              <a:gd name="T28" fmla="*/ 2147483647 w 8580"/>
              <a:gd name="T29" fmla="*/ 2147483647 h 16128"/>
              <a:gd name="T30" fmla="*/ 2147483647 w 8580"/>
              <a:gd name="T31" fmla="*/ 2147483647 h 16128"/>
              <a:gd name="T32" fmla="*/ 2147483647 w 8580"/>
              <a:gd name="T33" fmla="*/ 2147483647 h 16128"/>
              <a:gd name="T34" fmla="*/ 2147483647 w 8580"/>
              <a:gd name="T35" fmla="*/ 2147483647 h 16128"/>
              <a:gd name="T36" fmla="*/ 2147483647 w 8580"/>
              <a:gd name="T37" fmla="*/ 2147483647 h 16128"/>
              <a:gd name="T38" fmla="*/ 2147483647 w 8580"/>
              <a:gd name="T39" fmla="*/ 2147483647 h 16128"/>
              <a:gd name="T40" fmla="*/ 2147483647 w 8580"/>
              <a:gd name="T41" fmla="*/ 2147483647 h 16128"/>
              <a:gd name="T42" fmla="*/ 2147483647 w 8580"/>
              <a:gd name="T43" fmla="*/ 2147483647 h 16128"/>
              <a:gd name="T44" fmla="*/ 2147483647 w 8580"/>
              <a:gd name="T45" fmla="*/ 2147483647 h 16128"/>
              <a:gd name="T46" fmla="*/ 2147483647 w 8580"/>
              <a:gd name="T47" fmla="*/ 2147483647 h 16128"/>
              <a:gd name="T48" fmla="*/ 2147483647 w 8580"/>
              <a:gd name="T49" fmla="*/ 2147483647 h 16128"/>
              <a:gd name="T50" fmla="*/ 2147483647 w 8580"/>
              <a:gd name="T51" fmla="*/ 2147483647 h 16128"/>
              <a:gd name="T52" fmla="*/ 2147483647 w 8580"/>
              <a:gd name="T53" fmla="*/ 2147483647 h 16128"/>
              <a:gd name="T54" fmla="*/ 2147483647 w 8580"/>
              <a:gd name="T55" fmla="*/ 2147483647 h 16128"/>
              <a:gd name="T56" fmla="*/ 2147483647 w 8580"/>
              <a:gd name="T57" fmla="*/ 2147483647 h 16128"/>
              <a:gd name="T58" fmla="*/ 2147483647 w 8580"/>
              <a:gd name="T59" fmla="*/ 2147483647 h 16128"/>
              <a:gd name="T60" fmla="*/ 2147483647 w 8580"/>
              <a:gd name="T61" fmla="*/ 2147483647 h 16128"/>
              <a:gd name="T62" fmla="*/ 2147483647 w 8580"/>
              <a:gd name="T63" fmla="*/ 2147483647 h 16128"/>
              <a:gd name="T64" fmla="*/ 2147483647 w 8580"/>
              <a:gd name="T65" fmla="*/ 2147483647 h 16128"/>
              <a:gd name="T66" fmla="*/ 2147483647 w 8580"/>
              <a:gd name="T67" fmla="*/ 2147483647 h 16128"/>
              <a:gd name="T68" fmla="*/ 2147483647 w 8580"/>
              <a:gd name="T69" fmla="*/ 2147483647 h 16128"/>
              <a:gd name="T70" fmla="*/ 2147483647 w 8580"/>
              <a:gd name="T71" fmla="*/ 2147483647 h 16128"/>
              <a:gd name="T72" fmla="*/ 2147483647 w 8580"/>
              <a:gd name="T73" fmla="*/ 2147483647 h 16128"/>
              <a:gd name="T74" fmla="*/ 2147483647 w 8580"/>
              <a:gd name="T75" fmla="*/ 2147483647 h 16128"/>
              <a:gd name="T76" fmla="*/ 2147483647 w 8580"/>
              <a:gd name="T77" fmla="*/ 2147483647 h 16128"/>
              <a:gd name="T78" fmla="*/ 2147483647 w 8580"/>
              <a:gd name="T79" fmla="*/ 2147483647 h 16128"/>
              <a:gd name="T80" fmla="*/ 2147483647 w 8580"/>
              <a:gd name="T81" fmla="*/ 2147483647 h 16128"/>
              <a:gd name="T82" fmla="*/ 2147483647 w 8580"/>
              <a:gd name="T83" fmla="*/ 2147483647 h 16128"/>
              <a:gd name="T84" fmla="*/ 2147483647 w 8580"/>
              <a:gd name="T85" fmla="*/ 2147483647 h 16128"/>
              <a:gd name="T86" fmla="*/ 2147483647 w 8580"/>
              <a:gd name="T87" fmla="*/ 2147483647 h 16128"/>
              <a:gd name="T88" fmla="*/ 2147483647 w 8580"/>
              <a:gd name="T89" fmla="*/ 2147483647 h 16128"/>
              <a:gd name="T90" fmla="*/ 2147483647 w 8580"/>
              <a:gd name="T91" fmla="*/ 2147483647 h 16128"/>
              <a:gd name="T92" fmla="*/ 2147483647 w 8580"/>
              <a:gd name="T93" fmla="*/ 2147483647 h 16128"/>
              <a:gd name="T94" fmla="*/ 2147483647 w 8580"/>
              <a:gd name="T95" fmla="*/ 2147483647 h 16128"/>
              <a:gd name="T96" fmla="*/ 2147483647 w 8580"/>
              <a:gd name="T97" fmla="*/ 2147483647 h 16128"/>
              <a:gd name="T98" fmla="*/ 2147483647 w 8580"/>
              <a:gd name="T99" fmla="*/ 2147483647 h 16128"/>
              <a:gd name="T100" fmla="*/ 2147483647 w 8580"/>
              <a:gd name="T101" fmla="*/ 2147483647 h 16128"/>
              <a:gd name="T102" fmla="*/ 2147483647 w 8580"/>
              <a:gd name="T103" fmla="*/ 2147483647 h 16128"/>
              <a:gd name="T104" fmla="*/ 2147483647 w 8580"/>
              <a:gd name="T105" fmla="*/ 2147483647 h 16128"/>
              <a:gd name="T106" fmla="*/ 2147483647 w 8580"/>
              <a:gd name="T107" fmla="*/ 2147483647 h 16128"/>
              <a:gd name="T108" fmla="*/ 2147483647 w 8580"/>
              <a:gd name="T109" fmla="*/ 2147483647 h 16128"/>
              <a:gd name="T110" fmla="*/ 2147483647 w 8580"/>
              <a:gd name="T111" fmla="*/ 2147483647 h 16128"/>
              <a:gd name="T112" fmla="*/ 2147483647 w 8580"/>
              <a:gd name="T113" fmla="*/ 2147483647 h 16128"/>
              <a:gd name="T114" fmla="*/ 2147483647 w 8580"/>
              <a:gd name="T115" fmla="*/ 2147483647 h 16128"/>
              <a:gd name="T116" fmla="*/ 2147483647 w 8580"/>
              <a:gd name="T117" fmla="*/ 2147483647 h 16128"/>
              <a:gd name="T118" fmla="*/ 2147483647 w 8580"/>
              <a:gd name="T119" fmla="*/ 2147483647 h 16128"/>
              <a:gd name="T120" fmla="*/ 2147483647 w 8580"/>
              <a:gd name="T121" fmla="*/ 2147483647 h 16128"/>
              <a:gd name="T122" fmla="*/ 2147483647 w 8580"/>
              <a:gd name="T123" fmla="*/ 2147483647 h 16128"/>
              <a:gd name="T124" fmla="*/ 2147483647 w 8580"/>
              <a:gd name="T125" fmla="*/ 2147483647 h 161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80"/>
              <a:gd name="T190" fmla="*/ 0 h 16128"/>
              <a:gd name="T191" fmla="*/ 8580 w 8580"/>
              <a:gd name="T192" fmla="*/ 16128 h 161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80" h="16128">
                <a:moveTo>
                  <a:pt x="7742" y="83"/>
                </a:moveTo>
                <a:lnTo>
                  <a:pt x="7757" y="85"/>
                </a:lnTo>
                <a:lnTo>
                  <a:pt x="7771" y="88"/>
                </a:lnTo>
                <a:lnTo>
                  <a:pt x="7785" y="91"/>
                </a:lnTo>
                <a:lnTo>
                  <a:pt x="7800" y="95"/>
                </a:lnTo>
                <a:lnTo>
                  <a:pt x="7814" y="99"/>
                </a:lnTo>
                <a:lnTo>
                  <a:pt x="7828" y="104"/>
                </a:lnTo>
                <a:lnTo>
                  <a:pt x="7842" y="110"/>
                </a:lnTo>
                <a:lnTo>
                  <a:pt x="7855" y="116"/>
                </a:lnTo>
                <a:lnTo>
                  <a:pt x="7882" y="129"/>
                </a:lnTo>
                <a:lnTo>
                  <a:pt x="7908" y="144"/>
                </a:lnTo>
                <a:lnTo>
                  <a:pt x="7933" y="160"/>
                </a:lnTo>
                <a:lnTo>
                  <a:pt x="7955" y="177"/>
                </a:lnTo>
                <a:lnTo>
                  <a:pt x="7961" y="182"/>
                </a:lnTo>
                <a:lnTo>
                  <a:pt x="7967" y="187"/>
                </a:lnTo>
                <a:lnTo>
                  <a:pt x="7971" y="194"/>
                </a:lnTo>
                <a:lnTo>
                  <a:pt x="7975" y="200"/>
                </a:lnTo>
                <a:lnTo>
                  <a:pt x="7978" y="206"/>
                </a:lnTo>
                <a:lnTo>
                  <a:pt x="7980" y="212"/>
                </a:lnTo>
                <a:lnTo>
                  <a:pt x="7982" y="218"/>
                </a:lnTo>
                <a:lnTo>
                  <a:pt x="7984" y="225"/>
                </a:lnTo>
                <a:lnTo>
                  <a:pt x="7986" y="239"/>
                </a:lnTo>
                <a:lnTo>
                  <a:pt x="7987" y="253"/>
                </a:lnTo>
                <a:lnTo>
                  <a:pt x="7987" y="267"/>
                </a:lnTo>
                <a:lnTo>
                  <a:pt x="7986" y="281"/>
                </a:lnTo>
                <a:lnTo>
                  <a:pt x="7986" y="296"/>
                </a:lnTo>
                <a:lnTo>
                  <a:pt x="7986" y="310"/>
                </a:lnTo>
                <a:lnTo>
                  <a:pt x="7987" y="325"/>
                </a:lnTo>
                <a:lnTo>
                  <a:pt x="7989" y="339"/>
                </a:lnTo>
                <a:lnTo>
                  <a:pt x="7990" y="346"/>
                </a:lnTo>
                <a:lnTo>
                  <a:pt x="7992" y="352"/>
                </a:lnTo>
                <a:lnTo>
                  <a:pt x="7995" y="358"/>
                </a:lnTo>
                <a:lnTo>
                  <a:pt x="7998" y="364"/>
                </a:lnTo>
                <a:lnTo>
                  <a:pt x="8003" y="370"/>
                </a:lnTo>
                <a:lnTo>
                  <a:pt x="8007" y="376"/>
                </a:lnTo>
                <a:lnTo>
                  <a:pt x="8012" y="381"/>
                </a:lnTo>
                <a:lnTo>
                  <a:pt x="8018" y="386"/>
                </a:lnTo>
                <a:lnTo>
                  <a:pt x="8037" y="374"/>
                </a:lnTo>
                <a:lnTo>
                  <a:pt x="8056" y="363"/>
                </a:lnTo>
                <a:lnTo>
                  <a:pt x="8078" y="353"/>
                </a:lnTo>
                <a:lnTo>
                  <a:pt x="8099" y="345"/>
                </a:lnTo>
                <a:lnTo>
                  <a:pt x="8121" y="338"/>
                </a:lnTo>
                <a:lnTo>
                  <a:pt x="8145" y="333"/>
                </a:lnTo>
                <a:lnTo>
                  <a:pt x="8167" y="328"/>
                </a:lnTo>
                <a:lnTo>
                  <a:pt x="8191" y="325"/>
                </a:lnTo>
                <a:lnTo>
                  <a:pt x="8215" y="322"/>
                </a:lnTo>
                <a:lnTo>
                  <a:pt x="8238" y="320"/>
                </a:lnTo>
                <a:lnTo>
                  <a:pt x="8262" y="319"/>
                </a:lnTo>
                <a:lnTo>
                  <a:pt x="8285" y="318"/>
                </a:lnTo>
                <a:lnTo>
                  <a:pt x="8330" y="319"/>
                </a:lnTo>
                <a:lnTo>
                  <a:pt x="8371" y="320"/>
                </a:lnTo>
                <a:lnTo>
                  <a:pt x="8383" y="331"/>
                </a:lnTo>
                <a:lnTo>
                  <a:pt x="8395" y="343"/>
                </a:lnTo>
                <a:lnTo>
                  <a:pt x="8404" y="355"/>
                </a:lnTo>
                <a:lnTo>
                  <a:pt x="8412" y="367"/>
                </a:lnTo>
                <a:lnTo>
                  <a:pt x="8428" y="392"/>
                </a:lnTo>
                <a:lnTo>
                  <a:pt x="8439" y="414"/>
                </a:lnTo>
                <a:lnTo>
                  <a:pt x="8414" y="404"/>
                </a:lnTo>
                <a:lnTo>
                  <a:pt x="8385" y="393"/>
                </a:lnTo>
                <a:lnTo>
                  <a:pt x="8370" y="388"/>
                </a:lnTo>
                <a:lnTo>
                  <a:pt x="8354" y="383"/>
                </a:lnTo>
                <a:lnTo>
                  <a:pt x="8337" y="378"/>
                </a:lnTo>
                <a:lnTo>
                  <a:pt x="8320" y="374"/>
                </a:lnTo>
                <a:lnTo>
                  <a:pt x="8303" y="370"/>
                </a:lnTo>
                <a:lnTo>
                  <a:pt x="8286" y="368"/>
                </a:lnTo>
                <a:lnTo>
                  <a:pt x="8269" y="367"/>
                </a:lnTo>
                <a:lnTo>
                  <a:pt x="8254" y="367"/>
                </a:lnTo>
                <a:lnTo>
                  <a:pt x="8238" y="369"/>
                </a:lnTo>
                <a:lnTo>
                  <a:pt x="8223" y="373"/>
                </a:lnTo>
                <a:lnTo>
                  <a:pt x="8217" y="375"/>
                </a:lnTo>
                <a:lnTo>
                  <a:pt x="8209" y="378"/>
                </a:lnTo>
                <a:lnTo>
                  <a:pt x="8203" y="382"/>
                </a:lnTo>
                <a:lnTo>
                  <a:pt x="8197" y="386"/>
                </a:lnTo>
                <a:lnTo>
                  <a:pt x="8186" y="393"/>
                </a:lnTo>
                <a:lnTo>
                  <a:pt x="8174" y="398"/>
                </a:lnTo>
                <a:lnTo>
                  <a:pt x="8163" y="403"/>
                </a:lnTo>
                <a:lnTo>
                  <a:pt x="8151" y="408"/>
                </a:lnTo>
                <a:lnTo>
                  <a:pt x="8126" y="417"/>
                </a:lnTo>
                <a:lnTo>
                  <a:pt x="8102" y="425"/>
                </a:lnTo>
                <a:lnTo>
                  <a:pt x="8090" y="430"/>
                </a:lnTo>
                <a:lnTo>
                  <a:pt x="8079" y="436"/>
                </a:lnTo>
                <a:lnTo>
                  <a:pt x="8067" y="443"/>
                </a:lnTo>
                <a:lnTo>
                  <a:pt x="8056" y="450"/>
                </a:lnTo>
                <a:lnTo>
                  <a:pt x="8046" y="458"/>
                </a:lnTo>
                <a:lnTo>
                  <a:pt x="8036" y="467"/>
                </a:lnTo>
                <a:lnTo>
                  <a:pt x="8026" y="478"/>
                </a:lnTo>
                <a:lnTo>
                  <a:pt x="8018" y="490"/>
                </a:lnTo>
                <a:lnTo>
                  <a:pt x="8039" y="496"/>
                </a:lnTo>
                <a:lnTo>
                  <a:pt x="8059" y="500"/>
                </a:lnTo>
                <a:lnTo>
                  <a:pt x="8081" y="503"/>
                </a:lnTo>
                <a:lnTo>
                  <a:pt x="8102" y="505"/>
                </a:lnTo>
                <a:lnTo>
                  <a:pt x="8147" y="510"/>
                </a:lnTo>
                <a:lnTo>
                  <a:pt x="8191" y="515"/>
                </a:lnTo>
                <a:lnTo>
                  <a:pt x="8212" y="519"/>
                </a:lnTo>
                <a:lnTo>
                  <a:pt x="8232" y="525"/>
                </a:lnTo>
                <a:lnTo>
                  <a:pt x="8242" y="528"/>
                </a:lnTo>
                <a:lnTo>
                  <a:pt x="8253" y="532"/>
                </a:lnTo>
                <a:lnTo>
                  <a:pt x="8262" y="536"/>
                </a:lnTo>
                <a:lnTo>
                  <a:pt x="8272" y="541"/>
                </a:lnTo>
                <a:lnTo>
                  <a:pt x="8282" y="546"/>
                </a:lnTo>
                <a:lnTo>
                  <a:pt x="8290" y="552"/>
                </a:lnTo>
                <a:lnTo>
                  <a:pt x="8299" y="559"/>
                </a:lnTo>
                <a:lnTo>
                  <a:pt x="8307" y="566"/>
                </a:lnTo>
                <a:lnTo>
                  <a:pt x="8315" y="575"/>
                </a:lnTo>
                <a:lnTo>
                  <a:pt x="8323" y="584"/>
                </a:lnTo>
                <a:lnTo>
                  <a:pt x="8331" y="594"/>
                </a:lnTo>
                <a:lnTo>
                  <a:pt x="8337" y="604"/>
                </a:lnTo>
                <a:lnTo>
                  <a:pt x="8330" y="607"/>
                </a:lnTo>
                <a:lnTo>
                  <a:pt x="8323" y="609"/>
                </a:lnTo>
                <a:lnTo>
                  <a:pt x="8315" y="610"/>
                </a:lnTo>
                <a:lnTo>
                  <a:pt x="8307" y="610"/>
                </a:lnTo>
                <a:lnTo>
                  <a:pt x="8299" y="610"/>
                </a:lnTo>
                <a:lnTo>
                  <a:pt x="8292" y="609"/>
                </a:lnTo>
                <a:lnTo>
                  <a:pt x="8284" y="608"/>
                </a:lnTo>
                <a:lnTo>
                  <a:pt x="8275" y="606"/>
                </a:lnTo>
                <a:lnTo>
                  <a:pt x="8258" y="601"/>
                </a:lnTo>
                <a:lnTo>
                  <a:pt x="8241" y="595"/>
                </a:lnTo>
                <a:lnTo>
                  <a:pt x="8223" y="588"/>
                </a:lnTo>
                <a:lnTo>
                  <a:pt x="8205" y="581"/>
                </a:lnTo>
                <a:lnTo>
                  <a:pt x="8187" y="574"/>
                </a:lnTo>
                <a:lnTo>
                  <a:pt x="8167" y="568"/>
                </a:lnTo>
                <a:lnTo>
                  <a:pt x="8148" y="562"/>
                </a:lnTo>
                <a:lnTo>
                  <a:pt x="8128" y="558"/>
                </a:lnTo>
                <a:lnTo>
                  <a:pt x="8119" y="557"/>
                </a:lnTo>
                <a:lnTo>
                  <a:pt x="8109" y="557"/>
                </a:lnTo>
                <a:lnTo>
                  <a:pt x="8098" y="557"/>
                </a:lnTo>
                <a:lnTo>
                  <a:pt x="8088" y="558"/>
                </a:lnTo>
                <a:lnTo>
                  <a:pt x="8078" y="560"/>
                </a:lnTo>
                <a:lnTo>
                  <a:pt x="8067" y="563"/>
                </a:lnTo>
                <a:lnTo>
                  <a:pt x="8057" y="566"/>
                </a:lnTo>
                <a:lnTo>
                  <a:pt x="8047" y="571"/>
                </a:lnTo>
                <a:lnTo>
                  <a:pt x="8041" y="578"/>
                </a:lnTo>
                <a:lnTo>
                  <a:pt x="8032" y="583"/>
                </a:lnTo>
                <a:lnTo>
                  <a:pt x="8023" y="589"/>
                </a:lnTo>
                <a:lnTo>
                  <a:pt x="8013" y="595"/>
                </a:lnTo>
                <a:lnTo>
                  <a:pt x="7992" y="608"/>
                </a:lnTo>
                <a:lnTo>
                  <a:pt x="7972" y="621"/>
                </a:lnTo>
                <a:lnTo>
                  <a:pt x="7963" y="629"/>
                </a:lnTo>
                <a:lnTo>
                  <a:pt x="7956" y="637"/>
                </a:lnTo>
                <a:lnTo>
                  <a:pt x="7954" y="641"/>
                </a:lnTo>
                <a:lnTo>
                  <a:pt x="7951" y="646"/>
                </a:lnTo>
                <a:lnTo>
                  <a:pt x="7950" y="651"/>
                </a:lnTo>
                <a:lnTo>
                  <a:pt x="7949" y="655"/>
                </a:lnTo>
                <a:lnTo>
                  <a:pt x="7949" y="661"/>
                </a:lnTo>
                <a:lnTo>
                  <a:pt x="7949" y="666"/>
                </a:lnTo>
                <a:lnTo>
                  <a:pt x="7950" y="671"/>
                </a:lnTo>
                <a:lnTo>
                  <a:pt x="7952" y="677"/>
                </a:lnTo>
                <a:lnTo>
                  <a:pt x="7955" y="683"/>
                </a:lnTo>
                <a:lnTo>
                  <a:pt x="7959" y="690"/>
                </a:lnTo>
                <a:lnTo>
                  <a:pt x="7963" y="697"/>
                </a:lnTo>
                <a:lnTo>
                  <a:pt x="7970" y="704"/>
                </a:lnTo>
                <a:lnTo>
                  <a:pt x="7989" y="746"/>
                </a:lnTo>
                <a:lnTo>
                  <a:pt x="8008" y="790"/>
                </a:lnTo>
                <a:lnTo>
                  <a:pt x="8027" y="836"/>
                </a:lnTo>
                <a:lnTo>
                  <a:pt x="8045" y="882"/>
                </a:lnTo>
                <a:lnTo>
                  <a:pt x="8062" y="928"/>
                </a:lnTo>
                <a:lnTo>
                  <a:pt x="8077" y="977"/>
                </a:lnTo>
                <a:lnTo>
                  <a:pt x="8084" y="1001"/>
                </a:lnTo>
                <a:lnTo>
                  <a:pt x="8090" y="1025"/>
                </a:lnTo>
                <a:lnTo>
                  <a:pt x="8096" y="1049"/>
                </a:lnTo>
                <a:lnTo>
                  <a:pt x="8100" y="1074"/>
                </a:lnTo>
                <a:lnTo>
                  <a:pt x="8106" y="1098"/>
                </a:lnTo>
                <a:lnTo>
                  <a:pt x="8109" y="1123"/>
                </a:lnTo>
                <a:lnTo>
                  <a:pt x="8112" y="1147"/>
                </a:lnTo>
                <a:lnTo>
                  <a:pt x="8113" y="1171"/>
                </a:lnTo>
                <a:lnTo>
                  <a:pt x="8114" y="1196"/>
                </a:lnTo>
                <a:lnTo>
                  <a:pt x="8114" y="1221"/>
                </a:lnTo>
                <a:lnTo>
                  <a:pt x="8113" y="1245"/>
                </a:lnTo>
                <a:lnTo>
                  <a:pt x="8111" y="1269"/>
                </a:lnTo>
                <a:lnTo>
                  <a:pt x="8108" y="1293"/>
                </a:lnTo>
                <a:lnTo>
                  <a:pt x="8102" y="1317"/>
                </a:lnTo>
                <a:lnTo>
                  <a:pt x="8096" y="1342"/>
                </a:lnTo>
                <a:lnTo>
                  <a:pt x="8089" y="1365"/>
                </a:lnTo>
                <a:lnTo>
                  <a:pt x="8081" y="1388"/>
                </a:lnTo>
                <a:lnTo>
                  <a:pt x="8072" y="1412"/>
                </a:lnTo>
                <a:lnTo>
                  <a:pt x="8060" y="1434"/>
                </a:lnTo>
                <a:lnTo>
                  <a:pt x="8047" y="1458"/>
                </a:lnTo>
                <a:lnTo>
                  <a:pt x="8060" y="1455"/>
                </a:lnTo>
                <a:lnTo>
                  <a:pt x="8074" y="1453"/>
                </a:lnTo>
                <a:lnTo>
                  <a:pt x="8088" y="1453"/>
                </a:lnTo>
                <a:lnTo>
                  <a:pt x="8102" y="1454"/>
                </a:lnTo>
                <a:lnTo>
                  <a:pt x="8117" y="1455"/>
                </a:lnTo>
                <a:lnTo>
                  <a:pt x="8132" y="1459"/>
                </a:lnTo>
                <a:lnTo>
                  <a:pt x="8147" y="1463"/>
                </a:lnTo>
                <a:lnTo>
                  <a:pt x="8161" y="1468"/>
                </a:lnTo>
                <a:lnTo>
                  <a:pt x="8174" y="1475"/>
                </a:lnTo>
                <a:lnTo>
                  <a:pt x="8188" y="1482"/>
                </a:lnTo>
                <a:lnTo>
                  <a:pt x="8200" y="1491"/>
                </a:lnTo>
                <a:lnTo>
                  <a:pt x="8212" y="1501"/>
                </a:lnTo>
                <a:lnTo>
                  <a:pt x="8222" y="1512"/>
                </a:lnTo>
                <a:lnTo>
                  <a:pt x="8231" y="1524"/>
                </a:lnTo>
                <a:lnTo>
                  <a:pt x="8239" y="1538"/>
                </a:lnTo>
                <a:lnTo>
                  <a:pt x="8245" y="1552"/>
                </a:lnTo>
                <a:lnTo>
                  <a:pt x="8252" y="1588"/>
                </a:lnTo>
                <a:lnTo>
                  <a:pt x="8257" y="1622"/>
                </a:lnTo>
                <a:lnTo>
                  <a:pt x="8259" y="1657"/>
                </a:lnTo>
                <a:lnTo>
                  <a:pt x="8261" y="1691"/>
                </a:lnTo>
                <a:lnTo>
                  <a:pt x="8260" y="1726"/>
                </a:lnTo>
                <a:lnTo>
                  <a:pt x="8258" y="1760"/>
                </a:lnTo>
                <a:lnTo>
                  <a:pt x="8255" y="1794"/>
                </a:lnTo>
                <a:lnTo>
                  <a:pt x="8250" y="1828"/>
                </a:lnTo>
                <a:lnTo>
                  <a:pt x="8243" y="1861"/>
                </a:lnTo>
                <a:lnTo>
                  <a:pt x="8235" y="1893"/>
                </a:lnTo>
                <a:lnTo>
                  <a:pt x="8227" y="1925"/>
                </a:lnTo>
                <a:lnTo>
                  <a:pt x="8217" y="1957"/>
                </a:lnTo>
                <a:lnTo>
                  <a:pt x="8204" y="1987"/>
                </a:lnTo>
                <a:lnTo>
                  <a:pt x="8192" y="2017"/>
                </a:lnTo>
                <a:lnTo>
                  <a:pt x="8179" y="2046"/>
                </a:lnTo>
                <a:lnTo>
                  <a:pt x="8163" y="2074"/>
                </a:lnTo>
                <a:lnTo>
                  <a:pt x="8177" y="2086"/>
                </a:lnTo>
                <a:lnTo>
                  <a:pt x="8192" y="2097"/>
                </a:lnTo>
                <a:lnTo>
                  <a:pt x="8207" y="2107"/>
                </a:lnTo>
                <a:lnTo>
                  <a:pt x="8225" y="2117"/>
                </a:lnTo>
                <a:lnTo>
                  <a:pt x="8260" y="2136"/>
                </a:lnTo>
                <a:lnTo>
                  <a:pt x="8298" y="2155"/>
                </a:lnTo>
                <a:lnTo>
                  <a:pt x="8337" y="2173"/>
                </a:lnTo>
                <a:lnTo>
                  <a:pt x="8376" y="2192"/>
                </a:lnTo>
                <a:lnTo>
                  <a:pt x="8414" y="2212"/>
                </a:lnTo>
                <a:lnTo>
                  <a:pt x="8451" y="2233"/>
                </a:lnTo>
                <a:lnTo>
                  <a:pt x="8469" y="2244"/>
                </a:lnTo>
                <a:lnTo>
                  <a:pt x="8485" y="2255"/>
                </a:lnTo>
                <a:lnTo>
                  <a:pt x="8501" y="2267"/>
                </a:lnTo>
                <a:lnTo>
                  <a:pt x="8515" y="2279"/>
                </a:lnTo>
                <a:lnTo>
                  <a:pt x="8529" y="2293"/>
                </a:lnTo>
                <a:lnTo>
                  <a:pt x="8541" y="2307"/>
                </a:lnTo>
                <a:lnTo>
                  <a:pt x="8551" y="2321"/>
                </a:lnTo>
                <a:lnTo>
                  <a:pt x="8560" y="2338"/>
                </a:lnTo>
                <a:lnTo>
                  <a:pt x="8569" y="2354"/>
                </a:lnTo>
                <a:lnTo>
                  <a:pt x="8574" y="2372"/>
                </a:lnTo>
                <a:lnTo>
                  <a:pt x="8578" y="2390"/>
                </a:lnTo>
                <a:lnTo>
                  <a:pt x="8580" y="2410"/>
                </a:lnTo>
                <a:lnTo>
                  <a:pt x="8580" y="2431"/>
                </a:lnTo>
                <a:lnTo>
                  <a:pt x="8577" y="2452"/>
                </a:lnTo>
                <a:lnTo>
                  <a:pt x="8573" y="2477"/>
                </a:lnTo>
                <a:lnTo>
                  <a:pt x="8566" y="2501"/>
                </a:lnTo>
                <a:lnTo>
                  <a:pt x="8551" y="2517"/>
                </a:lnTo>
                <a:lnTo>
                  <a:pt x="8537" y="2531"/>
                </a:lnTo>
                <a:lnTo>
                  <a:pt x="8521" y="2544"/>
                </a:lnTo>
                <a:lnTo>
                  <a:pt x="8506" y="2556"/>
                </a:lnTo>
                <a:lnTo>
                  <a:pt x="8489" y="2567"/>
                </a:lnTo>
                <a:lnTo>
                  <a:pt x="8472" y="2577"/>
                </a:lnTo>
                <a:lnTo>
                  <a:pt x="8454" y="2587"/>
                </a:lnTo>
                <a:lnTo>
                  <a:pt x="8437" y="2594"/>
                </a:lnTo>
                <a:lnTo>
                  <a:pt x="8418" y="2601"/>
                </a:lnTo>
                <a:lnTo>
                  <a:pt x="8400" y="2607"/>
                </a:lnTo>
                <a:lnTo>
                  <a:pt x="8381" y="2612"/>
                </a:lnTo>
                <a:lnTo>
                  <a:pt x="8362" y="2616"/>
                </a:lnTo>
                <a:lnTo>
                  <a:pt x="8342" y="2620"/>
                </a:lnTo>
                <a:lnTo>
                  <a:pt x="8323" y="2623"/>
                </a:lnTo>
                <a:lnTo>
                  <a:pt x="8302" y="2625"/>
                </a:lnTo>
                <a:lnTo>
                  <a:pt x="8282" y="2627"/>
                </a:lnTo>
                <a:lnTo>
                  <a:pt x="8240" y="2628"/>
                </a:lnTo>
                <a:lnTo>
                  <a:pt x="8199" y="2628"/>
                </a:lnTo>
                <a:lnTo>
                  <a:pt x="8157" y="2626"/>
                </a:lnTo>
                <a:lnTo>
                  <a:pt x="8116" y="2624"/>
                </a:lnTo>
                <a:lnTo>
                  <a:pt x="8033" y="2617"/>
                </a:lnTo>
                <a:lnTo>
                  <a:pt x="7955" y="2610"/>
                </a:lnTo>
                <a:lnTo>
                  <a:pt x="7945" y="2623"/>
                </a:lnTo>
                <a:lnTo>
                  <a:pt x="7937" y="2635"/>
                </a:lnTo>
                <a:lnTo>
                  <a:pt x="7931" y="2648"/>
                </a:lnTo>
                <a:lnTo>
                  <a:pt x="7925" y="2661"/>
                </a:lnTo>
                <a:lnTo>
                  <a:pt x="7921" y="2675"/>
                </a:lnTo>
                <a:lnTo>
                  <a:pt x="7919" y="2688"/>
                </a:lnTo>
                <a:lnTo>
                  <a:pt x="7918" y="2702"/>
                </a:lnTo>
                <a:lnTo>
                  <a:pt x="7917" y="2717"/>
                </a:lnTo>
                <a:lnTo>
                  <a:pt x="7918" y="2730"/>
                </a:lnTo>
                <a:lnTo>
                  <a:pt x="7919" y="2744"/>
                </a:lnTo>
                <a:lnTo>
                  <a:pt x="7921" y="2758"/>
                </a:lnTo>
                <a:lnTo>
                  <a:pt x="7924" y="2772"/>
                </a:lnTo>
                <a:lnTo>
                  <a:pt x="7931" y="2799"/>
                </a:lnTo>
                <a:lnTo>
                  <a:pt x="7938" y="2826"/>
                </a:lnTo>
                <a:lnTo>
                  <a:pt x="7944" y="2854"/>
                </a:lnTo>
                <a:lnTo>
                  <a:pt x="7950" y="2880"/>
                </a:lnTo>
                <a:lnTo>
                  <a:pt x="7951" y="2892"/>
                </a:lnTo>
                <a:lnTo>
                  <a:pt x="7953" y="2905"/>
                </a:lnTo>
                <a:lnTo>
                  <a:pt x="7953" y="2917"/>
                </a:lnTo>
                <a:lnTo>
                  <a:pt x="7953" y="2928"/>
                </a:lnTo>
                <a:lnTo>
                  <a:pt x="7951" y="2940"/>
                </a:lnTo>
                <a:lnTo>
                  <a:pt x="7949" y="2951"/>
                </a:lnTo>
                <a:lnTo>
                  <a:pt x="7945" y="2962"/>
                </a:lnTo>
                <a:lnTo>
                  <a:pt x="7940" y="2972"/>
                </a:lnTo>
                <a:lnTo>
                  <a:pt x="7933" y="2982"/>
                </a:lnTo>
                <a:lnTo>
                  <a:pt x="7924" y="2991"/>
                </a:lnTo>
                <a:lnTo>
                  <a:pt x="7914" y="3000"/>
                </a:lnTo>
                <a:lnTo>
                  <a:pt x="7902" y="3008"/>
                </a:lnTo>
                <a:lnTo>
                  <a:pt x="7876" y="3014"/>
                </a:lnTo>
                <a:lnTo>
                  <a:pt x="7851" y="3018"/>
                </a:lnTo>
                <a:lnTo>
                  <a:pt x="7827" y="3021"/>
                </a:lnTo>
                <a:lnTo>
                  <a:pt x="7803" y="3022"/>
                </a:lnTo>
                <a:lnTo>
                  <a:pt x="7778" y="3023"/>
                </a:lnTo>
                <a:lnTo>
                  <a:pt x="7752" y="3023"/>
                </a:lnTo>
                <a:lnTo>
                  <a:pt x="7725" y="3023"/>
                </a:lnTo>
                <a:lnTo>
                  <a:pt x="7694" y="3022"/>
                </a:lnTo>
                <a:lnTo>
                  <a:pt x="7677" y="3049"/>
                </a:lnTo>
                <a:lnTo>
                  <a:pt x="7663" y="3075"/>
                </a:lnTo>
                <a:lnTo>
                  <a:pt x="7649" y="3103"/>
                </a:lnTo>
                <a:lnTo>
                  <a:pt x="7634" y="3130"/>
                </a:lnTo>
                <a:lnTo>
                  <a:pt x="7622" y="3158"/>
                </a:lnTo>
                <a:lnTo>
                  <a:pt x="7609" y="3186"/>
                </a:lnTo>
                <a:lnTo>
                  <a:pt x="7599" y="3215"/>
                </a:lnTo>
                <a:lnTo>
                  <a:pt x="7589" y="3243"/>
                </a:lnTo>
                <a:lnTo>
                  <a:pt x="7579" y="3272"/>
                </a:lnTo>
                <a:lnTo>
                  <a:pt x="7570" y="3300"/>
                </a:lnTo>
                <a:lnTo>
                  <a:pt x="7563" y="3329"/>
                </a:lnTo>
                <a:lnTo>
                  <a:pt x="7556" y="3359"/>
                </a:lnTo>
                <a:lnTo>
                  <a:pt x="7551" y="3388"/>
                </a:lnTo>
                <a:lnTo>
                  <a:pt x="7546" y="3418"/>
                </a:lnTo>
                <a:lnTo>
                  <a:pt x="7541" y="3447"/>
                </a:lnTo>
                <a:lnTo>
                  <a:pt x="7538" y="3477"/>
                </a:lnTo>
                <a:lnTo>
                  <a:pt x="7536" y="3507"/>
                </a:lnTo>
                <a:lnTo>
                  <a:pt x="7535" y="3536"/>
                </a:lnTo>
                <a:lnTo>
                  <a:pt x="7535" y="3566"/>
                </a:lnTo>
                <a:lnTo>
                  <a:pt x="7536" y="3596"/>
                </a:lnTo>
                <a:lnTo>
                  <a:pt x="7538" y="3626"/>
                </a:lnTo>
                <a:lnTo>
                  <a:pt x="7541" y="3655"/>
                </a:lnTo>
                <a:lnTo>
                  <a:pt x="7546" y="3684"/>
                </a:lnTo>
                <a:lnTo>
                  <a:pt x="7551" y="3713"/>
                </a:lnTo>
                <a:lnTo>
                  <a:pt x="7557" y="3743"/>
                </a:lnTo>
                <a:lnTo>
                  <a:pt x="7564" y="3772"/>
                </a:lnTo>
                <a:lnTo>
                  <a:pt x="7572" y="3801"/>
                </a:lnTo>
                <a:lnTo>
                  <a:pt x="7582" y="3829"/>
                </a:lnTo>
                <a:lnTo>
                  <a:pt x="7592" y="3859"/>
                </a:lnTo>
                <a:lnTo>
                  <a:pt x="7604" y="3887"/>
                </a:lnTo>
                <a:lnTo>
                  <a:pt x="7617" y="3915"/>
                </a:lnTo>
                <a:lnTo>
                  <a:pt x="7631" y="3942"/>
                </a:lnTo>
                <a:lnTo>
                  <a:pt x="7624" y="3948"/>
                </a:lnTo>
                <a:lnTo>
                  <a:pt x="7620" y="3954"/>
                </a:lnTo>
                <a:lnTo>
                  <a:pt x="7616" y="3960"/>
                </a:lnTo>
                <a:lnTo>
                  <a:pt x="7614" y="3967"/>
                </a:lnTo>
                <a:lnTo>
                  <a:pt x="7611" y="3982"/>
                </a:lnTo>
                <a:lnTo>
                  <a:pt x="7611" y="3997"/>
                </a:lnTo>
                <a:lnTo>
                  <a:pt x="7612" y="4011"/>
                </a:lnTo>
                <a:lnTo>
                  <a:pt x="7610" y="4024"/>
                </a:lnTo>
                <a:lnTo>
                  <a:pt x="7609" y="4031"/>
                </a:lnTo>
                <a:lnTo>
                  <a:pt x="7606" y="4036"/>
                </a:lnTo>
                <a:lnTo>
                  <a:pt x="7602" y="4042"/>
                </a:lnTo>
                <a:lnTo>
                  <a:pt x="7597" y="4047"/>
                </a:lnTo>
                <a:lnTo>
                  <a:pt x="7591" y="4043"/>
                </a:lnTo>
                <a:lnTo>
                  <a:pt x="7586" y="4041"/>
                </a:lnTo>
                <a:lnTo>
                  <a:pt x="7581" y="4040"/>
                </a:lnTo>
                <a:lnTo>
                  <a:pt x="7575" y="4039"/>
                </a:lnTo>
                <a:lnTo>
                  <a:pt x="7569" y="4039"/>
                </a:lnTo>
                <a:lnTo>
                  <a:pt x="7564" y="4040"/>
                </a:lnTo>
                <a:lnTo>
                  <a:pt x="7559" y="4041"/>
                </a:lnTo>
                <a:lnTo>
                  <a:pt x="7554" y="4042"/>
                </a:lnTo>
                <a:lnTo>
                  <a:pt x="7544" y="4047"/>
                </a:lnTo>
                <a:lnTo>
                  <a:pt x="7532" y="4053"/>
                </a:lnTo>
                <a:lnTo>
                  <a:pt x="7522" y="4059"/>
                </a:lnTo>
                <a:lnTo>
                  <a:pt x="7511" y="4067"/>
                </a:lnTo>
                <a:lnTo>
                  <a:pt x="7500" y="4073"/>
                </a:lnTo>
                <a:lnTo>
                  <a:pt x="7489" y="4080"/>
                </a:lnTo>
                <a:lnTo>
                  <a:pt x="7478" y="4085"/>
                </a:lnTo>
                <a:lnTo>
                  <a:pt x="7466" y="4089"/>
                </a:lnTo>
                <a:lnTo>
                  <a:pt x="7460" y="4090"/>
                </a:lnTo>
                <a:lnTo>
                  <a:pt x="7454" y="4091"/>
                </a:lnTo>
                <a:lnTo>
                  <a:pt x="7449" y="4091"/>
                </a:lnTo>
                <a:lnTo>
                  <a:pt x="7443" y="4090"/>
                </a:lnTo>
                <a:lnTo>
                  <a:pt x="7436" y="4089"/>
                </a:lnTo>
                <a:lnTo>
                  <a:pt x="7430" y="4086"/>
                </a:lnTo>
                <a:lnTo>
                  <a:pt x="7424" y="4083"/>
                </a:lnTo>
                <a:lnTo>
                  <a:pt x="7418" y="4079"/>
                </a:lnTo>
                <a:lnTo>
                  <a:pt x="7417" y="4071"/>
                </a:lnTo>
                <a:lnTo>
                  <a:pt x="7418" y="4063"/>
                </a:lnTo>
                <a:lnTo>
                  <a:pt x="7419" y="4054"/>
                </a:lnTo>
                <a:lnTo>
                  <a:pt x="7420" y="4044"/>
                </a:lnTo>
                <a:lnTo>
                  <a:pt x="7423" y="4025"/>
                </a:lnTo>
                <a:lnTo>
                  <a:pt x="7425" y="4006"/>
                </a:lnTo>
                <a:lnTo>
                  <a:pt x="7425" y="3997"/>
                </a:lnTo>
                <a:lnTo>
                  <a:pt x="7424" y="3987"/>
                </a:lnTo>
                <a:lnTo>
                  <a:pt x="7422" y="3979"/>
                </a:lnTo>
                <a:lnTo>
                  <a:pt x="7419" y="3970"/>
                </a:lnTo>
                <a:lnTo>
                  <a:pt x="7414" y="3961"/>
                </a:lnTo>
                <a:lnTo>
                  <a:pt x="7408" y="3954"/>
                </a:lnTo>
                <a:lnTo>
                  <a:pt x="7399" y="3948"/>
                </a:lnTo>
                <a:lnTo>
                  <a:pt x="7388" y="3942"/>
                </a:lnTo>
                <a:lnTo>
                  <a:pt x="7381" y="3948"/>
                </a:lnTo>
                <a:lnTo>
                  <a:pt x="7375" y="3954"/>
                </a:lnTo>
                <a:lnTo>
                  <a:pt x="7370" y="3961"/>
                </a:lnTo>
                <a:lnTo>
                  <a:pt x="7365" y="3967"/>
                </a:lnTo>
                <a:lnTo>
                  <a:pt x="7362" y="3974"/>
                </a:lnTo>
                <a:lnTo>
                  <a:pt x="7360" y="3981"/>
                </a:lnTo>
                <a:lnTo>
                  <a:pt x="7359" y="3987"/>
                </a:lnTo>
                <a:lnTo>
                  <a:pt x="7358" y="3993"/>
                </a:lnTo>
                <a:lnTo>
                  <a:pt x="7358" y="4000"/>
                </a:lnTo>
                <a:lnTo>
                  <a:pt x="7359" y="4006"/>
                </a:lnTo>
                <a:lnTo>
                  <a:pt x="7360" y="4013"/>
                </a:lnTo>
                <a:lnTo>
                  <a:pt x="7362" y="4019"/>
                </a:lnTo>
                <a:lnTo>
                  <a:pt x="7366" y="4033"/>
                </a:lnTo>
                <a:lnTo>
                  <a:pt x="7372" y="4046"/>
                </a:lnTo>
                <a:lnTo>
                  <a:pt x="7377" y="4059"/>
                </a:lnTo>
                <a:lnTo>
                  <a:pt x="7382" y="4073"/>
                </a:lnTo>
                <a:lnTo>
                  <a:pt x="7386" y="4087"/>
                </a:lnTo>
                <a:lnTo>
                  <a:pt x="7388" y="4102"/>
                </a:lnTo>
                <a:lnTo>
                  <a:pt x="7389" y="4109"/>
                </a:lnTo>
                <a:lnTo>
                  <a:pt x="7389" y="4116"/>
                </a:lnTo>
                <a:lnTo>
                  <a:pt x="7388" y="4124"/>
                </a:lnTo>
                <a:lnTo>
                  <a:pt x="7386" y="4131"/>
                </a:lnTo>
                <a:lnTo>
                  <a:pt x="7383" y="4138"/>
                </a:lnTo>
                <a:lnTo>
                  <a:pt x="7380" y="4146"/>
                </a:lnTo>
                <a:lnTo>
                  <a:pt x="7375" y="4153"/>
                </a:lnTo>
                <a:lnTo>
                  <a:pt x="7370" y="4160"/>
                </a:lnTo>
                <a:lnTo>
                  <a:pt x="7243" y="4160"/>
                </a:lnTo>
                <a:lnTo>
                  <a:pt x="7244" y="4148"/>
                </a:lnTo>
                <a:lnTo>
                  <a:pt x="7243" y="4135"/>
                </a:lnTo>
                <a:lnTo>
                  <a:pt x="7242" y="4129"/>
                </a:lnTo>
                <a:lnTo>
                  <a:pt x="7239" y="4123"/>
                </a:lnTo>
                <a:lnTo>
                  <a:pt x="7237" y="4120"/>
                </a:lnTo>
                <a:lnTo>
                  <a:pt x="7235" y="4118"/>
                </a:lnTo>
                <a:lnTo>
                  <a:pt x="7232" y="4115"/>
                </a:lnTo>
                <a:lnTo>
                  <a:pt x="7229" y="4113"/>
                </a:lnTo>
                <a:lnTo>
                  <a:pt x="7225" y="4122"/>
                </a:lnTo>
                <a:lnTo>
                  <a:pt x="7221" y="4128"/>
                </a:lnTo>
                <a:lnTo>
                  <a:pt x="7217" y="4134"/>
                </a:lnTo>
                <a:lnTo>
                  <a:pt x="7213" y="4138"/>
                </a:lnTo>
                <a:lnTo>
                  <a:pt x="7208" y="4142"/>
                </a:lnTo>
                <a:lnTo>
                  <a:pt x="7203" y="4144"/>
                </a:lnTo>
                <a:lnTo>
                  <a:pt x="7198" y="4146"/>
                </a:lnTo>
                <a:lnTo>
                  <a:pt x="7193" y="4147"/>
                </a:lnTo>
                <a:lnTo>
                  <a:pt x="7180" y="4147"/>
                </a:lnTo>
                <a:lnTo>
                  <a:pt x="7169" y="4145"/>
                </a:lnTo>
                <a:lnTo>
                  <a:pt x="7155" y="4141"/>
                </a:lnTo>
                <a:lnTo>
                  <a:pt x="7143" y="4137"/>
                </a:lnTo>
                <a:lnTo>
                  <a:pt x="7131" y="4134"/>
                </a:lnTo>
                <a:lnTo>
                  <a:pt x="7119" y="4132"/>
                </a:lnTo>
                <a:lnTo>
                  <a:pt x="7113" y="4131"/>
                </a:lnTo>
                <a:lnTo>
                  <a:pt x="7108" y="4131"/>
                </a:lnTo>
                <a:lnTo>
                  <a:pt x="7102" y="4131"/>
                </a:lnTo>
                <a:lnTo>
                  <a:pt x="7097" y="4133"/>
                </a:lnTo>
                <a:lnTo>
                  <a:pt x="7093" y="4135"/>
                </a:lnTo>
                <a:lnTo>
                  <a:pt x="7088" y="4138"/>
                </a:lnTo>
                <a:lnTo>
                  <a:pt x="7083" y="4142"/>
                </a:lnTo>
                <a:lnTo>
                  <a:pt x="7080" y="4147"/>
                </a:lnTo>
                <a:lnTo>
                  <a:pt x="7076" y="4153"/>
                </a:lnTo>
                <a:lnTo>
                  <a:pt x="7073" y="4160"/>
                </a:lnTo>
                <a:lnTo>
                  <a:pt x="7071" y="4169"/>
                </a:lnTo>
                <a:lnTo>
                  <a:pt x="7069" y="4179"/>
                </a:lnTo>
                <a:lnTo>
                  <a:pt x="7056" y="4183"/>
                </a:lnTo>
                <a:lnTo>
                  <a:pt x="7044" y="4185"/>
                </a:lnTo>
                <a:lnTo>
                  <a:pt x="7039" y="4185"/>
                </a:lnTo>
                <a:lnTo>
                  <a:pt x="7034" y="4185"/>
                </a:lnTo>
                <a:lnTo>
                  <a:pt x="7030" y="4184"/>
                </a:lnTo>
                <a:lnTo>
                  <a:pt x="7026" y="4183"/>
                </a:lnTo>
                <a:lnTo>
                  <a:pt x="7020" y="4179"/>
                </a:lnTo>
                <a:lnTo>
                  <a:pt x="7014" y="4174"/>
                </a:lnTo>
                <a:lnTo>
                  <a:pt x="7009" y="4168"/>
                </a:lnTo>
                <a:lnTo>
                  <a:pt x="7006" y="4160"/>
                </a:lnTo>
                <a:lnTo>
                  <a:pt x="7001" y="4144"/>
                </a:lnTo>
                <a:lnTo>
                  <a:pt x="6997" y="4128"/>
                </a:lnTo>
                <a:lnTo>
                  <a:pt x="6995" y="4120"/>
                </a:lnTo>
                <a:lnTo>
                  <a:pt x="6993" y="4112"/>
                </a:lnTo>
                <a:lnTo>
                  <a:pt x="6990" y="4105"/>
                </a:lnTo>
                <a:lnTo>
                  <a:pt x="6987" y="4099"/>
                </a:lnTo>
                <a:lnTo>
                  <a:pt x="6992" y="4096"/>
                </a:lnTo>
                <a:lnTo>
                  <a:pt x="6995" y="4091"/>
                </a:lnTo>
                <a:lnTo>
                  <a:pt x="6997" y="4087"/>
                </a:lnTo>
                <a:lnTo>
                  <a:pt x="6998" y="4083"/>
                </a:lnTo>
                <a:lnTo>
                  <a:pt x="6998" y="4080"/>
                </a:lnTo>
                <a:lnTo>
                  <a:pt x="6997" y="4076"/>
                </a:lnTo>
                <a:lnTo>
                  <a:pt x="6996" y="4072"/>
                </a:lnTo>
                <a:lnTo>
                  <a:pt x="6993" y="4068"/>
                </a:lnTo>
                <a:lnTo>
                  <a:pt x="6981" y="4052"/>
                </a:lnTo>
                <a:lnTo>
                  <a:pt x="6967" y="4037"/>
                </a:lnTo>
                <a:lnTo>
                  <a:pt x="6962" y="4041"/>
                </a:lnTo>
                <a:lnTo>
                  <a:pt x="6959" y="4045"/>
                </a:lnTo>
                <a:lnTo>
                  <a:pt x="6956" y="4050"/>
                </a:lnTo>
                <a:lnTo>
                  <a:pt x="6953" y="4055"/>
                </a:lnTo>
                <a:lnTo>
                  <a:pt x="6950" y="4065"/>
                </a:lnTo>
                <a:lnTo>
                  <a:pt x="6947" y="4077"/>
                </a:lnTo>
                <a:lnTo>
                  <a:pt x="6943" y="4087"/>
                </a:lnTo>
                <a:lnTo>
                  <a:pt x="6938" y="4098"/>
                </a:lnTo>
                <a:lnTo>
                  <a:pt x="6935" y="4103"/>
                </a:lnTo>
                <a:lnTo>
                  <a:pt x="6931" y="4107"/>
                </a:lnTo>
                <a:lnTo>
                  <a:pt x="6926" y="4110"/>
                </a:lnTo>
                <a:lnTo>
                  <a:pt x="6919" y="4113"/>
                </a:lnTo>
                <a:lnTo>
                  <a:pt x="6913" y="4110"/>
                </a:lnTo>
                <a:lnTo>
                  <a:pt x="6907" y="4106"/>
                </a:lnTo>
                <a:lnTo>
                  <a:pt x="6903" y="4102"/>
                </a:lnTo>
                <a:lnTo>
                  <a:pt x="6899" y="4098"/>
                </a:lnTo>
                <a:lnTo>
                  <a:pt x="6896" y="4092"/>
                </a:lnTo>
                <a:lnTo>
                  <a:pt x="6894" y="4087"/>
                </a:lnTo>
                <a:lnTo>
                  <a:pt x="6892" y="4081"/>
                </a:lnTo>
                <a:lnTo>
                  <a:pt x="6891" y="4076"/>
                </a:lnTo>
                <a:lnTo>
                  <a:pt x="6889" y="4064"/>
                </a:lnTo>
                <a:lnTo>
                  <a:pt x="6888" y="4051"/>
                </a:lnTo>
                <a:lnTo>
                  <a:pt x="6888" y="4037"/>
                </a:lnTo>
                <a:lnTo>
                  <a:pt x="6889" y="4024"/>
                </a:lnTo>
                <a:lnTo>
                  <a:pt x="6889" y="4010"/>
                </a:lnTo>
                <a:lnTo>
                  <a:pt x="6889" y="3996"/>
                </a:lnTo>
                <a:lnTo>
                  <a:pt x="6888" y="3982"/>
                </a:lnTo>
                <a:lnTo>
                  <a:pt x="6885" y="3968"/>
                </a:lnTo>
                <a:lnTo>
                  <a:pt x="6883" y="3961"/>
                </a:lnTo>
                <a:lnTo>
                  <a:pt x="6881" y="3955"/>
                </a:lnTo>
                <a:lnTo>
                  <a:pt x="6878" y="3949"/>
                </a:lnTo>
                <a:lnTo>
                  <a:pt x="6873" y="3943"/>
                </a:lnTo>
                <a:lnTo>
                  <a:pt x="6869" y="3938"/>
                </a:lnTo>
                <a:lnTo>
                  <a:pt x="6864" y="3933"/>
                </a:lnTo>
                <a:lnTo>
                  <a:pt x="6858" y="3928"/>
                </a:lnTo>
                <a:lnTo>
                  <a:pt x="6851" y="3923"/>
                </a:lnTo>
                <a:lnTo>
                  <a:pt x="6827" y="3956"/>
                </a:lnTo>
                <a:lnTo>
                  <a:pt x="6828" y="3943"/>
                </a:lnTo>
                <a:lnTo>
                  <a:pt x="6828" y="3930"/>
                </a:lnTo>
                <a:lnTo>
                  <a:pt x="6826" y="3919"/>
                </a:lnTo>
                <a:lnTo>
                  <a:pt x="6824" y="3909"/>
                </a:lnTo>
                <a:lnTo>
                  <a:pt x="6820" y="3900"/>
                </a:lnTo>
                <a:lnTo>
                  <a:pt x="6815" y="3892"/>
                </a:lnTo>
                <a:lnTo>
                  <a:pt x="6810" y="3886"/>
                </a:lnTo>
                <a:lnTo>
                  <a:pt x="6802" y="3879"/>
                </a:lnTo>
                <a:lnTo>
                  <a:pt x="6795" y="3874"/>
                </a:lnTo>
                <a:lnTo>
                  <a:pt x="6787" y="3870"/>
                </a:lnTo>
                <a:lnTo>
                  <a:pt x="6778" y="3866"/>
                </a:lnTo>
                <a:lnTo>
                  <a:pt x="6768" y="3863"/>
                </a:lnTo>
                <a:lnTo>
                  <a:pt x="6758" y="3861"/>
                </a:lnTo>
                <a:lnTo>
                  <a:pt x="6748" y="3860"/>
                </a:lnTo>
                <a:lnTo>
                  <a:pt x="6737" y="3859"/>
                </a:lnTo>
                <a:lnTo>
                  <a:pt x="6725" y="3858"/>
                </a:lnTo>
                <a:lnTo>
                  <a:pt x="6702" y="3858"/>
                </a:lnTo>
                <a:lnTo>
                  <a:pt x="6677" y="3860"/>
                </a:lnTo>
                <a:lnTo>
                  <a:pt x="6653" y="3862"/>
                </a:lnTo>
                <a:lnTo>
                  <a:pt x="6630" y="3866"/>
                </a:lnTo>
                <a:lnTo>
                  <a:pt x="6586" y="3872"/>
                </a:lnTo>
                <a:lnTo>
                  <a:pt x="6551" y="3876"/>
                </a:lnTo>
                <a:lnTo>
                  <a:pt x="6505" y="3895"/>
                </a:lnTo>
                <a:lnTo>
                  <a:pt x="6459" y="3916"/>
                </a:lnTo>
                <a:lnTo>
                  <a:pt x="6436" y="3927"/>
                </a:lnTo>
                <a:lnTo>
                  <a:pt x="6413" y="3939"/>
                </a:lnTo>
                <a:lnTo>
                  <a:pt x="6392" y="3952"/>
                </a:lnTo>
                <a:lnTo>
                  <a:pt x="6370" y="3966"/>
                </a:lnTo>
                <a:lnTo>
                  <a:pt x="6350" y="3981"/>
                </a:lnTo>
                <a:lnTo>
                  <a:pt x="6331" y="3997"/>
                </a:lnTo>
                <a:lnTo>
                  <a:pt x="6313" y="4013"/>
                </a:lnTo>
                <a:lnTo>
                  <a:pt x="6295" y="4031"/>
                </a:lnTo>
                <a:lnTo>
                  <a:pt x="6279" y="4049"/>
                </a:lnTo>
                <a:lnTo>
                  <a:pt x="6265" y="4069"/>
                </a:lnTo>
                <a:lnTo>
                  <a:pt x="6258" y="4079"/>
                </a:lnTo>
                <a:lnTo>
                  <a:pt x="6252" y="4090"/>
                </a:lnTo>
                <a:lnTo>
                  <a:pt x="6247" y="4102"/>
                </a:lnTo>
                <a:lnTo>
                  <a:pt x="6241" y="4113"/>
                </a:lnTo>
                <a:lnTo>
                  <a:pt x="6248" y="4122"/>
                </a:lnTo>
                <a:lnTo>
                  <a:pt x="6256" y="4129"/>
                </a:lnTo>
                <a:lnTo>
                  <a:pt x="6264" y="4136"/>
                </a:lnTo>
                <a:lnTo>
                  <a:pt x="6272" y="4141"/>
                </a:lnTo>
                <a:lnTo>
                  <a:pt x="6282" y="4146"/>
                </a:lnTo>
                <a:lnTo>
                  <a:pt x="6291" y="4150"/>
                </a:lnTo>
                <a:lnTo>
                  <a:pt x="6300" y="4154"/>
                </a:lnTo>
                <a:lnTo>
                  <a:pt x="6310" y="4157"/>
                </a:lnTo>
                <a:lnTo>
                  <a:pt x="6330" y="4162"/>
                </a:lnTo>
                <a:lnTo>
                  <a:pt x="6352" y="4165"/>
                </a:lnTo>
                <a:lnTo>
                  <a:pt x="6372" y="4168"/>
                </a:lnTo>
                <a:lnTo>
                  <a:pt x="6394" y="4170"/>
                </a:lnTo>
                <a:lnTo>
                  <a:pt x="6414" y="4172"/>
                </a:lnTo>
                <a:lnTo>
                  <a:pt x="6434" y="4175"/>
                </a:lnTo>
                <a:lnTo>
                  <a:pt x="6443" y="4177"/>
                </a:lnTo>
                <a:lnTo>
                  <a:pt x="6452" y="4180"/>
                </a:lnTo>
                <a:lnTo>
                  <a:pt x="6462" y="4183"/>
                </a:lnTo>
                <a:lnTo>
                  <a:pt x="6470" y="4186"/>
                </a:lnTo>
                <a:lnTo>
                  <a:pt x="6478" y="4190"/>
                </a:lnTo>
                <a:lnTo>
                  <a:pt x="6485" y="4195"/>
                </a:lnTo>
                <a:lnTo>
                  <a:pt x="6492" y="4200"/>
                </a:lnTo>
                <a:lnTo>
                  <a:pt x="6499" y="4206"/>
                </a:lnTo>
                <a:lnTo>
                  <a:pt x="6504" y="4213"/>
                </a:lnTo>
                <a:lnTo>
                  <a:pt x="6509" y="4222"/>
                </a:lnTo>
                <a:lnTo>
                  <a:pt x="6513" y="4231"/>
                </a:lnTo>
                <a:lnTo>
                  <a:pt x="6517" y="4241"/>
                </a:lnTo>
                <a:lnTo>
                  <a:pt x="6511" y="4247"/>
                </a:lnTo>
                <a:lnTo>
                  <a:pt x="6503" y="4253"/>
                </a:lnTo>
                <a:lnTo>
                  <a:pt x="6495" y="4257"/>
                </a:lnTo>
                <a:lnTo>
                  <a:pt x="6485" y="4262"/>
                </a:lnTo>
                <a:lnTo>
                  <a:pt x="6466" y="4271"/>
                </a:lnTo>
                <a:lnTo>
                  <a:pt x="6446" y="4280"/>
                </a:lnTo>
                <a:lnTo>
                  <a:pt x="6439" y="4284"/>
                </a:lnTo>
                <a:lnTo>
                  <a:pt x="6432" y="4290"/>
                </a:lnTo>
                <a:lnTo>
                  <a:pt x="6427" y="4295"/>
                </a:lnTo>
                <a:lnTo>
                  <a:pt x="6423" y="4302"/>
                </a:lnTo>
                <a:lnTo>
                  <a:pt x="6422" y="4305"/>
                </a:lnTo>
                <a:lnTo>
                  <a:pt x="6422" y="4309"/>
                </a:lnTo>
                <a:lnTo>
                  <a:pt x="6422" y="4313"/>
                </a:lnTo>
                <a:lnTo>
                  <a:pt x="6423" y="4317"/>
                </a:lnTo>
                <a:lnTo>
                  <a:pt x="6425" y="4321"/>
                </a:lnTo>
                <a:lnTo>
                  <a:pt x="6428" y="4325"/>
                </a:lnTo>
                <a:lnTo>
                  <a:pt x="6431" y="4330"/>
                </a:lnTo>
                <a:lnTo>
                  <a:pt x="6435" y="4335"/>
                </a:lnTo>
                <a:lnTo>
                  <a:pt x="6440" y="4343"/>
                </a:lnTo>
                <a:lnTo>
                  <a:pt x="6446" y="4351"/>
                </a:lnTo>
                <a:lnTo>
                  <a:pt x="6452" y="4356"/>
                </a:lnTo>
                <a:lnTo>
                  <a:pt x="6459" y="4361"/>
                </a:lnTo>
                <a:lnTo>
                  <a:pt x="6466" y="4366"/>
                </a:lnTo>
                <a:lnTo>
                  <a:pt x="6474" y="4370"/>
                </a:lnTo>
                <a:lnTo>
                  <a:pt x="6481" y="4373"/>
                </a:lnTo>
                <a:lnTo>
                  <a:pt x="6490" y="4375"/>
                </a:lnTo>
                <a:lnTo>
                  <a:pt x="6507" y="4380"/>
                </a:lnTo>
                <a:lnTo>
                  <a:pt x="6525" y="4383"/>
                </a:lnTo>
                <a:lnTo>
                  <a:pt x="6543" y="4385"/>
                </a:lnTo>
                <a:lnTo>
                  <a:pt x="6562" y="4388"/>
                </a:lnTo>
                <a:lnTo>
                  <a:pt x="6579" y="4390"/>
                </a:lnTo>
                <a:lnTo>
                  <a:pt x="6596" y="4394"/>
                </a:lnTo>
                <a:lnTo>
                  <a:pt x="6604" y="4396"/>
                </a:lnTo>
                <a:lnTo>
                  <a:pt x="6612" y="4399"/>
                </a:lnTo>
                <a:lnTo>
                  <a:pt x="6619" y="4402"/>
                </a:lnTo>
                <a:lnTo>
                  <a:pt x="6626" y="4406"/>
                </a:lnTo>
                <a:lnTo>
                  <a:pt x="6633" y="4410"/>
                </a:lnTo>
                <a:lnTo>
                  <a:pt x="6639" y="4415"/>
                </a:lnTo>
                <a:lnTo>
                  <a:pt x="6644" y="4421"/>
                </a:lnTo>
                <a:lnTo>
                  <a:pt x="6649" y="4428"/>
                </a:lnTo>
                <a:lnTo>
                  <a:pt x="6653" y="4435"/>
                </a:lnTo>
                <a:lnTo>
                  <a:pt x="6657" y="4444"/>
                </a:lnTo>
                <a:lnTo>
                  <a:pt x="6660" y="4453"/>
                </a:lnTo>
                <a:lnTo>
                  <a:pt x="6662" y="4463"/>
                </a:lnTo>
                <a:lnTo>
                  <a:pt x="6642" y="4478"/>
                </a:lnTo>
                <a:lnTo>
                  <a:pt x="6620" y="4490"/>
                </a:lnTo>
                <a:lnTo>
                  <a:pt x="6598" y="4501"/>
                </a:lnTo>
                <a:lnTo>
                  <a:pt x="6574" y="4512"/>
                </a:lnTo>
                <a:lnTo>
                  <a:pt x="6526" y="4532"/>
                </a:lnTo>
                <a:lnTo>
                  <a:pt x="6476" y="4552"/>
                </a:lnTo>
                <a:lnTo>
                  <a:pt x="6450" y="4562"/>
                </a:lnTo>
                <a:lnTo>
                  <a:pt x="6426" y="4573"/>
                </a:lnTo>
                <a:lnTo>
                  <a:pt x="6402" y="4585"/>
                </a:lnTo>
                <a:lnTo>
                  <a:pt x="6377" y="4598"/>
                </a:lnTo>
                <a:lnTo>
                  <a:pt x="6355" y="4614"/>
                </a:lnTo>
                <a:lnTo>
                  <a:pt x="6332" y="4630"/>
                </a:lnTo>
                <a:lnTo>
                  <a:pt x="6321" y="4638"/>
                </a:lnTo>
                <a:lnTo>
                  <a:pt x="6310" y="4648"/>
                </a:lnTo>
                <a:lnTo>
                  <a:pt x="6299" y="4657"/>
                </a:lnTo>
                <a:lnTo>
                  <a:pt x="6290" y="4668"/>
                </a:lnTo>
                <a:lnTo>
                  <a:pt x="6295" y="4672"/>
                </a:lnTo>
                <a:lnTo>
                  <a:pt x="6299" y="4678"/>
                </a:lnTo>
                <a:lnTo>
                  <a:pt x="6303" y="4683"/>
                </a:lnTo>
                <a:lnTo>
                  <a:pt x="6305" y="4689"/>
                </a:lnTo>
                <a:lnTo>
                  <a:pt x="6307" y="4696"/>
                </a:lnTo>
                <a:lnTo>
                  <a:pt x="6308" y="4702"/>
                </a:lnTo>
                <a:lnTo>
                  <a:pt x="6308" y="4709"/>
                </a:lnTo>
                <a:lnTo>
                  <a:pt x="6308" y="4717"/>
                </a:lnTo>
                <a:lnTo>
                  <a:pt x="6307" y="4732"/>
                </a:lnTo>
                <a:lnTo>
                  <a:pt x="6306" y="4747"/>
                </a:lnTo>
                <a:lnTo>
                  <a:pt x="6306" y="4755"/>
                </a:lnTo>
                <a:lnTo>
                  <a:pt x="6306" y="4762"/>
                </a:lnTo>
                <a:lnTo>
                  <a:pt x="6307" y="4770"/>
                </a:lnTo>
                <a:lnTo>
                  <a:pt x="6308" y="4777"/>
                </a:lnTo>
                <a:lnTo>
                  <a:pt x="6284" y="4810"/>
                </a:lnTo>
                <a:lnTo>
                  <a:pt x="6261" y="4842"/>
                </a:lnTo>
                <a:lnTo>
                  <a:pt x="6243" y="4876"/>
                </a:lnTo>
                <a:lnTo>
                  <a:pt x="6227" y="4909"/>
                </a:lnTo>
                <a:lnTo>
                  <a:pt x="6214" y="4942"/>
                </a:lnTo>
                <a:lnTo>
                  <a:pt x="6203" y="4975"/>
                </a:lnTo>
                <a:lnTo>
                  <a:pt x="6196" y="5009"/>
                </a:lnTo>
                <a:lnTo>
                  <a:pt x="6190" y="5042"/>
                </a:lnTo>
                <a:lnTo>
                  <a:pt x="6187" y="5075"/>
                </a:lnTo>
                <a:lnTo>
                  <a:pt x="6185" y="5109"/>
                </a:lnTo>
                <a:lnTo>
                  <a:pt x="6186" y="5143"/>
                </a:lnTo>
                <a:lnTo>
                  <a:pt x="6188" y="5177"/>
                </a:lnTo>
                <a:lnTo>
                  <a:pt x="6191" y="5210"/>
                </a:lnTo>
                <a:lnTo>
                  <a:pt x="6195" y="5245"/>
                </a:lnTo>
                <a:lnTo>
                  <a:pt x="6200" y="5279"/>
                </a:lnTo>
                <a:lnTo>
                  <a:pt x="6207" y="5314"/>
                </a:lnTo>
                <a:lnTo>
                  <a:pt x="6221" y="5384"/>
                </a:lnTo>
                <a:lnTo>
                  <a:pt x="6235" y="5454"/>
                </a:lnTo>
                <a:lnTo>
                  <a:pt x="6243" y="5490"/>
                </a:lnTo>
                <a:lnTo>
                  <a:pt x="6250" y="5526"/>
                </a:lnTo>
                <a:lnTo>
                  <a:pt x="6256" y="5562"/>
                </a:lnTo>
                <a:lnTo>
                  <a:pt x="6262" y="5598"/>
                </a:lnTo>
                <a:lnTo>
                  <a:pt x="6266" y="5635"/>
                </a:lnTo>
                <a:lnTo>
                  <a:pt x="6270" y="5672"/>
                </a:lnTo>
                <a:lnTo>
                  <a:pt x="6273" y="5709"/>
                </a:lnTo>
                <a:lnTo>
                  <a:pt x="6274" y="5747"/>
                </a:lnTo>
                <a:lnTo>
                  <a:pt x="6273" y="5785"/>
                </a:lnTo>
                <a:lnTo>
                  <a:pt x="6271" y="5823"/>
                </a:lnTo>
                <a:lnTo>
                  <a:pt x="6267" y="5862"/>
                </a:lnTo>
                <a:lnTo>
                  <a:pt x="6260" y="5901"/>
                </a:lnTo>
                <a:lnTo>
                  <a:pt x="6250" y="5944"/>
                </a:lnTo>
                <a:lnTo>
                  <a:pt x="6239" y="5989"/>
                </a:lnTo>
                <a:lnTo>
                  <a:pt x="6230" y="6032"/>
                </a:lnTo>
                <a:lnTo>
                  <a:pt x="6222" y="6076"/>
                </a:lnTo>
                <a:lnTo>
                  <a:pt x="6215" y="6121"/>
                </a:lnTo>
                <a:lnTo>
                  <a:pt x="6209" y="6166"/>
                </a:lnTo>
                <a:lnTo>
                  <a:pt x="6203" y="6210"/>
                </a:lnTo>
                <a:lnTo>
                  <a:pt x="6199" y="6255"/>
                </a:lnTo>
                <a:lnTo>
                  <a:pt x="6196" y="6300"/>
                </a:lnTo>
                <a:lnTo>
                  <a:pt x="6194" y="6344"/>
                </a:lnTo>
                <a:lnTo>
                  <a:pt x="6193" y="6389"/>
                </a:lnTo>
                <a:lnTo>
                  <a:pt x="6193" y="6434"/>
                </a:lnTo>
                <a:lnTo>
                  <a:pt x="6193" y="6478"/>
                </a:lnTo>
                <a:lnTo>
                  <a:pt x="6195" y="6523"/>
                </a:lnTo>
                <a:lnTo>
                  <a:pt x="6198" y="6567"/>
                </a:lnTo>
                <a:lnTo>
                  <a:pt x="6202" y="6611"/>
                </a:lnTo>
                <a:lnTo>
                  <a:pt x="6208" y="6656"/>
                </a:lnTo>
                <a:lnTo>
                  <a:pt x="6214" y="6699"/>
                </a:lnTo>
                <a:lnTo>
                  <a:pt x="6221" y="6743"/>
                </a:lnTo>
                <a:lnTo>
                  <a:pt x="6229" y="6786"/>
                </a:lnTo>
                <a:lnTo>
                  <a:pt x="6238" y="6829"/>
                </a:lnTo>
                <a:lnTo>
                  <a:pt x="6250" y="6872"/>
                </a:lnTo>
                <a:lnTo>
                  <a:pt x="6261" y="6914"/>
                </a:lnTo>
                <a:lnTo>
                  <a:pt x="6274" y="6956"/>
                </a:lnTo>
                <a:lnTo>
                  <a:pt x="6288" y="6998"/>
                </a:lnTo>
                <a:lnTo>
                  <a:pt x="6303" y="7039"/>
                </a:lnTo>
                <a:lnTo>
                  <a:pt x="6320" y="7080"/>
                </a:lnTo>
                <a:lnTo>
                  <a:pt x="6337" y="7120"/>
                </a:lnTo>
                <a:lnTo>
                  <a:pt x="6357" y="7160"/>
                </a:lnTo>
                <a:lnTo>
                  <a:pt x="6376" y="7199"/>
                </a:lnTo>
                <a:lnTo>
                  <a:pt x="6398" y="7237"/>
                </a:lnTo>
                <a:lnTo>
                  <a:pt x="6421" y="7276"/>
                </a:lnTo>
                <a:lnTo>
                  <a:pt x="6436" y="7291"/>
                </a:lnTo>
                <a:lnTo>
                  <a:pt x="6450" y="7306"/>
                </a:lnTo>
                <a:lnTo>
                  <a:pt x="6465" y="7323"/>
                </a:lnTo>
                <a:lnTo>
                  <a:pt x="6478" y="7340"/>
                </a:lnTo>
                <a:lnTo>
                  <a:pt x="6491" y="7359"/>
                </a:lnTo>
                <a:lnTo>
                  <a:pt x="6503" y="7379"/>
                </a:lnTo>
                <a:lnTo>
                  <a:pt x="6515" y="7398"/>
                </a:lnTo>
                <a:lnTo>
                  <a:pt x="6528" y="7418"/>
                </a:lnTo>
                <a:lnTo>
                  <a:pt x="6573" y="7501"/>
                </a:lnTo>
                <a:lnTo>
                  <a:pt x="6620" y="7583"/>
                </a:lnTo>
                <a:lnTo>
                  <a:pt x="6633" y="7602"/>
                </a:lnTo>
                <a:lnTo>
                  <a:pt x="6646" y="7621"/>
                </a:lnTo>
                <a:lnTo>
                  <a:pt x="6659" y="7641"/>
                </a:lnTo>
                <a:lnTo>
                  <a:pt x="6674" y="7659"/>
                </a:lnTo>
                <a:lnTo>
                  <a:pt x="6688" y="7676"/>
                </a:lnTo>
                <a:lnTo>
                  <a:pt x="6705" y="7692"/>
                </a:lnTo>
                <a:lnTo>
                  <a:pt x="6721" y="7707"/>
                </a:lnTo>
                <a:lnTo>
                  <a:pt x="6739" y="7721"/>
                </a:lnTo>
                <a:lnTo>
                  <a:pt x="6756" y="7734"/>
                </a:lnTo>
                <a:lnTo>
                  <a:pt x="6776" y="7745"/>
                </a:lnTo>
                <a:lnTo>
                  <a:pt x="6796" y="7756"/>
                </a:lnTo>
                <a:lnTo>
                  <a:pt x="6818" y="7765"/>
                </a:lnTo>
                <a:lnTo>
                  <a:pt x="6842" y="7772"/>
                </a:lnTo>
                <a:lnTo>
                  <a:pt x="6865" y="7778"/>
                </a:lnTo>
                <a:lnTo>
                  <a:pt x="6892" y="7782"/>
                </a:lnTo>
                <a:lnTo>
                  <a:pt x="6919" y="7783"/>
                </a:lnTo>
                <a:lnTo>
                  <a:pt x="6952" y="7782"/>
                </a:lnTo>
                <a:lnTo>
                  <a:pt x="6984" y="7783"/>
                </a:lnTo>
                <a:lnTo>
                  <a:pt x="7016" y="7784"/>
                </a:lnTo>
                <a:lnTo>
                  <a:pt x="7046" y="7788"/>
                </a:lnTo>
                <a:lnTo>
                  <a:pt x="7077" y="7793"/>
                </a:lnTo>
                <a:lnTo>
                  <a:pt x="7106" y="7800"/>
                </a:lnTo>
                <a:lnTo>
                  <a:pt x="7120" y="7804"/>
                </a:lnTo>
                <a:lnTo>
                  <a:pt x="7135" y="7809"/>
                </a:lnTo>
                <a:lnTo>
                  <a:pt x="7148" y="7814"/>
                </a:lnTo>
                <a:lnTo>
                  <a:pt x="7163" y="7819"/>
                </a:lnTo>
                <a:lnTo>
                  <a:pt x="7175" y="7825"/>
                </a:lnTo>
                <a:lnTo>
                  <a:pt x="7188" y="7832"/>
                </a:lnTo>
                <a:lnTo>
                  <a:pt x="7201" y="7839"/>
                </a:lnTo>
                <a:lnTo>
                  <a:pt x="7213" y="7847"/>
                </a:lnTo>
                <a:lnTo>
                  <a:pt x="7224" y="7855"/>
                </a:lnTo>
                <a:lnTo>
                  <a:pt x="7237" y="7864"/>
                </a:lnTo>
                <a:lnTo>
                  <a:pt x="7247" y="7873"/>
                </a:lnTo>
                <a:lnTo>
                  <a:pt x="7258" y="7884"/>
                </a:lnTo>
                <a:lnTo>
                  <a:pt x="7268" y="7895"/>
                </a:lnTo>
                <a:lnTo>
                  <a:pt x="7278" y="7906"/>
                </a:lnTo>
                <a:lnTo>
                  <a:pt x="7287" y="7918"/>
                </a:lnTo>
                <a:lnTo>
                  <a:pt x="7295" y="7930"/>
                </a:lnTo>
                <a:lnTo>
                  <a:pt x="7304" y="7943"/>
                </a:lnTo>
                <a:lnTo>
                  <a:pt x="7312" y="7957"/>
                </a:lnTo>
                <a:lnTo>
                  <a:pt x="7319" y="7972"/>
                </a:lnTo>
                <a:lnTo>
                  <a:pt x="7325" y="7987"/>
                </a:lnTo>
                <a:lnTo>
                  <a:pt x="7327" y="8002"/>
                </a:lnTo>
                <a:lnTo>
                  <a:pt x="7330" y="8017"/>
                </a:lnTo>
                <a:lnTo>
                  <a:pt x="7335" y="8031"/>
                </a:lnTo>
                <a:lnTo>
                  <a:pt x="7340" y="8045"/>
                </a:lnTo>
                <a:lnTo>
                  <a:pt x="7346" y="8059"/>
                </a:lnTo>
                <a:lnTo>
                  <a:pt x="7353" y="8072"/>
                </a:lnTo>
                <a:lnTo>
                  <a:pt x="7361" y="8086"/>
                </a:lnTo>
                <a:lnTo>
                  <a:pt x="7371" y="8099"/>
                </a:lnTo>
                <a:lnTo>
                  <a:pt x="7390" y="8125"/>
                </a:lnTo>
                <a:lnTo>
                  <a:pt x="7411" y="8151"/>
                </a:lnTo>
                <a:lnTo>
                  <a:pt x="7431" y="8176"/>
                </a:lnTo>
                <a:lnTo>
                  <a:pt x="7453" y="8201"/>
                </a:lnTo>
                <a:lnTo>
                  <a:pt x="7473" y="8227"/>
                </a:lnTo>
                <a:lnTo>
                  <a:pt x="7490" y="8252"/>
                </a:lnTo>
                <a:lnTo>
                  <a:pt x="7497" y="8266"/>
                </a:lnTo>
                <a:lnTo>
                  <a:pt x="7504" y="8279"/>
                </a:lnTo>
                <a:lnTo>
                  <a:pt x="7511" y="8292"/>
                </a:lnTo>
                <a:lnTo>
                  <a:pt x="7515" y="8306"/>
                </a:lnTo>
                <a:lnTo>
                  <a:pt x="7519" y="8319"/>
                </a:lnTo>
                <a:lnTo>
                  <a:pt x="7521" y="8333"/>
                </a:lnTo>
                <a:lnTo>
                  <a:pt x="7521" y="8347"/>
                </a:lnTo>
                <a:lnTo>
                  <a:pt x="7521" y="8362"/>
                </a:lnTo>
                <a:lnTo>
                  <a:pt x="7518" y="8376"/>
                </a:lnTo>
                <a:lnTo>
                  <a:pt x="7514" y="8392"/>
                </a:lnTo>
                <a:lnTo>
                  <a:pt x="7508" y="8408"/>
                </a:lnTo>
                <a:lnTo>
                  <a:pt x="7500" y="8423"/>
                </a:lnTo>
                <a:lnTo>
                  <a:pt x="7505" y="8433"/>
                </a:lnTo>
                <a:lnTo>
                  <a:pt x="7512" y="8443"/>
                </a:lnTo>
                <a:lnTo>
                  <a:pt x="7516" y="8453"/>
                </a:lnTo>
                <a:lnTo>
                  <a:pt x="7520" y="8464"/>
                </a:lnTo>
                <a:lnTo>
                  <a:pt x="7524" y="8474"/>
                </a:lnTo>
                <a:lnTo>
                  <a:pt x="7527" y="8485"/>
                </a:lnTo>
                <a:lnTo>
                  <a:pt x="7529" y="8496"/>
                </a:lnTo>
                <a:lnTo>
                  <a:pt x="7531" y="8508"/>
                </a:lnTo>
                <a:lnTo>
                  <a:pt x="7534" y="8530"/>
                </a:lnTo>
                <a:lnTo>
                  <a:pt x="7535" y="8553"/>
                </a:lnTo>
                <a:lnTo>
                  <a:pt x="7535" y="8576"/>
                </a:lnTo>
                <a:lnTo>
                  <a:pt x="7534" y="8598"/>
                </a:lnTo>
                <a:lnTo>
                  <a:pt x="7521" y="8607"/>
                </a:lnTo>
                <a:lnTo>
                  <a:pt x="7510" y="8616"/>
                </a:lnTo>
                <a:lnTo>
                  <a:pt x="7499" y="8626"/>
                </a:lnTo>
                <a:lnTo>
                  <a:pt x="7491" y="8636"/>
                </a:lnTo>
                <a:lnTo>
                  <a:pt x="7484" y="8646"/>
                </a:lnTo>
                <a:lnTo>
                  <a:pt x="7479" y="8655"/>
                </a:lnTo>
                <a:lnTo>
                  <a:pt x="7475" y="8665"/>
                </a:lnTo>
                <a:lnTo>
                  <a:pt x="7471" y="8675"/>
                </a:lnTo>
                <a:lnTo>
                  <a:pt x="7469" y="8685"/>
                </a:lnTo>
                <a:lnTo>
                  <a:pt x="7468" y="8695"/>
                </a:lnTo>
                <a:lnTo>
                  <a:pt x="7468" y="8706"/>
                </a:lnTo>
                <a:lnTo>
                  <a:pt x="7469" y="8716"/>
                </a:lnTo>
                <a:lnTo>
                  <a:pt x="7471" y="8727"/>
                </a:lnTo>
                <a:lnTo>
                  <a:pt x="7474" y="8737"/>
                </a:lnTo>
                <a:lnTo>
                  <a:pt x="7476" y="8748"/>
                </a:lnTo>
                <a:lnTo>
                  <a:pt x="7480" y="8760"/>
                </a:lnTo>
                <a:lnTo>
                  <a:pt x="7495" y="8804"/>
                </a:lnTo>
                <a:lnTo>
                  <a:pt x="7511" y="8850"/>
                </a:lnTo>
                <a:lnTo>
                  <a:pt x="7514" y="8861"/>
                </a:lnTo>
                <a:lnTo>
                  <a:pt x="7517" y="8873"/>
                </a:lnTo>
                <a:lnTo>
                  <a:pt x="7519" y="8886"/>
                </a:lnTo>
                <a:lnTo>
                  <a:pt x="7521" y="8897"/>
                </a:lnTo>
                <a:lnTo>
                  <a:pt x="7522" y="8909"/>
                </a:lnTo>
                <a:lnTo>
                  <a:pt x="7522" y="8921"/>
                </a:lnTo>
                <a:lnTo>
                  <a:pt x="7521" y="8933"/>
                </a:lnTo>
                <a:lnTo>
                  <a:pt x="7519" y="8945"/>
                </a:lnTo>
                <a:lnTo>
                  <a:pt x="7520" y="8969"/>
                </a:lnTo>
                <a:lnTo>
                  <a:pt x="7522" y="8993"/>
                </a:lnTo>
                <a:lnTo>
                  <a:pt x="7525" y="9018"/>
                </a:lnTo>
                <a:lnTo>
                  <a:pt x="7529" y="9042"/>
                </a:lnTo>
                <a:lnTo>
                  <a:pt x="7538" y="9090"/>
                </a:lnTo>
                <a:lnTo>
                  <a:pt x="7547" y="9139"/>
                </a:lnTo>
                <a:lnTo>
                  <a:pt x="7550" y="9162"/>
                </a:lnTo>
                <a:lnTo>
                  <a:pt x="7551" y="9186"/>
                </a:lnTo>
                <a:lnTo>
                  <a:pt x="7552" y="9209"/>
                </a:lnTo>
                <a:lnTo>
                  <a:pt x="7550" y="9233"/>
                </a:lnTo>
                <a:lnTo>
                  <a:pt x="7549" y="9244"/>
                </a:lnTo>
                <a:lnTo>
                  <a:pt x="7547" y="9256"/>
                </a:lnTo>
                <a:lnTo>
                  <a:pt x="7544" y="9268"/>
                </a:lnTo>
                <a:lnTo>
                  <a:pt x="7540" y="9279"/>
                </a:lnTo>
                <a:lnTo>
                  <a:pt x="7536" y="9291"/>
                </a:lnTo>
                <a:lnTo>
                  <a:pt x="7531" y="9302"/>
                </a:lnTo>
                <a:lnTo>
                  <a:pt x="7526" y="9313"/>
                </a:lnTo>
                <a:lnTo>
                  <a:pt x="7519" y="9324"/>
                </a:lnTo>
                <a:lnTo>
                  <a:pt x="7504" y="9332"/>
                </a:lnTo>
                <a:lnTo>
                  <a:pt x="7489" y="9341"/>
                </a:lnTo>
                <a:lnTo>
                  <a:pt x="7475" y="9352"/>
                </a:lnTo>
                <a:lnTo>
                  <a:pt x="7460" y="9364"/>
                </a:lnTo>
                <a:lnTo>
                  <a:pt x="7430" y="9391"/>
                </a:lnTo>
                <a:lnTo>
                  <a:pt x="7401" y="9415"/>
                </a:lnTo>
                <a:lnTo>
                  <a:pt x="7387" y="9424"/>
                </a:lnTo>
                <a:lnTo>
                  <a:pt x="7373" y="9432"/>
                </a:lnTo>
                <a:lnTo>
                  <a:pt x="7365" y="9435"/>
                </a:lnTo>
                <a:lnTo>
                  <a:pt x="7357" y="9437"/>
                </a:lnTo>
                <a:lnTo>
                  <a:pt x="7350" y="9438"/>
                </a:lnTo>
                <a:lnTo>
                  <a:pt x="7342" y="9439"/>
                </a:lnTo>
                <a:lnTo>
                  <a:pt x="7335" y="9439"/>
                </a:lnTo>
                <a:lnTo>
                  <a:pt x="7326" y="9437"/>
                </a:lnTo>
                <a:lnTo>
                  <a:pt x="7319" y="9435"/>
                </a:lnTo>
                <a:lnTo>
                  <a:pt x="7311" y="9431"/>
                </a:lnTo>
                <a:lnTo>
                  <a:pt x="7303" y="9427"/>
                </a:lnTo>
                <a:lnTo>
                  <a:pt x="7294" y="9421"/>
                </a:lnTo>
                <a:lnTo>
                  <a:pt x="7286" y="9414"/>
                </a:lnTo>
                <a:lnTo>
                  <a:pt x="7277" y="9405"/>
                </a:lnTo>
                <a:lnTo>
                  <a:pt x="7262" y="9413"/>
                </a:lnTo>
                <a:lnTo>
                  <a:pt x="7247" y="9421"/>
                </a:lnTo>
                <a:lnTo>
                  <a:pt x="7233" y="9427"/>
                </a:lnTo>
                <a:lnTo>
                  <a:pt x="7218" y="9432"/>
                </a:lnTo>
                <a:lnTo>
                  <a:pt x="7204" y="9436"/>
                </a:lnTo>
                <a:lnTo>
                  <a:pt x="7189" y="9438"/>
                </a:lnTo>
                <a:lnTo>
                  <a:pt x="7175" y="9440"/>
                </a:lnTo>
                <a:lnTo>
                  <a:pt x="7162" y="9440"/>
                </a:lnTo>
                <a:lnTo>
                  <a:pt x="7147" y="9440"/>
                </a:lnTo>
                <a:lnTo>
                  <a:pt x="7134" y="9438"/>
                </a:lnTo>
                <a:lnTo>
                  <a:pt x="7120" y="9436"/>
                </a:lnTo>
                <a:lnTo>
                  <a:pt x="7106" y="9432"/>
                </a:lnTo>
                <a:lnTo>
                  <a:pt x="7093" y="9427"/>
                </a:lnTo>
                <a:lnTo>
                  <a:pt x="7078" y="9421"/>
                </a:lnTo>
                <a:lnTo>
                  <a:pt x="7064" y="9413"/>
                </a:lnTo>
                <a:lnTo>
                  <a:pt x="7049" y="9405"/>
                </a:lnTo>
                <a:lnTo>
                  <a:pt x="7049" y="9398"/>
                </a:lnTo>
                <a:lnTo>
                  <a:pt x="7048" y="9390"/>
                </a:lnTo>
                <a:lnTo>
                  <a:pt x="7046" y="9383"/>
                </a:lnTo>
                <a:lnTo>
                  <a:pt x="7044" y="9377"/>
                </a:lnTo>
                <a:lnTo>
                  <a:pt x="7042" y="9371"/>
                </a:lnTo>
                <a:lnTo>
                  <a:pt x="7039" y="9366"/>
                </a:lnTo>
                <a:lnTo>
                  <a:pt x="7035" y="9361"/>
                </a:lnTo>
                <a:lnTo>
                  <a:pt x="7031" y="9357"/>
                </a:lnTo>
                <a:lnTo>
                  <a:pt x="7022" y="9350"/>
                </a:lnTo>
                <a:lnTo>
                  <a:pt x="7010" y="9343"/>
                </a:lnTo>
                <a:lnTo>
                  <a:pt x="6999" y="9338"/>
                </a:lnTo>
                <a:lnTo>
                  <a:pt x="6986" y="9334"/>
                </a:lnTo>
                <a:lnTo>
                  <a:pt x="6957" y="9328"/>
                </a:lnTo>
                <a:lnTo>
                  <a:pt x="6927" y="9323"/>
                </a:lnTo>
                <a:lnTo>
                  <a:pt x="6913" y="9320"/>
                </a:lnTo>
                <a:lnTo>
                  <a:pt x="6897" y="9317"/>
                </a:lnTo>
                <a:lnTo>
                  <a:pt x="6884" y="9314"/>
                </a:lnTo>
                <a:lnTo>
                  <a:pt x="6870" y="9310"/>
                </a:lnTo>
                <a:lnTo>
                  <a:pt x="6866" y="9283"/>
                </a:lnTo>
                <a:lnTo>
                  <a:pt x="6861" y="9254"/>
                </a:lnTo>
                <a:lnTo>
                  <a:pt x="6856" y="9227"/>
                </a:lnTo>
                <a:lnTo>
                  <a:pt x="6850" y="9199"/>
                </a:lnTo>
                <a:lnTo>
                  <a:pt x="6843" y="9172"/>
                </a:lnTo>
                <a:lnTo>
                  <a:pt x="6835" y="9144"/>
                </a:lnTo>
                <a:lnTo>
                  <a:pt x="6827" y="9116"/>
                </a:lnTo>
                <a:lnTo>
                  <a:pt x="6819" y="9089"/>
                </a:lnTo>
                <a:lnTo>
                  <a:pt x="6810" y="9062"/>
                </a:lnTo>
                <a:lnTo>
                  <a:pt x="6799" y="9035"/>
                </a:lnTo>
                <a:lnTo>
                  <a:pt x="6789" y="9008"/>
                </a:lnTo>
                <a:lnTo>
                  <a:pt x="6778" y="8982"/>
                </a:lnTo>
                <a:lnTo>
                  <a:pt x="6765" y="8956"/>
                </a:lnTo>
                <a:lnTo>
                  <a:pt x="6752" y="8931"/>
                </a:lnTo>
                <a:lnTo>
                  <a:pt x="6739" y="8906"/>
                </a:lnTo>
                <a:lnTo>
                  <a:pt x="6724" y="8881"/>
                </a:lnTo>
                <a:lnTo>
                  <a:pt x="6710" y="8857"/>
                </a:lnTo>
                <a:lnTo>
                  <a:pt x="6693" y="8834"/>
                </a:lnTo>
                <a:lnTo>
                  <a:pt x="6677" y="8812"/>
                </a:lnTo>
                <a:lnTo>
                  <a:pt x="6659" y="8790"/>
                </a:lnTo>
                <a:lnTo>
                  <a:pt x="6642" y="8769"/>
                </a:lnTo>
                <a:lnTo>
                  <a:pt x="6622" y="8748"/>
                </a:lnTo>
                <a:lnTo>
                  <a:pt x="6603" y="8729"/>
                </a:lnTo>
                <a:lnTo>
                  <a:pt x="6582" y="8710"/>
                </a:lnTo>
                <a:lnTo>
                  <a:pt x="6561" y="8693"/>
                </a:lnTo>
                <a:lnTo>
                  <a:pt x="6539" y="8676"/>
                </a:lnTo>
                <a:lnTo>
                  <a:pt x="6515" y="8661"/>
                </a:lnTo>
                <a:lnTo>
                  <a:pt x="6492" y="8646"/>
                </a:lnTo>
                <a:lnTo>
                  <a:pt x="6467" y="8633"/>
                </a:lnTo>
                <a:lnTo>
                  <a:pt x="6441" y="8619"/>
                </a:lnTo>
                <a:lnTo>
                  <a:pt x="6414" y="8608"/>
                </a:lnTo>
                <a:lnTo>
                  <a:pt x="6387" y="8598"/>
                </a:lnTo>
                <a:lnTo>
                  <a:pt x="6364" y="8578"/>
                </a:lnTo>
                <a:lnTo>
                  <a:pt x="6343" y="8557"/>
                </a:lnTo>
                <a:lnTo>
                  <a:pt x="6324" y="8535"/>
                </a:lnTo>
                <a:lnTo>
                  <a:pt x="6306" y="8513"/>
                </a:lnTo>
                <a:lnTo>
                  <a:pt x="6290" y="8489"/>
                </a:lnTo>
                <a:lnTo>
                  <a:pt x="6275" y="8466"/>
                </a:lnTo>
                <a:lnTo>
                  <a:pt x="6262" y="8442"/>
                </a:lnTo>
                <a:lnTo>
                  <a:pt x="6249" y="8418"/>
                </a:lnTo>
                <a:lnTo>
                  <a:pt x="6225" y="8369"/>
                </a:lnTo>
                <a:lnTo>
                  <a:pt x="6203" y="8319"/>
                </a:lnTo>
                <a:lnTo>
                  <a:pt x="6182" y="8270"/>
                </a:lnTo>
                <a:lnTo>
                  <a:pt x="6159" y="8219"/>
                </a:lnTo>
                <a:lnTo>
                  <a:pt x="6139" y="8202"/>
                </a:lnTo>
                <a:lnTo>
                  <a:pt x="6119" y="8184"/>
                </a:lnTo>
                <a:lnTo>
                  <a:pt x="6099" y="8165"/>
                </a:lnTo>
                <a:lnTo>
                  <a:pt x="6079" y="8144"/>
                </a:lnTo>
                <a:lnTo>
                  <a:pt x="6040" y="8099"/>
                </a:lnTo>
                <a:lnTo>
                  <a:pt x="5999" y="8054"/>
                </a:lnTo>
                <a:lnTo>
                  <a:pt x="5978" y="8031"/>
                </a:lnTo>
                <a:lnTo>
                  <a:pt x="5957" y="8009"/>
                </a:lnTo>
                <a:lnTo>
                  <a:pt x="5937" y="7986"/>
                </a:lnTo>
                <a:lnTo>
                  <a:pt x="5915" y="7965"/>
                </a:lnTo>
                <a:lnTo>
                  <a:pt x="5893" y="7945"/>
                </a:lnTo>
                <a:lnTo>
                  <a:pt x="5871" y="7926"/>
                </a:lnTo>
                <a:lnTo>
                  <a:pt x="5848" y="7908"/>
                </a:lnTo>
                <a:lnTo>
                  <a:pt x="5825" y="7893"/>
                </a:lnTo>
                <a:lnTo>
                  <a:pt x="5808" y="7917"/>
                </a:lnTo>
                <a:lnTo>
                  <a:pt x="5794" y="7942"/>
                </a:lnTo>
                <a:lnTo>
                  <a:pt x="5778" y="7967"/>
                </a:lnTo>
                <a:lnTo>
                  <a:pt x="5764" y="7993"/>
                </a:lnTo>
                <a:lnTo>
                  <a:pt x="5737" y="8047"/>
                </a:lnTo>
                <a:lnTo>
                  <a:pt x="5711" y="8101"/>
                </a:lnTo>
                <a:lnTo>
                  <a:pt x="5687" y="8156"/>
                </a:lnTo>
                <a:lnTo>
                  <a:pt x="5662" y="8211"/>
                </a:lnTo>
                <a:lnTo>
                  <a:pt x="5638" y="8267"/>
                </a:lnTo>
                <a:lnTo>
                  <a:pt x="5614" y="8321"/>
                </a:lnTo>
                <a:lnTo>
                  <a:pt x="5588" y="8375"/>
                </a:lnTo>
                <a:lnTo>
                  <a:pt x="5560" y="8429"/>
                </a:lnTo>
                <a:lnTo>
                  <a:pt x="5546" y="8455"/>
                </a:lnTo>
                <a:lnTo>
                  <a:pt x="5531" y="8480"/>
                </a:lnTo>
                <a:lnTo>
                  <a:pt x="5516" y="8507"/>
                </a:lnTo>
                <a:lnTo>
                  <a:pt x="5499" y="8531"/>
                </a:lnTo>
                <a:lnTo>
                  <a:pt x="5483" y="8555"/>
                </a:lnTo>
                <a:lnTo>
                  <a:pt x="5465" y="8579"/>
                </a:lnTo>
                <a:lnTo>
                  <a:pt x="5447" y="8602"/>
                </a:lnTo>
                <a:lnTo>
                  <a:pt x="5427" y="8624"/>
                </a:lnTo>
                <a:lnTo>
                  <a:pt x="5408" y="8647"/>
                </a:lnTo>
                <a:lnTo>
                  <a:pt x="5386" y="8668"/>
                </a:lnTo>
                <a:lnTo>
                  <a:pt x="5364" y="8688"/>
                </a:lnTo>
                <a:lnTo>
                  <a:pt x="5341" y="8708"/>
                </a:lnTo>
                <a:lnTo>
                  <a:pt x="5311" y="8703"/>
                </a:lnTo>
                <a:lnTo>
                  <a:pt x="5280" y="8698"/>
                </a:lnTo>
                <a:lnTo>
                  <a:pt x="5246" y="8691"/>
                </a:lnTo>
                <a:lnTo>
                  <a:pt x="5211" y="8682"/>
                </a:lnTo>
                <a:lnTo>
                  <a:pt x="5194" y="8677"/>
                </a:lnTo>
                <a:lnTo>
                  <a:pt x="5176" y="8671"/>
                </a:lnTo>
                <a:lnTo>
                  <a:pt x="5160" y="8665"/>
                </a:lnTo>
                <a:lnTo>
                  <a:pt x="5142" y="8659"/>
                </a:lnTo>
                <a:lnTo>
                  <a:pt x="5126" y="8652"/>
                </a:lnTo>
                <a:lnTo>
                  <a:pt x="5109" y="8644"/>
                </a:lnTo>
                <a:lnTo>
                  <a:pt x="5094" y="8636"/>
                </a:lnTo>
                <a:lnTo>
                  <a:pt x="5079" y="8627"/>
                </a:lnTo>
                <a:lnTo>
                  <a:pt x="5075" y="8642"/>
                </a:lnTo>
                <a:lnTo>
                  <a:pt x="5071" y="8655"/>
                </a:lnTo>
                <a:lnTo>
                  <a:pt x="5066" y="8669"/>
                </a:lnTo>
                <a:lnTo>
                  <a:pt x="5060" y="8682"/>
                </a:lnTo>
                <a:lnTo>
                  <a:pt x="5054" y="8695"/>
                </a:lnTo>
                <a:lnTo>
                  <a:pt x="5047" y="8708"/>
                </a:lnTo>
                <a:lnTo>
                  <a:pt x="5038" y="8720"/>
                </a:lnTo>
                <a:lnTo>
                  <a:pt x="5030" y="8733"/>
                </a:lnTo>
                <a:lnTo>
                  <a:pt x="4992" y="8782"/>
                </a:lnTo>
                <a:lnTo>
                  <a:pt x="4954" y="8830"/>
                </a:lnTo>
                <a:lnTo>
                  <a:pt x="4935" y="8854"/>
                </a:lnTo>
                <a:lnTo>
                  <a:pt x="4919" y="8878"/>
                </a:lnTo>
                <a:lnTo>
                  <a:pt x="4912" y="8891"/>
                </a:lnTo>
                <a:lnTo>
                  <a:pt x="4904" y="8903"/>
                </a:lnTo>
                <a:lnTo>
                  <a:pt x="4898" y="8916"/>
                </a:lnTo>
                <a:lnTo>
                  <a:pt x="4893" y="8929"/>
                </a:lnTo>
                <a:lnTo>
                  <a:pt x="4889" y="8942"/>
                </a:lnTo>
                <a:lnTo>
                  <a:pt x="4885" y="8955"/>
                </a:lnTo>
                <a:lnTo>
                  <a:pt x="4883" y="8968"/>
                </a:lnTo>
                <a:lnTo>
                  <a:pt x="4882" y="8982"/>
                </a:lnTo>
                <a:lnTo>
                  <a:pt x="4882" y="8995"/>
                </a:lnTo>
                <a:lnTo>
                  <a:pt x="4883" y="9011"/>
                </a:lnTo>
                <a:lnTo>
                  <a:pt x="4886" y="9025"/>
                </a:lnTo>
                <a:lnTo>
                  <a:pt x="4890" y="9040"/>
                </a:lnTo>
                <a:lnTo>
                  <a:pt x="4893" y="9054"/>
                </a:lnTo>
                <a:lnTo>
                  <a:pt x="4895" y="9068"/>
                </a:lnTo>
                <a:lnTo>
                  <a:pt x="4895" y="9082"/>
                </a:lnTo>
                <a:lnTo>
                  <a:pt x="4894" y="9096"/>
                </a:lnTo>
                <a:lnTo>
                  <a:pt x="4888" y="9124"/>
                </a:lnTo>
                <a:lnTo>
                  <a:pt x="4881" y="9153"/>
                </a:lnTo>
                <a:lnTo>
                  <a:pt x="4877" y="9168"/>
                </a:lnTo>
                <a:lnTo>
                  <a:pt x="4873" y="9182"/>
                </a:lnTo>
                <a:lnTo>
                  <a:pt x="4869" y="9197"/>
                </a:lnTo>
                <a:lnTo>
                  <a:pt x="4867" y="9212"/>
                </a:lnTo>
                <a:lnTo>
                  <a:pt x="4865" y="9228"/>
                </a:lnTo>
                <a:lnTo>
                  <a:pt x="4865" y="9243"/>
                </a:lnTo>
                <a:lnTo>
                  <a:pt x="4867" y="9260"/>
                </a:lnTo>
                <a:lnTo>
                  <a:pt x="4871" y="9277"/>
                </a:lnTo>
                <a:lnTo>
                  <a:pt x="4934" y="9406"/>
                </a:lnTo>
                <a:lnTo>
                  <a:pt x="4996" y="9535"/>
                </a:lnTo>
                <a:lnTo>
                  <a:pt x="5057" y="9664"/>
                </a:lnTo>
                <a:lnTo>
                  <a:pt x="5115" y="9793"/>
                </a:lnTo>
                <a:lnTo>
                  <a:pt x="5173" y="9921"/>
                </a:lnTo>
                <a:lnTo>
                  <a:pt x="5231" y="10049"/>
                </a:lnTo>
                <a:lnTo>
                  <a:pt x="5289" y="10177"/>
                </a:lnTo>
                <a:lnTo>
                  <a:pt x="5348" y="10304"/>
                </a:lnTo>
                <a:lnTo>
                  <a:pt x="5378" y="10366"/>
                </a:lnTo>
                <a:lnTo>
                  <a:pt x="5409" y="10430"/>
                </a:lnTo>
                <a:lnTo>
                  <a:pt x="5440" y="10492"/>
                </a:lnTo>
                <a:lnTo>
                  <a:pt x="5472" y="10556"/>
                </a:lnTo>
                <a:lnTo>
                  <a:pt x="5504" y="10618"/>
                </a:lnTo>
                <a:lnTo>
                  <a:pt x="5536" y="10680"/>
                </a:lnTo>
                <a:lnTo>
                  <a:pt x="5569" y="10742"/>
                </a:lnTo>
                <a:lnTo>
                  <a:pt x="5604" y="10804"/>
                </a:lnTo>
                <a:lnTo>
                  <a:pt x="5639" y="10865"/>
                </a:lnTo>
                <a:lnTo>
                  <a:pt x="5675" y="10927"/>
                </a:lnTo>
                <a:lnTo>
                  <a:pt x="5712" y="10987"/>
                </a:lnTo>
                <a:lnTo>
                  <a:pt x="5752" y="11048"/>
                </a:lnTo>
                <a:lnTo>
                  <a:pt x="5791" y="11108"/>
                </a:lnTo>
                <a:lnTo>
                  <a:pt x="5831" y="11169"/>
                </a:lnTo>
                <a:lnTo>
                  <a:pt x="5873" y="11228"/>
                </a:lnTo>
                <a:lnTo>
                  <a:pt x="5916" y="11288"/>
                </a:lnTo>
                <a:lnTo>
                  <a:pt x="5947" y="11351"/>
                </a:lnTo>
                <a:lnTo>
                  <a:pt x="5978" y="11416"/>
                </a:lnTo>
                <a:lnTo>
                  <a:pt x="6009" y="11480"/>
                </a:lnTo>
                <a:lnTo>
                  <a:pt x="6040" y="11545"/>
                </a:lnTo>
                <a:lnTo>
                  <a:pt x="6070" y="11609"/>
                </a:lnTo>
                <a:lnTo>
                  <a:pt x="6099" y="11676"/>
                </a:lnTo>
                <a:lnTo>
                  <a:pt x="6129" y="11742"/>
                </a:lnTo>
                <a:lnTo>
                  <a:pt x="6159" y="11809"/>
                </a:lnTo>
                <a:lnTo>
                  <a:pt x="6161" y="11820"/>
                </a:lnTo>
                <a:lnTo>
                  <a:pt x="6164" y="11831"/>
                </a:lnTo>
                <a:lnTo>
                  <a:pt x="6167" y="11843"/>
                </a:lnTo>
                <a:lnTo>
                  <a:pt x="6172" y="11855"/>
                </a:lnTo>
                <a:lnTo>
                  <a:pt x="6182" y="11881"/>
                </a:lnTo>
                <a:lnTo>
                  <a:pt x="6192" y="11908"/>
                </a:lnTo>
                <a:lnTo>
                  <a:pt x="6204" y="11934"/>
                </a:lnTo>
                <a:lnTo>
                  <a:pt x="6217" y="11961"/>
                </a:lnTo>
                <a:lnTo>
                  <a:pt x="6229" y="11987"/>
                </a:lnTo>
                <a:lnTo>
                  <a:pt x="6241" y="12012"/>
                </a:lnTo>
                <a:lnTo>
                  <a:pt x="6250" y="12053"/>
                </a:lnTo>
                <a:lnTo>
                  <a:pt x="6260" y="12092"/>
                </a:lnTo>
                <a:lnTo>
                  <a:pt x="6270" y="12131"/>
                </a:lnTo>
                <a:lnTo>
                  <a:pt x="6282" y="12170"/>
                </a:lnTo>
                <a:lnTo>
                  <a:pt x="6294" y="12209"/>
                </a:lnTo>
                <a:lnTo>
                  <a:pt x="6306" y="12248"/>
                </a:lnTo>
                <a:lnTo>
                  <a:pt x="6319" y="12287"/>
                </a:lnTo>
                <a:lnTo>
                  <a:pt x="6333" y="12326"/>
                </a:lnTo>
                <a:lnTo>
                  <a:pt x="6361" y="12403"/>
                </a:lnTo>
                <a:lnTo>
                  <a:pt x="6391" y="12481"/>
                </a:lnTo>
                <a:lnTo>
                  <a:pt x="6421" y="12559"/>
                </a:lnTo>
                <a:lnTo>
                  <a:pt x="6451" y="12636"/>
                </a:lnTo>
                <a:lnTo>
                  <a:pt x="6482" y="12714"/>
                </a:lnTo>
                <a:lnTo>
                  <a:pt x="6513" y="12793"/>
                </a:lnTo>
                <a:lnTo>
                  <a:pt x="6542" y="12871"/>
                </a:lnTo>
                <a:lnTo>
                  <a:pt x="6571" y="12950"/>
                </a:lnTo>
                <a:lnTo>
                  <a:pt x="6584" y="12990"/>
                </a:lnTo>
                <a:lnTo>
                  <a:pt x="6597" y="13030"/>
                </a:lnTo>
                <a:lnTo>
                  <a:pt x="6610" y="13070"/>
                </a:lnTo>
                <a:lnTo>
                  <a:pt x="6621" y="13110"/>
                </a:lnTo>
                <a:lnTo>
                  <a:pt x="6633" y="13151"/>
                </a:lnTo>
                <a:lnTo>
                  <a:pt x="6643" y="13192"/>
                </a:lnTo>
                <a:lnTo>
                  <a:pt x="6653" y="13233"/>
                </a:lnTo>
                <a:lnTo>
                  <a:pt x="6662" y="13274"/>
                </a:lnTo>
                <a:lnTo>
                  <a:pt x="6670" y="13283"/>
                </a:lnTo>
                <a:lnTo>
                  <a:pt x="6677" y="13292"/>
                </a:lnTo>
                <a:lnTo>
                  <a:pt x="6683" y="13303"/>
                </a:lnTo>
                <a:lnTo>
                  <a:pt x="6688" y="13313"/>
                </a:lnTo>
                <a:lnTo>
                  <a:pt x="6696" y="13334"/>
                </a:lnTo>
                <a:lnTo>
                  <a:pt x="6703" y="13356"/>
                </a:lnTo>
                <a:lnTo>
                  <a:pt x="6708" y="13379"/>
                </a:lnTo>
                <a:lnTo>
                  <a:pt x="6713" y="13402"/>
                </a:lnTo>
                <a:lnTo>
                  <a:pt x="6719" y="13427"/>
                </a:lnTo>
                <a:lnTo>
                  <a:pt x="6725" y="13450"/>
                </a:lnTo>
                <a:lnTo>
                  <a:pt x="6747" y="13511"/>
                </a:lnTo>
                <a:lnTo>
                  <a:pt x="6768" y="13574"/>
                </a:lnTo>
                <a:lnTo>
                  <a:pt x="6790" y="13635"/>
                </a:lnTo>
                <a:lnTo>
                  <a:pt x="6812" y="13697"/>
                </a:lnTo>
                <a:lnTo>
                  <a:pt x="6832" y="13759"/>
                </a:lnTo>
                <a:lnTo>
                  <a:pt x="6853" y="13821"/>
                </a:lnTo>
                <a:lnTo>
                  <a:pt x="6874" y="13882"/>
                </a:lnTo>
                <a:lnTo>
                  <a:pt x="6895" y="13945"/>
                </a:lnTo>
                <a:lnTo>
                  <a:pt x="6915" y="14006"/>
                </a:lnTo>
                <a:lnTo>
                  <a:pt x="6935" y="14069"/>
                </a:lnTo>
                <a:lnTo>
                  <a:pt x="6955" y="14131"/>
                </a:lnTo>
                <a:lnTo>
                  <a:pt x="6974" y="14195"/>
                </a:lnTo>
                <a:lnTo>
                  <a:pt x="6994" y="14257"/>
                </a:lnTo>
                <a:lnTo>
                  <a:pt x="7012" y="14322"/>
                </a:lnTo>
                <a:lnTo>
                  <a:pt x="7031" y="14385"/>
                </a:lnTo>
                <a:lnTo>
                  <a:pt x="7049" y="14450"/>
                </a:lnTo>
                <a:lnTo>
                  <a:pt x="7064" y="14468"/>
                </a:lnTo>
                <a:lnTo>
                  <a:pt x="7079" y="14486"/>
                </a:lnTo>
                <a:lnTo>
                  <a:pt x="7095" y="14505"/>
                </a:lnTo>
                <a:lnTo>
                  <a:pt x="7109" y="14525"/>
                </a:lnTo>
                <a:lnTo>
                  <a:pt x="7124" y="14545"/>
                </a:lnTo>
                <a:lnTo>
                  <a:pt x="7137" y="14568"/>
                </a:lnTo>
                <a:lnTo>
                  <a:pt x="7150" y="14590"/>
                </a:lnTo>
                <a:lnTo>
                  <a:pt x="7163" y="14612"/>
                </a:lnTo>
                <a:lnTo>
                  <a:pt x="7173" y="14636"/>
                </a:lnTo>
                <a:lnTo>
                  <a:pt x="7182" y="14659"/>
                </a:lnTo>
                <a:lnTo>
                  <a:pt x="7189" y="14684"/>
                </a:lnTo>
                <a:lnTo>
                  <a:pt x="7196" y="14709"/>
                </a:lnTo>
                <a:lnTo>
                  <a:pt x="7198" y="14721"/>
                </a:lnTo>
                <a:lnTo>
                  <a:pt x="7199" y="14734"/>
                </a:lnTo>
                <a:lnTo>
                  <a:pt x="7200" y="14746"/>
                </a:lnTo>
                <a:lnTo>
                  <a:pt x="7200" y="14759"/>
                </a:lnTo>
                <a:lnTo>
                  <a:pt x="7200" y="14772"/>
                </a:lnTo>
                <a:lnTo>
                  <a:pt x="7199" y="14784"/>
                </a:lnTo>
                <a:lnTo>
                  <a:pt x="7198" y="14797"/>
                </a:lnTo>
                <a:lnTo>
                  <a:pt x="7195" y="14811"/>
                </a:lnTo>
                <a:lnTo>
                  <a:pt x="7259" y="14810"/>
                </a:lnTo>
                <a:lnTo>
                  <a:pt x="7325" y="14808"/>
                </a:lnTo>
                <a:lnTo>
                  <a:pt x="7392" y="14804"/>
                </a:lnTo>
                <a:lnTo>
                  <a:pt x="7460" y="14800"/>
                </a:lnTo>
                <a:lnTo>
                  <a:pt x="7528" y="14795"/>
                </a:lnTo>
                <a:lnTo>
                  <a:pt x="7598" y="14790"/>
                </a:lnTo>
                <a:lnTo>
                  <a:pt x="7667" y="14783"/>
                </a:lnTo>
                <a:lnTo>
                  <a:pt x="7737" y="14775"/>
                </a:lnTo>
                <a:lnTo>
                  <a:pt x="7807" y="14765"/>
                </a:lnTo>
                <a:lnTo>
                  <a:pt x="7877" y="14754"/>
                </a:lnTo>
                <a:lnTo>
                  <a:pt x="7946" y="14742"/>
                </a:lnTo>
                <a:lnTo>
                  <a:pt x="8015" y="14728"/>
                </a:lnTo>
                <a:lnTo>
                  <a:pt x="8083" y="14712"/>
                </a:lnTo>
                <a:lnTo>
                  <a:pt x="8150" y="14695"/>
                </a:lnTo>
                <a:lnTo>
                  <a:pt x="8183" y="14685"/>
                </a:lnTo>
                <a:lnTo>
                  <a:pt x="8215" y="14675"/>
                </a:lnTo>
                <a:lnTo>
                  <a:pt x="8248" y="14664"/>
                </a:lnTo>
                <a:lnTo>
                  <a:pt x="8279" y="14654"/>
                </a:lnTo>
                <a:lnTo>
                  <a:pt x="8306" y="14651"/>
                </a:lnTo>
                <a:lnTo>
                  <a:pt x="8333" y="14649"/>
                </a:lnTo>
                <a:lnTo>
                  <a:pt x="8347" y="14649"/>
                </a:lnTo>
                <a:lnTo>
                  <a:pt x="8362" y="14650"/>
                </a:lnTo>
                <a:lnTo>
                  <a:pt x="8375" y="14651"/>
                </a:lnTo>
                <a:lnTo>
                  <a:pt x="8389" y="14654"/>
                </a:lnTo>
                <a:lnTo>
                  <a:pt x="8401" y="14657"/>
                </a:lnTo>
                <a:lnTo>
                  <a:pt x="8413" y="14661"/>
                </a:lnTo>
                <a:lnTo>
                  <a:pt x="8426" y="14666"/>
                </a:lnTo>
                <a:lnTo>
                  <a:pt x="8436" y="14672"/>
                </a:lnTo>
                <a:lnTo>
                  <a:pt x="8446" y="14681"/>
                </a:lnTo>
                <a:lnTo>
                  <a:pt x="8454" y="14689"/>
                </a:lnTo>
                <a:lnTo>
                  <a:pt x="8462" y="14699"/>
                </a:lnTo>
                <a:lnTo>
                  <a:pt x="8468" y="14711"/>
                </a:lnTo>
                <a:lnTo>
                  <a:pt x="8461" y="14752"/>
                </a:lnTo>
                <a:lnTo>
                  <a:pt x="8451" y="14792"/>
                </a:lnTo>
                <a:lnTo>
                  <a:pt x="8439" y="14830"/>
                </a:lnTo>
                <a:lnTo>
                  <a:pt x="8424" y="14867"/>
                </a:lnTo>
                <a:lnTo>
                  <a:pt x="8407" y="14902"/>
                </a:lnTo>
                <a:lnTo>
                  <a:pt x="8388" y="14937"/>
                </a:lnTo>
                <a:lnTo>
                  <a:pt x="8367" y="14969"/>
                </a:lnTo>
                <a:lnTo>
                  <a:pt x="8343" y="15000"/>
                </a:lnTo>
                <a:lnTo>
                  <a:pt x="8319" y="15030"/>
                </a:lnTo>
                <a:lnTo>
                  <a:pt x="8293" y="15060"/>
                </a:lnTo>
                <a:lnTo>
                  <a:pt x="8265" y="15088"/>
                </a:lnTo>
                <a:lnTo>
                  <a:pt x="8235" y="15115"/>
                </a:lnTo>
                <a:lnTo>
                  <a:pt x="8204" y="15141"/>
                </a:lnTo>
                <a:lnTo>
                  <a:pt x="8173" y="15166"/>
                </a:lnTo>
                <a:lnTo>
                  <a:pt x="8141" y="15191"/>
                </a:lnTo>
                <a:lnTo>
                  <a:pt x="8107" y="15215"/>
                </a:lnTo>
                <a:lnTo>
                  <a:pt x="8073" y="15238"/>
                </a:lnTo>
                <a:lnTo>
                  <a:pt x="8038" y="15260"/>
                </a:lnTo>
                <a:lnTo>
                  <a:pt x="8003" y="15282"/>
                </a:lnTo>
                <a:lnTo>
                  <a:pt x="7967" y="15304"/>
                </a:lnTo>
                <a:lnTo>
                  <a:pt x="7895" y="15347"/>
                </a:lnTo>
                <a:lnTo>
                  <a:pt x="7822" y="15388"/>
                </a:lnTo>
                <a:lnTo>
                  <a:pt x="7750" y="15429"/>
                </a:lnTo>
                <a:lnTo>
                  <a:pt x="7681" y="15471"/>
                </a:lnTo>
                <a:lnTo>
                  <a:pt x="7649" y="15491"/>
                </a:lnTo>
                <a:lnTo>
                  <a:pt x="7616" y="15512"/>
                </a:lnTo>
                <a:lnTo>
                  <a:pt x="7584" y="15533"/>
                </a:lnTo>
                <a:lnTo>
                  <a:pt x="7553" y="15554"/>
                </a:lnTo>
                <a:lnTo>
                  <a:pt x="7527" y="15566"/>
                </a:lnTo>
                <a:lnTo>
                  <a:pt x="7501" y="15576"/>
                </a:lnTo>
                <a:lnTo>
                  <a:pt x="7474" y="15585"/>
                </a:lnTo>
                <a:lnTo>
                  <a:pt x="7447" y="15593"/>
                </a:lnTo>
                <a:lnTo>
                  <a:pt x="7419" y="15600"/>
                </a:lnTo>
                <a:lnTo>
                  <a:pt x="7390" y="15606"/>
                </a:lnTo>
                <a:lnTo>
                  <a:pt x="7362" y="15612"/>
                </a:lnTo>
                <a:lnTo>
                  <a:pt x="7335" y="15618"/>
                </a:lnTo>
                <a:lnTo>
                  <a:pt x="7279" y="15628"/>
                </a:lnTo>
                <a:lnTo>
                  <a:pt x="7225" y="15637"/>
                </a:lnTo>
                <a:lnTo>
                  <a:pt x="7200" y="15642"/>
                </a:lnTo>
                <a:lnTo>
                  <a:pt x="7175" y="15647"/>
                </a:lnTo>
                <a:lnTo>
                  <a:pt x="7150" y="15653"/>
                </a:lnTo>
                <a:lnTo>
                  <a:pt x="7127" y="15659"/>
                </a:lnTo>
                <a:lnTo>
                  <a:pt x="7110" y="15656"/>
                </a:lnTo>
                <a:lnTo>
                  <a:pt x="7093" y="15654"/>
                </a:lnTo>
                <a:lnTo>
                  <a:pt x="7075" y="15655"/>
                </a:lnTo>
                <a:lnTo>
                  <a:pt x="7059" y="15657"/>
                </a:lnTo>
                <a:lnTo>
                  <a:pt x="7041" y="15660"/>
                </a:lnTo>
                <a:lnTo>
                  <a:pt x="7025" y="15665"/>
                </a:lnTo>
                <a:lnTo>
                  <a:pt x="7007" y="15670"/>
                </a:lnTo>
                <a:lnTo>
                  <a:pt x="6990" y="15676"/>
                </a:lnTo>
                <a:lnTo>
                  <a:pt x="6955" y="15689"/>
                </a:lnTo>
                <a:lnTo>
                  <a:pt x="6918" y="15700"/>
                </a:lnTo>
                <a:lnTo>
                  <a:pt x="6899" y="15705"/>
                </a:lnTo>
                <a:lnTo>
                  <a:pt x="6881" y="15708"/>
                </a:lnTo>
                <a:lnTo>
                  <a:pt x="6861" y="15711"/>
                </a:lnTo>
                <a:lnTo>
                  <a:pt x="6842" y="15712"/>
                </a:lnTo>
                <a:lnTo>
                  <a:pt x="6840" y="15722"/>
                </a:lnTo>
                <a:lnTo>
                  <a:pt x="6838" y="15733"/>
                </a:lnTo>
                <a:lnTo>
                  <a:pt x="6838" y="15744"/>
                </a:lnTo>
                <a:lnTo>
                  <a:pt x="6840" y="15756"/>
                </a:lnTo>
                <a:lnTo>
                  <a:pt x="6843" y="15782"/>
                </a:lnTo>
                <a:lnTo>
                  <a:pt x="6847" y="15809"/>
                </a:lnTo>
                <a:lnTo>
                  <a:pt x="6849" y="15824"/>
                </a:lnTo>
                <a:lnTo>
                  <a:pt x="6851" y="15838"/>
                </a:lnTo>
                <a:lnTo>
                  <a:pt x="6851" y="15851"/>
                </a:lnTo>
                <a:lnTo>
                  <a:pt x="6852" y="15865"/>
                </a:lnTo>
                <a:lnTo>
                  <a:pt x="6851" y="15878"/>
                </a:lnTo>
                <a:lnTo>
                  <a:pt x="6849" y="15891"/>
                </a:lnTo>
                <a:lnTo>
                  <a:pt x="6846" y="15903"/>
                </a:lnTo>
                <a:lnTo>
                  <a:pt x="6842" y="15915"/>
                </a:lnTo>
                <a:lnTo>
                  <a:pt x="6818" y="15919"/>
                </a:lnTo>
                <a:lnTo>
                  <a:pt x="6794" y="15923"/>
                </a:lnTo>
                <a:lnTo>
                  <a:pt x="6771" y="15929"/>
                </a:lnTo>
                <a:lnTo>
                  <a:pt x="6747" y="15935"/>
                </a:lnTo>
                <a:lnTo>
                  <a:pt x="6722" y="15944"/>
                </a:lnTo>
                <a:lnTo>
                  <a:pt x="6698" y="15952"/>
                </a:lnTo>
                <a:lnTo>
                  <a:pt x="6675" y="15960"/>
                </a:lnTo>
                <a:lnTo>
                  <a:pt x="6650" y="15969"/>
                </a:lnTo>
                <a:lnTo>
                  <a:pt x="6603" y="15989"/>
                </a:lnTo>
                <a:lnTo>
                  <a:pt x="6554" y="16009"/>
                </a:lnTo>
                <a:lnTo>
                  <a:pt x="6506" y="16030"/>
                </a:lnTo>
                <a:lnTo>
                  <a:pt x="6458" y="16051"/>
                </a:lnTo>
                <a:lnTo>
                  <a:pt x="6409" y="16071"/>
                </a:lnTo>
                <a:lnTo>
                  <a:pt x="6362" y="16089"/>
                </a:lnTo>
                <a:lnTo>
                  <a:pt x="6338" y="16097"/>
                </a:lnTo>
                <a:lnTo>
                  <a:pt x="6315" y="16104"/>
                </a:lnTo>
                <a:lnTo>
                  <a:pt x="6290" y="16110"/>
                </a:lnTo>
                <a:lnTo>
                  <a:pt x="6267" y="16116"/>
                </a:lnTo>
                <a:lnTo>
                  <a:pt x="6244" y="16121"/>
                </a:lnTo>
                <a:lnTo>
                  <a:pt x="6220" y="16124"/>
                </a:lnTo>
                <a:lnTo>
                  <a:pt x="6196" y="16127"/>
                </a:lnTo>
                <a:lnTo>
                  <a:pt x="6174" y="16128"/>
                </a:lnTo>
                <a:lnTo>
                  <a:pt x="6150" y="16128"/>
                </a:lnTo>
                <a:lnTo>
                  <a:pt x="6127" y="16127"/>
                </a:lnTo>
                <a:lnTo>
                  <a:pt x="6104" y="16124"/>
                </a:lnTo>
                <a:lnTo>
                  <a:pt x="6081" y="16119"/>
                </a:lnTo>
                <a:lnTo>
                  <a:pt x="6061" y="16105"/>
                </a:lnTo>
                <a:lnTo>
                  <a:pt x="6042" y="16090"/>
                </a:lnTo>
                <a:lnTo>
                  <a:pt x="6023" y="16074"/>
                </a:lnTo>
                <a:lnTo>
                  <a:pt x="6006" y="16057"/>
                </a:lnTo>
                <a:lnTo>
                  <a:pt x="5988" y="16040"/>
                </a:lnTo>
                <a:lnTo>
                  <a:pt x="5972" y="16022"/>
                </a:lnTo>
                <a:lnTo>
                  <a:pt x="5956" y="16003"/>
                </a:lnTo>
                <a:lnTo>
                  <a:pt x="5942" y="15984"/>
                </a:lnTo>
                <a:lnTo>
                  <a:pt x="5928" y="15965"/>
                </a:lnTo>
                <a:lnTo>
                  <a:pt x="5914" y="15944"/>
                </a:lnTo>
                <a:lnTo>
                  <a:pt x="5901" y="15923"/>
                </a:lnTo>
                <a:lnTo>
                  <a:pt x="5889" y="15901"/>
                </a:lnTo>
                <a:lnTo>
                  <a:pt x="5877" y="15880"/>
                </a:lnTo>
                <a:lnTo>
                  <a:pt x="5867" y="15857"/>
                </a:lnTo>
                <a:lnTo>
                  <a:pt x="5857" y="15835"/>
                </a:lnTo>
                <a:lnTo>
                  <a:pt x="5847" y="15811"/>
                </a:lnTo>
                <a:lnTo>
                  <a:pt x="5838" y="15788"/>
                </a:lnTo>
                <a:lnTo>
                  <a:pt x="5830" y="15764"/>
                </a:lnTo>
                <a:lnTo>
                  <a:pt x="5823" y="15741"/>
                </a:lnTo>
                <a:lnTo>
                  <a:pt x="5815" y="15717"/>
                </a:lnTo>
                <a:lnTo>
                  <a:pt x="5809" y="15693"/>
                </a:lnTo>
                <a:lnTo>
                  <a:pt x="5803" y="15667"/>
                </a:lnTo>
                <a:lnTo>
                  <a:pt x="5798" y="15643"/>
                </a:lnTo>
                <a:lnTo>
                  <a:pt x="5793" y="15618"/>
                </a:lnTo>
                <a:lnTo>
                  <a:pt x="5790" y="15594"/>
                </a:lnTo>
                <a:lnTo>
                  <a:pt x="5786" y="15569"/>
                </a:lnTo>
                <a:lnTo>
                  <a:pt x="5782" y="15544"/>
                </a:lnTo>
                <a:lnTo>
                  <a:pt x="5780" y="15519"/>
                </a:lnTo>
                <a:lnTo>
                  <a:pt x="5778" y="15495"/>
                </a:lnTo>
                <a:lnTo>
                  <a:pt x="5777" y="15471"/>
                </a:lnTo>
                <a:lnTo>
                  <a:pt x="5776" y="15447"/>
                </a:lnTo>
                <a:lnTo>
                  <a:pt x="5776" y="15422"/>
                </a:lnTo>
                <a:lnTo>
                  <a:pt x="5763" y="15424"/>
                </a:lnTo>
                <a:lnTo>
                  <a:pt x="5750" y="15425"/>
                </a:lnTo>
                <a:lnTo>
                  <a:pt x="5736" y="15426"/>
                </a:lnTo>
                <a:lnTo>
                  <a:pt x="5724" y="15426"/>
                </a:lnTo>
                <a:lnTo>
                  <a:pt x="5711" y="15426"/>
                </a:lnTo>
                <a:lnTo>
                  <a:pt x="5699" y="15424"/>
                </a:lnTo>
                <a:lnTo>
                  <a:pt x="5688" y="15422"/>
                </a:lnTo>
                <a:lnTo>
                  <a:pt x="5675" y="15420"/>
                </a:lnTo>
                <a:lnTo>
                  <a:pt x="5664" y="15417"/>
                </a:lnTo>
                <a:lnTo>
                  <a:pt x="5654" y="15413"/>
                </a:lnTo>
                <a:lnTo>
                  <a:pt x="5643" y="15409"/>
                </a:lnTo>
                <a:lnTo>
                  <a:pt x="5633" y="15404"/>
                </a:lnTo>
                <a:lnTo>
                  <a:pt x="5624" y="15398"/>
                </a:lnTo>
                <a:lnTo>
                  <a:pt x="5615" y="15393"/>
                </a:lnTo>
                <a:lnTo>
                  <a:pt x="5605" y="15386"/>
                </a:lnTo>
                <a:lnTo>
                  <a:pt x="5597" y="15379"/>
                </a:lnTo>
                <a:lnTo>
                  <a:pt x="5589" y="15294"/>
                </a:lnTo>
                <a:lnTo>
                  <a:pt x="5581" y="15210"/>
                </a:lnTo>
                <a:lnTo>
                  <a:pt x="5571" y="15125"/>
                </a:lnTo>
                <a:lnTo>
                  <a:pt x="5561" y="15041"/>
                </a:lnTo>
                <a:lnTo>
                  <a:pt x="5551" y="14957"/>
                </a:lnTo>
                <a:lnTo>
                  <a:pt x="5539" y="14874"/>
                </a:lnTo>
                <a:lnTo>
                  <a:pt x="5527" y="14790"/>
                </a:lnTo>
                <a:lnTo>
                  <a:pt x="5514" y="14708"/>
                </a:lnTo>
                <a:lnTo>
                  <a:pt x="5500" y="14625"/>
                </a:lnTo>
                <a:lnTo>
                  <a:pt x="5486" y="14542"/>
                </a:lnTo>
                <a:lnTo>
                  <a:pt x="5472" y="14461"/>
                </a:lnTo>
                <a:lnTo>
                  <a:pt x="5457" y="14378"/>
                </a:lnTo>
                <a:lnTo>
                  <a:pt x="5426" y="14215"/>
                </a:lnTo>
                <a:lnTo>
                  <a:pt x="5393" y="14053"/>
                </a:lnTo>
                <a:lnTo>
                  <a:pt x="5359" y="13890"/>
                </a:lnTo>
                <a:lnTo>
                  <a:pt x="5324" y="13728"/>
                </a:lnTo>
                <a:lnTo>
                  <a:pt x="5289" y="13567"/>
                </a:lnTo>
                <a:lnTo>
                  <a:pt x="5253" y="13405"/>
                </a:lnTo>
                <a:lnTo>
                  <a:pt x="5217" y="13243"/>
                </a:lnTo>
                <a:lnTo>
                  <a:pt x="5182" y="13082"/>
                </a:lnTo>
                <a:lnTo>
                  <a:pt x="5147" y="12920"/>
                </a:lnTo>
                <a:lnTo>
                  <a:pt x="5113" y="12757"/>
                </a:lnTo>
                <a:lnTo>
                  <a:pt x="5090" y="12666"/>
                </a:lnTo>
                <a:lnTo>
                  <a:pt x="5064" y="12575"/>
                </a:lnTo>
                <a:lnTo>
                  <a:pt x="5052" y="12530"/>
                </a:lnTo>
                <a:lnTo>
                  <a:pt x="5037" y="12485"/>
                </a:lnTo>
                <a:lnTo>
                  <a:pt x="5023" y="12442"/>
                </a:lnTo>
                <a:lnTo>
                  <a:pt x="5008" y="12397"/>
                </a:lnTo>
                <a:lnTo>
                  <a:pt x="4993" y="12354"/>
                </a:lnTo>
                <a:lnTo>
                  <a:pt x="4977" y="12312"/>
                </a:lnTo>
                <a:lnTo>
                  <a:pt x="4960" y="12268"/>
                </a:lnTo>
                <a:lnTo>
                  <a:pt x="4943" y="12226"/>
                </a:lnTo>
                <a:lnTo>
                  <a:pt x="4924" y="12185"/>
                </a:lnTo>
                <a:lnTo>
                  <a:pt x="4904" y="12143"/>
                </a:lnTo>
                <a:lnTo>
                  <a:pt x="4885" y="12102"/>
                </a:lnTo>
                <a:lnTo>
                  <a:pt x="4864" y="12062"/>
                </a:lnTo>
                <a:lnTo>
                  <a:pt x="4843" y="12021"/>
                </a:lnTo>
                <a:lnTo>
                  <a:pt x="4820" y="11981"/>
                </a:lnTo>
                <a:lnTo>
                  <a:pt x="4796" y="11942"/>
                </a:lnTo>
                <a:lnTo>
                  <a:pt x="4772" y="11902"/>
                </a:lnTo>
                <a:lnTo>
                  <a:pt x="4746" y="11864"/>
                </a:lnTo>
                <a:lnTo>
                  <a:pt x="4719" y="11827"/>
                </a:lnTo>
                <a:lnTo>
                  <a:pt x="4691" y="11789"/>
                </a:lnTo>
                <a:lnTo>
                  <a:pt x="4663" y="11751"/>
                </a:lnTo>
                <a:lnTo>
                  <a:pt x="4633" y="11715"/>
                </a:lnTo>
                <a:lnTo>
                  <a:pt x="4602" y="11679"/>
                </a:lnTo>
                <a:lnTo>
                  <a:pt x="4569" y="11643"/>
                </a:lnTo>
                <a:lnTo>
                  <a:pt x="4535" y="11608"/>
                </a:lnTo>
                <a:lnTo>
                  <a:pt x="4500" y="11573"/>
                </a:lnTo>
                <a:lnTo>
                  <a:pt x="4464" y="11539"/>
                </a:lnTo>
                <a:lnTo>
                  <a:pt x="4426" y="11505"/>
                </a:lnTo>
                <a:lnTo>
                  <a:pt x="4387" y="11472"/>
                </a:lnTo>
                <a:lnTo>
                  <a:pt x="4246" y="11316"/>
                </a:lnTo>
                <a:lnTo>
                  <a:pt x="4224" y="11358"/>
                </a:lnTo>
                <a:lnTo>
                  <a:pt x="4205" y="11402"/>
                </a:lnTo>
                <a:lnTo>
                  <a:pt x="4186" y="11447"/>
                </a:lnTo>
                <a:lnTo>
                  <a:pt x="4170" y="11491"/>
                </a:lnTo>
                <a:lnTo>
                  <a:pt x="4154" y="11538"/>
                </a:lnTo>
                <a:lnTo>
                  <a:pt x="4140" y="11584"/>
                </a:lnTo>
                <a:lnTo>
                  <a:pt x="4126" y="11630"/>
                </a:lnTo>
                <a:lnTo>
                  <a:pt x="4114" y="11678"/>
                </a:lnTo>
                <a:lnTo>
                  <a:pt x="4090" y="11772"/>
                </a:lnTo>
                <a:lnTo>
                  <a:pt x="4068" y="11867"/>
                </a:lnTo>
                <a:lnTo>
                  <a:pt x="4045" y="11963"/>
                </a:lnTo>
                <a:lnTo>
                  <a:pt x="4020" y="12057"/>
                </a:lnTo>
                <a:lnTo>
                  <a:pt x="4006" y="12103"/>
                </a:lnTo>
                <a:lnTo>
                  <a:pt x="3992" y="12149"/>
                </a:lnTo>
                <a:lnTo>
                  <a:pt x="3976" y="12195"/>
                </a:lnTo>
                <a:lnTo>
                  <a:pt x="3959" y="12239"/>
                </a:lnTo>
                <a:lnTo>
                  <a:pt x="3940" y="12283"/>
                </a:lnTo>
                <a:lnTo>
                  <a:pt x="3919" y="12326"/>
                </a:lnTo>
                <a:lnTo>
                  <a:pt x="3898" y="12368"/>
                </a:lnTo>
                <a:lnTo>
                  <a:pt x="3873" y="12409"/>
                </a:lnTo>
                <a:lnTo>
                  <a:pt x="3846" y="12449"/>
                </a:lnTo>
                <a:lnTo>
                  <a:pt x="3818" y="12488"/>
                </a:lnTo>
                <a:lnTo>
                  <a:pt x="3786" y="12525"/>
                </a:lnTo>
                <a:lnTo>
                  <a:pt x="3752" y="12562"/>
                </a:lnTo>
                <a:lnTo>
                  <a:pt x="3715" y="12596"/>
                </a:lnTo>
                <a:lnTo>
                  <a:pt x="3673" y="12629"/>
                </a:lnTo>
                <a:lnTo>
                  <a:pt x="3630" y="12661"/>
                </a:lnTo>
                <a:lnTo>
                  <a:pt x="3583" y="12691"/>
                </a:lnTo>
                <a:lnTo>
                  <a:pt x="3524" y="12733"/>
                </a:lnTo>
                <a:lnTo>
                  <a:pt x="3466" y="12775"/>
                </a:lnTo>
                <a:lnTo>
                  <a:pt x="3408" y="12819"/>
                </a:lnTo>
                <a:lnTo>
                  <a:pt x="3350" y="12863"/>
                </a:lnTo>
                <a:lnTo>
                  <a:pt x="3294" y="12908"/>
                </a:lnTo>
                <a:lnTo>
                  <a:pt x="3237" y="12955"/>
                </a:lnTo>
                <a:lnTo>
                  <a:pt x="3181" y="13002"/>
                </a:lnTo>
                <a:lnTo>
                  <a:pt x="3126" y="13050"/>
                </a:lnTo>
                <a:lnTo>
                  <a:pt x="3071" y="13098"/>
                </a:lnTo>
                <a:lnTo>
                  <a:pt x="3017" y="13147"/>
                </a:lnTo>
                <a:lnTo>
                  <a:pt x="2963" y="13197"/>
                </a:lnTo>
                <a:lnTo>
                  <a:pt x="2909" y="13247"/>
                </a:lnTo>
                <a:lnTo>
                  <a:pt x="2803" y="13349"/>
                </a:lnTo>
                <a:lnTo>
                  <a:pt x="2697" y="13453"/>
                </a:lnTo>
                <a:lnTo>
                  <a:pt x="2592" y="13558"/>
                </a:lnTo>
                <a:lnTo>
                  <a:pt x="2488" y="13664"/>
                </a:lnTo>
                <a:lnTo>
                  <a:pt x="2383" y="13772"/>
                </a:lnTo>
                <a:lnTo>
                  <a:pt x="2279" y="13881"/>
                </a:lnTo>
                <a:lnTo>
                  <a:pt x="2174" y="13990"/>
                </a:lnTo>
                <a:lnTo>
                  <a:pt x="2068" y="14099"/>
                </a:lnTo>
                <a:lnTo>
                  <a:pt x="1962" y="14209"/>
                </a:lnTo>
                <a:lnTo>
                  <a:pt x="1855" y="14318"/>
                </a:lnTo>
                <a:lnTo>
                  <a:pt x="1849" y="14323"/>
                </a:lnTo>
                <a:lnTo>
                  <a:pt x="1842" y="14328"/>
                </a:lnTo>
                <a:lnTo>
                  <a:pt x="1836" y="14333"/>
                </a:lnTo>
                <a:lnTo>
                  <a:pt x="1829" y="14336"/>
                </a:lnTo>
                <a:lnTo>
                  <a:pt x="1823" y="14339"/>
                </a:lnTo>
                <a:lnTo>
                  <a:pt x="1817" y="14341"/>
                </a:lnTo>
                <a:lnTo>
                  <a:pt x="1809" y="14343"/>
                </a:lnTo>
                <a:lnTo>
                  <a:pt x="1802" y="14344"/>
                </a:lnTo>
                <a:lnTo>
                  <a:pt x="1789" y="14345"/>
                </a:lnTo>
                <a:lnTo>
                  <a:pt x="1774" y="14344"/>
                </a:lnTo>
                <a:lnTo>
                  <a:pt x="1760" y="14341"/>
                </a:lnTo>
                <a:lnTo>
                  <a:pt x="1745" y="14337"/>
                </a:lnTo>
                <a:lnTo>
                  <a:pt x="1730" y="14332"/>
                </a:lnTo>
                <a:lnTo>
                  <a:pt x="1716" y="14326"/>
                </a:lnTo>
                <a:lnTo>
                  <a:pt x="1700" y="14320"/>
                </a:lnTo>
                <a:lnTo>
                  <a:pt x="1686" y="14313"/>
                </a:lnTo>
                <a:lnTo>
                  <a:pt x="1658" y="14299"/>
                </a:lnTo>
                <a:lnTo>
                  <a:pt x="1631" y="14288"/>
                </a:lnTo>
                <a:lnTo>
                  <a:pt x="1563" y="14222"/>
                </a:lnTo>
                <a:lnTo>
                  <a:pt x="1551" y="14241"/>
                </a:lnTo>
                <a:lnTo>
                  <a:pt x="1539" y="14260"/>
                </a:lnTo>
                <a:lnTo>
                  <a:pt x="1528" y="14280"/>
                </a:lnTo>
                <a:lnTo>
                  <a:pt x="1518" y="14302"/>
                </a:lnTo>
                <a:lnTo>
                  <a:pt x="1501" y="14345"/>
                </a:lnTo>
                <a:lnTo>
                  <a:pt x="1484" y="14390"/>
                </a:lnTo>
                <a:lnTo>
                  <a:pt x="1468" y="14438"/>
                </a:lnTo>
                <a:lnTo>
                  <a:pt x="1449" y="14484"/>
                </a:lnTo>
                <a:lnTo>
                  <a:pt x="1440" y="14507"/>
                </a:lnTo>
                <a:lnTo>
                  <a:pt x="1429" y="14529"/>
                </a:lnTo>
                <a:lnTo>
                  <a:pt x="1417" y="14551"/>
                </a:lnTo>
                <a:lnTo>
                  <a:pt x="1404" y="14574"/>
                </a:lnTo>
                <a:lnTo>
                  <a:pt x="1404" y="14595"/>
                </a:lnTo>
                <a:lnTo>
                  <a:pt x="1405" y="14617"/>
                </a:lnTo>
                <a:lnTo>
                  <a:pt x="1407" y="14637"/>
                </a:lnTo>
                <a:lnTo>
                  <a:pt x="1411" y="14657"/>
                </a:lnTo>
                <a:lnTo>
                  <a:pt x="1417" y="14677"/>
                </a:lnTo>
                <a:lnTo>
                  <a:pt x="1423" y="14697"/>
                </a:lnTo>
                <a:lnTo>
                  <a:pt x="1432" y="14715"/>
                </a:lnTo>
                <a:lnTo>
                  <a:pt x="1441" y="14734"/>
                </a:lnTo>
                <a:lnTo>
                  <a:pt x="1451" y="14751"/>
                </a:lnTo>
                <a:lnTo>
                  <a:pt x="1463" y="14769"/>
                </a:lnTo>
                <a:lnTo>
                  <a:pt x="1475" y="14785"/>
                </a:lnTo>
                <a:lnTo>
                  <a:pt x="1487" y="14802"/>
                </a:lnTo>
                <a:lnTo>
                  <a:pt x="1501" y="14819"/>
                </a:lnTo>
                <a:lnTo>
                  <a:pt x="1515" y="14835"/>
                </a:lnTo>
                <a:lnTo>
                  <a:pt x="1529" y="14851"/>
                </a:lnTo>
                <a:lnTo>
                  <a:pt x="1545" y="14866"/>
                </a:lnTo>
                <a:lnTo>
                  <a:pt x="1607" y="14925"/>
                </a:lnTo>
                <a:lnTo>
                  <a:pt x="1669" y="14983"/>
                </a:lnTo>
                <a:lnTo>
                  <a:pt x="1699" y="15011"/>
                </a:lnTo>
                <a:lnTo>
                  <a:pt x="1726" y="15038"/>
                </a:lnTo>
                <a:lnTo>
                  <a:pt x="1739" y="15052"/>
                </a:lnTo>
                <a:lnTo>
                  <a:pt x="1751" y="15067"/>
                </a:lnTo>
                <a:lnTo>
                  <a:pt x="1762" y="15081"/>
                </a:lnTo>
                <a:lnTo>
                  <a:pt x="1772" y="15095"/>
                </a:lnTo>
                <a:lnTo>
                  <a:pt x="1787" y="15102"/>
                </a:lnTo>
                <a:lnTo>
                  <a:pt x="1801" y="15110"/>
                </a:lnTo>
                <a:lnTo>
                  <a:pt x="1816" y="15119"/>
                </a:lnTo>
                <a:lnTo>
                  <a:pt x="1829" y="15128"/>
                </a:lnTo>
                <a:lnTo>
                  <a:pt x="1843" y="15138"/>
                </a:lnTo>
                <a:lnTo>
                  <a:pt x="1857" y="15148"/>
                </a:lnTo>
                <a:lnTo>
                  <a:pt x="1870" y="15159"/>
                </a:lnTo>
                <a:lnTo>
                  <a:pt x="1884" y="15170"/>
                </a:lnTo>
                <a:lnTo>
                  <a:pt x="1909" y="15194"/>
                </a:lnTo>
                <a:lnTo>
                  <a:pt x="1934" y="15220"/>
                </a:lnTo>
                <a:lnTo>
                  <a:pt x="1957" y="15246"/>
                </a:lnTo>
                <a:lnTo>
                  <a:pt x="1978" y="15274"/>
                </a:lnTo>
                <a:lnTo>
                  <a:pt x="1988" y="15289"/>
                </a:lnTo>
                <a:lnTo>
                  <a:pt x="1998" y="15303"/>
                </a:lnTo>
                <a:lnTo>
                  <a:pt x="2006" y="15319"/>
                </a:lnTo>
                <a:lnTo>
                  <a:pt x="2015" y="15334"/>
                </a:lnTo>
                <a:lnTo>
                  <a:pt x="2023" y="15349"/>
                </a:lnTo>
                <a:lnTo>
                  <a:pt x="2030" y="15364"/>
                </a:lnTo>
                <a:lnTo>
                  <a:pt x="2037" y="15380"/>
                </a:lnTo>
                <a:lnTo>
                  <a:pt x="2043" y="15395"/>
                </a:lnTo>
                <a:lnTo>
                  <a:pt x="2048" y="15411"/>
                </a:lnTo>
                <a:lnTo>
                  <a:pt x="2053" y="15427"/>
                </a:lnTo>
                <a:lnTo>
                  <a:pt x="2058" y="15443"/>
                </a:lnTo>
                <a:lnTo>
                  <a:pt x="2061" y="15459"/>
                </a:lnTo>
                <a:lnTo>
                  <a:pt x="2064" y="15475"/>
                </a:lnTo>
                <a:lnTo>
                  <a:pt x="2066" y="15490"/>
                </a:lnTo>
                <a:lnTo>
                  <a:pt x="2067" y="15506"/>
                </a:lnTo>
                <a:lnTo>
                  <a:pt x="2068" y="15521"/>
                </a:lnTo>
                <a:lnTo>
                  <a:pt x="2054" y="15525"/>
                </a:lnTo>
                <a:lnTo>
                  <a:pt x="2043" y="15530"/>
                </a:lnTo>
                <a:lnTo>
                  <a:pt x="2031" y="15536"/>
                </a:lnTo>
                <a:lnTo>
                  <a:pt x="2018" y="15543"/>
                </a:lnTo>
                <a:lnTo>
                  <a:pt x="1996" y="15557"/>
                </a:lnTo>
                <a:lnTo>
                  <a:pt x="1972" y="15572"/>
                </a:lnTo>
                <a:lnTo>
                  <a:pt x="1961" y="15578"/>
                </a:lnTo>
                <a:lnTo>
                  <a:pt x="1949" y="15583"/>
                </a:lnTo>
                <a:lnTo>
                  <a:pt x="1937" y="15586"/>
                </a:lnTo>
                <a:lnTo>
                  <a:pt x="1925" y="15588"/>
                </a:lnTo>
                <a:lnTo>
                  <a:pt x="1919" y="15588"/>
                </a:lnTo>
                <a:lnTo>
                  <a:pt x="1912" y="15587"/>
                </a:lnTo>
                <a:lnTo>
                  <a:pt x="1906" y="15586"/>
                </a:lnTo>
                <a:lnTo>
                  <a:pt x="1900" y="15584"/>
                </a:lnTo>
                <a:lnTo>
                  <a:pt x="1894" y="15582"/>
                </a:lnTo>
                <a:lnTo>
                  <a:pt x="1887" y="15578"/>
                </a:lnTo>
                <a:lnTo>
                  <a:pt x="1880" y="15574"/>
                </a:lnTo>
                <a:lnTo>
                  <a:pt x="1873" y="15569"/>
                </a:lnTo>
                <a:lnTo>
                  <a:pt x="1832" y="15550"/>
                </a:lnTo>
                <a:lnTo>
                  <a:pt x="1790" y="15532"/>
                </a:lnTo>
                <a:lnTo>
                  <a:pt x="1746" y="15515"/>
                </a:lnTo>
                <a:lnTo>
                  <a:pt x="1701" y="15499"/>
                </a:lnTo>
                <a:lnTo>
                  <a:pt x="1609" y="15467"/>
                </a:lnTo>
                <a:lnTo>
                  <a:pt x="1514" y="15434"/>
                </a:lnTo>
                <a:lnTo>
                  <a:pt x="1417" y="15403"/>
                </a:lnTo>
                <a:lnTo>
                  <a:pt x="1323" y="15369"/>
                </a:lnTo>
                <a:lnTo>
                  <a:pt x="1275" y="15352"/>
                </a:lnTo>
                <a:lnTo>
                  <a:pt x="1229" y="15333"/>
                </a:lnTo>
                <a:lnTo>
                  <a:pt x="1183" y="15314"/>
                </a:lnTo>
                <a:lnTo>
                  <a:pt x="1138" y="15292"/>
                </a:lnTo>
                <a:lnTo>
                  <a:pt x="1095" y="15271"/>
                </a:lnTo>
                <a:lnTo>
                  <a:pt x="1053" y="15248"/>
                </a:lnTo>
                <a:lnTo>
                  <a:pt x="1012" y="15224"/>
                </a:lnTo>
                <a:lnTo>
                  <a:pt x="973" y="15198"/>
                </a:lnTo>
                <a:lnTo>
                  <a:pt x="936" y="15169"/>
                </a:lnTo>
                <a:lnTo>
                  <a:pt x="901" y="15140"/>
                </a:lnTo>
                <a:lnTo>
                  <a:pt x="868" y="15108"/>
                </a:lnTo>
                <a:lnTo>
                  <a:pt x="837" y="15075"/>
                </a:lnTo>
                <a:lnTo>
                  <a:pt x="809" y="15038"/>
                </a:lnTo>
                <a:lnTo>
                  <a:pt x="783" y="15000"/>
                </a:lnTo>
                <a:lnTo>
                  <a:pt x="761" y="14959"/>
                </a:lnTo>
                <a:lnTo>
                  <a:pt x="741" y="14915"/>
                </a:lnTo>
                <a:lnTo>
                  <a:pt x="725" y="14868"/>
                </a:lnTo>
                <a:lnTo>
                  <a:pt x="712" y="14819"/>
                </a:lnTo>
                <a:lnTo>
                  <a:pt x="703" y="14766"/>
                </a:lnTo>
                <a:lnTo>
                  <a:pt x="697" y="14711"/>
                </a:lnTo>
                <a:lnTo>
                  <a:pt x="678" y="14658"/>
                </a:lnTo>
                <a:lnTo>
                  <a:pt x="660" y="14606"/>
                </a:lnTo>
                <a:lnTo>
                  <a:pt x="642" y="14551"/>
                </a:lnTo>
                <a:lnTo>
                  <a:pt x="625" y="14498"/>
                </a:lnTo>
                <a:lnTo>
                  <a:pt x="606" y="14445"/>
                </a:lnTo>
                <a:lnTo>
                  <a:pt x="586" y="14391"/>
                </a:lnTo>
                <a:lnTo>
                  <a:pt x="574" y="14365"/>
                </a:lnTo>
                <a:lnTo>
                  <a:pt x="563" y="14340"/>
                </a:lnTo>
                <a:lnTo>
                  <a:pt x="551" y="14314"/>
                </a:lnTo>
                <a:lnTo>
                  <a:pt x="537" y="14288"/>
                </a:lnTo>
                <a:lnTo>
                  <a:pt x="526" y="14299"/>
                </a:lnTo>
                <a:lnTo>
                  <a:pt x="514" y="14310"/>
                </a:lnTo>
                <a:lnTo>
                  <a:pt x="500" y="14318"/>
                </a:lnTo>
                <a:lnTo>
                  <a:pt x="488" y="14325"/>
                </a:lnTo>
                <a:lnTo>
                  <a:pt x="474" y="14332"/>
                </a:lnTo>
                <a:lnTo>
                  <a:pt x="461" y="14337"/>
                </a:lnTo>
                <a:lnTo>
                  <a:pt x="448" y="14342"/>
                </a:lnTo>
                <a:lnTo>
                  <a:pt x="434" y="14347"/>
                </a:lnTo>
                <a:lnTo>
                  <a:pt x="406" y="14355"/>
                </a:lnTo>
                <a:lnTo>
                  <a:pt x="378" y="14363"/>
                </a:lnTo>
                <a:lnTo>
                  <a:pt x="349" y="14372"/>
                </a:lnTo>
                <a:lnTo>
                  <a:pt x="319" y="14383"/>
                </a:lnTo>
                <a:lnTo>
                  <a:pt x="293" y="14352"/>
                </a:lnTo>
                <a:lnTo>
                  <a:pt x="269" y="14320"/>
                </a:lnTo>
                <a:lnTo>
                  <a:pt x="245" y="14287"/>
                </a:lnTo>
                <a:lnTo>
                  <a:pt x="221" y="14254"/>
                </a:lnTo>
                <a:lnTo>
                  <a:pt x="199" y="14220"/>
                </a:lnTo>
                <a:lnTo>
                  <a:pt x="177" y="14186"/>
                </a:lnTo>
                <a:lnTo>
                  <a:pt x="156" y="14151"/>
                </a:lnTo>
                <a:lnTo>
                  <a:pt x="136" y="14117"/>
                </a:lnTo>
                <a:lnTo>
                  <a:pt x="116" y="14082"/>
                </a:lnTo>
                <a:lnTo>
                  <a:pt x="98" y="14047"/>
                </a:lnTo>
                <a:lnTo>
                  <a:pt x="80" y="14013"/>
                </a:lnTo>
                <a:lnTo>
                  <a:pt x="63" y="13978"/>
                </a:lnTo>
                <a:lnTo>
                  <a:pt x="30" y="13909"/>
                </a:lnTo>
                <a:lnTo>
                  <a:pt x="0" y="13843"/>
                </a:lnTo>
                <a:lnTo>
                  <a:pt x="36" y="13796"/>
                </a:lnTo>
                <a:lnTo>
                  <a:pt x="71" y="13749"/>
                </a:lnTo>
                <a:lnTo>
                  <a:pt x="106" y="13702"/>
                </a:lnTo>
                <a:lnTo>
                  <a:pt x="142" y="13654"/>
                </a:lnTo>
                <a:lnTo>
                  <a:pt x="161" y="13630"/>
                </a:lnTo>
                <a:lnTo>
                  <a:pt x="180" y="13607"/>
                </a:lnTo>
                <a:lnTo>
                  <a:pt x="200" y="13583"/>
                </a:lnTo>
                <a:lnTo>
                  <a:pt x="220" y="13560"/>
                </a:lnTo>
                <a:lnTo>
                  <a:pt x="241" y="13536"/>
                </a:lnTo>
                <a:lnTo>
                  <a:pt x="262" y="13513"/>
                </a:lnTo>
                <a:lnTo>
                  <a:pt x="286" y="13491"/>
                </a:lnTo>
                <a:lnTo>
                  <a:pt x="310" y="13469"/>
                </a:lnTo>
                <a:lnTo>
                  <a:pt x="320" y="13466"/>
                </a:lnTo>
                <a:lnTo>
                  <a:pt x="330" y="13464"/>
                </a:lnTo>
                <a:lnTo>
                  <a:pt x="342" y="13460"/>
                </a:lnTo>
                <a:lnTo>
                  <a:pt x="353" y="13456"/>
                </a:lnTo>
                <a:lnTo>
                  <a:pt x="377" y="13447"/>
                </a:lnTo>
                <a:lnTo>
                  <a:pt x="401" y="13436"/>
                </a:lnTo>
                <a:lnTo>
                  <a:pt x="426" y="13424"/>
                </a:lnTo>
                <a:lnTo>
                  <a:pt x="452" y="13411"/>
                </a:lnTo>
                <a:lnTo>
                  <a:pt x="478" y="13399"/>
                </a:lnTo>
                <a:lnTo>
                  <a:pt x="503" y="13388"/>
                </a:lnTo>
                <a:lnTo>
                  <a:pt x="514" y="13384"/>
                </a:lnTo>
                <a:lnTo>
                  <a:pt x="524" y="13382"/>
                </a:lnTo>
                <a:lnTo>
                  <a:pt x="535" y="13380"/>
                </a:lnTo>
                <a:lnTo>
                  <a:pt x="546" y="13378"/>
                </a:lnTo>
                <a:lnTo>
                  <a:pt x="568" y="13376"/>
                </a:lnTo>
                <a:lnTo>
                  <a:pt x="591" y="13375"/>
                </a:lnTo>
                <a:lnTo>
                  <a:pt x="613" y="13373"/>
                </a:lnTo>
                <a:lnTo>
                  <a:pt x="636" y="13369"/>
                </a:lnTo>
                <a:lnTo>
                  <a:pt x="646" y="13367"/>
                </a:lnTo>
                <a:lnTo>
                  <a:pt x="658" y="13363"/>
                </a:lnTo>
                <a:lnTo>
                  <a:pt x="668" y="13359"/>
                </a:lnTo>
                <a:lnTo>
                  <a:pt x="678" y="13355"/>
                </a:lnTo>
                <a:lnTo>
                  <a:pt x="666" y="13340"/>
                </a:lnTo>
                <a:lnTo>
                  <a:pt x="656" y="13325"/>
                </a:lnTo>
                <a:lnTo>
                  <a:pt x="647" y="13308"/>
                </a:lnTo>
                <a:lnTo>
                  <a:pt x="641" y="13290"/>
                </a:lnTo>
                <a:lnTo>
                  <a:pt x="636" y="13272"/>
                </a:lnTo>
                <a:lnTo>
                  <a:pt x="632" y="13253"/>
                </a:lnTo>
                <a:lnTo>
                  <a:pt x="630" y="13233"/>
                </a:lnTo>
                <a:lnTo>
                  <a:pt x="630" y="13213"/>
                </a:lnTo>
                <a:lnTo>
                  <a:pt x="635" y="13213"/>
                </a:lnTo>
                <a:lnTo>
                  <a:pt x="640" y="13213"/>
                </a:lnTo>
                <a:lnTo>
                  <a:pt x="645" y="13211"/>
                </a:lnTo>
                <a:lnTo>
                  <a:pt x="650" y="13209"/>
                </a:lnTo>
                <a:lnTo>
                  <a:pt x="658" y="13203"/>
                </a:lnTo>
                <a:lnTo>
                  <a:pt x="663" y="13198"/>
                </a:lnTo>
                <a:lnTo>
                  <a:pt x="658" y="13185"/>
                </a:lnTo>
                <a:lnTo>
                  <a:pt x="655" y="13174"/>
                </a:lnTo>
                <a:lnTo>
                  <a:pt x="655" y="13169"/>
                </a:lnTo>
                <a:lnTo>
                  <a:pt x="655" y="13164"/>
                </a:lnTo>
                <a:lnTo>
                  <a:pt x="656" y="13161"/>
                </a:lnTo>
                <a:lnTo>
                  <a:pt x="657" y="13158"/>
                </a:lnTo>
                <a:lnTo>
                  <a:pt x="659" y="13155"/>
                </a:lnTo>
                <a:lnTo>
                  <a:pt x="662" y="13153"/>
                </a:lnTo>
                <a:lnTo>
                  <a:pt x="664" y="13151"/>
                </a:lnTo>
                <a:lnTo>
                  <a:pt x="667" y="13149"/>
                </a:lnTo>
                <a:lnTo>
                  <a:pt x="674" y="13147"/>
                </a:lnTo>
                <a:lnTo>
                  <a:pt x="682" y="13145"/>
                </a:lnTo>
                <a:lnTo>
                  <a:pt x="701" y="13142"/>
                </a:lnTo>
                <a:lnTo>
                  <a:pt x="719" y="13139"/>
                </a:lnTo>
                <a:lnTo>
                  <a:pt x="728" y="13135"/>
                </a:lnTo>
                <a:lnTo>
                  <a:pt x="735" y="13131"/>
                </a:lnTo>
                <a:lnTo>
                  <a:pt x="738" y="13128"/>
                </a:lnTo>
                <a:lnTo>
                  <a:pt x="741" y="13125"/>
                </a:lnTo>
                <a:lnTo>
                  <a:pt x="743" y="13122"/>
                </a:lnTo>
                <a:lnTo>
                  <a:pt x="745" y="13117"/>
                </a:lnTo>
                <a:lnTo>
                  <a:pt x="805" y="13075"/>
                </a:lnTo>
                <a:lnTo>
                  <a:pt x="863" y="13031"/>
                </a:lnTo>
                <a:lnTo>
                  <a:pt x="919" y="12987"/>
                </a:lnTo>
                <a:lnTo>
                  <a:pt x="975" y="12942"/>
                </a:lnTo>
                <a:lnTo>
                  <a:pt x="1030" y="12896"/>
                </a:lnTo>
                <a:lnTo>
                  <a:pt x="1085" y="12850"/>
                </a:lnTo>
                <a:lnTo>
                  <a:pt x="1139" y="12805"/>
                </a:lnTo>
                <a:lnTo>
                  <a:pt x="1195" y="12759"/>
                </a:lnTo>
                <a:lnTo>
                  <a:pt x="1250" y="12714"/>
                </a:lnTo>
                <a:lnTo>
                  <a:pt x="1305" y="12671"/>
                </a:lnTo>
                <a:lnTo>
                  <a:pt x="1362" y="12627"/>
                </a:lnTo>
                <a:lnTo>
                  <a:pt x="1419" y="12586"/>
                </a:lnTo>
                <a:lnTo>
                  <a:pt x="1449" y="12566"/>
                </a:lnTo>
                <a:lnTo>
                  <a:pt x="1479" y="12547"/>
                </a:lnTo>
                <a:lnTo>
                  <a:pt x="1509" y="12527"/>
                </a:lnTo>
                <a:lnTo>
                  <a:pt x="1539" y="12508"/>
                </a:lnTo>
                <a:lnTo>
                  <a:pt x="1570" y="12490"/>
                </a:lnTo>
                <a:lnTo>
                  <a:pt x="1602" y="12473"/>
                </a:lnTo>
                <a:lnTo>
                  <a:pt x="1633" y="12456"/>
                </a:lnTo>
                <a:lnTo>
                  <a:pt x="1665" y="12440"/>
                </a:lnTo>
                <a:lnTo>
                  <a:pt x="1738" y="12382"/>
                </a:lnTo>
                <a:lnTo>
                  <a:pt x="1809" y="12325"/>
                </a:lnTo>
                <a:lnTo>
                  <a:pt x="1879" y="12267"/>
                </a:lnTo>
                <a:lnTo>
                  <a:pt x="1948" y="12209"/>
                </a:lnTo>
                <a:lnTo>
                  <a:pt x="2017" y="12151"/>
                </a:lnTo>
                <a:lnTo>
                  <a:pt x="2085" y="12093"/>
                </a:lnTo>
                <a:lnTo>
                  <a:pt x="2153" y="12035"/>
                </a:lnTo>
                <a:lnTo>
                  <a:pt x="2220" y="11977"/>
                </a:lnTo>
                <a:lnTo>
                  <a:pt x="2288" y="11919"/>
                </a:lnTo>
                <a:lnTo>
                  <a:pt x="2357" y="11861"/>
                </a:lnTo>
                <a:lnTo>
                  <a:pt x="2426" y="11804"/>
                </a:lnTo>
                <a:lnTo>
                  <a:pt x="2497" y="11746"/>
                </a:lnTo>
                <a:lnTo>
                  <a:pt x="2568" y="11690"/>
                </a:lnTo>
                <a:lnTo>
                  <a:pt x="2642" y="11634"/>
                </a:lnTo>
                <a:lnTo>
                  <a:pt x="2716" y="11579"/>
                </a:lnTo>
                <a:lnTo>
                  <a:pt x="2793" y="11524"/>
                </a:lnTo>
                <a:lnTo>
                  <a:pt x="2809" y="11477"/>
                </a:lnTo>
                <a:lnTo>
                  <a:pt x="2823" y="11429"/>
                </a:lnTo>
                <a:lnTo>
                  <a:pt x="2838" y="11380"/>
                </a:lnTo>
                <a:lnTo>
                  <a:pt x="2850" y="11331"/>
                </a:lnTo>
                <a:lnTo>
                  <a:pt x="2862" y="11283"/>
                </a:lnTo>
                <a:lnTo>
                  <a:pt x="2875" y="11233"/>
                </a:lnTo>
                <a:lnTo>
                  <a:pt x="2885" y="11183"/>
                </a:lnTo>
                <a:lnTo>
                  <a:pt x="2895" y="11133"/>
                </a:lnTo>
                <a:lnTo>
                  <a:pt x="2915" y="11033"/>
                </a:lnTo>
                <a:lnTo>
                  <a:pt x="2932" y="10932"/>
                </a:lnTo>
                <a:lnTo>
                  <a:pt x="2949" y="10831"/>
                </a:lnTo>
                <a:lnTo>
                  <a:pt x="2964" y="10729"/>
                </a:lnTo>
                <a:lnTo>
                  <a:pt x="2979" y="10627"/>
                </a:lnTo>
                <a:lnTo>
                  <a:pt x="2994" y="10526"/>
                </a:lnTo>
                <a:lnTo>
                  <a:pt x="3009" y="10424"/>
                </a:lnTo>
                <a:lnTo>
                  <a:pt x="3024" y="10323"/>
                </a:lnTo>
                <a:lnTo>
                  <a:pt x="3040" y="10222"/>
                </a:lnTo>
                <a:lnTo>
                  <a:pt x="3058" y="10122"/>
                </a:lnTo>
                <a:lnTo>
                  <a:pt x="3067" y="10073"/>
                </a:lnTo>
                <a:lnTo>
                  <a:pt x="3078" y="10024"/>
                </a:lnTo>
                <a:lnTo>
                  <a:pt x="3088" y="9975"/>
                </a:lnTo>
                <a:lnTo>
                  <a:pt x="3099" y="9927"/>
                </a:lnTo>
                <a:lnTo>
                  <a:pt x="3091" y="9906"/>
                </a:lnTo>
                <a:lnTo>
                  <a:pt x="3082" y="9885"/>
                </a:lnTo>
                <a:lnTo>
                  <a:pt x="3072" y="9866"/>
                </a:lnTo>
                <a:lnTo>
                  <a:pt x="3063" y="9846"/>
                </a:lnTo>
                <a:lnTo>
                  <a:pt x="3041" y="9807"/>
                </a:lnTo>
                <a:lnTo>
                  <a:pt x="3019" y="9769"/>
                </a:lnTo>
                <a:lnTo>
                  <a:pt x="2970" y="9692"/>
                </a:lnTo>
                <a:lnTo>
                  <a:pt x="2920" y="9615"/>
                </a:lnTo>
                <a:lnTo>
                  <a:pt x="2895" y="9577"/>
                </a:lnTo>
                <a:lnTo>
                  <a:pt x="2871" y="9539"/>
                </a:lnTo>
                <a:lnTo>
                  <a:pt x="2848" y="9499"/>
                </a:lnTo>
                <a:lnTo>
                  <a:pt x="2825" y="9460"/>
                </a:lnTo>
                <a:lnTo>
                  <a:pt x="2815" y="9440"/>
                </a:lnTo>
                <a:lnTo>
                  <a:pt x="2806" y="9419"/>
                </a:lnTo>
                <a:lnTo>
                  <a:pt x="2797" y="9399"/>
                </a:lnTo>
                <a:lnTo>
                  <a:pt x="2787" y="9377"/>
                </a:lnTo>
                <a:lnTo>
                  <a:pt x="2780" y="9356"/>
                </a:lnTo>
                <a:lnTo>
                  <a:pt x="2772" y="9335"/>
                </a:lnTo>
                <a:lnTo>
                  <a:pt x="2766" y="9313"/>
                </a:lnTo>
                <a:lnTo>
                  <a:pt x="2759" y="9291"/>
                </a:lnTo>
                <a:lnTo>
                  <a:pt x="2750" y="9277"/>
                </a:lnTo>
                <a:lnTo>
                  <a:pt x="2741" y="9260"/>
                </a:lnTo>
                <a:lnTo>
                  <a:pt x="2732" y="9243"/>
                </a:lnTo>
                <a:lnTo>
                  <a:pt x="2723" y="9226"/>
                </a:lnTo>
                <a:lnTo>
                  <a:pt x="2706" y="9191"/>
                </a:lnTo>
                <a:lnTo>
                  <a:pt x="2686" y="9157"/>
                </a:lnTo>
                <a:lnTo>
                  <a:pt x="2676" y="9140"/>
                </a:lnTo>
                <a:lnTo>
                  <a:pt x="2665" y="9123"/>
                </a:lnTo>
                <a:lnTo>
                  <a:pt x="2651" y="9108"/>
                </a:lnTo>
                <a:lnTo>
                  <a:pt x="2638" y="9094"/>
                </a:lnTo>
                <a:lnTo>
                  <a:pt x="2631" y="9088"/>
                </a:lnTo>
                <a:lnTo>
                  <a:pt x="2623" y="9082"/>
                </a:lnTo>
                <a:lnTo>
                  <a:pt x="2614" y="9076"/>
                </a:lnTo>
                <a:lnTo>
                  <a:pt x="2606" y="9071"/>
                </a:lnTo>
                <a:lnTo>
                  <a:pt x="2597" y="9066"/>
                </a:lnTo>
                <a:lnTo>
                  <a:pt x="2587" y="9061"/>
                </a:lnTo>
                <a:lnTo>
                  <a:pt x="2576" y="9057"/>
                </a:lnTo>
                <a:lnTo>
                  <a:pt x="2566" y="9054"/>
                </a:lnTo>
                <a:lnTo>
                  <a:pt x="2553" y="9039"/>
                </a:lnTo>
                <a:lnTo>
                  <a:pt x="2539" y="9026"/>
                </a:lnTo>
                <a:lnTo>
                  <a:pt x="2525" y="9015"/>
                </a:lnTo>
                <a:lnTo>
                  <a:pt x="2510" y="9005"/>
                </a:lnTo>
                <a:lnTo>
                  <a:pt x="2495" y="8997"/>
                </a:lnTo>
                <a:lnTo>
                  <a:pt x="2478" y="8991"/>
                </a:lnTo>
                <a:lnTo>
                  <a:pt x="2463" y="8986"/>
                </a:lnTo>
                <a:lnTo>
                  <a:pt x="2447" y="8982"/>
                </a:lnTo>
                <a:lnTo>
                  <a:pt x="2429" y="8979"/>
                </a:lnTo>
                <a:lnTo>
                  <a:pt x="2413" y="8977"/>
                </a:lnTo>
                <a:lnTo>
                  <a:pt x="2395" y="8975"/>
                </a:lnTo>
                <a:lnTo>
                  <a:pt x="2378" y="8974"/>
                </a:lnTo>
                <a:lnTo>
                  <a:pt x="2344" y="8972"/>
                </a:lnTo>
                <a:lnTo>
                  <a:pt x="2310" y="8971"/>
                </a:lnTo>
                <a:lnTo>
                  <a:pt x="2293" y="8970"/>
                </a:lnTo>
                <a:lnTo>
                  <a:pt x="2278" y="8968"/>
                </a:lnTo>
                <a:lnTo>
                  <a:pt x="2261" y="8966"/>
                </a:lnTo>
                <a:lnTo>
                  <a:pt x="2246" y="8963"/>
                </a:lnTo>
                <a:lnTo>
                  <a:pt x="2231" y="8960"/>
                </a:lnTo>
                <a:lnTo>
                  <a:pt x="2217" y="8955"/>
                </a:lnTo>
                <a:lnTo>
                  <a:pt x="2203" y="8949"/>
                </a:lnTo>
                <a:lnTo>
                  <a:pt x="2189" y="8942"/>
                </a:lnTo>
                <a:lnTo>
                  <a:pt x="2177" y="8933"/>
                </a:lnTo>
                <a:lnTo>
                  <a:pt x="2166" y="8923"/>
                </a:lnTo>
                <a:lnTo>
                  <a:pt x="2154" y="8911"/>
                </a:lnTo>
                <a:lnTo>
                  <a:pt x="2145" y="8897"/>
                </a:lnTo>
                <a:lnTo>
                  <a:pt x="2136" y="8879"/>
                </a:lnTo>
                <a:lnTo>
                  <a:pt x="2129" y="8861"/>
                </a:lnTo>
                <a:lnTo>
                  <a:pt x="2121" y="8840"/>
                </a:lnTo>
                <a:lnTo>
                  <a:pt x="2116" y="8817"/>
                </a:lnTo>
                <a:lnTo>
                  <a:pt x="2165" y="8694"/>
                </a:lnTo>
                <a:lnTo>
                  <a:pt x="2120" y="8674"/>
                </a:lnTo>
                <a:lnTo>
                  <a:pt x="2077" y="8655"/>
                </a:lnTo>
                <a:lnTo>
                  <a:pt x="2033" y="8637"/>
                </a:lnTo>
                <a:lnTo>
                  <a:pt x="1989" y="8619"/>
                </a:lnTo>
                <a:lnTo>
                  <a:pt x="1944" y="8602"/>
                </a:lnTo>
                <a:lnTo>
                  <a:pt x="1900" y="8586"/>
                </a:lnTo>
                <a:lnTo>
                  <a:pt x="1856" y="8571"/>
                </a:lnTo>
                <a:lnTo>
                  <a:pt x="1812" y="8557"/>
                </a:lnTo>
                <a:lnTo>
                  <a:pt x="1723" y="8529"/>
                </a:lnTo>
                <a:lnTo>
                  <a:pt x="1633" y="8503"/>
                </a:lnTo>
                <a:lnTo>
                  <a:pt x="1544" y="8478"/>
                </a:lnTo>
                <a:lnTo>
                  <a:pt x="1455" y="8455"/>
                </a:lnTo>
                <a:lnTo>
                  <a:pt x="1366" y="8432"/>
                </a:lnTo>
                <a:lnTo>
                  <a:pt x="1276" y="8410"/>
                </a:lnTo>
                <a:lnTo>
                  <a:pt x="1187" y="8387"/>
                </a:lnTo>
                <a:lnTo>
                  <a:pt x="1098" y="8362"/>
                </a:lnTo>
                <a:lnTo>
                  <a:pt x="1010" y="8338"/>
                </a:lnTo>
                <a:lnTo>
                  <a:pt x="921" y="8312"/>
                </a:lnTo>
                <a:lnTo>
                  <a:pt x="877" y="8298"/>
                </a:lnTo>
                <a:lnTo>
                  <a:pt x="833" y="8283"/>
                </a:lnTo>
                <a:lnTo>
                  <a:pt x="789" y="8269"/>
                </a:lnTo>
                <a:lnTo>
                  <a:pt x="745" y="8252"/>
                </a:lnTo>
                <a:lnTo>
                  <a:pt x="727" y="8267"/>
                </a:lnTo>
                <a:lnTo>
                  <a:pt x="719" y="8262"/>
                </a:lnTo>
                <a:lnTo>
                  <a:pt x="712" y="8257"/>
                </a:lnTo>
                <a:lnTo>
                  <a:pt x="705" y="8251"/>
                </a:lnTo>
                <a:lnTo>
                  <a:pt x="698" y="8247"/>
                </a:lnTo>
                <a:lnTo>
                  <a:pt x="681" y="8240"/>
                </a:lnTo>
                <a:lnTo>
                  <a:pt x="664" y="8234"/>
                </a:lnTo>
                <a:lnTo>
                  <a:pt x="627" y="8224"/>
                </a:lnTo>
                <a:lnTo>
                  <a:pt x="591" y="8215"/>
                </a:lnTo>
                <a:lnTo>
                  <a:pt x="574" y="8210"/>
                </a:lnTo>
                <a:lnTo>
                  <a:pt x="558" y="8205"/>
                </a:lnTo>
                <a:lnTo>
                  <a:pt x="551" y="8201"/>
                </a:lnTo>
                <a:lnTo>
                  <a:pt x="543" y="8198"/>
                </a:lnTo>
                <a:lnTo>
                  <a:pt x="537" y="8194"/>
                </a:lnTo>
                <a:lnTo>
                  <a:pt x="531" y="8190"/>
                </a:lnTo>
                <a:lnTo>
                  <a:pt x="525" y="8186"/>
                </a:lnTo>
                <a:lnTo>
                  <a:pt x="520" y="8181"/>
                </a:lnTo>
                <a:lnTo>
                  <a:pt x="516" y="8175"/>
                </a:lnTo>
                <a:lnTo>
                  <a:pt x="512" y="8169"/>
                </a:lnTo>
                <a:lnTo>
                  <a:pt x="508" y="8163"/>
                </a:lnTo>
                <a:lnTo>
                  <a:pt x="506" y="8155"/>
                </a:lnTo>
                <a:lnTo>
                  <a:pt x="504" y="8148"/>
                </a:lnTo>
                <a:lnTo>
                  <a:pt x="503" y="8139"/>
                </a:lnTo>
                <a:lnTo>
                  <a:pt x="514" y="8125"/>
                </a:lnTo>
                <a:lnTo>
                  <a:pt x="525" y="8111"/>
                </a:lnTo>
                <a:lnTo>
                  <a:pt x="537" y="8097"/>
                </a:lnTo>
                <a:lnTo>
                  <a:pt x="550" y="8083"/>
                </a:lnTo>
                <a:lnTo>
                  <a:pt x="562" y="8069"/>
                </a:lnTo>
                <a:lnTo>
                  <a:pt x="574" y="8055"/>
                </a:lnTo>
                <a:lnTo>
                  <a:pt x="587" y="8040"/>
                </a:lnTo>
                <a:lnTo>
                  <a:pt x="597" y="8025"/>
                </a:lnTo>
                <a:lnTo>
                  <a:pt x="601" y="8017"/>
                </a:lnTo>
                <a:lnTo>
                  <a:pt x="605" y="8009"/>
                </a:lnTo>
                <a:lnTo>
                  <a:pt x="609" y="8002"/>
                </a:lnTo>
                <a:lnTo>
                  <a:pt x="611" y="7993"/>
                </a:lnTo>
                <a:lnTo>
                  <a:pt x="614" y="7985"/>
                </a:lnTo>
                <a:lnTo>
                  <a:pt x="616" y="7977"/>
                </a:lnTo>
                <a:lnTo>
                  <a:pt x="617" y="7969"/>
                </a:lnTo>
                <a:lnTo>
                  <a:pt x="617" y="7961"/>
                </a:lnTo>
                <a:lnTo>
                  <a:pt x="616" y="7952"/>
                </a:lnTo>
                <a:lnTo>
                  <a:pt x="613" y="7944"/>
                </a:lnTo>
                <a:lnTo>
                  <a:pt x="611" y="7936"/>
                </a:lnTo>
                <a:lnTo>
                  <a:pt x="607" y="7927"/>
                </a:lnTo>
                <a:lnTo>
                  <a:pt x="602" y="7919"/>
                </a:lnTo>
                <a:lnTo>
                  <a:pt x="597" y="7910"/>
                </a:lnTo>
                <a:lnTo>
                  <a:pt x="590" y="7901"/>
                </a:lnTo>
                <a:lnTo>
                  <a:pt x="581" y="7893"/>
                </a:lnTo>
                <a:lnTo>
                  <a:pt x="605" y="7837"/>
                </a:lnTo>
                <a:lnTo>
                  <a:pt x="628" y="7781"/>
                </a:lnTo>
                <a:lnTo>
                  <a:pt x="649" y="7724"/>
                </a:lnTo>
                <a:lnTo>
                  <a:pt x="669" y="7668"/>
                </a:lnTo>
                <a:lnTo>
                  <a:pt x="690" y="7610"/>
                </a:lnTo>
                <a:lnTo>
                  <a:pt x="708" y="7553"/>
                </a:lnTo>
                <a:lnTo>
                  <a:pt x="727" y="7495"/>
                </a:lnTo>
                <a:lnTo>
                  <a:pt x="744" y="7438"/>
                </a:lnTo>
                <a:lnTo>
                  <a:pt x="762" y="7380"/>
                </a:lnTo>
                <a:lnTo>
                  <a:pt x="779" y="7321"/>
                </a:lnTo>
                <a:lnTo>
                  <a:pt x="797" y="7263"/>
                </a:lnTo>
                <a:lnTo>
                  <a:pt x="814" y="7205"/>
                </a:lnTo>
                <a:lnTo>
                  <a:pt x="832" y="7147"/>
                </a:lnTo>
                <a:lnTo>
                  <a:pt x="849" y="7088"/>
                </a:lnTo>
                <a:lnTo>
                  <a:pt x="868" y="7030"/>
                </a:lnTo>
                <a:lnTo>
                  <a:pt x="886" y="6972"/>
                </a:lnTo>
                <a:lnTo>
                  <a:pt x="872" y="6958"/>
                </a:lnTo>
                <a:lnTo>
                  <a:pt x="848" y="6999"/>
                </a:lnTo>
                <a:lnTo>
                  <a:pt x="824" y="7040"/>
                </a:lnTo>
                <a:lnTo>
                  <a:pt x="818" y="7049"/>
                </a:lnTo>
                <a:lnTo>
                  <a:pt x="812" y="7058"/>
                </a:lnTo>
                <a:lnTo>
                  <a:pt x="805" y="7066"/>
                </a:lnTo>
                <a:lnTo>
                  <a:pt x="798" y="7073"/>
                </a:lnTo>
                <a:lnTo>
                  <a:pt x="789" y="7078"/>
                </a:lnTo>
                <a:lnTo>
                  <a:pt x="780" y="7082"/>
                </a:lnTo>
                <a:lnTo>
                  <a:pt x="771" y="7085"/>
                </a:lnTo>
                <a:lnTo>
                  <a:pt x="761" y="7086"/>
                </a:lnTo>
                <a:lnTo>
                  <a:pt x="767" y="7090"/>
                </a:lnTo>
                <a:lnTo>
                  <a:pt x="773" y="7094"/>
                </a:lnTo>
                <a:lnTo>
                  <a:pt x="778" y="7098"/>
                </a:lnTo>
                <a:lnTo>
                  <a:pt x="782" y="7103"/>
                </a:lnTo>
                <a:lnTo>
                  <a:pt x="785" y="7108"/>
                </a:lnTo>
                <a:lnTo>
                  <a:pt x="787" y="7114"/>
                </a:lnTo>
                <a:lnTo>
                  <a:pt x="790" y="7121"/>
                </a:lnTo>
                <a:lnTo>
                  <a:pt x="792" y="7127"/>
                </a:lnTo>
                <a:lnTo>
                  <a:pt x="794" y="7140"/>
                </a:lnTo>
                <a:lnTo>
                  <a:pt x="795" y="7153"/>
                </a:lnTo>
                <a:lnTo>
                  <a:pt x="795" y="7167"/>
                </a:lnTo>
                <a:lnTo>
                  <a:pt x="794" y="7181"/>
                </a:lnTo>
                <a:lnTo>
                  <a:pt x="781" y="7181"/>
                </a:lnTo>
                <a:lnTo>
                  <a:pt x="770" y="7180"/>
                </a:lnTo>
                <a:lnTo>
                  <a:pt x="759" y="7178"/>
                </a:lnTo>
                <a:lnTo>
                  <a:pt x="747" y="7175"/>
                </a:lnTo>
                <a:lnTo>
                  <a:pt x="737" y="7171"/>
                </a:lnTo>
                <a:lnTo>
                  <a:pt x="728" y="7165"/>
                </a:lnTo>
                <a:lnTo>
                  <a:pt x="719" y="7158"/>
                </a:lnTo>
                <a:lnTo>
                  <a:pt x="711" y="7148"/>
                </a:lnTo>
                <a:lnTo>
                  <a:pt x="709" y="7134"/>
                </a:lnTo>
                <a:lnTo>
                  <a:pt x="706" y="7120"/>
                </a:lnTo>
                <a:lnTo>
                  <a:pt x="703" y="7105"/>
                </a:lnTo>
                <a:lnTo>
                  <a:pt x="699" y="7092"/>
                </a:lnTo>
                <a:lnTo>
                  <a:pt x="690" y="7065"/>
                </a:lnTo>
                <a:lnTo>
                  <a:pt x="682" y="7038"/>
                </a:lnTo>
                <a:lnTo>
                  <a:pt x="680" y="7025"/>
                </a:lnTo>
                <a:lnTo>
                  <a:pt x="678" y="7011"/>
                </a:lnTo>
                <a:lnTo>
                  <a:pt x="677" y="6997"/>
                </a:lnTo>
                <a:lnTo>
                  <a:pt x="677" y="6983"/>
                </a:lnTo>
                <a:lnTo>
                  <a:pt x="679" y="6969"/>
                </a:lnTo>
                <a:lnTo>
                  <a:pt x="683" y="6954"/>
                </a:lnTo>
                <a:lnTo>
                  <a:pt x="690" y="6940"/>
                </a:lnTo>
                <a:lnTo>
                  <a:pt x="697" y="6925"/>
                </a:lnTo>
                <a:lnTo>
                  <a:pt x="745" y="6925"/>
                </a:lnTo>
                <a:lnTo>
                  <a:pt x="747" y="6929"/>
                </a:lnTo>
                <a:lnTo>
                  <a:pt x="749" y="6934"/>
                </a:lnTo>
                <a:lnTo>
                  <a:pt x="749" y="6938"/>
                </a:lnTo>
                <a:lnTo>
                  <a:pt x="750" y="6943"/>
                </a:lnTo>
                <a:lnTo>
                  <a:pt x="749" y="6952"/>
                </a:lnTo>
                <a:lnTo>
                  <a:pt x="747" y="6960"/>
                </a:lnTo>
                <a:lnTo>
                  <a:pt x="740" y="6978"/>
                </a:lnTo>
                <a:lnTo>
                  <a:pt x="733" y="6995"/>
                </a:lnTo>
                <a:lnTo>
                  <a:pt x="730" y="7002"/>
                </a:lnTo>
                <a:lnTo>
                  <a:pt x="728" y="7009"/>
                </a:lnTo>
                <a:lnTo>
                  <a:pt x="728" y="7016"/>
                </a:lnTo>
                <a:lnTo>
                  <a:pt x="729" y="7022"/>
                </a:lnTo>
                <a:lnTo>
                  <a:pt x="730" y="7025"/>
                </a:lnTo>
                <a:lnTo>
                  <a:pt x="732" y="7027"/>
                </a:lnTo>
                <a:lnTo>
                  <a:pt x="735" y="7030"/>
                </a:lnTo>
                <a:lnTo>
                  <a:pt x="738" y="7032"/>
                </a:lnTo>
                <a:lnTo>
                  <a:pt x="747" y="7036"/>
                </a:lnTo>
                <a:lnTo>
                  <a:pt x="761" y="7039"/>
                </a:lnTo>
                <a:lnTo>
                  <a:pt x="767" y="7023"/>
                </a:lnTo>
                <a:lnTo>
                  <a:pt x="772" y="7007"/>
                </a:lnTo>
                <a:lnTo>
                  <a:pt x="776" y="6991"/>
                </a:lnTo>
                <a:lnTo>
                  <a:pt x="779" y="6975"/>
                </a:lnTo>
                <a:lnTo>
                  <a:pt x="781" y="6960"/>
                </a:lnTo>
                <a:lnTo>
                  <a:pt x="782" y="6944"/>
                </a:lnTo>
                <a:lnTo>
                  <a:pt x="782" y="6929"/>
                </a:lnTo>
                <a:lnTo>
                  <a:pt x="782" y="6913"/>
                </a:lnTo>
                <a:lnTo>
                  <a:pt x="779" y="6882"/>
                </a:lnTo>
                <a:lnTo>
                  <a:pt x="774" y="6850"/>
                </a:lnTo>
                <a:lnTo>
                  <a:pt x="767" y="6819"/>
                </a:lnTo>
                <a:lnTo>
                  <a:pt x="761" y="6787"/>
                </a:lnTo>
                <a:lnTo>
                  <a:pt x="769" y="6765"/>
                </a:lnTo>
                <a:lnTo>
                  <a:pt x="780" y="6742"/>
                </a:lnTo>
                <a:lnTo>
                  <a:pt x="792" y="6717"/>
                </a:lnTo>
                <a:lnTo>
                  <a:pt x="804" y="6693"/>
                </a:lnTo>
                <a:lnTo>
                  <a:pt x="817" y="6669"/>
                </a:lnTo>
                <a:lnTo>
                  <a:pt x="830" y="6645"/>
                </a:lnTo>
                <a:lnTo>
                  <a:pt x="841" y="6620"/>
                </a:lnTo>
                <a:lnTo>
                  <a:pt x="851" y="6595"/>
                </a:lnTo>
                <a:lnTo>
                  <a:pt x="860" y="6571"/>
                </a:lnTo>
                <a:lnTo>
                  <a:pt x="867" y="6547"/>
                </a:lnTo>
                <a:lnTo>
                  <a:pt x="870" y="6535"/>
                </a:lnTo>
                <a:lnTo>
                  <a:pt x="872" y="6524"/>
                </a:lnTo>
                <a:lnTo>
                  <a:pt x="872" y="6512"/>
                </a:lnTo>
                <a:lnTo>
                  <a:pt x="873" y="6501"/>
                </a:lnTo>
                <a:lnTo>
                  <a:pt x="872" y="6490"/>
                </a:lnTo>
                <a:lnTo>
                  <a:pt x="870" y="6478"/>
                </a:lnTo>
                <a:lnTo>
                  <a:pt x="868" y="6467"/>
                </a:lnTo>
                <a:lnTo>
                  <a:pt x="864" y="6457"/>
                </a:lnTo>
                <a:lnTo>
                  <a:pt x="859" y="6447"/>
                </a:lnTo>
                <a:lnTo>
                  <a:pt x="853" y="6437"/>
                </a:lnTo>
                <a:lnTo>
                  <a:pt x="846" y="6427"/>
                </a:lnTo>
                <a:lnTo>
                  <a:pt x="838" y="6418"/>
                </a:lnTo>
                <a:lnTo>
                  <a:pt x="861" y="6372"/>
                </a:lnTo>
                <a:lnTo>
                  <a:pt x="885" y="6324"/>
                </a:lnTo>
                <a:lnTo>
                  <a:pt x="908" y="6277"/>
                </a:lnTo>
                <a:lnTo>
                  <a:pt x="929" y="6227"/>
                </a:lnTo>
                <a:lnTo>
                  <a:pt x="951" y="6178"/>
                </a:lnTo>
                <a:lnTo>
                  <a:pt x="972" y="6129"/>
                </a:lnTo>
                <a:lnTo>
                  <a:pt x="992" y="6079"/>
                </a:lnTo>
                <a:lnTo>
                  <a:pt x="1013" y="6030"/>
                </a:lnTo>
                <a:lnTo>
                  <a:pt x="1033" y="5980"/>
                </a:lnTo>
                <a:lnTo>
                  <a:pt x="1054" y="5932"/>
                </a:lnTo>
                <a:lnTo>
                  <a:pt x="1075" y="5885"/>
                </a:lnTo>
                <a:lnTo>
                  <a:pt x="1095" y="5837"/>
                </a:lnTo>
                <a:lnTo>
                  <a:pt x="1116" y="5792"/>
                </a:lnTo>
                <a:lnTo>
                  <a:pt x="1137" y="5748"/>
                </a:lnTo>
                <a:lnTo>
                  <a:pt x="1159" y="5704"/>
                </a:lnTo>
                <a:lnTo>
                  <a:pt x="1182" y="5664"/>
                </a:lnTo>
                <a:lnTo>
                  <a:pt x="1196" y="5629"/>
                </a:lnTo>
                <a:lnTo>
                  <a:pt x="1211" y="5594"/>
                </a:lnTo>
                <a:lnTo>
                  <a:pt x="1227" y="5560"/>
                </a:lnTo>
                <a:lnTo>
                  <a:pt x="1244" y="5526"/>
                </a:lnTo>
                <a:lnTo>
                  <a:pt x="1262" y="5493"/>
                </a:lnTo>
                <a:lnTo>
                  <a:pt x="1280" y="5458"/>
                </a:lnTo>
                <a:lnTo>
                  <a:pt x="1299" y="5425"/>
                </a:lnTo>
                <a:lnTo>
                  <a:pt x="1318" y="5392"/>
                </a:lnTo>
                <a:lnTo>
                  <a:pt x="1339" y="5359"/>
                </a:lnTo>
                <a:lnTo>
                  <a:pt x="1360" y="5325"/>
                </a:lnTo>
                <a:lnTo>
                  <a:pt x="1381" y="5292"/>
                </a:lnTo>
                <a:lnTo>
                  <a:pt x="1403" y="5260"/>
                </a:lnTo>
                <a:lnTo>
                  <a:pt x="1448" y="5194"/>
                </a:lnTo>
                <a:lnTo>
                  <a:pt x="1496" y="5130"/>
                </a:lnTo>
                <a:lnTo>
                  <a:pt x="1544" y="5065"/>
                </a:lnTo>
                <a:lnTo>
                  <a:pt x="1594" y="5003"/>
                </a:lnTo>
                <a:lnTo>
                  <a:pt x="1645" y="4939"/>
                </a:lnTo>
                <a:lnTo>
                  <a:pt x="1697" y="4878"/>
                </a:lnTo>
                <a:lnTo>
                  <a:pt x="1749" y="4816"/>
                </a:lnTo>
                <a:lnTo>
                  <a:pt x="1802" y="4755"/>
                </a:lnTo>
                <a:lnTo>
                  <a:pt x="1855" y="4694"/>
                </a:lnTo>
                <a:lnTo>
                  <a:pt x="1907" y="4635"/>
                </a:lnTo>
                <a:lnTo>
                  <a:pt x="1923" y="4654"/>
                </a:lnTo>
                <a:lnTo>
                  <a:pt x="1971" y="4582"/>
                </a:lnTo>
                <a:lnTo>
                  <a:pt x="2017" y="4511"/>
                </a:lnTo>
                <a:lnTo>
                  <a:pt x="2064" y="4441"/>
                </a:lnTo>
                <a:lnTo>
                  <a:pt x="2110" y="4374"/>
                </a:lnTo>
                <a:lnTo>
                  <a:pt x="2135" y="4340"/>
                </a:lnTo>
                <a:lnTo>
                  <a:pt x="2159" y="4309"/>
                </a:lnTo>
                <a:lnTo>
                  <a:pt x="2185" y="4278"/>
                </a:lnTo>
                <a:lnTo>
                  <a:pt x="2213" y="4249"/>
                </a:lnTo>
                <a:lnTo>
                  <a:pt x="2227" y="4235"/>
                </a:lnTo>
                <a:lnTo>
                  <a:pt x="2242" y="4220"/>
                </a:lnTo>
                <a:lnTo>
                  <a:pt x="2256" y="4207"/>
                </a:lnTo>
                <a:lnTo>
                  <a:pt x="2272" y="4194"/>
                </a:lnTo>
                <a:lnTo>
                  <a:pt x="2288" y="4181"/>
                </a:lnTo>
                <a:lnTo>
                  <a:pt x="2305" y="4169"/>
                </a:lnTo>
                <a:lnTo>
                  <a:pt x="2321" y="4158"/>
                </a:lnTo>
                <a:lnTo>
                  <a:pt x="2339" y="4146"/>
                </a:lnTo>
                <a:lnTo>
                  <a:pt x="2358" y="4160"/>
                </a:lnTo>
                <a:lnTo>
                  <a:pt x="2082" y="4521"/>
                </a:lnTo>
                <a:lnTo>
                  <a:pt x="2097" y="4540"/>
                </a:lnTo>
                <a:lnTo>
                  <a:pt x="2080" y="4567"/>
                </a:lnTo>
                <a:lnTo>
                  <a:pt x="2063" y="4593"/>
                </a:lnTo>
                <a:lnTo>
                  <a:pt x="2044" y="4620"/>
                </a:lnTo>
                <a:lnTo>
                  <a:pt x="2026" y="4646"/>
                </a:lnTo>
                <a:lnTo>
                  <a:pt x="1985" y="4697"/>
                </a:lnTo>
                <a:lnTo>
                  <a:pt x="1946" y="4749"/>
                </a:lnTo>
                <a:lnTo>
                  <a:pt x="1927" y="4774"/>
                </a:lnTo>
                <a:lnTo>
                  <a:pt x="1908" y="4800"/>
                </a:lnTo>
                <a:lnTo>
                  <a:pt x="1891" y="4827"/>
                </a:lnTo>
                <a:lnTo>
                  <a:pt x="1874" y="4855"/>
                </a:lnTo>
                <a:lnTo>
                  <a:pt x="1860" y="4883"/>
                </a:lnTo>
                <a:lnTo>
                  <a:pt x="1847" y="4911"/>
                </a:lnTo>
                <a:lnTo>
                  <a:pt x="1840" y="4926"/>
                </a:lnTo>
                <a:lnTo>
                  <a:pt x="1834" y="4940"/>
                </a:lnTo>
                <a:lnTo>
                  <a:pt x="1830" y="4956"/>
                </a:lnTo>
                <a:lnTo>
                  <a:pt x="1825" y="4971"/>
                </a:lnTo>
                <a:lnTo>
                  <a:pt x="1827" y="4974"/>
                </a:lnTo>
                <a:lnTo>
                  <a:pt x="1829" y="4978"/>
                </a:lnTo>
                <a:lnTo>
                  <a:pt x="1832" y="4980"/>
                </a:lnTo>
                <a:lnTo>
                  <a:pt x="1834" y="4981"/>
                </a:lnTo>
                <a:lnTo>
                  <a:pt x="1839" y="4983"/>
                </a:lnTo>
                <a:lnTo>
                  <a:pt x="1845" y="4984"/>
                </a:lnTo>
                <a:lnTo>
                  <a:pt x="1859" y="4982"/>
                </a:lnTo>
                <a:lnTo>
                  <a:pt x="1873" y="4981"/>
                </a:lnTo>
                <a:lnTo>
                  <a:pt x="1897" y="4957"/>
                </a:lnTo>
                <a:lnTo>
                  <a:pt x="1920" y="4934"/>
                </a:lnTo>
                <a:lnTo>
                  <a:pt x="1941" y="4910"/>
                </a:lnTo>
                <a:lnTo>
                  <a:pt x="1963" y="4886"/>
                </a:lnTo>
                <a:lnTo>
                  <a:pt x="1982" y="4862"/>
                </a:lnTo>
                <a:lnTo>
                  <a:pt x="2002" y="4836"/>
                </a:lnTo>
                <a:lnTo>
                  <a:pt x="2020" y="4810"/>
                </a:lnTo>
                <a:lnTo>
                  <a:pt x="2039" y="4785"/>
                </a:lnTo>
                <a:lnTo>
                  <a:pt x="2073" y="4733"/>
                </a:lnTo>
                <a:lnTo>
                  <a:pt x="2106" y="4679"/>
                </a:lnTo>
                <a:lnTo>
                  <a:pt x="2137" y="4625"/>
                </a:lnTo>
                <a:lnTo>
                  <a:pt x="2168" y="4570"/>
                </a:lnTo>
                <a:lnTo>
                  <a:pt x="2199" y="4517"/>
                </a:lnTo>
                <a:lnTo>
                  <a:pt x="2228" y="4462"/>
                </a:lnTo>
                <a:lnTo>
                  <a:pt x="2259" y="4409"/>
                </a:lnTo>
                <a:lnTo>
                  <a:pt x="2292" y="4357"/>
                </a:lnTo>
                <a:lnTo>
                  <a:pt x="2309" y="4330"/>
                </a:lnTo>
                <a:lnTo>
                  <a:pt x="2325" y="4305"/>
                </a:lnTo>
                <a:lnTo>
                  <a:pt x="2343" y="4280"/>
                </a:lnTo>
                <a:lnTo>
                  <a:pt x="2361" y="4255"/>
                </a:lnTo>
                <a:lnTo>
                  <a:pt x="2380" y="4231"/>
                </a:lnTo>
                <a:lnTo>
                  <a:pt x="2399" y="4206"/>
                </a:lnTo>
                <a:lnTo>
                  <a:pt x="2420" y="4183"/>
                </a:lnTo>
                <a:lnTo>
                  <a:pt x="2440" y="4160"/>
                </a:lnTo>
                <a:lnTo>
                  <a:pt x="2447" y="4157"/>
                </a:lnTo>
                <a:lnTo>
                  <a:pt x="2453" y="4155"/>
                </a:lnTo>
                <a:lnTo>
                  <a:pt x="2459" y="4153"/>
                </a:lnTo>
                <a:lnTo>
                  <a:pt x="2464" y="4152"/>
                </a:lnTo>
                <a:lnTo>
                  <a:pt x="2470" y="4151"/>
                </a:lnTo>
                <a:lnTo>
                  <a:pt x="2476" y="4151"/>
                </a:lnTo>
                <a:lnTo>
                  <a:pt x="2482" y="4152"/>
                </a:lnTo>
                <a:lnTo>
                  <a:pt x="2487" y="4153"/>
                </a:lnTo>
                <a:lnTo>
                  <a:pt x="2498" y="4157"/>
                </a:lnTo>
                <a:lnTo>
                  <a:pt x="2507" y="4162"/>
                </a:lnTo>
                <a:lnTo>
                  <a:pt x="2518" y="4168"/>
                </a:lnTo>
                <a:lnTo>
                  <a:pt x="2528" y="4176"/>
                </a:lnTo>
                <a:lnTo>
                  <a:pt x="2546" y="4193"/>
                </a:lnTo>
                <a:lnTo>
                  <a:pt x="2564" y="4211"/>
                </a:lnTo>
                <a:lnTo>
                  <a:pt x="2573" y="4219"/>
                </a:lnTo>
                <a:lnTo>
                  <a:pt x="2582" y="4228"/>
                </a:lnTo>
                <a:lnTo>
                  <a:pt x="2591" y="4235"/>
                </a:lnTo>
                <a:lnTo>
                  <a:pt x="2600" y="4241"/>
                </a:lnTo>
                <a:lnTo>
                  <a:pt x="2608" y="4232"/>
                </a:lnTo>
                <a:lnTo>
                  <a:pt x="2616" y="4224"/>
                </a:lnTo>
                <a:lnTo>
                  <a:pt x="2626" y="4218"/>
                </a:lnTo>
                <a:lnTo>
                  <a:pt x="2636" y="4213"/>
                </a:lnTo>
                <a:lnTo>
                  <a:pt x="2646" y="4210"/>
                </a:lnTo>
                <a:lnTo>
                  <a:pt x="2658" y="4209"/>
                </a:lnTo>
                <a:lnTo>
                  <a:pt x="2670" y="4208"/>
                </a:lnTo>
                <a:lnTo>
                  <a:pt x="2682" y="4207"/>
                </a:lnTo>
                <a:lnTo>
                  <a:pt x="2648" y="4284"/>
                </a:lnTo>
                <a:lnTo>
                  <a:pt x="2671" y="4302"/>
                </a:lnTo>
                <a:lnTo>
                  <a:pt x="2694" y="4321"/>
                </a:lnTo>
                <a:lnTo>
                  <a:pt x="2716" y="4341"/>
                </a:lnTo>
                <a:lnTo>
                  <a:pt x="2739" y="4363"/>
                </a:lnTo>
                <a:lnTo>
                  <a:pt x="2783" y="4408"/>
                </a:lnTo>
                <a:lnTo>
                  <a:pt x="2826" y="4455"/>
                </a:lnTo>
                <a:lnTo>
                  <a:pt x="2871" y="4504"/>
                </a:lnTo>
                <a:lnTo>
                  <a:pt x="2914" y="4553"/>
                </a:lnTo>
                <a:lnTo>
                  <a:pt x="2937" y="4577"/>
                </a:lnTo>
                <a:lnTo>
                  <a:pt x="2959" y="4601"/>
                </a:lnTo>
                <a:lnTo>
                  <a:pt x="2982" y="4624"/>
                </a:lnTo>
                <a:lnTo>
                  <a:pt x="3004" y="4647"/>
                </a:lnTo>
                <a:lnTo>
                  <a:pt x="3028" y="4668"/>
                </a:lnTo>
                <a:lnTo>
                  <a:pt x="3052" y="4689"/>
                </a:lnTo>
                <a:lnTo>
                  <a:pt x="3076" y="4709"/>
                </a:lnTo>
                <a:lnTo>
                  <a:pt x="3101" y="4728"/>
                </a:lnTo>
                <a:lnTo>
                  <a:pt x="3127" y="4745"/>
                </a:lnTo>
                <a:lnTo>
                  <a:pt x="3153" y="4761"/>
                </a:lnTo>
                <a:lnTo>
                  <a:pt x="3179" y="4775"/>
                </a:lnTo>
                <a:lnTo>
                  <a:pt x="3206" y="4788"/>
                </a:lnTo>
                <a:lnTo>
                  <a:pt x="3234" y="4798"/>
                </a:lnTo>
                <a:lnTo>
                  <a:pt x="3263" y="4807"/>
                </a:lnTo>
                <a:lnTo>
                  <a:pt x="3292" y="4814"/>
                </a:lnTo>
                <a:lnTo>
                  <a:pt x="3322" y="4818"/>
                </a:lnTo>
                <a:lnTo>
                  <a:pt x="3353" y="4820"/>
                </a:lnTo>
                <a:lnTo>
                  <a:pt x="3385" y="4819"/>
                </a:lnTo>
                <a:lnTo>
                  <a:pt x="3418" y="4816"/>
                </a:lnTo>
                <a:lnTo>
                  <a:pt x="3452" y="4810"/>
                </a:lnTo>
                <a:lnTo>
                  <a:pt x="3408" y="4766"/>
                </a:lnTo>
                <a:lnTo>
                  <a:pt x="3363" y="4721"/>
                </a:lnTo>
                <a:lnTo>
                  <a:pt x="3316" y="4677"/>
                </a:lnTo>
                <a:lnTo>
                  <a:pt x="3270" y="4632"/>
                </a:lnTo>
                <a:lnTo>
                  <a:pt x="3222" y="4587"/>
                </a:lnTo>
                <a:lnTo>
                  <a:pt x="3173" y="4543"/>
                </a:lnTo>
                <a:lnTo>
                  <a:pt x="3124" y="4499"/>
                </a:lnTo>
                <a:lnTo>
                  <a:pt x="3073" y="4454"/>
                </a:lnTo>
                <a:lnTo>
                  <a:pt x="3023" y="4410"/>
                </a:lnTo>
                <a:lnTo>
                  <a:pt x="2973" y="4366"/>
                </a:lnTo>
                <a:lnTo>
                  <a:pt x="2921" y="4321"/>
                </a:lnTo>
                <a:lnTo>
                  <a:pt x="2870" y="4277"/>
                </a:lnTo>
                <a:lnTo>
                  <a:pt x="2818" y="4233"/>
                </a:lnTo>
                <a:lnTo>
                  <a:pt x="2767" y="4187"/>
                </a:lnTo>
                <a:lnTo>
                  <a:pt x="2715" y="4143"/>
                </a:lnTo>
                <a:lnTo>
                  <a:pt x="2663" y="4099"/>
                </a:lnTo>
                <a:lnTo>
                  <a:pt x="2614" y="4099"/>
                </a:lnTo>
                <a:lnTo>
                  <a:pt x="2614" y="4023"/>
                </a:lnTo>
                <a:lnTo>
                  <a:pt x="2649" y="3991"/>
                </a:lnTo>
                <a:lnTo>
                  <a:pt x="2684" y="3959"/>
                </a:lnTo>
                <a:lnTo>
                  <a:pt x="2720" y="3930"/>
                </a:lnTo>
                <a:lnTo>
                  <a:pt x="2757" y="3902"/>
                </a:lnTo>
                <a:lnTo>
                  <a:pt x="2795" y="3876"/>
                </a:lnTo>
                <a:lnTo>
                  <a:pt x="2834" y="3851"/>
                </a:lnTo>
                <a:lnTo>
                  <a:pt x="2873" y="3826"/>
                </a:lnTo>
                <a:lnTo>
                  <a:pt x="2913" y="3803"/>
                </a:lnTo>
                <a:lnTo>
                  <a:pt x="2953" y="3782"/>
                </a:lnTo>
                <a:lnTo>
                  <a:pt x="2994" y="3762"/>
                </a:lnTo>
                <a:lnTo>
                  <a:pt x="3035" y="3743"/>
                </a:lnTo>
                <a:lnTo>
                  <a:pt x="3078" y="3725"/>
                </a:lnTo>
                <a:lnTo>
                  <a:pt x="3120" y="3707"/>
                </a:lnTo>
                <a:lnTo>
                  <a:pt x="3162" y="3692"/>
                </a:lnTo>
                <a:lnTo>
                  <a:pt x="3205" y="3677"/>
                </a:lnTo>
                <a:lnTo>
                  <a:pt x="3248" y="3662"/>
                </a:lnTo>
                <a:lnTo>
                  <a:pt x="3292" y="3649"/>
                </a:lnTo>
                <a:lnTo>
                  <a:pt x="3335" y="3637"/>
                </a:lnTo>
                <a:lnTo>
                  <a:pt x="3379" y="3625"/>
                </a:lnTo>
                <a:lnTo>
                  <a:pt x="3422" y="3614"/>
                </a:lnTo>
                <a:lnTo>
                  <a:pt x="3466" y="3603"/>
                </a:lnTo>
                <a:lnTo>
                  <a:pt x="3510" y="3594"/>
                </a:lnTo>
                <a:lnTo>
                  <a:pt x="3553" y="3583"/>
                </a:lnTo>
                <a:lnTo>
                  <a:pt x="3597" y="3574"/>
                </a:lnTo>
                <a:lnTo>
                  <a:pt x="3684" y="3558"/>
                </a:lnTo>
                <a:lnTo>
                  <a:pt x="3769" y="3543"/>
                </a:lnTo>
                <a:lnTo>
                  <a:pt x="3854" y="3529"/>
                </a:lnTo>
                <a:lnTo>
                  <a:pt x="3936" y="3516"/>
                </a:lnTo>
                <a:lnTo>
                  <a:pt x="3898" y="3505"/>
                </a:lnTo>
                <a:lnTo>
                  <a:pt x="3859" y="3496"/>
                </a:lnTo>
                <a:lnTo>
                  <a:pt x="3821" y="3490"/>
                </a:lnTo>
                <a:lnTo>
                  <a:pt x="3783" y="3485"/>
                </a:lnTo>
                <a:lnTo>
                  <a:pt x="3746" y="3482"/>
                </a:lnTo>
                <a:lnTo>
                  <a:pt x="3708" y="3482"/>
                </a:lnTo>
                <a:lnTo>
                  <a:pt x="3671" y="3482"/>
                </a:lnTo>
                <a:lnTo>
                  <a:pt x="3635" y="3485"/>
                </a:lnTo>
                <a:lnTo>
                  <a:pt x="3598" y="3489"/>
                </a:lnTo>
                <a:lnTo>
                  <a:pt x="3562" y="3494"/>
                </a:lnTo>
                <a:lnTo>
                  <a:pt x="3527" y="3501"/>
                </a:lnTo>
                <a:lnTo>
                  <a:pt x="3491" y="3509"/>
                </a:lnTo>
                <a:lnTo>
                  <a:pt x="3456" y="3518"/>
                </a:lnTo>
                <a:lnTo>
                  <a:pt x="3421" y="3528"/>
                </a:lnTo>
                <a:lnTo>
                  <a:pt x="3386" y="3539"/>
                </a:lnTo>
                <a:lnTo>
                  <a:pt x="3352" y="3551"/>
                </a:lnTo>
                <a:lnTo>
                  <a:pt x="3318" y="3564"/>
                </a:lnTo>
                <a:lnTo>
                  <a:pt x="3284" y="3577"/>
                </a:lnTo>
                <a:lnTo>
                  <a:pt x="3250" y="3592"/>
                </a:lnTo>
                <a:lnTo>
                  <a:pt x="3216" y="3607"/>
                </a:lnTo>
                <a:lnTo>
                  <a:pt x="3150" y="3637"/>
                </a:lnTo>
                <a:lnTo>
                  <a:pt x="3084" y="3667"/>
                </a:lnTo>
                <a:lnTo>
                  <a:pt x="3018" y="3699"/>
                </a:lnTo>
                <a:lnTo>
                  <a:pt x="2952" y="3730"/>
                </a:lnTo>
                <a:lnTo>
                  <a:pt x="2887" y="3759"/>
                </a:lnTo>
                <a:lnTo>
                  <a:pt x="2822" y="3786"/>
                </a:lnTo>
                <a:lnTo>
                  <a:pt x="2813" y="3793"/>
                </a:lnTo>
                <a:lnTo>
                  <a:pt x="2803" y="3802"/>
                </a:lnTo>
                <a:lnTo>
                  <a:pt x="2791" y="3811"/>
                </a:lnTo>
                <a:lnTo>
                  <a:pt x="2781" y="3821"/>
                </a:lnTo>
                <a:lnTo>
                  <a:pt x="2759" y="3844"/>
                </a:lnTo>
                <a:lnTo>
                  <a:pt x="2737" y="3868"/>
                </a:lnTo>
                <a:lnTo>
                  <a:pt x="2713" y="3893"/>
                </a:lnTo>
                <a:lnTo>
                  <a:pt x="2688" y="3919"/>
                </a:lnTo>
                <a:lnTo>
                  <a:pt x="2664" y="3944"/>
                </a:lnTo>
                <a:lnTo>
                  <a:pt x="2638" y="3968"/>
                </a:lnTo>
                <a:lnTo>
                  <a:pt x="2625" y="3980"/>
                </a:lnTo>
                <a:lnTo>
                  <a:pt x="2611" y="3991"/>
                </a:lnTo>
                <a:lnTo>
                  <a:pt x="2598" y="4002"/>
                </a:lnTo>
                <a:lnTo>
                  <a:pt x="2584" y="4011"/>
                </a:lnTo>
                <a:lnTo>
                  <a:pt x="2570" y="4020"/>
                </a:lnTo>
                <a:lnTo>
                  <a:pt x="2557" y="4028"/>
                </a:lnTo>
                <a:lnTo>
                  <a:pt x="2542" y="4035"/>
                </a:lnTo>
                <a:lnTo>
                  <a:pt x="2528" y="4041"/>
                </a:lnTo>
                <a:lnTo>
                  <a:pt x="2513" y="4045"/>
                </a:lnTo>
                <a:lnTo>
                  <a:pt x="2498" y="4049"/>
                </a:lnTo>
                <a:lnTo>
                  <a:pt x="2484" y="4051"/>
                </a:lnTo>
                <a:lnTo>
                  <a:pt x="2468" y="4051"/>
                </a:lnTo>
                <a:lnTo>
                  <a:pt x="2453" y="4050"/>
                </a:lnTo>
                <a:lnTo>
                  <a:pt x="2437" y="4048"/>
                </a:lnTo>
                <a:lnTo>
                  <a:pt x="2422" y="4043"/>
                </a:lnTo>
                <a:lnTo>
                  <a:pt x="2406" y="4037"/>
                </a:lnTo>
                <a:lnTo>
                  <a:pt x="2392" y="4023"/>
                </a:lnTo>
                <a:lnTo>
                  <a:pt x="2329" y="4086"/>
                </a:lnTo>
                <a:lnTo>
                  <a:pt x="2265" y="4151"/>
                </a:lnTo>
                <a:lnTo>
                  <a:pt x="2201" y="4216"/>
                </a:lnTo>
                <a:lnTo>
                  <a:pt x="2137" y="4282"/>
                </a:lnTo>
                <a:lnTo>
                  <a:pt x="2072" y="4350"/>
                </a:lnTo>
                <a:lnTo>
                  <a:pt x="2008" y="4417"/>
                </a:lnTo>
                <a:lnTo>
                  <a:pt x="1945" y="4485"/>
                </a:lnTo>
                <a:lnTo>
                  <a:pt x="1883" y="4554"/>
                </a:lnTo>
                <a:lnTo>
                  <a:pt x="1821" y="4624"/>
                </a:lnTo>
                <a:lnTo>
                  <a:pt x="1760" y="4694"/>
                </a:lnTo>
                <a:lnTo>
                  <a:pt x="1701" y="4765"/>
                </a:lnTo>
                <a:lnTo>
                  <a:pt x="1644" y="4836"/>
                </a:lnTo>
                <a:lnTo>
                  <a:pt x="1616" y="4873"/>
                </a:lnTo>
                <a:lnTo>
                  <a:pt x="1589" y="4909"/>
                </a:lnTo>
                <a:lnTo>
                  <a:pt x="1562" y="4945"/>
                </a:lnTo>
                <a:lnTo>
                  <a:pt x="1536" y="4982"/>
                </a:lnTo>
                <a:lnTo>
                  <a:pt x="1511" y="5018"/>
                </a:lnTo>
                <a:lnTo>
                  <a:pt x="1485" y="5054"/>
                </a:lnTo>
                <a:lnTo>
                  <a:pt x="1462" y="5091"/>
                </a:lnTo>
                <a:lnTo>
                  <a:pt x="1438" y="5128"/>
                </a:lnTo>
                <a:lnTo>
                  <a:pt x="1406" y="5166"/>
                </a:lnTo>
                <a:lnTo>
                  <a:pt x="1375" y="5204"/>
                </a:lnTo>
                <a:lnTo>
                  <a:pt x="1345" y="5244"/>
                </a:lnTo>
                <a:lnTo>
                  <a:pt x="1316" y="5284"/>
                </a:lnTo>
                <a:lnTo>
                  <a:pt x="1289" y="5323"/>
                </a:lnTo>
                <a:lnTo>
                  <a:pt x="1262" y="5365"/>
                </a:lnTo>
                <a:lnTo>
                  <a:pt x="1235" y="5405"/>
                </a:lnTo>
                <a:lnTo>
                  <a:pt x="1210" y="5447"/>
                </a:lnTo>
                <a:lnTo>
                  <a:pt x="1186" y="5489"/>
                </a:lnTo>
                <a:lnTo>
                  <a:pt x="1162" y="5531"/>
                </a:lnTo>
                <a:lnTo>
                  <a:pt x="1139" y="5573"/>
                </a:lnTo>
                <a:lnTo>
                  <a:pt x="1117" y="5616"/>
                </a:lnTo>
                <a:lnTo>
                  <a:pt x="1075" y="5701"/>
                </a:lnTo>
                <a:lnTo>
                  <a:pt x="1033" y="5788"/>
                </a:lnTo>
                <a:lnTo>
                  <a:pt x="993" y="5875"/>
                </a:lnTo>
                <a:lnTo>
                  <a:pt x="955" y="5961"/>
                </a:lnTo>
                <a:lnTo>
                  <a:pt x="918" y="6048"/>
                </a:lnTo>
                <a:lnTo>
                  <a:pt x="880" y="6135"/>
                </a:lnTo>
                <a:lnTo>
                  <a:pt x="843" y="6220"/>
                </a:lnTo>
                <a:lnTo>
                  <a:pt x="805" y="6305"/>
                </a:lnTo>
                <a:lnTo>
                  <a:pt x="767" y="6388"/>
                </a:lnTo>
                <a:lnTo>
                  <a:pt x="727" y="6469"/>
                </a:lnTo>
                <a:lnTo>
                  <a:pt x="722" y="6497"/>
                </a:lnTo>
                <a:lnTo>
                  <a:pt x="715" y="6523"/>
                </a:lnTo>
                <a:lnTo>
                  <a:pt x="709" y="6551"/>
                </a:lnTo>
                <a:lnTo>
                  <a:pt x="701" y="6578"/>
                </a:lnTo>
                <a:lnTo>
                  <a:pt x="685" y="6636"/>
                </a:lnTo>
                <a:lnTo>
                  <a:pt x="668" y="6694"/>
                </a:lnTo>
                <a:lnTo>
                  <a:pt x="652" y="6753"/>
                </a:lnTo>
                <a:lnTo>
                  <a:pt x="635" y="6812"/>
                </a:lnTo>
                <a:lnTo>
                  <a:pt x="627" y="6842"/>
                </a:lnTo>
                <a:lnTo>
                  <a:pt x="620" y="6873"/>
                </a:lnTo>
                <a:lnTo>
                  <a:pt x="613" y="6902"/>
                </a:lnTo>
                <a:lnTo>
                  <a:pt x="608" y="6932"/>
                </a:lnTo>
                <a:lnTo>
                  <a:pt x="603" y="6961"/>
                </a:lnTo>
                <a:lnTo>
                  <a:pt x="600" y="6991"/>
                </a:lnTo>
                <a:lnTo>
                  <a:pt x="598" y="7021"/>
                </a:lnTo>
                <a:lnTo>
                  <a:pt x="596" y="7050"/>
                </a:lnTo>
                <a:lnTo>
                  <a:pt x="597" y="7078"/>
                </a:lnTo>
                <a:lnTo>
                  <a:pt x="598" y="7107"/>
                </a:lnTo>
                <a:lnTo>
                  <a:pt x="602" y="7136"/>
                </a:lnTo>
                <a:lnTo>
                  <a:pt x="607" y="7163"/>
                </a:lnTo>
                <a:lnTo>
                  <a:pt x="614" y="7190"/>
                </a:lnTo>
                <a:lnTo>
                  <a:pt x="623" y="7217"/>
                </a:lnTo>
                <a:lnTo>
                  <a:pt x="634" y="7243"/>
                </a:lnTo>
                <a:lnTo>
                  <a:pt x="647" y="7270"/>
                </a:lnTo>
                <a:lnTo>
                  <a:pt x="664" y="7295"/>
                </a:lnTo>
                <a:lnTo>
                  <a:pt x="681" y="7319"/>
                </a:lnTo>
                <a:lnTo>
                  <a:pt x="703" y="7343"/>
                </a:lnTo>
                <a:lnTo>
                  <a:pt x="727" y="7365"/>
                </a:lnTo>
                <a:lnTo>
                  <a:pt x="717" y="7370"/>
                </a:lnTo>
                <a:lnTo>
                  <a:pt x="709" y="7375"/>
                </a:lnTo>
                <a:lnTo>
                  <a:pt x="701" y="7378"/>
                </a:lnTo>
                <a:lnTo>
                  <a:pt x="693" y="7379"/>
                </a:lnTo>
                <a:lnTo>
                  <a:pt x="684" y="7379"/>
                </a:lnTo>
                <a:lnTo>
                  <a:pt x="677" y="7379"/>
                </a:lnTo>
                <a:lnTo>
                  <a:pt x="670" y="7377"/>
                </a:lnTo>
                <a:lnTo>
                  <a:pt x="664" y="7374"/>
                </a:lnTo>
                <a:lnTo>
                  <a:pt x="657" y="7370"/>
                </a:lnTo>
                <a:lnTo>
                  <a:pt x="650" y="7366"/>
                </a:lnTo>
                <a:lnTo>
                  <a:pt x="644" y="7361"/>
                </a:lnTo>
                <a:lnTo>
                  <a:pt x="638" y="7355"/>
                </a:lnTo>
                <a:lnTo>
                  <a:pt x="627" y="7342"/>
                </a:lnTo>
                <a:lnTo>
                  <a:pt x="616" y="7327"/>
                </a:lnTo>
                <a:lnTo>
                  <a:pt x="595" y="7293"/>
                </a:lnTo>
                <a:lnTo>
                  <a:pt x="575" y="7257"/>
                </a:lnTo>
                <a:lnTo>
                  <a:pt x="566" y="7239"/>
                </a:lnTo>
                <a:lnTo>
                  <a:pt x="557" y="7222"/>
                </a:lnTo>
                <a:lnTo>
                  <a:pt x="548" y="7208"/>
                </a:lnTo>
                <a:lnTo>
                  <a:pt x="537" y="7195"/>
                </a:lnTo>
                <a:lnTo>
                  <a:pt x="540" y="7139"/>
                </a:lnTo>
                <a:lnTo>
                  <a:pt x="546" y="7082"/>
                </a:lnTo>
                <a:lnTo>
                  <a:pt x="551" y="7029"/>
                </a:lnTo>
                <a:lnTo>
                  <a:pt x="557" y="6975"/>
                </a:lnTo>
                <a:lnTo>
                  <a:pt x="564" y="6923"/>
                </a:lnTo>
                <a:lnTo>
                  <a:pt x="572" y="6872"/>
                </a:lnTo>
                <a:lnTo>
                  <a:pt x="582" y="6821"/>
                </a:lnTo>
                <a:lnTo>
                  <a:pt x="592" y="6771"/>
                </a:lnTo>
                <a:lnTo>
                  <a:pt x="603" y="6720"/>
                </a:lnTo>
                <a:lnTo>
                  <a:pt x="614" y="6671"/>
                </a:lnTo>
                <a:lnTo>
                  <a:pt x="627" y="6621"/>
                </a:lnTo>
                <a:lnTo>
                  <a:pt x="639" y="6570"/>
                </a:lnTo>
                <a:lnTo>
                  <a:pt x="654" y="6519"/>
                </a:lnTo>
                <a:lnTo>
                  <a:pt x="667" y="6467"/>
                </a:lnTo>
                <a:lnTo>
                  <a:pt x="682" y="6414"/>
                </a:lnTo>
                <a:lnTo>
                  <a:pt x="697" y="6360"/>
                </a:lnTo>
                <a:lnTo>
                  <a:pt x="748" y="6246"/>
                </a:lnTo>
                <a:lnTo>
                  <a:pt x="799" y="6132"/>
                </a:lnTo>
                <a:lnTo>
                  <a:pt x="850" y="6018"/>
                </a:lnTo>
                <a:lnTo>
                  <a:pt x="903" y="5905"/>
                </a:lnTo>
                <a:lnTo>
                  <a:pt x="956" y="5792"/>
                </a:lnTo>
                <a:lnTo>
                  <a:pt x="1012" y="5680"/>
                </a:lnTo>
                <a:lnTo>
                  <a:pt x="1040" y="5625"/>
                </a:lnTo>
                <a:lnTo>
                  <a:pt x="1068" y="5569"/>
                </a:lnTo>
                <a:lnTo>
                  <a:pt x="1098" y="5514"/>
                </a:lnTo>
                <a:lnTo>
                  <a:pt x="1127" y="5458"/>
                </a:lnTo>
                <a:lnTo>
                  <a:pt x="1158" y="5404"/>
                </a:lnTo>
                <a:lnTo>
                  <a:pt x="1189" y="5349"/>
                </a:lnTo>
                <a:lnTo>
                  <a:pt x="1221" y="5295"/>
                </a:lnTo>
                <a:lnTo>
                  <a:pt x="1253" y="5241"/>
                </a:lnTo>
                <a:lnTo>
                  <a:pt x="1287" y="5187"/>
                </a:lnTo>
                <a:lnTo>
                  <a:pt x="1321" y="5134"/>
                </a:lnTo>
                <a:lnTo>
                  <a:pt x="1356" y="5081"/>
                </a:lnTo>
                <a:lnTo>
                  <a:pt x="1391" y="5028"/>
                </a:lnTo>
                <a:lnTo>
                  <a:pt x="1428" y="4976"/>
                </a:lnTo>
                <a:lnTo>
                  <a:pt x="1466" y="4924"/>
                </a:lnTo>
                <a:lnTo>
                  <a:pt x="1504" y="4873"/>
                </a:lnTo>
                <a:lnTo>
                  <a:pt x="1544" y="4821"/>
                </a:lnTo>
                <a:lnTo>
                  <a:pt x="1585" y="4771"/>
                </a:lnTo>
                <a:lnTo>
                  <a:pt x="1626" y="4720"/>
                </a:lnTo>
                <a:lnTo>
                  <a:pt x="1669" y="4670"/>
                </a:lnTo>
                <a:lnTo>
                  <a:pt x="1714" y="4621"/>
                </a:lnTo>
                <a:lnTo>
                  <a:pt x="2276" y="4004"/>
                </a:lnTo>
                <a:lnTo>
                  <a:pt x="2275" y="3983"/>
                </a:lnTo>
                <a:lnTo>
                  <a:pt x="2275" y="3960"/>
                </a:lnTo>
                <a:lnTo>
                  <a:pt x="2276" y="3937"/>
                </a:lnTo>
                <a:lnTo>
                  <a:pt x="2279" y="3914"/>
                </a:lnTo>
                <a:lnTo>
                  <a:pt x="2283" y="3891"/>
                </a:lnTo>
                <a:lnTo>
                  <a:pt x="2289" y="3869"/>
                </a:lnTo>
                <a:lnTo>
                  <a:pt x="2296" y="3846"/>
                </a:lnTo>
                <a:lnTo>
                  <a:pt x="2306" y="3823"/>
                </a:lnTo>
                <a:lnTo>
                  <a:pt x="2316" y="3802"/>
                </a:lnTo>
                <a:lnTo>
                  <a:pt x="2328" y="3782"/>
                </a:lnTo>
                <a:lnTo>
                  <a:pt x="2335" y="3772"/>
                </a:lnTo>
                <a:lnTo>
                  <a:pt x="2343" y="3762"/>
                </a:lnTo>
                <a:lnTo>
                  <a:pt x="2350" y="3753"/>
                </a:lnTo>
                <a:lnTo>
                  <a:pt x="2358" y="3744"/>
                </a:lnTo>
                <a:lnTo>
                  <a:pt x="2366" y="3736"/>
                </a:lnTo>
                <a:lnTo>
                  <a:pt x="2376" y="3727"/>
                </a:lnTo>
                <a:lnTo>
                  <a:pt x="2385" y="3720"/>
                </a:lnTo>
                <a:lnTo>
                  <a:pt x="2395" y="3711"/>
                </a:lnTo>
                <a:lnTo>
                  <a:pt x="2405" y="3704"/>
                </a:lnTo>
                <a:lnTo>
                  <a:pt x="2417" y="3698"/>
                </a:lnTo>
                <a:lnTo>
                  <a:pt x="2428" y="3692"/>
                </a:lnTo>
                <a:lnTo>
                  <a:pt x="2440" y="3686"/>
                </a:lnTo>
                <a:lnTo>
                  <a:pt x="2464" y="3694"/>
                </a:lnTo>
                <a:lnTo>
                  <a:pt x="2487" y="3700"/>
                </a:lnTo>
                <a:lnTo>
                  <a:pt x="2509" y="3703"/>
                </a:lnTo>
                <a:lnTo>
                  <a:pt x="2531" y="3704"/>
                </a:lnTo>
                <a:lnTo>
                  <a:pt x="2551" y="3704"/>
                </a:lnTo>
                <a:lnTo>
                  <a:pt x="2570" y="3701"/>
                </a:lnTo>
                <a:lnTo>
                  <a:pt x="2590" y="3697"/>
                </a:lnTo>
                <a:lnTo>
                  <a:pt x="2607" y="3691"/>
                </a:lnTo>
                <a:lnTo>
                  <a:pt x="2626" y="3683"/>
                </a:lnTo>
                <a:lnTo>
                  <a:pt x="2642" y="3675"/>
                </a:lnTo>
                <a:lnTo>
                  <a:pt x="2659" y="3665"/>
                </a:lnTo>
                <a:lnTo>
                  <a:pt x="2675" y="3654"/>
                </a:lnTo>
                <a:lnTo>
                  <a:pt x="2692" y="3642"/>
                </a:lnTo>
                <a:lnTo>
                  <a:pt x="2707" y="3629"/>
                </a:lnTo>
                <a:lnTo>
                  <a:pt x="2722" y="3615"/>
                </a:lnTo>
                <a:lnTo>
                  <a:pt x="2738" y="3601"/>
                </a:lnTo>
                <a:lnTo>
                  <a:pt x="2798" y="3541"/>
                </a:lnTo>
                <a:lnTo>
                  <a:pt x="2859" y="3483"/>
                </a:lnTo>
                <a:lnTo>
                  <a:pt x="2875" y="3469"/>
                </a:lnTo>
                <a:lnTo>
                  <a:pt x="2891" y="3456"/>
                </a:lnTo>
                <a:lnTo>
                  <a:pt x="2909" y="3444"/>
                </a:lnTo>
                <a:lnTo>
                  <a:pt x="2926" y="3433"/>
                </a:lnTo>
                <a:lnTo>
                  <a:pt x="2944" y="3423"/>
                </a:lnTo>
                <a:lnTo>
                  <a:pt x="2962" y="3415"/>
                </a:lnTo>
                <a:lnTo>
                  <a:pt x="2982" y="3407"/>
                </a:lnTo>
                <a:lnTo>
                  <a:pt x="3002" y="3402"/>
                </a:lnTo>
                <a:lnTo>
                  <a:pt x="3075" y="3375"/>
                </a:lnTo>
                <a:lnTo>
                  <a:pt x="3149" y="3347"/>
                </a:lnTo>
                <a:lnTo>
                  <a:pt x="3223" y="3318"/>
                </a:lnTo>
                <a:lnTo>
                  <a:pt x="3297" y="3291"/>
                </a:lnTo>
                <a:lnTo>
                  <a:pt x="3371" y="3265"/>
                </a:lnTo>
                <a:lnTo>
                  <a:pt x="3446" y="3241"/>
                </a:lnTo>
                <a:lnTo>
                  <a:pt x="3483" y="3229"/>
                </a:lnTo>
                <a:lnTo>
                  <a:pt x="3521" y="3219"/>
                </a:lnTo>
                <a:lnTo>
                  <a:pt x="3558" y="3208"/>
                </a:lnTo>
                <a:lnTo>
                  <a:pt x="3596" y="3199"/>
                </a:lnTo>
                <a:lnTo>
                  <a:pt x="3634" y="3191"/>
                </a:lnTo>
                <a:lnTo>
                  <a:pt x="3672" y="3183"/>
                </a:lnTo>
                <a:lnTo>
                  <a:pt x="3711" y="3177"/>
                </a:lnTo>
                <a:lnTo>
                  <a:pt x="3749" y="3172"/>
                </a:lnTo>
                <a:lnTo>
                  <a:pt x="3788" y="3169"/>
                </a:lnTo>
                <a:lnTo>
                  <a:pt x="3827" y="3166"/>
                </a:lnTo>
                <a:lnTo>
                  <a:pt x="3866" y="3165"/>
                </a:lnTo>
                <a:lnTo>
                  <a:pt x="3905" y="3166"/>
                </a:lnTo>
                <a:lnTo>
                  <a:pt x="3944" y="3168"/>
                </a:lnTo>
                <a:lnTo>
                  <a:pt x="3983" y="3171"/>
                </a:lnTo>
                <a:lnTo>
                  <a:pt x="4023" y="3176"/>
                </a:lnTo>
                <a:lnTo>
                  <a:pt x="4064" y="3183"/>
                </a:lnTo>
                <a:lnTo>
                  <a:pt x="4104" y="3192"/>
                </a:lnTo>
                <a:lnTo>
                  <a:pt x="4145" y="3203"/>
                </a:lnTo>
                <a:lnTo>
                  <a:pt x="4186" y="3217"/>
                </a:lnTo>
                <a:lnTo>
                  <a:pt x="4227" y="3231"/>
                </a:lnTo>
                <a:lnTo>
                  <a:pt x="4243" y="3233"/>
                </a:lnTo>
                <a:lnTo>
                  <a:pt x="4257" y="3236"/>
                </a:lnTo>
                <a:lnTo>
                  <a:pt x="4273" y="3239"/>
                </a:lnTo>
                <a:lnTo>
                  <a:pt x="4287" y="3243"/>
                </a:lnTo>
                <a:lnTo>
                  <a:pt x="4317" y="3251"/>
                </a:lnTo>
                <a:lnTo>
                  <a:pt x="4346" y="3261"/>
                </a:lnTo>
                <a:lnTo>
                  <a:pt x="4403" y="3283"/>
                </a:lnTo>
                <a:lnTo>
                  <a:pt x="4461" y="3307"/>
                </a:lnTo>
                <a:lnTo>
                  <a:pt x="4490" y="3318"/>
                </a:lnTo>
                <a:lnTo>
                  <a:pt x="4520" y="3330"/>
                </a:lnTo>
                <a:lnTo>
                  <a:pt x="4548" y="3341"/>
                </a:lnTo>
                <a:lnTo>
                  <a:pt x="4579" y="3350"/>
                </a:lnTo>
                <a:lnTo>
                  <a:pt x="4609" y="3358"/>
                </a:lnTo>
                <a:lnTo>
                  <a:pt x="4641" y="3364"/>
                </a:lnTo>
                <a:lnTo>
                  <a:pt x="4656" y="3366"/>
                </a:lnTo>
                <a:lnTo>
                  <a:pt x="4673" y="3368"/>
                </a:lnTo>
                <a:lnTo>
                  <a:pt x="4689" y="3369"/>
                </a:lnTo>
                <a:lnTo>
                  <a:pt x="4706" y="3369"/>
                </a:lnTo>
                <a:lnTo>
                  <a:pt x="4808" y="3483"/>
                </a:lnTo>
                <a:lnTo>
                  <a:pt x="4823" y="3473"/>
                </a:lnTo>
                <a:lnTo>
                  <a:pt x="4838" y="3461"/>
                </a:lnTo>
                <a:lnTo>
                  <a:pt x="4851" y="3451"/>
                </a:lnTo>
                <a:lnTo>
                  <a:pt x="4863" y="3441"/>
                </a:lnTo>
                <a:lnTo>
                  <a:pt x="4889" y="3421"/>
                </a:lnTo>
                <a:lnTo>
                  <a:pt x="4914" y="3403"/>
                </a:lnTo>
                <a:lnTo>
                  <a:pt x="4926" y="3396"/>
                </a:lnTo>
                <a:lnTo>
                  <a:pt x="4939" y="3389"/>
                </a:lnTo>
                <a:lnTo>
                  <a:pt x="4953" y="3384"/>
                </a:lnTo>
                <a:lnTo>
                  <a:pt x="4966" y="3381"/>
                </a:lnTo>
                <a:lnTo>
                  <a:pt x="4981" y="3380"/>
                </a:lnTo>
                <a:lnTo>
                  <a:pt x="4996" y="3380"/>
                </a:lnTo>
                <a:lnTo>
                  <a:pt x="5004" y="3381"/>
                </a:lnTo>
                <a:lnTo>
                  <a:pt x="5013" y="3383"/>
                </a:lnTo>
                <a:lnTo>
                  <a:pt x="5022" y="3385"/>
                </a:lnTo>
                <a:lnTo>
                  <a:pt x="5031" y="3388"/>
                </a:lnTo>
                <a:lnTo>
                  <a:pt x="5072" y="3343"/>
                </a:lnTo>
                <a:lnTo>
                  <a:pt x="5115" y="3297"/>
                </a:lnTo>
                <a:lnTo>
                  <a:pt x="5159" y="3250"/>
                </a:lnTo>
                <a:lnTo>
                  <a:pt x="5202" y="3201"/>
                </a:lnTo>
                <a:lnTo>
                  <a:pt x="5223" y="3177"/>
                </a:lnTo>
                <a:lnTo>
                  <a:pt x="5243" y="3152"/>
                </a:lnTo>
                <a:lnTo>
                  <a:pt x="5262" y="3127"/>
                </a:lnTo>
                <a:lnTo>
                  <a:pt x="5280" y="3101"/>
                </a:lnTo>
                <a:lnTo>
                  <a:pt x="5298" y="3074"/>
                </a:lnTo>
                <a:lnTo>
                  <a:pt x="5313" y="3048"/>
                </a:lnTo>
                <a:lnTo>
                  <a:pt x="5328" y="3021"/>
                </a:lnTo>
                <a:lnTo>
                  <a:pt x="5341" y="2994"/>
                </a:lnTo>
                <a:lnTo>
                  <a:pt x="5321" y="2975"/>
                </a:lnTo>
                <a:lnTo>
                  <a:pt x="5295" y="2995"/>
                </a:lnTo>
                <a:lnTo>
                  <a:pt x="5269" y="3016"/>
                </a:lnTo>
                <a:lnTo>
                  <a:pt x="5244" y="3038"/>
                </a:lnTo>
                <a:lnTo>
                  <a:pt x="5219" y="3060"/>
                </a:lnTo>
                <a:lnTo>
                  <a:pt x="5172" y="3104"/>
                </a:lnTo>
                <a:lnTo>
                  <a:pt x="5125" y="3146"/>
                </a:lnTo>
                <a:lnTo>
                  <a:pt x="5101" y="3165"/>
                </a:lnTo>
                <a:lnTo>
                  <a:pt x="5077" y="3183"/>
                </a:lnTo>
                <a:lnTo>
                  <a:pt x="5065" y="3191"/>
                </a:lnTo>
                <a:lnTo>
                  <a:pt x="5053" y="3199"/>
                </a:lnTo>
                <a:lnTo>
                  <a:pt x="5039" y="3206"/>
                </a:lnTo>
                <a:lnTo>
                  <a:pt x="5027" y="3214"/>
                </a:lnTo>
                <a:lnTo>
                  <a:pt x="5014" y="3220"/>
                </a:lnTo>
                <a:lnTo>
                  <a:pt x="5000" y="3226"/>
                </a:lnTo>
                <a:lnTo>
                  <a:pt x="4987" y="3231"/>
                </a:lnTo>
                <a:lnTo>
                  <a:pt x="4973" y="3236"/>
                </a:lnTo>
                <a:lnTo>
                  <a:pt x="4959" y="3239"/>
                </a:lnTo>
                <a:lnTo>
                  <a:pt x="4945" y="3242"/>
                </a:lnTo>
                <a:lnTo>
                  <a:pt x="4929" y="3244"/>
                </a:lnTo>
                <a:lnTo>
                  <a:pt x="4915" y="3246"/>
                </a:lnTo>
                <a:lnTo>
                  <a:pt x="4919" y="3236"/>
                </a:lnTo>
                <a:lnTo>
                  <a:pt x="4924" y="3228"/>
                </a:lnTo>
                <a:lnTo>
                  <a:pt x="4930" y="3220"/>
                </a:lnTo>
                <a:lnTo>
                  <a:pt x="4937" y="3211"/>
                </a:lnTo>
                <a:lnTo>
                  <a:pt x="4953" y="3198"/>
                </a:lnTo>
                <a:lnTo>
                  <a:pt x="4966" y="3185"/>
                </a:lnTo>
                <a:lnTo>
                  <a:pt x="4972" y="3178"/>
                </a:lnTo>
                <a:lnTo>
                  <a:pt x="4978" y="3171"/>
                </a:lnTo>
                <a:lnTo>
                  <a:pt x="4981" y="3164"/>
                </a:lnTo>
                <a:lnTo>
                  <a:pt x="4983" y="3156"/>
                </a:lnTo>
                <a:lnTo>
                  <a:pt x="4983" y="3152"/>
                </a:lnTo>
                <a:lnTo>
                  <a:pt x="4983" y="3148"/>
                </a:lnTo>
                <a:lnTo>
                  <a:pt x="4982" y="3143"/>
                </a:lnTo>
                <a:lnTo>
                  <a:pt x="4980" y="3138"/>
                </a:lnTo>
                <a:lnTo>
                  <a:pt x="4975" y="3128"/>
                </a:lnTo>
                <a:lnTo>
                  <a:pt x="4967" y="3117"/>
                </a:lnTo>
                <a:lnTo>
                  <a:pt x="4958" y="3119"/>
                </a:lnTo>
                <a:lnTo>
                  <a:pt x="4949" y="3121"/>
                </a:lnTo>
                <a:lnTo>
                  <a:pt x="4939" y="3124"/>
                </a:lnTo>
                <a:lnTo>
                  <a:pt x="4930" y="3127"/>
                </a:lnTo>
                <a:lnTo>
                  <a:pt x="4914" y="3134"/>
                </a:lnTo>
                <a:lnTo>
                  <a:pt x="4898" y="3143"/>
                </a:lnTo>
                <a:lnTo>
                  <a:pt x="4884" y="3152"/>
                </a:lnTo>
                <a:lnTo>
                  <a:pt x="4871" y="3163"/>
                </a:lnTo>
                <a:lnTo>
                  <a:pt x="4857" y="3175"/>
                </a:lnTo>
                <a:lnTo>
                  <a:pt x="4845" y="3187"/>
                </a:lnTo>
                <a:lnTo>
                  <a:pt x="4820" y="3212"/>
                </a:lnTo>
                <a:lnTo>
                  <a:pt x="4795" y="3238"/>
                </a:lnTo>
                <a:lnTo>
                  <a:pt x="4782" y="3249"/>
                </a:lnTo>
                <a:lnTo>
                  <a:pt x="4769" y="3260"/>
                </a:lnTo>
                <a:lnTo>
                  <a:pt x="4755" y="3270"/>
                </a:lnTo>
                <a:lnTo>
                  <a:pt x="4740" y="3278"/>
                </a:lnTo>
                <a:lnTo>
                  <a:pt x="4735" y="3268"/>
                </a:lnTo>
                <a:lnTo>
                  <a:pt x="4732" y="3257"/>
                </a:lnTo>
                <a:lnTo>
                  <a:pt x="4729" y="3247"/>
                </a:lnTo>
                <a:lnTo>
                  <a:pt x="4729" y="3237"/>
                </a:lnTo>
                <a:lnTo>
                  <a:pt x="4731" y="3227"/>
                </a:lnTo>
                <a:lnTo>
                  <a:pt x="4734" y="3218"/>
                </a:lnTo>
                <a:lnTo>
                  <a:pt x="4737" y="3208"/>
                </a:lnTo>
                <a:lnTo>
                  <a:pt x="4742" y="3199"/>
                </a:lnTo>
                <a:lnTo>
                  <a:pt x="4748" y="3191"/>
                </a:lnTo>
                <a:lnTo>
                  <a:pt x="4754" y="3182"/>
                </a:lnTo>
                <a:lnTo>
                  <a:pt x="4761" y="3174"/>
                </a:lnTo>
                <a:lnTo>
                  <a:pt x="4769" y="3166"/>
                </a:lnTo>
                <a:lnTo>
                  <a:pt x="4785" y="3151"/>
                </a:lnTo>
                <a:lnTo>
                  <a:pt x="4802" y="3137"/>
                </a:lnTo>
                <a:lnTo>
                  <a:pt x="4817" y="3123"/>
                </a:lnTo>
                <a:lnTo>
                  <a:pt x="4830" y="3110"/>
                </a:lnTo>
                <a:lnTo>
                  <a:pt x="4836" y="3104"/>
                </a:lnTo>
                <a:lnTo>
                  <a:pt x="4841" y="3098"/>
                </a:lnTo>
                <a:lnTo>
                  <a:pt x="4845" y="3092"/>
                </a:lnTo>
                <a:lnTo>
                  <a:pt x="4847" y="3085"/>
                </a:lnTo>
                <a:lnTo>
                  <a:pt x="4848" y="3080"/>
                </a:lnTo>
                <a:lnTo>
                  <a:pt x="4848" y="3074"/>
                </a:lnTo>
                <a:lnTo>
                  <a:pt x="4846" y="3068"/>
                </a:lnTo>
                <a:lnTo>
                  <a:pt x="4843" y="3063"/>
                </a:lnTo>
                <a:lnTo>
                  <a:pt x="4837" y="3057"/>
                </a:lnTo>
                <a:lnTo>
                  <a:pt x="4829" y="3052"/>
                </a:lnTo>
                <a:lnTo>
                  <a:pt x="4820" y="3047"/>
                </a:lnTo>
                <a:lnTo>
                  <a:pt x="4808" y="3041"/>
                </a:lnTo>
                <a:lnTo>
                  <a:pt x="4801" y="3045"/>
                </a:lnTo>
                <a:lnTo>
                  <a:pt x="4793" y="3049"/>
                </a:lnTo>
                <a:lnTo>
                  <a:pt x="4786" y="3054"/>
                </a:lnTo>
                <a:lnTo>
                  <a:pt x="4780" y="3059"/>
                </a:lnTo>
                <a:lnTo>
                  <a:pt x="4769" y="3071"/>
                </a:lnTo>
                <a:lnTo>
                  <a:pt x="4757" y="3083"/>
                </a:lnTo>
                <a:lnTo>
                  <a:pt x="4737" y="3111"/>
                </a:lnTo>
                <a:lnTo>
                  <a:pt x="4718" y="3137"/>
                </a:lnTo>
                <a:lnTo>
                  <a:pt x="4709" y="3149"/>
                </a:lnTo>
                <a:lnTo>
                  <a:pt x="4699" y="3160"/>
                </a:lnTo>
                <a:lnTo>
                  <a:pt x="4693" y="3165"/>
                </a:lnTo>
                <a:lnTo>
                  <a:pt x="4687" y="3169"/>
                </a:lnTo>
                <a:lnTo>
                  <a:pt x="4682" y="3173"/>
                </a:lnTo>
                <a:lnTo>
                  <a:pt x="4676" y="3177"/>
                </a:lnTo>
                <a:lnTo>
                  <a:pt x="4670" y="3179"/>
                </a:lnTo>
                <a:lnTo>
                  <a:pt x="4663" y="3182"/>
                </a:lnTo>
                <a:lnTo>
                  <a:pt x="4655" y="3183"/>
                </a:lnTo>
                <a:lnTo>
                  <a:pt x="4648" y="3184"/>
                </a:lnTo>
                <a:lnTo>
                  <a:pt x="4641" y="3184"/>
                </a:lnTo>
                <a:lnTo>
                  <a:pt x="4632" y="3183"/>
                </a:lnTo>
                <a:lnTo>
                  <a:pt x="4623" y="3181"/>
                </a:lnTo>
                <a:lnTo>
                  <a:pt x="4614" y="3179"/>
                </a:lnTo>
                <a:lnTo>
                  <a:pt x="4627" y="3156"/>
                </a:lnTo>
                <a:lnTo>
                  <a:pt x="4640" y="3134"/>
                </a:lnTo>
                <a:lnTo>
                  <a:pt x="4653" y="3112"/>
                </a:lnTo>
                <a:lnTo>
                  <a:pt x="4668" y="3091"/>
                </a:lnTo>
                <a:lnTo>
                  <a:pt x="4682" y="3069"/>
                </a:lnTo>
                <a:lnTo>
                  <a:pt x="4697" y="3049"/>
                </a:lnTo>
                <a:lnTo>
                  <a:pt x="4712" y="3029"/>
                </a:lnTo>
                <a:lnTo>
                  <a:pt x="4728" y="3009"/>
                </a:lnTo>
                <a:lnTo>
                  <a:pt x="4746" y="2990"/>
                </a:lnTo>
                <a:lnTo>
                  <a:pt x="4763" y="2971"/>
                </a:lnTo>
                <a:lnTo>
                  <a:pt x="4782" y="2952"/>
                </a:lnTo>
                <a:lnTo>
                  <a:pt x="4802" y="2933"/>
                </a:lnTo>
                <a:lnTo>
                  <a:pt x="4822" y="2915"/>
                </a:lnTo>
                <a:lnTo>
                  <a:pt x="4844" y="2897"/>
                </a:lnTo>
                <a:lnTo>
                  <a:pt x="4866" y="2879"/>
                </a:lnTo>
                <a:lnTo>
                  <a:pt x="4890" y="2861"/>
                </a:lnTo>
                <a:lnTo>
                  <a:pt x="4876" y="2863"/>
                </a:lnTo>
                <a:lnTo>
                  <a:pt x="4861" y="2866"/>
                </a:lnTo>
                <a:lnTo>
                  <a:pt x="4847" y="2869"/>
                </a:lnTo>
                <a:lnTo>
                  <a:pt x="4832" y="2873"/>
                </a:lnTo>
                <a:lnTo>
                  <a:pt x="4819" y="2877"/>
                </a:lnTo>
                <a:lnTo>
                  <a:pt x="4805" y="2882"/>
                </a:lnTo>
                <a:lnTo>
                  <a:pt x="4790" y="2888"/>
                </a:lnTo>
                <a:lnTo>
                  <a:pt x="4777" y="2894"/>
                </a:lnTo>
                <a:lnTo>
                  <a:pt x="4750" y="2908"/>
                </a:lnTo>
                <a:lnTo>
                  <a:pt x="4722" y="2924"/>
                </a:lnTo>
                <a:lnTo>
                  <a:pt x="4697" y="2941"/>
                </a:lnTo>
                <a:lnTo>
                  <a:pt x="4671" y="2960"/>
                </a:lnTo>
                <a:lnTo>
                  <a:pt x="4645" y="2981"/>
                </a:lnTo>
                <a:lnTo>
                  <a:pt x="4620" y="3002"/>
                </a:lnTo>
                <a:lnTo>
                  <a:pt x="4596" y="3023"/>
                </a:lnTo>
                <a:lnTo>
                  <a:pt x="4572" y="3045"/>
                </a:lnTo>
                <a:lnTo>
                  <a:pt x="4527" y="3090"/>
                </a:lnTo>
                <a:lnTo>
                  <a:pt x="4484" y="3132"/>
                </a:lnTo>
                <a:lnTo>
                  <a:pt x="4430" y="3074"/>
                </a:lnTo>
                <a:lnTo>
                  <a:pt x="4424" y="3081"/>
                </a:lnTo>
                <a:lnTo>
                  <a:pt x="4419" y="3090"/>
                </a:lnTo>
                <a:lnTo>
                  <a:pt x="4415" y="3098"/>
                </a:lnTo>
                <a:lnTo>
                  <a:pt x="4410" y="3105"/>
                </a:lnTo>
                <a:lnTo>
                  <a:pt x="4406" y="3113"/>
                </a:lnTo>
                <a:lnTo>
                  <a:pt x="4401" y="3119"/>
                </a:lnTo>
                <a:lnTo>
                  <a:pt x="4395" y="3126"/>
                </a:lnTo>
                <a:lnTo>
                  <a:pt x="4387" y="3132"/>
                </a:lnTo>
                <a:lnTo>
                  <a:pt x="4338" y="3132"/>
                </a:lnTo>
                <a:lnTo>
                  <a:pt x="4335" y="3115"/>
                </a:lnTo>
                <a:lnTo>
                  <a:pt x="4334" y="3098"/>
                </a:lnTo>
                <a:lnTo>
                  <a:pt x="4333" y="3080"/>
                </a:lnTo>
                <a:lnTo>
                  <a:pt x="4334" y="3062"/>
                </a:lnTo>
                <a:lnTo>
                  <a:pt x="4337" y="3045"/>
                </a:lnTo>
                <a:lnTo>
                  <a:pt x="4340" y="3028"/>
                </a:lnTo>
                <a:lnTo>
                  <a:pt x="4345" y="3010"/>
                </a:lnTo>
                <a:lnTo>
                  <a:pt x="4351" y="2993"/>
                </a:lnTo>
                <a:lnTo>
                  <a:pt x="4357" y="2976"/>
                </a:lnTo>
                <a:lnTo>
                  <a:pt x="4364" y="2958"/>
                </a:lnTo>
                <a:lnTo>
                  <a:pt x="4371" y="2941"/>
                </a:lnTo>
                <a:lnTo>
                  <a:pt x="4381" y="2925"/>
                </a:lnTo>
                <a:lnTo>
                  <a:pt x="4390" y="2908"/>
                </a:lnTo>
                <a:lnTo>
                  <a:pt x="4399" y="2892"/>
                </a:lnTo>
                <a:lnTo>
                  <a:pt x="4409" y="2877"/>
                </a:lnTo>
                <a:lnTo>
                  <a:pt x="4421" y="2861"/>
                </a:lnTo>
                <a:lnTo>
                  <a:pt x="4412" y="2860"/>
                </a:lnTo>
                <a:lnTo>
                  <a:pt x="4405" y="2859"/>
                </a:lnTo>
                <a:lnTo>
                  <a:pt x="4398" y="2858"/>
                </a:lnTo>
                <a:lnTo>
                  <a:pt x="4391" y="2859"/>
                </a:lnTo>
                <a:lnTo>
                  <a:pt x="4384" y="2860"/>
                </a:lnTo>
                <a:lnTo>
                  <a:pt x="4376" y="2862"/>
                </a:lnTo>
                <a:lnTo>
                  <a:pt x="4369" y="2864"/>
                </a:lnTo>
                <a:lnTo>
                  <a:pt x="4362" y="2867"/>
                </a:lnTo>
                <a:lnTo>
                  <a:pt x="4349" y="2874"/>
                </a:lnTo>
                <a:lnTo>
                  <a:pt x="4336" y="2884"/>
                </a:lnTo>
                <a:lnTo>
                  <a:pt x="4323" y="2894"/>
                </a:lnTo>
                <a:lnTo>
                  <a:pt x="4311" y="2906"/>
                </a:lnTo>
                <a:lnTo>
                  <a:pt x="4288" y="2932"/>
                </a:lnTo>
                <a:lnTo>
                  <a:pt x="4266" y="2959"/>
                </a:lnTo>
                <a:lnTo>
                  <a:pt x="4246" y="2986"/>
                </a:lnTo>
                <a:lnTo>
                  <a:pt x="4227" y="3008"/>
                </a:lnTo>
                <a:lnTo>
                  <a:pt x="4220" y="3006"/>
                </a:lnTo>
                <a:lnTo>
                  <a:pt x="4214" y="3003"/>
                </a:lnTo>
                <a:lnTo>
                  <a:pt x="4209" y="2999"/>
                </a:lnTo>
                <a:lnTo>
                  <a:pt x="4205" y="2994"/>
                </a:lnTo>
                <a:lnTo>
                  <a:pt x="4200" y="2988"/>
                </a:lnTo>
                <a:lnTo>
                  <a:pt x="4196" y="2982"/>
                </a:lnTo>
                <a:lnTo>
                  <a:pt x="4193" y="2975"/>
                </a:lnTo>
                <a:lnTo>
                  <a:pt x="4190" y="2968"/>
                </a:lnTo>
                <a:lnTo>
                  <a:pt x="4185" y="2953"/>
                </a:lnTo>
                <a:lnTo>
                  <a:pt x="4181" y="2939"/>
                </a:lnTo>
                <a:lnTo>
                  <a:pt x="4175" y="2925"/>
                </a:lnTo>
                <a:lnTo>
                  <a:pt x="4169" y="2913"/>
                </a:lnTo>
                <a:lnTo>
                  <a:pt x="4153" y="2927"/>
                </a:lnTo>
                <a:lnTo>
                  <a:pt x="4137" y="2942"/>
                </a:lnTo>
                <a:lnTo>
                  <a:pt x="4128" y="2949"/>
                </a:lnTo>
                <a:lnTo>
                  <a:pt x="4119" y="2955"/>
                </a:lnTo>
                <a:lnTo>
                  <a:pt x="4115" y="2957"/>
                </a:lnTo>
                <a:lnTo>
                  <a:pt x="4110" y="2959"/>
                </a:lnTo>
                <a:lnTo>
                  <a:pt x="4106" y="2960"/>
                </a:lnTo>
                <a:lnTo>
                  <a:pt x="4101" y="2960"/>
                </a:lnTo>
                <a:lnTo>
                  <a:pt x="4094" y="2941"/>
                </a:lnTo>
                <a:lnTo>
                  <a:pt x="4088" y="2921"/>
                </a:lnTo>
                <a:lnTo>
                  <a:pt x="4086" y="2910"/>
                </a:lnTo>
                <a:lnTo>
                  <a:pt x="4084" y="2899"/>
                </a:lnTo>
                <a:lnTo>
                  <a:pt x="4083" y="2888"/>
                </a:lnTo>
                <a:lnTo>
                  <a:pt x="4083" y="2877"/>
                </a:lnTo>
                <a:lnTo>
                  <a:pt x="4083" y="2867"/>
                </a:lnTo>
                <a:lnTo>
                  <a:pt x="4084" y="2856"/>
                </a:lnTo>
                <a:lnTo>
                  <a:pt x="4087" y="2846"/>
                </a:lnTo>
                <a:lnTo>
                  <a:pt x="4090" y="2837"/>
                </a:lnTo>
                <a:lnTo>
                  <a:pt x="4094" y="2827"/>
                </a:lnTo>
                <a:lnTo>
                  <a:pt x="4101" y="2818"/>
                </a:lnTo>
                <a:lnTo>
                  <a:pt x="4107" y="2811"/>
                </a:lnTo>
                <a:lnTo>
                  <a:pt x="4115" y="2804"/>
                </a:lnTo>
                <a:lnTo>
                  <a:pt x="4110" y="2794"/>
                </a:lnTo>
                <a:lnTo>
                  <a:pt x="4104" y="2786"/>
                </a:lnTo>
                <a:lnTo>
                  <a:pt x="4096" y="2781"/>
                </a:lnTo>
                <a:lnTo>
                  <a:pt x="4089" y="2777"/>
                </a:lnTo>
                <a:lnTo>
                  <a:pt x="4081" y="2776"/>
                </a:lnTo>
                <a:lnTo>
                  <a:pt x="4073" y="2775"/>
                </a:lnTo>
                <a:lnTo>
                  <a:pt x="4065" y="2777"/>
                </a:lnTo>
                <a:lnTo>
                  <a:pt x="4055" y="2779"/>
                </a:lnTo>
                <a:lnTo>
                  <a:pt x="4038" y="2787"/>
                </a:lnTo>
                <a:lnTo>
                  <a:pt x="4019" y="2797"/>
                </a:lnTo>
                <a:lnTo>
                  <a:pt x="4002" y="2808"/>
                </a:lnTo>
                <a:lnTo>
                  <a:pt x="3984" y="2818"/>
                </a:lnTo>
                <a:lnTo>
                  <a:pt x="3979" y="2820"/>
                </a:lnTo>
                <a:lnTo>
                  <a:pt x="3975" y="2823"/>
                </a:lnTo>
                <a:lnTo>
                  <a:pt x="3970" y="2826"/>
                </a:lnTo>
                <a:lnTo>
                  <a:pt x="3966" y="2829"/>
                </a:lnTo>
                <a:lnTo>
                  <a:pt x="3958" y="2839"/>
                </a:lnTo>
                <a:lnTo>
                  <a:pt x="3950" y="2848"/>
                </a:lnTo>
                <a:lnTo>
                  <a:pt x="3939" y="2869"/>
                </a:lnTo>
                <a:lnTo>
                  <a:pt x="3928" y="2889"/>
                </a:lnTo>
                <a:lnTo>
                  <a:pt x="3922" y="2897"/>
                </a:lnTo>
                <a:lnTo>
                  <a:pt x="3915" y="2905"/>
                </a:lnTo>
                <a:lnTo>
                  <a:pt x="3912" y="2908"/>
                </a:lnTo>
                <a:lnTo>
                  <a:pt x="3908" y="2910"/>
                </a:lnTo>
                <a:lnTo>
                  <a:pt x="3905" y="2912"/>
                </a:lnTo>
                <a:lnTo>
                  <a:pt x="3901" y="2913"/>
                </a:lnTo>
                <a:lnTo>
                  <a:pt x="3897" y="2914"/>
                </a:lnTo>
                <a:lnTo>
                  <a:pt x="3893" y="2914"/>
                </a:lnTo>
                <a:lnTo>
                  <a:pt x="3888" y="2913"/>
                </a:lnTo>
                <a:lnTo>
                  <a:pt x="3882" y="2911"/>
                </a:lnTo>
                <a:lnTo>
                  <a:pt x="3877" y="2908"/>
                </a:lnTo>
                <a:lnTo>
                  <a:pt x="3872" y="2905"/>
                </a:lnTo>
                <a:lnTo>
                  <a:pt x="3866" y="2900"/>
                </a:lnTo>
                <a:lnTo>
                  <a:pt x="3859" y="2894"/>
                </a:lnTo>
                <a:lnTo>
                  <a:pt x="3868" y="2875"/>
                </a:lnTo>
                <a:lnTo>
                  <a:pt x="3876" y="2856"/>
                </a:lnTo>
                <a:lnTo>
                  <a:pt x="3883" y="2837"/>
                </a:lnTo>
                <a:lnTo>
                  <a:pt x="3890" y="2819"/>
                </a:lnTo>
                <a:lnTo>
                  <a:pt x="3901" y="2785"/>
                </a:lnTo>
                <a:lnTo>
                  <a:pt x="3911" y="2752"/>
                </a:lnTo>
                <a:lnTo>
                  <a:pt x="3922" y="2720"/>
                </a:lnTo>
                <a:lnTo>
                  <a:pt x="3934" y="2685"/>
                </a:lnTo>
                <a:lnTo>
                  <a:pt x="3941" y="2667"/>
                </a:lnTo>
                <a:lnTo>
                  <a:pt x="3949" y="2649"/>
                </a:lnTo>
                <a:lnTo>
                  <a:pt x="3960" y="2630"/>
                </a:lnTo>
                <a:lnTo>
                  <a:pt x="3970" y="2610"/>
                </a:lnTo>
                <a:lnTo>
                  <a:pt x="3987" y="2604"/>
                </a:lnTo>
                <a:lnTo>
                  <a:pt x="4004" y="2597"/>
                </a:lnTo>
                <a:lnTo>
                  <a:pt x="4019" y="2589"/>
                </a:lnTo>
                <a:lnTo>
                  <a:pt x="4034" y="2579"/>
                </a:lnTo>
                <a:lnTo>
                  <a:pt x="4047" y="2569"/>
                </a:lnTo>
                <a:lnTo>
                  <a:pt x="4059" y="2559"/>
                </a:lnTo>
                <a:lnTo>
                  <a:pt x="4072" y="2548"/>
                </a:lnTo>
                <a:lnTo>
                  <a:pt x="4083" y="2537"/>
                </a:lnTo>
                <a:lnTo>
                  <a:pt x="4106" y="2514"/>
                </a:lnTo>
                <a:lnTo>
                  <a:pt x="4128" y="2492"/>
                </a:lnTo>
                <a:lnTo>
                  <a:pt x="4141" y="2482"/>
                </a:lnTo>
                <a:lnTo>
                  <a:pt x="4153" y="2472"/>
                </a:lnTo>
                <a:lnTo>
                  <a:pt x="4165" y="2462"/>
                </a:lnTo>
                <a:lnTo>
                  <a:pt x="4179" y="2453"/>
                </a:lnTo>
                <a:lnTo>
                  <a:pt x="4175" y="2443"/>
                </a:lnTo>
                <a:lnTo>
                  <a:pt x="4173" y="2433"/>
                </a:lnTo>
                <a:lnTo>
                  <a:pt x="4171" y="2423"/>
                </a:lnTo>
                <a:lnTo>
                  <a:pt x="4171" y="2413"/>
                </a:lnTo>
                <a:lnTo>
                  <a:pt x="4171" y="2404"/>
                </a:lnTo>
                <a:lnTo>
                  <a:pt x="4172" y="2394"/>
                </a:lnTo>
                <a:lnTo>
                  <a:pt x="4174" y="2385"/>
                </a:lnTo>
                <a:lnTo>
                  <a:pt x="4177" y="2376"/>
                </a:lnTo>
                <a:lnTo>
                  <a:pt x="4180" y="2367"/>
                </a:lnTo>
                <a:lnTo>
                  <a:pt x="4184" y="2358"/>
                </a:lnTo>
                <a:lnTo>
                  <a:pt x="4189" y="2349"/>
                </a:lnTo>
                <a:lnTo>
                  <a:pt x="4194" y="2340"/>
                </a:lnTo>
                <a:lnTo>
                  <a:pt x="4207" y="2322"/>
                </a:lnTo>
                <a:lnTo>
                  <a:pt x="4220" y="2306"/>
                </a:lnTo>
                <a:lnTo>
                  <a:pt x="4235" y="2289"/>
                </a:lnTo>
                <a:lnTo>
                  <a:pt x="4251" y="2273"/>
                </a:lnTo>
                <a:lnTo>
                  <a:pt x="4266" y="2258"/>
                </a:lnTo>
                <a:lnTo>
                  <a:pt x="4283" y="2242"/>
                </a:lnTo>
                <a:lnTo>
                  <a:pt x="4298" y="2227"/>
                </a:lnTo>
                <a:lnTo>
                  <a:pt x="4313" y="2212"/>
                </a:lnTo>
                <a:lnTo>
                  <a:pt x="4326" y="2197"/>
                </a:lnTo>
                <a:lnTo>
                  <a:pt x="4338" y="2183"/>
                </a:lnTo>
                <a:lnTo>
                  <a:pt x="4332" y="2179"/>
                </a:lnTo>
                <a:lnTo>
                  <a:pt x="4326" y="2176"/>
                </a:lnTo>
                <a:lnTo>
                  <a:pt x="4319" y="2173"/>
                </a:lnTo>
                <a:lnTo>
                  <a:pt x="4312" y="2171"/>
                </a:lnTo>
                <a:lnTo>
                  <a:pt x="4296" y="2168"/>
                </a:lnTo>
                <a:lnTo>
                  <a:pt x="4282" y="2165"/>
                </a:lnTo>
                <a:lnTo>
                  <a:pt x="4275" y="2163"/>
                </a:lnTo>
                <a:lnTo>
                  <a:pt x="4267" y="2161"/>
                </a:lnTo>
                <a:lnTo>
                  <a:pt x="4261" y="2158"/>
                </a:lnTo>
                <a:lnTo>
                  <a:pt x="4256" y="2154"/>
                </a:lnTo>
                <a:lnTo>
                  <a:pt x="4252" y="2149"/>
                </a:lnTo>
                <a:lnTo>
                  <a:pt x="4249" y="2143"/>
                </a:lnTo>
                <a:lnTo>
                  <a:pt x="4247" y="2135"/>
                </a:lnTo>
                <a:lnTo>
                  <a:pt x="4246" y="2126"/>
                </a:lnTo>
                <a:lnTo>
                  <a:pt x="4246" y="2115"/>
                </a:lnTo>
                <a:lnTo>
                  <a:pt x="4246" y="2105"/>
                </a:lnTo>
                <a:lnTo>
                  <a:pt x="4249" y="2096"/>
                </a:lnTo>
                <a:lnTo>
                  <a:pt x="4253" y="2088"/>
                </a:lnTo>
                <a:lnTo>
                  <a:pt x="4258" y="2082"/>
                </a:lnTo>
                <a:lnTo>
                  <a:pt x="4265" y="2075"/>
                </a:lnTo>
                <a:lnTo>
                  <a:pt x="4273" y="2071"/>
                </a:lnTo>
                <a:lnTo>
                  <a:pt x="4282" y="2067"/>
                </a:lnTo>
                <a:lnTo>
                  <a:pt x="4291" y="2064"/>
                </a:lnTo>
                <a:lnTo>
                  <a:pt x="4301" y="2062"/>
                </a:lnTo>
                <a:lnTo>
                  <a:pt x="4312" y="2060"/>
                </a:lnTo>
                <a:lnTo>
                  <a:pt x="4323" y="2058"/>
                </a:lnTo>
                <a:lnTo>
                  <a:pt x="4346" y="2056"/>
                </a:lnTo>
                <a:lnTo>
                  <a:pt x="4368" y="2054"/>
                </a:lnTo>
                <a:lnTo>
                  <a:pt x="4389" y="2051"/>
                </a:lnTo>
                <a:lnTo>
                  <a:pt x="4407" y="2047"/>
                </a:lnTo>
                <a:lnTo>
                  <a:pt x="4416" y="2044"/>
                </a:lnTo>
                <a:lnTo>
                  <a:pt x="4423" y="2041"/>
                </a:lnTo>
                <a:lnTo>
                  <a:pt x="4429" y="2037"/>
                </a:lnTo>
                <a:lnTo>
                  <a:pt x="4433" y="2031"/>
                </a:lnTo>
                <a:lnTo>
                  <a:pt x="4436" y="2025"/>
                </a:lnTo>
                <a:lnTo>
                  <a:pt x="4438" y="2018"/>
                </a:lnTo>
                <a:lnTo>
                  <a:pt x="4438" y="2010"/>
                </a:lnTo>
                <a:lnTo>
                  <a:pt x="4436" y="2000"/>
                </a:lnTo>
                <a:lnTo>
                  <a:pt x="4432" y="1989"/>
                </a:lnTo>
                <a:lnTo>
                  <a:pt x="4426" y="1977"/>
                </a:lnTo>
                <a:lnTo>
                  <a:pt x="4417" y="1962"/>
                </a:lnTo>
                <a:lnTo>
                  <a:pt x="4406" y="1946"/>
                </a:lnTo>
                <a:lnTo>
                  <a:pt x="4427" y="1944"/>
                </a:lnTo>
                <a:lnTo>
                  <a:pt x="4445" y="1941"/>
                </a:lnTo>
                <a:lnTo>
                  <a:pt x="4464" y="1937"/>
                </a:lnTo>
                <a:lnTo>
                  <a:pt x="4482" y="1933"/>
                </a:lnTo>
                <a:lnTo>
                  <a:pt x="4499" y="1928"/>
                </a:lnTo>
                <a:lnTo>
                  <a:pt x="4515" y="1922"/>
                </a:lnTo>
                <a:lnTo>
                  <a:pt x="4531" y="1915"/>
                </a:lnTo>
                <a:lnTo>
                  <a:pt x="4545" y="1907"/>
                </a:lnTo>
                <a:lnTo>
                  <a:pt x="4560" y="1899"/>
                </a:lnTo>
                <a:lnTo>
                  <a:pt x="4573" y="1890"/>
                </a:lnTo>
                <a:lnTo>
                  <a:pt x="4586" y="1881"/>
                </a:lnTo>
                <a:lnTo>
                  <a:pt x="4599" y="1870"/>
                </a:lnTo>
                <a:lnTo>
                  <a:pt x="4611" y="1860"/>
                </a:lnTo>
                <a:lnTo>
                  <a:pt x="4622" y="1849"/>
                </a:lnTo>
                <a:lnTo>
                  <a:pt x="4634" y="1837"/>
                </a:lnTo>
                <a:lnTo>
                  <a:pt x="4645" y="1824"/>
                </a:lnTo>
                <a:lnTo>
                  <a:pt x="4666" y="1799"/>
                </a:lnTo>
                <a:lnTo>
                  <a:pt x="4686" y="1772"/>
                </a:lnTo>
                <a:lnTo>
                  <a:pt x="4706" y="1745"/>
                </a:lnTo>
                <a:lnTo>
                  <a:pt x="4725" y="1716"/>
                </a:lnTo>
                <a:lnTo>
                  <a:pt x="4745" y="1687"/>
                </a:lnTo>
                <a:lnTo>
                  <a:pt x="4764" y="1658"/>
                </a:lnTo>
                <a:lnTo>
                  <a:pt x="4786" y="1629"/>
                </a:lnTo>
                <a:lnTo>
                  <a:pt x="4808" y="1600"/>
                </a:lnTo>
                <a:lnTo>
                  <a:pt x="4810" y="1577"/>
                </a:lnTo>
                <a:lnTo>
                  <a:pt x="4812" y="1553"/>
                </a:lnTo>
                <a:lnTo>
                  <a:pt x="4815" y="1530"/>
                </a:lnTo>
                <a:lnTo>
                  <a:pt x="4819" y="1508"/>
                </a:lnTo>
                <a:lnTo>
                  <a:pt x="4827" y="1463"/>
                </a:lnTo>
                <a:lnTo>
                  <a:pt x="4838" y="1419"/>
                </a:lnTo>
                <a:lnTo>
                  <a:pt x="4850" y="1376"/>
                </a:lnTo>
                <a:lnTo>
                  <a:pt x="4863" y="1333"/>
                </a:lnTo>
                <a:lnTo>
                  <a:pt x="4878" y="1290"/>
                </a:lnTo>
                <a:lnTo>
                  <a:pt x="4893" y="1249"/>
                </a:lnTo>
                <a:lnTo>
                  <a:pt x="4924" y="1164"/>
                </a:lnTo>
                <a:lnTo>
                  <a:pt x="4953" y="1081"/>
                </a:lnTo>
                <a:lnTo>
                  <a:pt x="4966" y="1038"/>
                </a:lnTo>
                <a:lnTo>
                  <a:pt x="4978" y="995"/>
                </a:lnTo>
                <a:lnTo>
                  <a:pt x="4988" y="952"/>
                </a:lnTo>
                <a:lnTo>
                  <a:pt x="4997" y="907"/>
                </a:lnTo>
                <a:lnTo>
                  <a:pt x="5027" y="852"/>
                </a:lnTo>
                <a:lnTo>
                  <a:pt x="5057" y="798"/>
                </a:lnTo>
                <a:lnTo>
                  <a:pt x="5072" y="772"/>
                </a:lnTo>
                <a:lnTo>
                  <a:pt x="5088" y="747"/>
                </a:lnTo>
                <a:lnTo>
                  <a:pt x="5104" y="724"/>
                </a:lnTo>
                <a:lnTo>
                  <a:pt x="5121" y="701"/>
                </a:lnTo>
                <a:lnTo>
                  <a:pt x="5138" y="678"/>
                </a:lnTo>
                <a:lnTo>
                  <a:pt x="5157" y="657"/>
                </a:lnTo>
                <a:lnTo>
                  <a:pt x="5176" y="637"/>
                </a:lnTo>
                <a:lnTo>
                  <a:pt x="5196" y="618"/>
                </a:lnTo>
                <a:lnTo>
                  <a:pt x="5217" y="601"/>
                </a:lnTo>
                <a:lnTo>
                  <a:pt x="5241" y="585"/>
                </a:lnTo>
                <a:lnTo>
                  <a:pt x="5253" y="578"/>
                </a:lnTo>
                <a:lnTo>
                  <a:pt x="5266" y="570"/>
                </a:lnTo>
                <a:lnTo>
                  <a:pt x="5279" y="563"/>
                </a:lnTo>
                <a:lnTo>
                  <a:pt x="5293" y="556"/>
                </a:lnTo>
                <a:lnTo>
                  <a:pt x="5310" y="531"/>
                </a:lnTo>
                <a:lnTo>
                  <a:pt x="5330" y="506"/>
                </a:lnTo>
                <a:lnTo>
                  <a:pt x="5348" y="483"/>
                </a:lnTo>
                <a:lnTo>
                  <a:pt x="5369" y="461"/>
                </a:lnTo>
                <a:lnTo>
                  <a:pt x="5388" y="439"/>
                </a:lnTo>
                <a:lnTo>
                  <a:pt x="5409" y="419"/>
                </a:lnTo>
                <a:lnTo>
                  <a:pt x="5430" y="401"/>
                </a:lnTo>
                <a:lnTo>
                  <a:pt x="5451" y="383"/>
                </a:lnTo>
                <a:lnTo>
                  <a:pt x="5473" y="366"/>
                </a:lnTo>
                <a:lnTo>
                  <a:pt x="5495" y="350"/>
                </a:lnTo>
                <a:lnTo>
                  <a:pt x="5517" y="335"/>
                </a:lnTo>
                <a:lnTo>
                  <a:pt x="5540" y="320"/>
                </a:lnTo>
                <a:lnTo>
                  <a:pt x="5563" y="305"/>
                </a:lnTo>
                <a:lnTo>
                  <a:pt x="5586" y="292"/>
                </a:lnTo>
                <a:lnTo>
                  <a:pt x="5610" y="279"/>
                </a:lnTo>
                <a:lnTo>
                  <a:pt x="5633" y="266"/>
                </a:lnTo>
                <a:lnTo>
                  <a:pt x="5682" y="242"/>
                </a:lnTo>
                <a:lnTo>
                  <a:pt x="5730" y="219"/>
                </a:lnTo>
                <a:lnTo>
                  <a:pt x="5779" y="196"/>
                </a:lnTo>
                <a:lnTo>
                  <a:pt x="5830" y="172"/>
                </a:lnTo>
                <a:lnTo>
                  <a:pt x="5880" y="149"/>
                </a:lnTo>
                <a:lnTo>
                  <a:pt x="5931" y="124"/>
                </a:lnTo>
                <a:lnTo>
                  <a:pt x="5982" y="97"/>
                </a:lnTo>
                <a:lnTo>
                  <a:pt x="6033" y="69"/>
                </a:lnTo>
                <a:lnTo>
                  <a:pt x="6068" y="60"/>
                </a:lnTo>
                <a:lnTo>
                  <a:pt x="6103" y="54"/>
                </a:lnTo>
                <a:lnTo>
                  <a:pt x="6139" y="48"/>
                </a:lnTo>
                <a:lnTo>
                  <a:pt x="6175" y="44"/>
                </a:lnTo>
                <a:lnTo>
                  <a:pt x="6211" y="41"/>
                </a:lnTo>
                <a:lnTo>
                  <a:pt x="6247" y="38"/>
                </a:lnTo>
                <a:lnTo>
                  <a:pt x="6284" y="37"/>
                </a:lnTo>
                <a:lnTo>
                  <a:pt x="6321" y="36"/>
                </a:lnTo>
                <a:lnTo>
                  <a:pt x="6396" y="36"/>
                </a:lnTo>
                <a:lnTo>
                  <a:pt x="6471" y="38"/>
                </a:lnTo>
                <a:lnTo>
                  <a:pt x="6545" y="41"/>
                </a:lnTo>
                <a:lnTo>
                  <a:pt x="6620" y="44"/>
                </a:lnTo>
                <a:lnTo>
                  <a:pt x="6694" y="48"/>
                </a:lnTo>
                <a:lnTo>
                  <a:pt x="6768" y="50"/>
                </a:lnTo>
                <a:lnTo>
                  <a:pt x="6805" y="51"/>
                </a:lnTo>
                <a:lnTo>
                  <a:pt x="6841" y="51"/>
                </a:lnTo>
                <a:lnTo>
                  <a:pt x="6877" y="50"/>
                </a:lnTo>
                <a:lnTo>
                  <a:pt x="6912" y="49"/>
                </a:lnTo>
                <a:lnTo>
                  <a:pt x="6947" y="47"/>
                </a:lnTo>
                <a:lnTo>
                  <a:pt x="6982" y="45"/>
                </a:lnTo>
                <a:lnTo>
                  <a:pt x="7014" y="41"/>
                </a:lnTo>
                <a:lnTo>
                  <a:pt x="7048" y="37"/>
                </a:lnTo>
                <a:lnTo>
                  <a:pt x="7081" y="31"/>
                </a:lnTo>
                <a:lnTo>
                  <a:pt x="7113" y="24"/>
                </a:lnTo>
                <a:lnTo>
                  <a:pt x="7145" y="16"/>
                </a:lnTo>
                <a:lnTo>
                  <a:pt x="7175" y="7"/>
                </a:lnTo>
                <a:lnTo>
                  <a:pt x="7194" y="9"/>
                </a:lnTo>
                <a:lnTo>
                  <a:pt x="7212" y="10"/>
                </a:lnTo>
                <a:lnTo>
                  <a:pt x="7231" y="11"/>
                </a:lnTo>
                <a:lnTo>
                  <a:pt x="7250" y="11"/>
                </a:lnTo>
                <a:lnTo>
                  <a:pt x="7288" y="10"/>
                </a:lnTo>
                <a:lnTo>
                  <a:pt x="7326" y="8"/>
                </a:lnTo>
                <a:lnTo>
                  <a:pt x="7405" y="4"/>
                </a:lnTo>
                <a:lnTo>
                  <a:pt x="7481" y="0"/>
                </a:lnTo>
                <a:lnTo>
                  <a:pt x="7518" y="0"/>
                </a:lnTo>
                <a:lnTo>
                  <a:pt x="7554" y="2"/>
                </a:lnTo>
                <a:lnTo>
                  <a:pt x="7572" y="4"/>
                </a:lnTo>
                <a:lnTo>
                  <a:pt x="7590" y="7"/>
                </a:lnTo>
                <a:lnTo>
                  <a:pt x="7606" y="10"/>
                </a:lnTo>
                <a:lnTo>
                  <a:pt x="7624" y="14"/>
                </a:lnTo>
                <a:lnTo>
                  <a:pt x="7640" y="19"/>
                </a:lnTo>
                <a:lnTo>
                  <a:pt x="7656" y="25"/>
                </a:lnTo>
                <a:lnTo>
                  <a:pt x="7671" y="31"/>
                </a:lnTo>
                <a:lnTo>
                  <a:pt x="7687" y="39"/>
                </a:lnTo>
                <a:lnTo>
                  <a:pt x="7701" y="48"/>
                </a:lnTo>
                <a:lnTo>
                  <a:pt x="7715" y="58"/>
                </a:lnTo>
                <a:lnTo>
                  <a:pt x="7729" y="70"/>
                </a:lnTo>
                <a:lnTo>
                  <a:pt x="7742"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 name="Freeform 7"/>
          <p:cNvSpPr>
            <a:spLocks/>
          </p:cNvSpPr>
          <p:nvPr/>
        </p:nvSpPr>
        <p:spPr bwMode="auto">
          <a:xfrm>
            <a:off x="7104063" y="2917825"/>
            <a:ext cx="923925" cy="606425"/>
          </a:xfrm>
          <a:custGeom>
            <a:avLst/>
            <a:gdLst>
              <a:gd name="T0" fmla="*/ 2147483647 w 3492"/>
              <a:gd name="T1" fmla="*/ 2147483647 h 2676"/>
              <a:gd name="T2" fmla="*/ 2147483647 w 3492"/>
              <a:gd name="T3" fmla="*/ 2147483647 h 2676"/>
              <a:gd name="T4" fmla="*/ 2147483647 w 3492"/>
              <a:gd name="T5" fmla="*/ 2147483647 h 2676"/>
              <a:gd name="T6" fmla="*/ 2147483647 w 3492"/>
              <a:gd name="T7" fmla="*/ 2147483647 h 2676"/>
              <a:gd name="T8" fmla="*/ 2147483647 w 3492"/>
              <a:gd name="T9" fmla="*/ 2147483647 h 2676"/>
              <a:gd name="T10" fmla="*/ 2147483647 w 3492"/>
              <a:gd name="T11" fmla="*/ 2147483647 h 2676"/>
              <a:gd name="T12" fmla="*/ 2147483647 w 3492"/>
              <a:gd name="T13" fmla="*/ 2147483647 h 2676"/>
              <a:gd name="T14" fmla="*/ 2147483647 w 3492"/>
              <a:gd name="T15" fmla="*/ 2147483647 h 2676"/>
              <a:gd name="T16" fmla="*/ 2147483647 w 3492"/>
              <a:gd name="T17" fmla="*/ 2147483647 h 2676"/>
              <a:gd name="T18" fmla="*/ 2147483647 w 3492"/>
              <a:gd name="T19" fmla="*/ 2147483647 h 2676"/>
              <a:gd name="T20" fmla="*/ 2147483647 w 3492"/>
              <a:gd name="T21" fmla="*/ 2147483647 h 2676"/>
              <a:gd name="T22" fmla="*/ 2147483647 w 3492"/>
              <a:gd name="T23" fmla="*/ 2147483647 h 2676"/>
              <a:gd name="T24" fmla="*/ 2147483647 w 3492"/>
              <a:gd name="T25" fmla="*/ 2147483647 h 2676"/>
              <a:gd name="T26" fmla="*/ 2147483647 w 3492"/>
              <a:gd name="T27" fmla="*/ 2147483647 h 2676"/>
              <a:gd name="T28" fmla="*/ 2147483647 w 3492"/>
              <a:gd name="T29" fmla="*/ 2147483647 h 2676"/>
              <a:gd name="T30" fmla="*/ 2147483647 w 3492"/>
              <a:gd name="T31" fmla="*/ 2147483647 h 2676"/>
              <a:gd name="T32" fmla="*/ 2147483647 w 3492"/>
              <a:gd name="T33" fmla="*/ 2147483647 h 2676"/>
              <a:gd name="T34" fmla="*/ 2147483647 w 3492"/>
              <a:gd name="T35" fmla="*/ 2147483647 h 2676"/>
              <a:gd name="T36" fmla="*/ 2147483647 w 3492"/>
              <a:gd name="T37" fmla="*/ 2147483647 h 2676"/>
              <a:gd name="T38" fmla="*/ 2147483647 w 3492"/>
              <a:gd name="T39" fmla="*/ 2147483647 h 2676"/>
              <a:gd name="T40" fmla="*/ 2147483647 w 3492"/>
              <a:gd name="T41" fmla="*/ 2147483647 h 2676"/>
              <a:gd name="T42" fmla="*/ 2147483647 w 3492"/>
              <a:gd name="T43" fmla="*/ 2147483647 h 2676"/>
              <a:gd name="T44" fmla="*/ 2147483647 w 3492"/>
              <a:gd name="T45" fmla="*/ 2147483647 h 2676"/>
              <a:gd name="T46" fmla="*/ 2147483647 w 3492"/>
              <a:gd name="T47" fmla="*/ 2147483647 h 2676"/>
              <a:gd name="T48" fmla="*/ 2147483647 w 3492"/>
              <a:gd name="T49" fmla="*/ 2147483647 h 2676"/>
              <a:gd name="T50" fmla="*/ 2147483647 w 3492"/>
              <a:gd name="T51" fmla="*/ 2147483647 h 2676"/>
              <a:gd name="T52" fmla="*/ 2147483647 w 3492"/>
              <a:gd name="T53" fmla="*/ 2147483647 h 2676"/>
              <a:gd name="T54" fmla="*/ 2147483647 w 3492"/>
              <a:gd name="T55" fmla="*/ 2147483647 h 2676"/>
              <a:gd name="T56" fmla="*/ 2147483647 w 3492"/>
              <a:gd name="T57" fmla="*/ 2147483647 h 2676"/>
              <a:gd name="T58" fmla="*/ 2147483647 w 3492"/>
              <a:gd name="T59" fmla="*/ 2147483647 h 2676"/>
              <a:gd name="T60" fmla="*/ 2147483647 w 3492"/>
              <a:gd name="T61" fmla="*/ 2147483647 h 2676"/>
              <a:gd name="T62" fmla="*/ 2147483647 w 3492"/>
              <a:gd name="T63" fmla="*/ 2147483647 h 2676"/>
              <a:gd name="T64" fmla="*/ 2147483647 w 3492"/>
              <a:gd name="T65" fmla="*/ 2147483647 h 2676"/>
              <a:gd name="T66" fmla="*/ 2147483647 w 3492"/>
              <a:gd name="T67" fmla="*/ 2147483647 h 2676"/>
              <a:gd name="T68" fmla="*/ 2147483647 w 3492"/>
              <a:gd name="T69" fmla="*/ 2147483647 h 2676"/>
              <a:gd name="T70" fmla="*/ 2147483647 w 3492"/>
              <a:gd name="T71" fmla="*/ 2147483647 h 2676"/>
              <a:gd name="T72" fmla="*/ 2147483647 w 3492"/>
              <a:gd name="T73" fmla="*/ 2147483647 h 2676"/>
              <a:gd name="T74" fmla="*/ 2147483647 w 3492"/>
              <a:gd name="T75" fmla="*/ 2147483647 h 2676"/>
              <a:gd name="T76" fmla="*/ 2147483647 w 3492"/>
              <a:gd name="T77" fmla="*/ 2147483647 h 2676"/>
              <a:gd name="T78" fmla="*/ 2147483647 w 3492"/>
              <a:gd name="T79" fmla="*/ 2147483647 h 2676"/>
              <a:gd name="T80" fmla="*/ 2147483647 w 3492"/>
              <a:gd name="T81" fmla="*/ 2147483647 h 2676"/>
              <a:gd name="T82" fmla="*/ 2147483647 w 3492"/>
              <a:gd name="T83" fmla="*/ 2147483647 h 2676"/>
              <a:gd name="T84" fmla="*/ 2147483647 w 3492"/>
              <a:gd name="T85" fmla="*/ 2147483647 h 2676"/>
              <a:gd name="T86" fmla="*/ 2147483647 w 3492"/>
              <a:gd name="T87" fmla="*/ 2147483647 h 2676"/>
              <a:gd name="T88" fmla="*/ 2147483647 w 3492"/>
              <a:gd name="T89" fmla="*/ 2147483647 h 2676"/>
              <a:gd name="T90" fmla="*/ 2147483647 w 3492"/>
              <a:gd name="T91" fmla="*/ 2147483647 h 2676"/>
              <a:gd name="T92" fmla="*/ 2147483647 w 3492"/>
              <a:gd name="T93" fmla="*/ 2147483647 h 2676"/>
              <a:gd name="T94" fmla="*/ 2147483647 w 3492"/>
              <a:gd name="T95" fmla="*/ 2147483647 h 2676"/>
              <a:gd name="T96" fmla="*/ 2147483647 w 3492"/>
              <a:gd name="T97" fmla="*/ 2147483647 h 2676"/>
              <a:gd name="T98" fmla="*/ 2147483647 w 3492"/>
              <a:gd name="T99" fmla="*/ 2147483647 h 2676"/>
              <a:gd name="T100" fmla="*/ 2147483647 w 3492"/>
              <a:gd name="T101" fmla="*/ 2147483647 h 2676"/>
              <a:gd name="T102" fmla="*/ 2147483647 w 3492"/>
              <a:gd name="T103" fmla="*/ 2147483647 h 2676"/>
              <a:gd name="T104" fmla="*/ 2147483647 w 3492"/>
              <a:gd name="T105" fmla="*/ 2147483647 h 2676"/>
              <a:gd name="T106" fmla="*/ 2147483647 w 3492"/>
              <a:gd name="T107" fmla="*/ 2147483647 h 2676"/>
              <a:gd name="T108" fmla="*/ 2147483647 w 3492"/>
              <a:gd name="T109" fmla="*/ 2147483647 h 2676"/>
              <a:gd name="T110" fmla="*/ 2147483647 w 3492"/>
              <a:gd name="T111" fmla="*/ 2147483647 h 2676"/>
              <a:gd name="T112" fmla="*/ 2147483647 w 3492"/>
              <a:gd name="T113" fmla="*/ 2147483647 h 2676"/>
              <a:gd name="T114" fmla="*/ 2147483647 w 3492"/>
              <a:gd name="T115" fmla="*/ 2147483647 h 2676"/>
              <a:gd name="T116" fmla="*/ 2147483647 w 3492"/>
              <a:gd name="T117" fmla="*/ 2147483647 h 2676"/>
              <a:gd name="T118" fmla="*/ 2147483647 w 3492"/>
              <a:gd name="T119" fmla="*/ 2147483647 h 2676"/>
              <a:gd name="T120" fmla="*/ 2147483647 w 3492"/>
              <a:gd name="T121" fmla="*/ 2147483647 h 26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92"/>
              <a:gd name="T184" fmla="*/ 0 h 2676"/>
              <a:gd name="T185" fmla="*/ 3492 w 3492"/>
              <a:gd name="T186" fmla="*/ 2676 h 26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92" h="2676">
                <a:moveTo>
                  <a:pt x="3215" y="2"/>
                </a:moveTo>
                <a:lnTo>
                  <a:pt x="3193" y="8"/>
                </a:lnTo>
                <a:lnTo>
                  <a:pt x="3171" y="16"/>
                </a:lnTo>
                <a:lnTo>
                  <a:pt x="3150" y="23"/>
                </a:lnTo>
                <a:lnTo>
                  <a:pt x="3128" y="31"/>
                </a:lnTo>
                <a:lnTo>
                  <a:pt x="3108" y="40"/>
                </a:lnTo>
                <a:lnTo>
                  <a:pt x="3088" y="49"/>
                </a:lnTo>
                <a:lnTo>
                  <a:pt x="3069" y="59"/>
                </a:lnTo>
                <a:lnTo>
                  <a:pt x="3049" y="69"/>
                </a:lnTo>
                <a:lnTo>
                  <a:pt x="3031" y="80"/>
                </a:lnTo>
                <a:lnTo>
                  <a:pt x="3012" y="91"/>
                </a:lnTo>
                <a:lnTo>
                  <a:pt x="2995" y="104"/>
                </a:lnTo>
                <a:lnTo>
                  <a:pt x="2976" y="116"/>
                </a:lnTo>
                <a:lnTo>
                  <a:pt x="2942" y="142"/>
                </a:lnTo>
                <a:lnTo>
                  <a:pt x="2908" y="169"/>
                </a:lnTo>
                <a:lnTo>
                  <a:pt x="2876" y="197"/>
                </a:lnTo>
                <a:lnTo>
                  <a:pt x="2844" y="228"/>
                </a:lnTo>
                <a:lnTo>
                  <a:pt x="2813" y="259"/>
                </a:lnTo>
                <a:lnTo>
                  <a:pt x="2783" y="291"/>
                </a:lnTo>
                <a:lnTo>
                  <a:pt x="2753" y="324"/>
                </a:lnTo>
                <a:lnTo>
                  <a:pt x="2723" y="359"/>
                </a:lnTo>
                <a:lnTo>
                  <a:pt x="2693" y="393"/>
                </a:lnTo>
                <a:lnTo>
                  <a:pt x="2663" y="428"/>
                </a:lnTo>
                <a:lnTo>
                  <a:pt x="2663" y="435"/>
                </a:lnTo>
                <a:lnTo>
                  <a:pt x="2664" y="441"/>
                </a:lnTo>
                <a:lnTo>
                  <a:pt x="2665" y="446"/>
                </a:lnTo>
                <a:lnTo>
                  <a:pt x="2667" y="450"/>
                </a:lnTo>
                <a:lnTo>
                  <a:pt x="2670" y="454"/>
                </a:lnTo>
                <a:lnTo>
                  <a:pt x="2673" y="457"/>
                </a:lnTo>
                <a:lnTo>
                  <a:pt x="2678" y="459"/>
                </a:lnTo>
                <a:lnTo>
                  <a:pt x="2683" y="461"/>
                </a:lnTo>
                <a:lnTo>
                  <a:pt x="2703" y="451"/>
                </a:lnTo>
                <a:lnTo>
                  <a:pt x="2723" y="440"/>
                </a:lnTo>
                <a:lnTo>
                  <a:pt x="2741" y="428"/>
                </a:lnTo>
                <a:lnTo>
                  <a:pt x="2759" y="415"/>
                </a:lnTo>
                <a:lnTo>
                  <a:pt x="2774" y="401"/>
                </a:lnTo>
                <a:lnTo>
                  <a:pt x="2790" y="387"/>
                </a:lnTo>
                <a:lnTo>
                  <a:pt x="2805" y="373"/>
                </a:lnTo>
                <a:lnTo>
                  <a:pt x="2820" y="358"/>
                </a:lnTo>
                <a:lnTo>
                  <a:pt x="2849" y="327"/>
                </a:lnTo>
                <a:lnTo>
                  <a:pt x="2880" y="296"/>
                </a:lnTo>
                <a:lnTo>
                  <a:pt x="2898" y="281"/>
                </a:lnTo>
                <a:lnTo>
                  <a:pt x="2915" y="267"/>
                </a:lnTo>
                <a:lnTo>
                  <a:pt x="2934" y="253"/>
                </a:lnTo>
                <a:lnTo>
                  <a:pt x="2953" y="239"/>
                </a:lnTo>
                <a:lnTo>
                  <a:pt x="3230" y="82"/>
                </a:lnTo>
                <a:lnTo>
                  <a:pt x="3184" y="122"/>
                </a:lnTo>
                <a:lnTo>
                  <a:pt x="3137" y="161"/>
                </a:lnTo>
                <a:lnTo>
                  <a:pt x="3114" y="181"/>
                </a:lnTo>
                <a:lnTo>
                  <a:pt x="3091" y="201"/>
                </a:lnTo>
                <a:lnTo>
                  <a:pt x="3071" y="223"/>
                </a:lnTo>
                <a:lnTo>
                  <a:pt x="3050" y="243"/>
                </a:lnTo>
                <a:lnTo>
                  <a:pt x="3031" y="264"/>
                </a:lnTo>
                <a:lnTo>
                  <a:pt x="3013" y="286"/>
                </a:lnTo>
                <a:lnTo>
                  <a:pt x="2998" y="308"/>
                </a:lnTo>
                <a:lnTo>
                  <a:pt x="2984" y="331"/>
                </a:lnTo>
                <a:lnTo>
                  <a:pt x="2978" y="342"/>
                </a:lnTo>
                <a:lnTo>
                  <a:pt x="2973" y="355"/>
                </a:lnTo>
                <a:lnTo>
                  <a:pt x="2968" y="367"/>
                </a:lnTo>
                <a:lnTo>
                  <a:pt x="2964" y="379"/>
                </a:lnTo>
                <a:lnTo>
                  <a:pt x="2960" y="391"/>
                </a:lnTo>
                <a:lnTo>
                  <a:pt x="2958" y="403"/>
                </a:lnTo>
                <a:lnTo>
                  <a:pt x="2955" y="416"/>
                </a:lnTo>
                <a:lnTo>
                  <a:pt x="2953" y="428"/>
                </a:lnTo>
                <a:lnTo>
                  <a:pt x="2961" y="428"/>
                </a:lnTo>
                <a:lnTo>
                  <a:pt x="2968" y="426"/>
                </a:lnTo>
                <a:lnTo>
                  <a:pt x="2974" y="423"/>
                </a:lnTo>
                <a:lnTo>
                  <a:pt x="2980" y="420"/>
                </a:lnTo>
                <a:lnTo>
                  <a:pt x="2991" y="411"/>
                </a:lnTo>
                <a:lnTo>
                  <a:pt x="3002" y="400"/>
                </a:lnTo>
                <a:lnTo>
                  <a:pt x="3013" y="390"/>
                </a:lnTo>
                <a:lnTo>
                  <a:pt x="3024" y="381"/>
                </a:lnTo>
                <a:lnTo>
                  <a:pt x="3031" y="377"/>
                </a:lnTo>
                <a:lnTo>
                  <a:pt x="3037" y="374"/>
                </a:lnTo>
                <a:lnTo>
                  <a:pt x="3044" y="373"/>
                </a:lnTo>
                <a:lnTo>
                  <a:pt x="3050" y="372"/>
                </a:lnTo>
                <a:lnTo>
                  <a:pt x="3042" y="376"/>
                </a:lnTo>
                <a:lnTo>
                  <a:pt x="3035" y="379"/>
                </a:lnTo>
                <a:lnTo>
                  <a:pt x="3030" y="383"/>
                </a:lnTo>
                <a:lnTo>
                  <a:pt x="3026" y="387"/>
                </a:lnTo>
                <a:lnTo>
                  <a:pt x="3025" y="391"/>
                </a:lnTo>
                <a:lnTo>
                  <a:pt x="3024" y="395"/>
                </a:lnTo>
                <a:lnTo>
                  <a:pt x="3025" y="400"/>
                </a:lnTo>
                <a:lnTo>
                  <a:pt x="3027" y="404"/>
                </a:lnTo>
                <a:lnTo>
                  <a:pt x="3039" y="424"/>
                </a:lnTo>
                <a:lnTo>
                  <a:pt x="3050" y="447"/>
                </a:lnTo>
                <a:lnTo>
                  <a:pt x="3075" y="428"/>
                </a:lnTo>
                <a:lnTo>
                  <a:pt x="3100" y="410"/>
                </a:lnTo>
                <a:lnTo>
                  <a:pt x="3124" y="393"/>
                </a:lnTo>
                <a:lnTo>
                  <a:pt x="3150" y="375"/>
                </a:lnTo>
                <a:lnTo>
                  <a:pt x="3176" y="356"/>
                </a:lnTo>
                <a:lnTo>
                  <a:pt x="3200" y="336"/>
                </a:lnTo>
                <a:lnTo>
                  <a:pt x="3213" y="325"/>
                </a:lnTo>
                <a:lnTo>
                  <a:pt x="3225" y="314"/>
                </a:lnTo>
                <a:lnTo>
                  <a:pt x="3237" y="303"/>
                </a:lnTo>
                <a:lnTo>
                  <a:pt x="3249" y="291"/>
                </a:lnTo>
                <a:lnTo>
                  <a:pt x="3231" y="307"/>
                </a:lnTo>
                <a:lnTo>
                  <a:pt x="3215" y="324"/>
                </a:lnTo>
                <a:lnTo>
                  <a:pt x="3200" y="340"/>
                </a:lnTo>
                <a:lnTo>
                  <a:pt x="3186" y="359"/>
                </a:lnTo>
                <a:lnTo>
                  <a:pt x="3173" y="376"/>
                </a:lnTo>
                <a:lnTo>
                  <a:pt x="3160" y="394"/>
                </a:lnTo>
                <a:lnTo>
                  <a:pt x="3148" y="413"/>
                </a:lnTo>
                <a:lnTo>
                  <a:pt x="3138" y="431"/>
                </a:lnTo>
                <a:lnTo>
                  <a:pt x="3126" y="450"/>
                </a:lnTo>
                <a:lnTo>
                  <a:pt x="3117" y="469"/>
                </a:lnTo>
                <a:lnTo>
                  <a:pt x="3108" y="490"/>
                </a:lnTo>
                <a:lnTo>
                  <a:pt x="3099" y="509"/>
                </a:lnTo>
                <a:lnTo>
                  <a:pt x="3082" y="549"/>
                </a:lnTo>
                <a:lnTo>
                  <a:pt x="3066" y="589"/>
                </a:lnTo>
                <a:lnTo>
                  <a:pt x="3077" y="585"/>
                </a:lnTo>
                <a:lnTo>
                  <a:pt x="3089" y="579"/>
                </a:lnTo>
                <a:lnTo>
                  <a:pt x="3101" y="573"/>
                </a:lnTo>
                <a:lnTo>
                  <a:pt x="3112" y="567"/>
                </a:lnTo>
                <a:lnTo>
                  <a:pt x="3134" y="553"/>
                </a:lnTo>
                <a:lnTo>
                  <a:pt x="3154" y="536"/>
                </a:lnTo>
                <a:lnTo>
                  <a:pt x="3174" y="519"/>
                </a:lnTo>
                <a:lnTo>
                  <a:pt x="3193" y="500"/>
                </a:lnTo>
                <a:lnTo>
                  <a:pt x="3213" y="480"/>
                </a:lnTo>
                <a:lnTo>
                  <a:pt x="3231" y="458"/>
                </a:lnTo>
                <a:lnTo>
                  <a:pt x="3268" y="415"/>
                </a:lnTo>
                <a:lnTo>
                  <a:pt x="3306" y="371"/>
                </a:lnTo>
                <a:lnTo>
                  <a:pt x="3326" y="350"/>
                </a:lnTo>
                <a:lnTo>
                  <a:pt x="3347" y="329"/>
                </a:lnTo>
                <a:lnTo>
                  <a:pt x="3367" y="309"/>
                </a:lnTo>
                <a:lnTo>
                  <a:pt x="3390" y="291"/>
                </a:lnTo>
                <a:lnTo>
                  <a:pt x="3395" y="286"/>
                </a:lnTo>
                <a:lnTo>
                  <a:pt x="3400" y="281"/>
                </a:lnTo>
                <a:lnTo>
                  <a:pt x="3406" y="278"/>
                </a:lnTo>
                <a:lnTo>
                  <a:pt x="3412" y="276"/>
                </a:lnTo>
                <a:lnTo>
                  <a:pt x="3427" y="274"/>
                </a:lnTo>
                <a:lnTo>
                  <a:pt x="3442" y="272"/>
                </a:lnTo>
                <a:lnTo>
                  <a:pt x="3449" y="271"/>
                </a:lnTo>
                <a:lnTo>
                  <a:pt x="3457" y="270"/>
                </a:lnTo>
                <a:lnTo>
                  <a:pt x="3464" y="268"/>
                </a:lnTo>
                <a:lnTo>
                  <a:pt x="3470" y="264"/>
                </a:lnTo>
                <a:lnTo>
                  <a:pt x="3476" y="260"/>
                </a:lnTo>
                <a:lnTo>
                  <a:pt x="3482" y="255"/>
                </a:lnTo>
                <a:lnTo>
                  <a:pt x="3488" y="248"/>
                </a:lnTo>
                <a:lnTo>
                  <a:pt x="3492" y="239"/>
                </a:lnTo>
                <a:lnTo>
                  <a:pt x="3469" y="274"/>
                </a:lnTo>
                <a:lnTo>
                  <a:pt x="3446" y="311"/>
                </a:lnTo>
                <a:lnTo>
                  <a:pt x="3424" y="349"/>
                </a:lnTo>
                <a:lnTo>
                  <a:pt x="3401" y="388"/>
                </a:lnTo>
                <a:lnTo>
                  <a:pt x="3357" y="467"/>
                </a:lnTo>
                <a:lnTo>
                  <a:pt x="3311" y="550"/>
                </a:lnTo>
                <a:lnTo>
                  <a:pt x="3287" y="590"/>
                </a:lnTo>
                <a:lnTo>
                  <a:pt x="3263" y="632"/>
                </a:lnTo>
                <a:lnTo>
                  <a:pt x="3238" y="672"/>
                </a:lnTo>
                <a:lnTo>
                  <a:pt x="3214" y="712"/>
                </a:lnTo>
                <a:lnTo>
                  <a:pt x="3188" y="753"/>
                </a:lnTo>
                <a:lnTo>
                  <a:pt x="3161" y="791"/>
                </a:lnTo>
                <a:lnTo>
                  <a:pt x="3134" y="829"/>
                </a:lnTo>
                <a:lnTo>
                  <a:pt x="3106" y="866"/>
                </a:lnTo>
                <a:lnTo>
                  <a:pt x="3077" y="901"/>
                </a:lnTo>
                <a:lnTo>
                  <a:pt x="3046" y="934"/>
                </a:lnTo>
                <a:lnTo>
                  <a:pt x="3015" y="966"/>
                </a:lnTo>
                <a:lnTo>
                  <a:pt x="2982" y="996"/>
                </a:lnTo>
                <a:lnTo>
                  <a:pt x="2948" y="1024"/>
                </a:lnTo>
                <a:lnTo>
                  <a:pt x="2913" y="1049"/>
                </a:lnTo>
                <a:lnTo>
                  <a:pt x="2876" y="1072"/>
                </a:lnTo>
                <a:lnTo>
                  <a:pt x="2838" y="1093"/>
                </a:lnTo>
                <a:lnTo>
                  <a:pt x="2799" y="1111"/>
                </a:lnTo>
                <a:lnTo>
                  <a:pt x="2757" y="1126"/>
                </a:lnTo>
                <a:lnTo>
                  <a:pt x="2714" y="1137"/>
                </a:lnTo>
                <a:lnTo>
                  <a:pt x="2669" y="1145"/>
                </a:lnTo>
                <a:lnTo>
                  <a:pt x="2622" y="1150"/>
                </a:lnTo>
                <a:lnTo>
                  <a:pt x="2574" y="1150"/>
                </a:lnTo>
                <a:lnTo>
                  <a:pt x="2522" y="1147"/>
                </a:lnTo>
                <a:lnTo>
                  <a:pt x="2470" y="1140"/>
                </a:lnTo>
                <a:lnTo>
                  <a:pt x="2459" y="1136"/>
                </a:lnTo>
                <a:lnTo>
                  <a:pt x="2451" y="1131"/>
                </a:lnTo>
                <a:lnTo>
                  <a:pt x="2443" y="1125"/>
                </a:lnTo>
                <a:lnTo>
                  <a:pt x="2436" y="1119"/>
                </a:lnTo>
                <a:lnTo>
                  <a:pt x="2429" y="1111"/>
                </a:lnTo>
                <a:lnTo>
                  <a:pt x="2423" y="1104"/>
                </a:lnTo>
                <a:lnTo>
                  <a:pt x="2418" y="1094"/>
                </a:lnTo>
                <a:lnTo>
                  <a:pt x="2414" y="1085"/>
                </a:lnTo>
                <a:lnTo>
                  <a:pt x="2406" y="1067"/>
                </a:lnTo>
                <a:lnTo>
                  <a:pt x="2400" y="1048"/>
                </a:lnTo>
                <a:lnTo>
                  <a:pt x="2394" y="1029"/>
                </a:lnTo>
                <a:lnTo>
                  <a:pt x="2389" y="1010"/>
                </a:lnTo>
                <a:lnTo>
                  <a:pt x="2384" y="993"/>
                </a:lnTo>
                <a:lnTo>
                  <a:pt x="2379" y="978"/>
                </a:lnTo>
                <a:lnTo>
                  <a:pt x="2375" y="971"/>
                </a:lnTo>
                <a:lnTo>
                  <a:pt x="2371" y="965"/>
                </a:lnTo>
                <a:lnTo>
                  <a:pt x="2367" y="960"/>
                </a:lnTo>
                <a:lnTo>
                  <a:pt x="2362" y="956"/>
                </a:lnTo>
                <a:lnTo>
                  <a:pt x="2356" y="953"/>
                </a:lnTo>
                <a:lnTo>
                  <a:pt x="2350" y="951"/>
                </a:lnTo>
                <a:lnTo>
                  <a:pt x="2343" y="951"/>
                </a:lnTo>
                <a:lnTo>
                  <a:pt x="2336" y="951"/>
                </a:lnTo>
                <a:lnTo>
                  <a:pt x="2328" y="953"/>
                </a:lnTo>
                <a:lnTo>
                  <a:pt x="2317" y="957"/>
                </a:lnTo>
                <a:lnTo>
                  <a:pt x="2307" y="962"/>
                </a:lnTo>
                <a:lnTo>
                  <a:pt x="2296" y="969"/>
                </a:lnTo>
                <a:lnTo>
                  <a:pt x="2299" y="1000"/>
                </a:lnTo>
                <a:lnTo>
                  <a:pt x="2304" y="1031"/>
                </a:lnTo>
                <a:lnTo>
                  <a:pt x="2310" y="1062"/>
                </a:lnTo>
                <a:lnTo>
                  <a:pt x="2317" y="1093"/>
                </a:lnTo>
                <a:lnTo>
                  <a:pt x="2322" y="1109"/>
                </a:lnTo>
                <a:lnTo>
                  <a:pt x="2328" y="1124"/>
                </a:lnTo>
                <a:lnTo>
                  <a:pt x="2333" y="1138"/>
                </a:lnTo>
                <a:lnTo>
                  <a:pt x="2340" y="1153"/>
                </a:lnTo>
                <a:lnTo>
                  <a:pt x="2347" y="1167"/>
                </a:lnTo>
                <a:lnTo>
                  <a:pt x="2354" y="1180"/>
                </a:lnTo>
                <a:lnTo>
                  <a:pt x="2364" y="1193"/>
                </a:lnTo>
                <a:lnTo>
                  <a:pt x="2373" y="1206"/>
                </a:lnTo>
                <a:lnTo>
                  <a:pt x="2330" y="1211"/>
                </a:lnTo>
                <a:lnTo>
                  <a:pt x="2284" y="1215"/>
                </a:lnTo>
                <a:lnTo>
                  <a:pt x="2261" y="1216"/>
                </a:lnTo>
                <a:lnTo>
                  <a:pt x="2237" y="1217"/>
                </a:lnTo>
                <a:lnTo>
                  <a:pt x="2212" y="1216"/>
                </a:lnTo>
                <a:lnTo>
                  <a:pt x="2189" y="1213"/>
                </a:lnTo>
                <a:lnTo>
                  <a:pt x="2165" y="1210"/>
                </a:lnTo>
                <a:lnTo>
                  <a:pt x="2141" y="1205"/>
                </a:lnTo>
                <a:lnTo>
                  <a:pt x="2129" y="1201"/>
                </a:lnTo>
                <a:lnTo>
                  <a:pt x="2117" y="1197"/>
                </a:lnTo>
                <a:lnTo>
                  <a:pt x="2105" y="1193"/>
                </a:lnTo>
                <a:lnTo>
                  <a:pt x="2094" y="1188"/>
                </a:lnTo>
                <a:lnTo>
                  <a:pt x="2082" y="1182"/>
                </a:lnTo>
                <a:lnTo>
                  <a:pt x="2070" y="1176"/>
                </a:lnTo>
                <a:lnTo>
                  <a:pt x="2059" y="1170"/>
                </a:lnTo>
                <a:lnTo>
                  <a:pt x="2048" y="1162"/>
                </a:lnTo>
                <a:lnTo>
                  <a:pt x="2037" y="1154"/>
                </a:lnTo>
                <a:lnTo>
                  <a:pt x="2026" y="1146"/>
                </a:lnTo>
                <a:lnTo>
                  <a:pt x="2016" y="1136"/>
                </a:lnTo>
                <a:lnTo>
                  <a:pt x="2004" y="1126"/>
                </a:lnTo>
                <a:lnTo>
                  <a:pt x="2000" y="1129"/>
                </a:lnTo>
                <a:lnTo>
                  <a:pt x="1996" y="1132"/>
                </a:lnTo>
                <a:lnTo>
                  <a:pt x="1993" y="1135"/>
                </a:lnTo>
                <a:lnTo>
                  <a:pt x="1990" y="1139"/>
                </a:lnTo>
                <a:lnTo>
                  <a:pt x="1987" y="1146"/>
                </a:lnTo>
                <a:lnTo>
                  <a:pt x="1986" y="1155"/>
                </a:lnTo>
                <a:lnTo>
                  <a:pt x="1987" y="1172"/>
                </a:lnTo>
                <a:lnTo>
                  <a:pt x="1986" y="1187"/>
                </a:lnTo>
                <a:lnTo>
                  <a:pt x="1995" y="1201"/>
                </a:lnTo>
                <a:lnTo>
                  <a:pt x="2004" y="1213"/>
                </a:lnTo>
                <a:lnTo>
                  <a:pt x="2016" y="1225"/>
                </a:lnTo>
                <a:lnTo>
                  <a:pt x="2026" y="1236"/>
                </a:lnTo>
                <a:lnTo>
                  <a:pt x="2038" y="1246"/>
                </a:lnTo>
                <a:lnTo>
                  <a:pt x="2050" y="1254"/>
                </a:lnTo>
                <a:lnTo>
                  <a:pt x="2063" y="1262"/>
                </a:lnTo>
                <a:lnTo>
                  <a:pt x="2075" y="1269"/>
                </a:lnTo>
                <a:lnTo>
                  <a:pt x="2089" y="1275"/>
                </a:lnTo>
                <a:lnTo>
                  <a:pt x="2102" y="1281"/>
                </a:lnTo>
                <a:lnTo>
                  <a:pt x="2117" y="1285"/>
                </a:lnTo>
                <a:lnTo>
                  <a:pt x="2131" y="1289"/>
                </a:lnTo>
                <a:lnTo>
                  <a:pt x="2145" y="1293"/>
                </a:lnTo>
                <a:lnTo>
                  <a:pt x="2161" y="1295"/>
                </a:lnTo>
                <a:lnTo>
                  <a:pt x="2176" y="1298"/>
                </a:lnTo>
                <a:lnTo>
                  <a:pt x="2192" y="1299"/>
                </a:lnTo>
                <a:lnTo>
                  <a:pt x="2223" y="1301"/>
                </a:lnTo>
                <a:lnTo>
                  <a:pt x="2255" y="1301"/>
                </a:lnTo>
                <a:lnTo>
                  <a:pt x="2285" y="1301"/>
                </a:lnTo>
                <a:lnTo>
                  <a:pt x="2317" y="1299"/>
                </a:lnTo>
                <a:lnTo>
                  <a:pt x="2380" y="1293"/>
                </a:lnTo>
                <a:lnTo>
                  <a:pt x="2441" y="1287"/>
                </a:lnTo>
                <a:lnTo>
                  <a:pt x="2413" y="1299"/>
                </a:lnTo>
                <a:lnTo>
                  <a:pt x="2384" y="1310"/>
                </a:lnTo>
                <a:lnTo>
                  <a:pt x="2355" y="1319"/>
                </a:lnTo>
                <a:lnTo>
                  <a:pt x="2327" y="1327"/>
                </a:lnTo>
                <a:lnTo>
                  <a:pt x="2297" y="1332"/>
                </a:lnTo>
                <a:lnTo>
                  <a:pt x="2267" y="1336"/>
                </a:lnTo>
                <a:lnTo>
                  <a:pt x="2236" y="1339"/>
                </a:lnTo>
                <a:lnTo>
                  <a:pt x="2206" y="1340"/>
                </a:lnTo>
                <a:lnTo>
                  <a:pt x="2175" y="1339"/>
                </a:lnTo>
                <a:lnTo>
                  <a:pt x="2145" y="1336"/>
                </a:lnTo>
                <a:lnTo>
                  <a:pt x="2115" y="1332"/>
                </a:lnTo>
                <a:lnTo>
                  <a:pt x="2085" y="1327"/>
                </a:lnTo>
                <a:lnTo>
                  <a:pt x="2056" y="1319"/>
                </a:lnTo>
                <a:lnTo>
                  <a:pt x="2027" y="1310"/>
                </a:lnTo>
                <a:lnTo>
                  <a:pt x="1998" y="1299"/>
                </a:lnTo>
                <a:lnTo>
                  <a:pt x="1970" y="1287"/>
                </a:lnTo>
                <a:lnTo>
                  <a:pt x="1959" y="1291"/>
                </a:lnTo>
                <a:lnTo>
                  <a:pt x="1950" y="1295"/>
                </a:lnTo>
                <a:lnTo>
                  <a:pt x="1947" y="1298"/>
                </a:lnTo>
                <a:lnTo>
                  <a:pt x="1945" y="1300"/>
                </a:lnTo>
                <a:lnTo>
                  <a:pt x="1943" y="1303"/>
                </a:lnTo>
                <a:lnTo>
                  <a:pt x="1941" y="1306"/>
                </a:lnTo>
                <a:lnTo>
                  <a:pt x="1940" y="1312"/>
                </a:lnTo>
                <a:lnTo>
                  <a:pt x="1940" y="1318"/>
                </a:lnTo>
                <a:lnTo>
                  <a:pt x="1941" y="1325"/>
                </a:lnTo>
                <a:lnTo>
                  <a:pt x="1944" y="1332"/>
                </a:lnTo>
                <a:lnTo>
                  <a:pt x="1950" y="1345"/>
                </a:lnTo>
                <a:lnTo>
                  <a:pt x="1957" y="1358"/>
                </a:lnTo>
                <a:lnTo>
                  <a:pt x="1959" y="1364"/>
                </a:lnTo>
                <a:lnTo>
                  <a:pt x="1959" y="1369"/>
                </a:lnTo>
                <a:lnTo>
                  <a:pt x="1959" y="1373"/>
                </a:lnTo>
                <a:lnTo>
                  <a:pt x="1956" y="1377"/>
                </a:lnTo>
                <a:lnTo>
                  <a:pt x="1983" y="1397"/>
                </a:lnTo>
                <a:lnTo>
                  <a:pt x="2011" y="1420"/>
                </a:lnTo>
                <a:lnTo>
                  <a:pt x="2025" y="1432"/>
                </a:lnTo>
                <a:lnTo>
                  <a:pt x="2040" y="1444"/>
                </a:lnTo>
                <a:lnTo>
                  <a:pt x="2056" y="1456"/>
                </a:lnTo>
                <a:lnTo>
                  <a:pt x="2072" y="1467"/>
                </a:lnTo>
                <a:lnTo>
                  <a:pt x="2089" y="1478"/>
                </a:lnTo>
                <a:lnTo>
                  <a:pt x="2106" y="1488"/>
                </a:lnTo>
                <a:lnTo>
                  <a:pt x="2125" y="1496"/>
                </a:lnTo>
                <a:lnTo>
                  <a:pt x="2143" y="1502"/>
                </a:lnTo>
                <a:lnTo>
                  <a:pt x="2154" y="1504"/>
                </a:lnTo>
                <a:lnTo>
                  <a:pt x="2163" y="1506"/>
                </a:lnTo>
                <a:lnTo>
                  <a:pt x="2173" y="1508"/>
                </a:lnTo>
                <a:lnTo>
                  <a:pt x="2183" y="1508"/>
                </a:lnTo>
                <a:lnTo>
                  <a:pt x="2195" y="1509"/>
                </a:lnTo>
                <a:lnTo>
                  <a:pt x="2205" y="1508"/>
                </a:lnTo>
                <a:lnTo>
                  <a:pt x="2216" y="1507"/>
                </a:lnTo>
                <a:lnTo>
                  <a:pt x="2228" y="1505"/>
                </a:lnTo>
                <a:lnTo>
                  <a:pt x="2158" y="1556"/>
                </a:lnTo>
                <a:lnTo>
                  <a:pt x="2085" y="1610"/>
                </a:lnTo>
                <a:lnTo>
                  <a:pt x="2047" y="1637"/>
                </a:lnTo>
                <a:lnTo>
                  <a:pt x="2009" y="1662"/>
                </a:lnTo>
                <a:lnTo>
                  <a:pt x="1989" y="1675"/>
                </a:lnTo>
                <a:lnTo>
                  <a:pt x="1969" y="1687"/>
                </a:lnTo>
                <a:lnTo>
                  <a:pt x="1950" y="1698"/>
                </a:lnTo>
                <a:lnTo>
                  <a:pt x="1929" y="1709"/>
                </a:lnTo>
                <a:lnTo>
                  <a:pt x="1909" y="1719"/>
                </a:lnTo>
                <a:lnTo>
                  <a:pt x="1888" y="1729"/>
                </a:lnTo>
                <a:lnTo>
                  <a:pt x="1868" y="1739"/>
                </a:lnTo>
                <a:lnTo>
                  <a:pt x="1846" y="1747"/>
                </a:lnTo>
                <a:lnTo>
                  <a:pt x="1824" y="1755"/>
                </a:lnTo>
                <a:lnTo>
                  <a:pt x="1803" y="1761"/>
                </a:lnTo>
                <a:lnTo>
                  <a:pt x="1781" y="1767"/>
                </a:lnTo>
                <a:lnTo>
                  <a:pt x="1758" y="1771"/>
                </a:lnTo>
                <a:lnTo>
                  <a:pt x="1736" y="1774"/>
                </a:lnTo>
                <a:lnTo>
                  <a:pt x="1713" y="1777"/>
                </a:lnTo>
                <a:lnTo>
                  <a:pt x="1689" y="1778"/>
                </a:lnTo>
                <a:lnTo>
                  <a:pt x="1666" y="1777"/>
                </a:lnTo>
                <a:lnTo>
                  <a:pt x="1642" y="1775"/>
                </a:lnTo>
                <a:lnTo>
                  <a:pt x="1618" y="1772"/>
                </a:lnTo>
                <a:lnTo>
                  <a:pt x="1594" y="1767"/>
                </a:lnTo>
                <a:lnTo>
                  <a:pt x="1569" y="1761"/>
                </a:lnTo>
                <a:lnTo>
                  <a:pt x="1559" y="1760"/>
                </a:lnTo>
                <a:lnTo>
                  <a:pt x="1547" y="1757"/>
                </a:lnTo>
                <a:lnTo>
                  <a:pt x="1537" y="1755"/>
                </a:lnTo>
                <a:lnTo>
                  <a:pt x="1528" y="1752"/>
                </a:lnTo>
                <a:lnTo>
                  <a:pt x="1508" y="1744"/>
                </a:lnTo>
                <a:lnTo>
                  <a:pt x="1489" y="1735"/>
                </a:lnTo>
                <a:lnTo>
                  <a:pt x="1470" y="1723"/>
                </a:lnTo>
                <a:lnTo>
                  <a:pt x="1453" y="1711"/>
                </a:lnTo>
                <a:lnTo>
                  <a:pt x="1435" y="1698"/>
                </a:lnTo>
                <a:lnTo>
                  <a:pt x="1419" y="1685"/>
                </a:lnTo>
                <a:lnTo>
                  <a:pt x="1385" y="1657"/>
                </a:lnTo>
                <a:lnTo>
                  <a:pt x="1351" y="1629"/>
                </a:lnTo>
                <a:lnTo>
                  <a:pt x="1333" y="1616"/>
                </a:lnTo>
                <a:lnTo>
                  <a:pt x="1316" y="1602"/>
                </a:lnTo>
                <a:lnTo>
                  <a:pt x="1297" y="1591"/>
                </a:lnTo>
                <a:lnTo>
                  <a:pt x="1279" y="1580"/>
                </a:lnTo>
                <a:lnTo>
                  <a:pt x="1270" y="1595"/>
                </a:lnTo>
                <a:lnTo>
                  <a:pt x="1262" y="1610"/>
                </a:lnTo>
                <a:lnTo>
                  <a:pt x="1257" y="1624"/>
                </a:lnTo>
                <a:lnTo>
                  <a:pt x="1254" y="1637"/>
                </a:lnTo>
                <a:lnTo>
                  <a:pt x="1252" y="1650"/>
                </a:lnTo>
                <a:lnTo>
                  <a:pt x="1252" y="1663"/>
                </a:lnTo>
                <a:lnTo>
                  <a:pt x="1253" y="1675"/>
                </a:lnTo>
                <a:lnTo>
                  <a:pt x="1256" y="1687"/>
                </a:lnTo>
                <a:lnTo>
                  <a:pt x="1260" y="1698"/>
                </a:lnTo>
                <a:lnTo>
                  <a:pt x="1265" y="1709"/>
                </a:lnTo>
                <a:lnTo>
                  <a:pt x="1272" y="1720"/>
                </a:lnTo>
                <a:lnTo>
                  <a:pt x="1279" y="1730"/>
                </a:lnTo>
                <a:lnTo>
                  <a:pt x="1287" y="1741"/>
                </a:lnTo>
                <a:lnTo>
                  <a:pt x="1295" y="1751"/>
                </a:lnTo>
                <a:lnTo>
                  <a:pt x="1306" y="1761"/>
                </a:lnTo>
                <a:lnTo>
                  <a:pt x="1316" y="1771"/>
                </a:lnTo>
                <a:lnTo>
                  <a:pt x="1337" y="1789"/>
                </a:lnTo>
                <a:lnTo>
                  <a:pt x="1361" y="1807"/>
                </a:lnTo>
                <a:lnTo>
                  <a:pt x="1385" y="1825"/>
                </a:lnTo>
                <a:lnTo>
                  <a:pt x="1408" y="1843"/>
                </a:lnTo>
                <a:lnTo>
                  <a:pt x="1431" y="1862"/>
                </a:lnTo>
                <a:lnTo>
                  <a:pt x="1453" y="1880"/>
                </a:lnTo>
                <a:lnTo>
                  <a:pt x="1462" y="1889"/>
                </a:lnTo>
                <a:lnTo>
                  <a:pt x="1471" y="1898"/>
                </a:lnTo>
                <a:lnTo>
                  <a:pt x="1479" y="1908"/>
                </a:lnTo>
                <a:lnTo>
                  <a:pt x="1487" y="1917"/>
                </a:lnTo>
                <a:lnTo>
                  <a:pt x="1535" y="1932"/>
                </a:lnTo>
                <a:lnTo>
                  <a:pt x="1527" y="1937"/>
                </a:lnTo>
                <a:lnTo>
                  <a:pt x="1518" y="1941"/>
                </a:lnTo>
                <a:lnTo>
                  <a:pt x="1508" y="1945"/>
                </a:lnTo>
                <a:lnTo>
                  <a:pt x="1499" y="1949"/>
                </a:lnTo>
                <a:lnTo>
                  <a:pt x="1489" y="1952"/>
                </a:lnTo>
                <a:lnTo>
                  <a:pt x="1478" y="1954"/>
                </a:lnTo>
                <a:lnTo>
                  <a:pt x="1467" y="1957"/>
                </a:lnTo>
                <a:lnTo>
                  <a:pt x="1456" y="1958"/>
                </a:lnTo>
                <a:lnTo>
                  <a:pt x="1433" y="1960"/>
                </a:lnTo>
                <a:lnTo>
                  <a:pt x="1408" y="1961"/>
                </a:lnTo>
                <a:lnTo>
                  <a:pt x="1384" y="1960"/>
                </a:lnTo>
                <a:lnTo>
                  <a:pt x="1358" y="1957"/>
                </a:lnTo>
                <a:lnTo>
                  <a:pt x="1331" y="1954"/>
                </a:lnTo>
                <a:lnTo>
                  <a:pt x="1304" y="1949"/>
                </a:lnTo>
                <a:lnTo>
                  <a:pt x="1278" y="1943"/>
                </a:lnTo>
                <a:lnTo>
                  <a:pt x="1251" y="1936"/>
                </a:lnTo>
                <a:lnTo>
                  <a:pt x="1224" y="1928"/>
                </a:lnTo>
                <a:lnTo>
                  <a:pt x="1198" y="1919"/>
                </a:lnTo>
                <a:lnTo>
                  <a:pt x="1173" y="1909"/>
                </a:lnTo>
                <a:lnTo>
                  <a:pt x="1148" y="1899"/>
                </a:lnTo>
                <a:lnTo>
                  <a:pt x="1138" y="1908"/>
                </a:lnTo>
                <a:lnTo>
                  <a:pt x="1126" y="1919"/>
                </a:lnTo>
                <a:lnTo>
                  <a:pt x="1115" y="1932"/>
                </a:lnTo>
                <a:lnTo>
                  <a:pt x="1106" y="1945"/>
                </a:lnTo>
                <a:lnTo>
                  <a:pt x="1102" y="1951"/>
                </a:lnTo>
                <a:lnTo>
                  <a:pt x="1099" y="1958"/>
                </a:lnTo>
                <a:lnTo>
                  <a:pt x="1098" y="1965"/>
                </a:lnTo>
                <a:lnTo>
                  <a:pt x="1098" y="1971"/>
                </a:lnTo>
                <a:lnTo>
                  <a:pt x="1099" y="1978"/>
                </a:lnTo>
                <a:lnTo>
                  <a:pt x="1102" y="1986"/>
                </a:lnTo>
                <a:lnTo>
                  <a:pt x="1107" y="1992"/>
                </a:lnTo>
                <a:lnTo>
                  <a:pt x="1114" y="1998"/>
                </a:lnTo>
                <a:lnTo>
                  <a:pt x="1121" y="2006"/>
                </a:lnTo>
                <a:lnTo>
                  <a:pt x="1131" y="2014"/>
                </a:lnTo>
                <a:lnTo>
                  <a:pt x="1139" y="2021"/>
                </a:lnTo>
                <a:lnTo>
                  <a:pt x="1149" y="2027"/>
                </a:lnTo>
                <a:lnTo>
                  <a:pt x="1170" y="2040"/>
                </a:lnTo>
                <a:lnTo>
                  <a:pt x="1191" y="2052"/>
                </a:lnTo>
                <a:lnTo>
                  <a:pt x="1214" y="2063"/>
                </a:lnTo>
                <a:lnTo>
                  <a:pt x="1236" y="2075"/>
                </a:lnTo>
                <a:lnTo>
                  <a:pt x="1257" y="2086"/>
                </a:lnTo>
                <a:lnTo>
                  <a:pt x="1276" y="2098"/>
                </a:lnTo>
                <a:lnTo>
                  <a:pt x="1284" y="2105"/>
                </a:lnTo>
                <a:lnTo>
                  <a:pt x="1291" y="2112"/>
                </a:lnTo>
                <a:lnTo>
                  <a:pt x="1298" y="2119"/>
                </a:lnTo>
                <a:lnTo>
                  <a:pt x="1303" y="2126"/>
                </a:lnTo>
                <a:lnTo>
                  <a:pt x="1309" y="2133"/>
                </a:lnTo>
                <a:lnTo>
                  <a:pt x="1312" y="2141"/>
                </a:lnTo>
                <a:lnTo>
                  <a:pt x="1314" y="2150"/>
                </a:lnTo>
                <a:lnTo>
                  <a:pt x="1315" y="2158"/>
                </a:lnTo>
                <a:lnTo>
                  <a:pt x="1314" y="2167"/>
                </a:lnTo>
                <a:lnTo>
                  <a:pt x="1312" y="2177"/>
                </a:lnTo>
                <a:lnTo>
                  <a:pt x="1308" y="2187"/>
                </a:lnTo>
                <a:lnTo>
                  <a:pt x="1302" y="2198"/>
                </a:lnTo>
                <a:lnTo>
                  <a:pt x="1294" y="2210"/>
                </a:lnTo>
                <a:lnTo>
                  <a:pt x="1285" y="2222"/>
                </a:lnTo>
                <a:lnTo>
                  <a:pt x="1273" y="2235"/>
                </a:lnTo>
                <a:lnTo>
                  <a:pt x="1259" y="2250"/>
                </a:lnTo>
                <a:lnTo>
                  <a:pt x="1265" y="2258"/>
                </a:lnTo>
                <a:lnTo>
                  <a:pt x="1271" y="2265"/>
                </a:lnTo>
                <a:lnTo>
                  <a:pt x="1275" y="2272"/>
                </a:lnTo>
                <a:lnTo>
                  <a:pt x="1278" y="2279"/>
                </a:lnTo>
                <a:lnTo>
                  <a:pt x="1280" y="2285"/>
                </a:lnTo>
                <a:lnTo>
                  <a:pt x="1281" y="2291"/>
                </a:lnTo>
                <a:lnTo>
                  <a:pt x="1282" y="2297"/>
                </a:lnTo>
                <a:lnTo>
                  <a:pt x="1282" y="2303"/>
                </a:lnTo>
                <a:lnTo>
                  <a:pt x="1281" y="2308"/>
                </a:lnTo>
                <a:lnTo>
                  <a:pt x="1279" y="2313"/>
                </a:lnTo>
                <a:lnTo>
                  <a:pt x="1277" y="2318"/>
                </a:lnTo>
                <a:lnTo>
                  <a:pt x="1274" y="2323"/>
                </a:lnTo>
                <a:lnTo>
                  <a:pt x="1265" y="2332"/>
                </a:lnTo>
                <a:lnTo>
                  <a:pt x="1256" y="2340"/>
                </a:lnTo>
                <a:lnTo>
                  <a:pt x="1245" y="2347"/>
                </a:lnTo>
                <a:lnTo>
                  <a:pt x="1233" y="2354"/>
                </a:lnTo>
                <a:lnTo>
                  <a:pt x="1221" y="2361"/>
                </a:lnTo>
                <a:lnTo>
                  <a:pt x="1208" y="2368"/>
                </a:lnTo>
                <a:lnTo>
                  <a:pt x="1183" y="2380"/>
                </a:lnTo>
                <a:lnTo>
                  <a:pt x="1162" y="2392"/>
                </a:lnTo>
                <a:lnTo>
                  <a:pt x="1161" y="2388"/>
                </a:lnTo>
                <a:lnTo>
                  <a:pt x="1162" y="2383"/>
                </a:lnTo>
                <a:lnTo>
                  <a:pt x="1163" y="2380"/>
                </a:lnTo>
                <a:lnTo>
                  <a:pt x="1165" y="2376"/>
                </a:lnTo>
                <a:lnTo>
                  <a:pt x="1169" y="2368"/>
                </a:lnTo>
                <a:lnTo>
                  <a:pt x="1173" y="2360"/>
                </a:lnTo>
                <a:lnTo>
                  <a:pt x="1177" y="2352"/>
                </a:lnTo>
                <a:lnTo>
                  <a:pt x="1180" y="2344"/>
                </a:lnTo>
                <a:lnTo>
                  <a:pt x="1181" y="2340"/>
                </a:lnTo>
                <a:lnTo>
                  <a:pt x="1180" y="2335"/>
                </a:lnTo>
                <a:lnTo>
                  <a:pt x="1179" y="2330"/>
                </a:lnTo>
                <a:lnTo>
                  <a:pt x="1177" y="2325"/>
                </a:lnTo>
                <a:lnTo>
                  <a:pt x="1174" y="2325"/>
                </a:lnTo>
                <a:lnTo>
                  <a:pt x="1172" y="2324"/>
                </a:lnTo>
                <a:lnTo>
                  <a:pt x="1170" y="2322"/>
                </a:lnTo>
                <a:lnTo>
                  <a:pt x="1168" y="2320"/>
                </a:lnTo>
                <a:lnTo>
                  <a:pt x="1165" y="2314"/>
                </a:lnTo>
                <a:lnTo>
                  <a:pt x="1163" y="2306"/>
                </a:lnTo>
                <a:lnTo>
                  <a:pt x="1161" y="2287"/>
                </a:lnTo>
                <a:lnTo>
                  <a:pt x="1159" y="2266"/>
                </a:lnTo>
                <a:lnTo>
                  <a:pt x="1157" y="2255"/>
                </a:lnTo>
                <a:lnTo>
                  <a:pt x="1154" y="2245"/>
                </a:lnTo>
                <a:lnTo>
                  <a:pt x="1152" y="2240"/>
                </a:lnTo>
                <a:lnTo>
                  <a:pt x="1150" y="2235"/>
                </a:lnTo>
                <a:lnTo>
                  <a:pt x="1147" y="2231"/>
                </a:lnTo>
                <a:lnTo>
                  <a:pt x="1144" y="2227"/>
                </a:lnTo>
                <a:lnTo>
                  <a:pt x="1140" y="2223"/>
                </a:lnTo>
                <a:lnTo>
                  <a:pt x="1136" y="2221"/>
                </a:lnTo>
                <a:lnTo>
                  <a:pt x="1131" y="2218"/>
                </a:lnTo>
                <a:lnTo>
                  <a:pt x="1124" y="2216"/>
                </a:lnTo>
                <a:lnTo>
                  <a:pt x="1118" y="2215"/>
                </a:lnTo>
                <a:lnTo>
                  <a:pt x="1111" y="2215"/>
                </a:lnTo>
                <a:lnTo>
                  <a:pt x="1103" y="2215"/>
                </a:lnTo>
                <a:lnTo>
                  <a:pt x="1095" y="2216"/>
                </a:lnTo>
                <a:lnTo>
                  <a:pt x="1084" y="2227"/>
                </a:lnTo>
                <a:lnTo>
                  <a:pt x="1075" y="2240"/>
                </a:lnTo>
                <a:lnTo>
                  <a:pt x="1067" y="2253"/>
                </a:lnTo>
                <a:lnTo>
                  <a:pt x="1059" y="2266"/>
                </a:lnTo>
                <a:lnTo>
                  <a:pt x="1052" y="2280"/>
                </a:lnTo>
                <a:lnTo>
                  <a:pt x="1047" y="2294"/>
                </a:lnTo>
                <a:lnTo>
                  <a:pt x="1042" y="2309"/>
                </a:lnTo>
                <a:lnTo>
                  <a:pt x="1038" y="2324"/>
                </a:lnTo>
                <a:lnTo>
                  <a:pt x="1035" y="2339"/>
                </a:lnTo>
                <a:lnTo>
                  <a:pt x="1033" y="2354"/>
                </a:lnTo>
                <a:lnTo>
                  <a:pt x="1032" y="2370"/>
                </a:lnTo>
                <a:lnTo>
                  <a:pt x="1032" y="2385"/>
                </a:lnTo>
                <a:lnTo>
                  <a:pt x="1032" y="2399"/>
                </a:lnTo>
                <a:lnTo>
                  <a:pt x="1033" y="2413"/>
                </a:lnTo>
                <a:lnTo>
                  <a:pt x="1034" y="2426"/>
                </a:lnTo>
                <a:lnTo>
                  <a:pt x="1037" y="2439"/>
                </a:lnTo>
                <a:lnTo>
                  <a:pt x="1071" y="2472"/>
                </a:lnTo>
                <a:lnTo>
                  <a:pt x="1073" y="2477"/>
                </a:lnTo>
                <a:lnTo>
                  <a:pt x="1073" y="2481"/>
                </a:lnTo>
                <a:lnTo>
                  <a:pt x="1072" y="2484"/>
                </a:lnTo>
                <a:lnTo>
                  <a:pt x="1069" y="2485"/>
                </a:lnTo>
                <a:lnTo>
                  <a:pt x="1064" y="2486"/>
                </a:lnTo>
                <a:lnTo>
                  <a:pt x="1057" y="2485"/>
                </a:lnTo>
                <a:lnTo>
                  <a:pt x="1051" y="2484"/>
                </a:lnTo>
                <a:lnTo>
                  <a:pt x="1044" y="2482"/>
                </a:lnTo>
                <a:lnTo>
                  <a:pt x="1028" y="2476"/>
                </a:lnTo>
                <a:lnTo>
                  <a:pt x="1012" y="2469"/>
                </a:lnTo>
                <a:lnTo>
                  <a:pt x="998" y="2461"/>
                </a:lnTo>
                <a:lnTo>
                  <a:pt x="989" y="2453"/>
                </a:lnTo>
                <a:lnTo>
                  <a:pt x="980" y="2456"/>
                </a:lnTo>
                <a:lnTo>
                  <a:pt x="973" y="2459"/>
                </a:lnTo>
                <a:lnTo>
                  <a:pt x="966" y="2462"/>
                </a:lnTo>
                <a:lnTo>
                  <a:pt x="959" y="2466"/>
                </a:lnTo>
                <a:lnTo>
                  <a:pt x="945" y="2476"/>
                </a:lnTo>
                <a:lnTo>
                  <a:pt x="933" y="2487"/>
                </a:lnTo>
                <a:lnTo>
                  <a:pt x="908" y="2512"/>
                </a:lnTo>
                <a:lnTo>
                  <a:pt x="886" y="2537"/>
                </a:lnTo>
                <a:lnTo>
                  <a:pt x="873" y="2549"/>
                </a:lnTo>
                <a:lnTo>
                  <a:pt x="861" y="2559"/>
                </a:lnTo>
                <a:lnTo>
                  <a:pt x="849" y="2569"/>
                </a:lnTo>
                <a:lnTo>
                  <a:pt x="835" y="2576"/>
                </a:lnTo>
                <a:lnTo>
                  <a:pt x="829" y="2579"/>
                </a:lnTo>
                <a:lnTo>
                  <a:pt x="822" y="2582"/>
                </a:lnTo>
                <a:lnTo>
                  <a:pt x="815" y="2584"/>
                </a:lnTo>
                <a:lnTo>
                  <a:pt x="807" y="2585"/>
                </a:lnTo>
                <a:lnTo>
                  <a:pt x="799" y="2585"/>
                </a:lnTo>
                <a:lnTo>
                  <a:pt x="792" y="2585"/>
                </a:lnTo>
                <a:lnTo>
                  <a:pt x="784" y="2583"/>
                </a:lnTo>
                <a:lnTo>
                  <a:pt x="775" y="2581"/>
                </a:lnTo>
                <a:lnTo>
                  <a:pt x="989" y="2392"/>
                </a:lnTo>
                <a:lnTo>
                  <a:pt x="935" y="2358"/>
                </a:lnTo>
                <a:lnTo>
                  <a:pt x="940" y="2349"/>
                </a:lnTo>
                <a:lnTo>
                  <a:pt x="947" y="2341"/>
                </a:lnTo>
                <a:lnTo>
                  <a:pt x="954" y="2335"/>
                </a:lnTo>
                <a:lnTo>
                  <a:pt x="961" y="2329"/>
                </a:lnTo>
                <a:lnTo>
                  <a:pt x="975" y="2320"/>
                </a:lnTo>
                <a:lnTo>
                  <a:pt x="989" y="2311"/>
                </a:lnTo>
                <a:lnTo>
                  <a:pt x="995" y="2306"/>
                </a:lnTo>
                <a:lnTo>
                  <a:pt x="1000" y="2301"/>
                </a:lnTo>
                <a:lnTo>
                  <a:pt x="1003" y="2296"/>
                </a:lnTo>
                <a:lnTo>
                  <a:pt x="1006" y="2289"/>
                </a:lnTo>
                <a:lnTo>
                  <a:pt x="1008" y="2282"/>
                </a:lnTo>
                <a:lnTo>
                  <a:pt x="1008" y="2273"/>
                </a:lnTo>
                <a:lnTo>
                  <a:pt x="1006" y="2262"/>
                </a:lnTo>
                <a:lnTo>
                  <a:pt x="1003" y="2250"/>
                </a:lnTo>
                <a:lnTo>
                  <a:pt x="995" y="2245"/>
                </a:lnTo>
                <a:lnTo>
                  <a:pt x="986" y="2241"/>
                </a:lnTo>
                <a:lnTo>
                  <a:pt x="979" y="2238"/>
                </a:lnTo>
                <a:lnTo>
                  <a:pt x="972" y="2235"/>
                </a:lnTo>
                <a:lnTo>
                  <a:pt x="965" y="2234"/>
                </a:lnTo>
                <a:lnTo>
                  <a:pt x="958" y="2233"/>
                </a:lnTo>
                <a:lnTo>
                  <a:pt x="951" y="2234"/>
                </a:lnTo>
                <a:lnTo>
                  <a:pt x="944" y="2235"/>
                </a:lnTo>
                <a:lnTo>
                  <a:pt x="938" y="2237"/>
                </a:lnTo>
                <a:lnTo>
                  <a:pt x="932" y="2239"/>
                </a:lnTo>
                <a:lnTo>
                  <a:pt x="927" y="2242"/>
                </a:lnTo>
                <a:lnTo>
                  <a:pt x="921" y="2246"/>
                </a:lnTo>
                <a:lnTo>
                  <a:pt x="909" y="2254"/>
                </a:lnTo>
                <a:lnTo>
                  <a:pt x="899" y="2263"/>
                </a:lnTo>
                <a:lnTo>
                  <a:pt x="889" y="2274"/>
                </a:lnTo>
                <a:lnTo>
                  <a:pt x="879" y="2286"/>
                </a:lnTo>
                <a:lnTo>
                  <a:pt x="870" y="2299"/>
                </a:lnTo>
                <a:lnTo>
                  <a:pt x="862" y="2311"/>
                </a:lnTo>
                <a:lnTo>
                  <a:pt x="844" y="2336"/>
                </a:lnTo>
                <a:lnTo>
                  <a:pt x="828" y="2358"/>
                </a:lnTo>
                <a:lnTo>
                  <a:pt x="828" y="2371"/>
                </a:lnTo>
                <a:lnTo>
                  <a:pt x="825" y="2383"/>
                </a:lnTo>
                <a:lnTo>
                  <a:pt x="822" y="2394"/>
                </a:lnTo>
                <a:lnTo>
                  <a:pt x="817" y="2405"/>
                </a:lnTo>
                <a:lnTo>
                  <a:pt x="811" y="2415"/>
                </a:lnTo>
                <a:lnTo>
                  <a:pt x="804" y="2425"/>
                </a:lnTo>
                <a:lnTo>
                  <a:pt x="797" y="2435"/>
                </a:lnTo>
                <a:lnTo>
                  <a:pt x="789" y="2444"/>
                </a:lnTo>
                <a:lnTo>
                  <a:pt x="770" y="2462"/>
                </a:lnTo>
                <a:lnTo>
                  <a:pt x="751" y="2477"/>
                </a:lnTo>
                <a:lnTo>
                  <a:pt x="731" y="2493"/>
                </a:lnTo>
                <a:lnTo>
                  <a:pt x="712" y="2506"/>
                </a:lnTo>
                <a:lnTo>
                  <a:pt x="726" y="2498"/>
                </a:lnTo>
                <a:lnTo>
                  <a:pt x="738" y="2490"/>
                </a:lnTo>
                <a:lnTo>
                  <a:pt x="750" y="2480"/>
                </a:lnTo>
                <a:lnTo>
                  <a:pt x="760" y="2471"/>
                </a:lnTo>
                <a:lnTo>
                  <a:pt x="769" y="2461"/>
                </a:lnTo>
                <a:lnTo>
                  <a:pt x="776" y="2450"/>
                </a:lnTo>
                <a:lnTo>
                  <a:pt x="784" y="2439"/>
                </a:lnTo>
                <a:lnTo>
                  <a:pt x="791" y="2428"/>
                </a:lnTo>
                <a:lnTo>
                  <a:pt x="796" y="2416"/>
                </a:lnTo>
                <a:lnTo>
                  <a:pt x="801" y="2403"/>
                </a:lnTo>
                <a:lnTo>
                  <a:pt x="805" y="2391"/>
                </a:lnTo>
                <a:lnTo>
                  <a:pt x="809" y="2378"/>
                </a:lnTo>
                <a:lnTo>
                  <a:pt x="817" y="2350"/>
                </a:lnTo>
                <a:lnTo>
                  <a:pt x="824" y="2322"/>
                </a:lnTo>
                <a:lnTo>
                  <a:pt x="830" y="2294"/>
                </a:lnTo>
                <a:lnTo>
                  <a:pt x="837" y="2265"/>
                </a:lnTo>
                <a:lnTo>
                  <a:pt x="841" y="2251"/>
                </a:lnTo>
                <a:lnTo>
                  <a:pt x="845" y="2237"/>
                </a:lnTo>
                <a:lnTo>
                  <a:pt x="851" y="2222"/>
                </a:lnTo>
                <a:lnTo>
                  <a:pt x="857" y="2208"/>
                </a:lnTo>
                <a:lnTo>
                  <a:pt x="863" y="2195"/>
                </a:lnTo>
                <a:lnTo>
                  <a:pt x="870" y="2181"/>
                </a:lnTo>
                <a:lnTo>
                  <a:pt x="878" y="2168"/>
                </a:lnTo>
                <a:lnTo>
                  <a:pt x="887" y="2155"/>
                </a:lnTo>
                <a:lnTo>
                  <a:pt x="897" y="2143"/>
                </a:lnTo>
                <a:lnTo>
                  <a:pt x="908" y="2131"/>
                </a:lnTo>
                <a:lnTo>
                  <a:pt x="921" y="2119"/>
                </a:lnTo>
                <a:lnTo>
                  <a:pt x="935" y="2107"/>
                </a:lnTo>
                <a:lnTo>
                  <a:pt x="935" y="2093"/>
                </a:lnTo>
                <a:lnTo>
                  <a:pt x="935" y="2079"/>
                </a:lnTo>
                <a:lnTo>
                  <a:pt x="933" y="2072"/>
                </a:lnTo>
                <a:lnTo>
                  <a:pt x="931" y="2066"/>
                </a:lnTo>
                <a:lnTo>
                  <a:pt x="927" y="2060"/>
                </a:lnTo>
                <a:lnTo>
                  <a:pt x="921" y="2055"/>
                </a:lnTo>
                <a:lnTo>
                  <a:pt x="904" y="2059"/>
                </a:lnTo>
                <a:lnTo>
                  <a:pt x="890" y="2064"/>
                </a:lnTo>
                <a:lnTo>
                  <a:pt x="875" y="2071"/>
                </a:lnTo>
                <a:lnTo>
                  <a:pt x="862" y="2079"/>
                </a:lnTo>
                <a:lnTo>
                  <a:pt x="850" y="2088"/>
                </a:lnTo>
                <a:lnTo>
                  <a:pt x="838" y="2098"/>
                </a:lnTo>
                <a:lnTo>
                  <a:pt x="827" y="2109"/>
                </a:lnTo>
                <a:lnTo>
                  <a:pt x="817" y="2122"/>
                </a:lnTo>
                <a:lnTo>
                  <a:pt x="806" y="2135"/>
                </a:lnTo>
                <a:lnTo>
                  <a:pt x="797" y="2148"/>
                </a:lnTo>
                <a:lnTo>
                  <a:pt x="788" y="2161"/>
                </a:lnTo>
                <a:lnTo>
                  <a:pt x="779" y="2175"/>
                </a:lnTo>
                <a:lnTo>
                  <a:pt x="761" y="2203"/>
                </a:lnTo>
                <a:lnTo>
                  <a:pt x="744" y="2231"/>
                </a:lnTo>
                <a:lnTo>
                  <a:pt x="726" y="2258"/>
                </a:lnTo>
                <a:lnTo>
                  <a:pt x="708" y="2282"/>
                </a:lnTo>
                <a:lnTo>
                  <a:pt x="698" y="2293"/>
                </a:lnTo>
                <a:lnTo>
                  <a:pt x="688" y="2303"/>
                </a:lnTo>
                <a:lnTo>
                  <a:pt x="678" y="2312"/>
                </a:lnTo>
                <a:lnTo>
                  <a:pt x="667" y="2319"/>
                </a:lnTo>
                <a:lnTo>
                  <a:pt x="655" y="2326"/>
                </a:lnTo>
                <a:lnTo>
                  <a:pt x="644" y="2331"/>
                </a:lnTo>
                <a:lnTo>
                  <a:pt x="630" y="2335"/>
                </a:lnTo>
                <a:lnTo>
                  <a:pt x="617" y="2336"/>
                </a:lnTo>
                <a:lnTo>
                  <a:pt x="602" y="2337"/>
                </a:lnTo>
                <a:lnTo>
                  <a:pt x="586" y="2335"/>
                </a:lnTo>
                <a:lnTo>
                  <a:pt x="570" y="2331"/>
                </a:lnTo>
                <a:lnTo>
                  <a:pt x="552" y="2325"/>
                </a:lnTo>
                <a:lnTo>
                  <a:pt x="518" y="2344"/>
                </a:lnTo>
                <a:lnTo>
                  <a:pt x="484" y="2365"/>
                </a:lnTo>
                <a:lnTo>
                  <a:pt x="450" y="2386"/>
                </a:lnTo>
                <a:lnTo>
                  <a:pt x="416" y="2408"/>
                </a:lnTo>
                <a:lnTo>
                  <a:pt x="349" y="2452"/>
                </a:lnTo>
                <a:lnTo>
                  <a:pt x="284" y="2499"/>
                </a:lnTo>
                <a:lnTo>
                  <a:pt x="220" y="2546"/>
                </a:lnTo>
                <a:lnTo>
                  <a:pt x="157" y="2591"/>
                </a:lnTo>
                <a:lnTo>
                  <a:pt x="95" y="2636"/>
                </a:lnTo>
                <a:lnTo>
                  <a:pt x="34" y="2676"/>
                </a:lnTo>
                <a:lnTo>
                  <a:pt x="34" y="2671"/>
                </a:lnTo>
                <a:lnTo>
                  <a:pt x="34" y="2667"/>
                </a:lnTo>
                <a:lnTo>
                  <a:pt x="34" y="2663"/>
                </a:lnTo>
                <a:lnTo>
                  <a:pt x="33" y="2659"/>
                </a:lnTo>
                <a:lnTo>
                  <a:pt x="29" y="2653"/>
                </a:lnTo>
                <a:lnTo>
                  <a:pt x="24" y="2647"/>
                </a:lnTo>
                <a:lnTo>
                  <a:pt x="13" y="2638"/>
                </a:lnTo>
                <a:lnTo>
                  <a:pt x="0" y="2629"/>
                </a:lnTo>
                <a:lnTo>
                  <a:pt x="79" y="2583"/>
                </a:lnTo>
                <a:lnTo>
                  <a:pt x="158" y="2535"/>
                </a:lnTo>
                <a:lnTo>
                  <a:pt x="197" y="2511"/>
                </a:lnTo>
                <a:lnTo>
                  <a:pt x="236" y="2484"/>
                </a:lnTo>
                <a:lnTo>
                  <a:pt x="275" y="2458"/>
                </a:lnTo>
                <a:lnTo>
                  <a:pt x="313" y="2431"/>
                </a:lnTo>
                <a:lnTo>
                  <a:pt x="350" y="2404"/>
                </a:lnTo>
                <a:lnTo>
                  <a:pt x="387" y="2376"/>
                </a:lnTo>
                <a:lnTo>
                  <a:pt x="423" y="2346"/>
                </a:lnTo>
                <a:lnTo>
                  <a:pt x="458" y="2316"/>
                </a:lnTo>
                <a:lnTo>
                  <a:pt x="492" y="2285"/>
                </a:lnTo>
                <a:lnTo>
                  <a:pt x="525" y="2254"/>
                </a:lnTo>
                <a:lnTo>
                  <a:pt x="556" y="2221"/>
                </a:lnTo>
                <a:lnTo>
                  <a:pt x="586" y="2188"/>
                </a:lnTo>
                <a:lnTo>
                  <a:pt x="585" y="2181"/>
                </a:lnTo>
                <a:lnTo>
                  <a:pt x="584" y="2176"/>
                </a:lnTo>
                <a:lnTo>
                  <a:pt x="581" y="2171"/>
                </a:lnTo>
                <a:lnTo>
                  <a:pt x="578" y="2168"/>
                </a:lnTo>
                <a:lnTo>
                  <a:pt x="572" y="2161"/>
                </a:lnTo>
                <a:lnTo>
                  <a:pt x="567" y="2155"/>
                </a:lnTo>
                <a:lnTo>
                  <a:pt x="557" y="2155"/>
                </a:lnTo>
                <a:lnTo>
                  <a:pt x="548" y="2156"/>
                </a:lnTo>
                <a:lnTo>
                  <a:pt x="539" y="2158"/>
                </a:lnTo>
                <a:lnTo>
                  <a:pt x="530" y="2162"/>
                </a:lnTo>
                <a:lnTo>
                  <a:pt x="521" y="2166"/>
                </a:lnTo>
                <a:lnTo>
                  <a:pt x="513" y="2170"/>
                </a:lnTo>
                <a:lnTo>
                  <a:pt x="505" y="2176"/>
                </a:lnTo>
                <a:lnTo>
                  <a:pt x="497" y="2182"/>
                </a:lnTo>
                <a:lnTo>
                  <a:pt x="465" y="2209"/>
                </a:lnTo>
                <a:lnTo>
                  <a:pt x="433" y="2238"/>
                </a:lnTo>
                <a:lnTo>
                  <a:pt x="416" y="2250"/>
                </a:lnTo>
                <a:lnTo>
                  <a:pt x="400" y="2261"/>
                </a:lnTo>
                <a:lnTo>
                  <a:pt x="392" y="2265"/>
                </a:lnTo>
                <a:lnTo>
                  <a:pt x="383" y="2268"/>
                </a:lnTo>
                <a:lnTo>
                  <a:pt x="375" y="2271"/>
                </a:lnTo>
                <a:lnTo>
                  <a:pt x="367" y="2272"/>
                </a:lnTo>
                <a:lnTo>
                  <a:pt x="358" y="2272"/>
                </a:lnTo>
                <a:lnTo>
                  <a:pt x="349" y="2272"/>
                </a:lnTo>
                <a:lnTo>
                  <a:pt x="340" y="2269"/>
                </a:lnTo>
                <a:lnTo>
                  <a:pt x="331" y="2266"/>
                </a:lnTo>
                <a:lnTo>
                  <a:pt x="321" y="2261"/>
                </a:lnTo>
                <a:lnTo>
                  <a:pt x="311" y="2254"/>
                </a:lnTo>
                <a:lnTo>
                  <a:pt x="301" y="2246"/>
                </a:lnTo>
                <a:lnTo>
                  <a:pt x="291" y="2235"/>
                </a:lnTo>
                <a:lnTo>
                  <a:pt x="297" y="2233"/>
                </a:lnTo>
                <a:lnTo>
                  <a:pt x="303" y="2230"/>
                </a:lnTo>
                <a:lnTo>
                  <a:pt x="308" y="2227"/>
                </a:lnTo>
                <a:lnTo>
                  <a:pt x="314" y="2223"/>
                </a:lnTo>
                <a:lnTo>
                  <a:pt x="324" y="2215"/>
                </a:lnTo>
                <a:lnTo>
                  <a:pt x="333" y="2205"/>
                </a:lnTo>
                <a:lnTo>
                  <a:pt x="350" y="2186"/>
                </a:lnTo>
                <a:lnTo>
                  <a:pt x="368" y="2169"/>
                </a:lnTo>
                <a:lnTo>
                  <a:pt x="371" y="2157"/>
                </a:lnTo>
                <a:lnTo>
                  <a:pt x="372" y="2145"/>
                </a:lnTo>
                <a:lnTo>
                  <a:pt x="371" y="2134"/>
                </a:lnTo>
                <a:lnTo>
                  <a:pt x="369" y="2123"/>
                </a:lnTo>
                <a:lnTo>
                  <a:pt x="365" y="2114"/>
                </a:lnTo>
                <a:lnTo>
                  <a:pt x="360" y="2104"/>
                </a:lnTo>
                <a:lnTo>
                  <a:pt x="352" y="2095"/>
                </a:lnTo>
                <a:lnTo>
                  <a:pt x="344" y="2088"/>
                </a:lnTo>
                <a:lnTo>
                  <a:pt x="332" y="2096"/>
                </a:lnTo>
                <a:lnTo>
                  <a:pt x="319" y="2103"/>
                </a:lnTo>
                <a:lnTo>
                  <a:pt x="307" y="2109"/>
                </a:lnTo>
                <a:lnTo>
                  <a:pt x="295" y="2116"/>
                </a:lnTo>
                <a:lnTo>
                  <a:pt x="281" y="2120"/>
                </a:lnTo>
                <a:lnTo>
                  <a:pt x="268" y="2124"/>
                </a:lnTo>
                <a:lnTo>
                  <a:pt x="255" y="2128"/>
                </a:lnTo>
                <a:lnTo>
                  <a:pt x="240" y="2131"/>
                </a:lnTo>
                <a:lnTo>
                  <a:pt x="212" y="2136"/>
                </a:lnTo>
                <a:lnTo>
                  <a:pt x="184" y="2141"/>
                </a:lnTo>
                <a:lnTo>
                  <a:pt x="155" y="2147"/>
                </a:lnTo>
                <a:lnTo>
                  <a:pt x="126" y="2155"/>
                </a:lnTo>
                <a:lnTo>
                  <a:pt x="140" y="2147"/>
                </a:lnTo>
                <a:lnTo>
                  <a:pt x="156" y="2140"/>
                </a:lnTo>
                <a:lnTo>
                  <a:pt x="172" y="2134"/>
                </a:lnTo>
                <a:lnTo>
                  <a:pt x="188" y="2127"/>
                </a:lnTo>
                <a:lnTo>
                  <a:pt x="195" y="2123"/>
                </a:lnTo>
                <a:lnTo>
                  <a:pt x="202" y="2119"/>
                </a:lnTo>
                <a:lnTo>
                  <a:pt x="209" y="2114"/>
                </a:lnTo>
                <a:lnTo>
                  <a:pt x="214" y="2107"/>
                </a:lnTo>
                <a:lnTo>
                  <a:pt x="220" y="2100"/>
                </a:lnTo>
                <a:lnTo>
                  <a:pt x="224" y="2092"/>
                </a:lnTo>
                <a:lnTo>
                  <a:pt x="226" y="2084"/>
                </a:lnTo>
                <a:lnTo>
                  <a:pt x="228" y="2074"/>
                </a:lnTo>
                <a:lnTo>
                  <a:pt x="160" y="2031"/>
                </a:lnTo>
                <a:lnTo>
                  <a:pt x="167" y="2027"/>
                </a:lnTo>
                <a:lnTo>
                  <a:pt x="173" y="2023"/>
                </a:lnTo>
                <a:lnTo>
                  <a:pt x="182" y="2019"/>
                </a:lnTo>
                <a:lnTo>
                  <a:pt x="189" y="2016"/>
                </a:lnTo>
                <a:lnTo>
                  <a:pt x="205" y="2010"/>
                </a:lnTo>
                <a:lnTo>
                  <a:pt x="224" y="2005"/>
                </a:lnTo>
                <a:lnTo>
                  <a:pt x="260" y="1997"/>
                </a:lnTo>
                <a:lnTo>
                  <a:pt x="295" y="1988"/>
                </a:lnTo>
                <a:lnTo>
                  <a:pt x="311" y="1982"/>
                </a:lnTo>
                <a:lnTo>
                  <a:pt x="327" y="1975"/>
                </a:lnTo>
                <a:lnTo>
                  <a:pt x="334" y="1971"/>
                </a:lnTo>
                <a:lnTo>
                  <a:pt x="340" y="1966"/>
                </a:lnTo>
                <a:lnTo>
                  <a:pt x="346" y="1961"/>
                </a:lnTo>
                <a:lnTo>
                  <a:pt x="351" y="1956"/>
                </a:lnTo>
                <a:lnTo>
                  <a:pt x="357" y="1949"/>
                </a:lnTo>
                <a:lnTo>
                  <a:pt x="361" y="1942"/>
                </a:lnTo>
                <a:lnTo>
                  <a:pt x="364" y="1935"/>
                </a:lnTo>
                <a:lnTo>
                  <a:pt x="366" y="1927"/>
                </a:lnTo>
                <a:lnTo>
                  <a:pt x="368" y="1917"/>
                </a:lnTo>
                <a:lnTo>
                  <a:pt x="369" y="1907"/>
                </a:lnTo>
                <a:lnTo>
                  <a:pt x="369" y="1896"/>
                </a:lnTo>
                <a:lnTo>
                  <a:pt x="368" y="1885"/>
                </a:lnTo>
                <a:lnTo>
                  <a:pt x="344" y="1851"/>
                </a:lnTo>
                <a:lnTo>
                  <a:pt x="359" y="1847"/>
                </a:lnTo>
                <a:lnTo>
                  <a:pt x="373" y="1842"/>
                </a:lnTo>
                <a:lnTo>
                  <a:pt x="386" y="1837"/>
                </a:lnTo>
                <a:lnTo>
                  <a:pt x="401" y="1831"/>
                </a:lnTo>
                <a:lnTo>
                  <a:pt x="414" y="1824"/>
                </a:lnTo>
                <a:lnTo>
                  <a:pt x="428" y="1817"/>
                </a:lnTo>
                <a:lnTo>
                  <a:pt x="441" y="1809"/>
                </a:lnTo>
                <a:lnTo>
                  <a:pt x="453" y="1800"/>
                </a:lnTo>
                <a:lnTo>
                  <a:pt x="479" y="1781"/>
                </a:lnTo>
                <a:lnTo>
                  <a:pt x="504" y="1761"/>
                </a:lnTo>
                <a:lnTo>
                  <a:pt x="528" y="1738"/>
                </a:lnTo>
                <a:lnTo>
                  <a:pt x="552" y="1713"/>
                </a:lnTo>
                <a:lnTo>
                  <a:pt x="550" y="1696"/>
                </a:lnTo>
                <a:lnTo>
                  <a:pt x="549" y="1679"/>
                </a:lnTo>
                <a:lnTo>
                  <a:pt x="548" y="1661"/>
                </a:lnTo>
                <a:lnTo>
                  <a:pt x="549" y="1644"/>
                </a:lnTo>
                <a:lnTo>
                  <a:pt x="550" y="1627"/>
                </a:lnTo>
                <a:lnTo>
                  <a:pt x="551" y="1609"/>
                </a:lnTo>
                <a:lnTo>
                  <a:pt x="554" y="1591"/>
                </a:lnTo>
                <a:lnTo>
                  <a:pt x="557" y="1574"/>
                </a:lnTo>
                <a:lnTo>
                  <a:pt x="564" y="1539"/>
                </a:lnTo>
                <a:lnTo>
                  <a:pt x="575" y="1504"/>
                </a:lnTo>
                <a:lnTo>
                  <a:pt x="585" y="1467"/>
                </a:lnTo>
                <a:lnTo>
                  <a:pt x="597" y="1432"/>
                </a:lnTo>
                <a:lnTo>
                  <a:pt x="622" y="1361"/>
                </a:lnTo>
                <a:lnTo>
                  <a:pt x="646" y="1287"/>
                </a:lnTo>
                <a:lnTo>
                  <a:pt x="657" y="1251"/>
                </a:lnTo>
                <a:lnTo>
                  <a:pt x="666" y="1214"/>
                </a:lnTo>
                <a:lnTo>
                  <a:pt x="669" y="1195"/>
                </a:lnTo>
                <a:lnTo>
                  <a:pt x="674" y="1177"/>
                </a:lnTo>
                <a:lnTo>
                  <a:pt x="676" y="1158"/>
                </a:lnTo>
                <a:lnTo>
                  <a:pt x="678" y="1140"/>
                </a:lnTo>
                <a:lnTo>
                  <a:pt x="681" y="1133"/>
                </a:lnTo>
                <a:lnTo>
                  <a:pt x="684" y="1127"/>
                </a:lnTo>
                <a:lnTo>
                  <a:pt x="688" y="1121"/>
                </a:lnTo>
                <a:lnTo>
                  <a:pt x="692" y="1114"/>
                </a:lnTo>
                <a:lnTo>
                  <a:pt x="703" y="1101"/>
                </a:lnTo>
                <a:lnTo>
                  <a:pt x="716" y="1089"/>
                </a:lnTo>
                <a:lnTo>
                  <a:pt x="744" y="1064"/>
                </a:lnTo>
                <a:lnTo>
                  <a:pt x="770" y="1040"/>
                </a:lnTo>
                <a:lnTo>
                  <a:pt x="775" y="1033"/>
                </a:lnTo>
                <a:lnTo>
                  <a:pt x="781" y="1027"/>
                </a:lnTo>
                <a:lnTo>
                  <a:pt x="786" y="1020"/>
                </a:lnTo>
                <a:lnTo>
                  <a:pt x="789" y="1014"/>
                </a:lnTo>
                <a:lnTo>
                  <a:pt x="792" y="1007"/>
                </a:lnTo>
                <a:lnTo>
                  <a:pt x="794" y="1000"/>
                </a:lnTo>
                <a:lnTo>
                  <a:pt x="795" y="993"/>
                </a:lnTo>
                <a:lnTo>
                  <a:pt x="795" y="986"/>
                </a:lnTo>
                <a:lnTo>
                  <a:pt x="794" y="979"/>
                </a:lnTo>
                <a:lnTo>
                  <a:pt x="792" y="970"/>
                </a:lnTo>
                <a:lnTo>
                  <a:pt x="788" y="963"/>
                </a:lnTo>
                <a:lnTo>
                  <a:pt x="783" y="955"/>
                </a:lnTo>
                <a:lnTo>
                  <a:pt x="776" y="947"/>
                </a:lnTo>
                <a:lnTo>
                  <a:pt x="768" y="939"/>
                </a:lnTo>
                <a:lnTo>
                  <a:pt x="758" y="930"/>
                </a:lnTo>
                <a:lnTo>
                  <a:pt x="746" y="922"/>
                </a:lnTo>
                <a:lnTo>
                  <a:pt x="763" y="876"/>
                </a:lnTo>
                <a:lnTo>
                  <a:pt x="785" y="822"/>
                </a:lnTo>
                <a:lnTo>
                  <a:pt x="798" y="793"/>
                </a:lnTo>
                <a:lnTo>
                  <a:pt x="813" y="765"/>
                </a:lnTo>
                <a:lnTo>
                  <a:pt x="828" y="736"/>
                </a:lnTo>
                <a:lnTo>
                  <a:pt x="845" y="707"/>
                </a:lnTo>
                <a:lnTo>
                  <a:pt x="855" y="693"/>
                </a:lnTo>
                <a:lnTo>
                  <a:pt x="865" y="680"/>
                </a:lnTo>
                <a:lnTo>
                  <a:pt x="875" y="666"/>
                </a:lnTo>
                <a:lnTo>
                  <a:pt x="886" y="654"/>
                </a:lnTo>
                <a:lnTo>
                  <a:pt x="897" y="642"/>
                </a:lnTo>
                <a:lnTo>
                  <a:pt x="908" y="630"/>
                </a:lnTo>
                <a:lnTo>
                  <a:pt x="921" y="619"/>
                </a:lnTo>
                <a:lnTo>
                  <a:pt x="933" y="609"/>
                </a:lnTo>
                <a:lnTo>
                  <a:pt x="946" y="599"/>
                </a:lnTo>
                <a:lnTo>
                  <a:pt x="960" y="589"/>
                </a:lnTo>
                <a:lnTo>
                  <a:pt x="973" y="581"/>
                </a:lnTo>
                <a:lnTo>
                  <a:pt x="989" y="574"/>
                </a:lnTo>
                <a:lnTo>
                  <a:pt x="1003" y="568"/>
                </a:lnTo>
                <a:lnTo>
                  <a:pt x="1018" y="563"/>
                </a:lnTo>
                <a:lnTo>
                  <a:pt x="1035" y="559"/>
                </a:lnTo>
                <a:lnTo>
                  <a:pt x="1051" y="556"/>
                </a:lnTo>
                <a:lnTo>
                  <a:pt x="1044" y="573"/>
                </a:lnTo>
                <a:lnTo>
                  <a:pt x="1036" y="590"/>
                </a:lnTo>
                <a:lnTo>
                  <a:pt x="1028" y="607"/>
                </a:lnTo>
                <a:lnTo>
                  <a:pt x="1018" y="624"/>
                </a:lnTo>
                <a:lnTo>
                  <a:pt x="998" y="657"/>
                </a:lnTo>
                <a:lnTo>
                  <a:pt x="978" y="690"/>
                </a:lnTo>
                <a:lnTo>
                  <a:pt x="969" y="706"/>
                </a:lnTo>
                <a:lnTo>
                  <a:pt x="961" y="723"/>
                </a:lnTo>
                <a:lnTo>
                  <a:pt x="952" y="741"/>
                </a:lnTo>
                <a:lnTo>
                  <a:pt x="946" y="757"/>
                </a:lnTo>
                <a:lnTo>
                  <a:pt x="941" y="774"/>
                </a:lnTo>
                <a:lnTo>
                  <a:pt x="937" y="792"/>
                </a:lnTo>
                <a:lnTo>
                  <a:pt x="935" y="809"/>
                </a:lnTo>
                <a:lnTo>
                  <a:pt x="935" y="827"/>
                </a:lnTo>
                <a:lnTo>
                  <a:pt x="972" y="783"/>
                </a:lnTo>
                <a:lnTo>
                  <a:pt x="1009" y="739"/>
                </a:lnTo>
                <a:lnTo>
                  <a:pt x="1046" y="693"/>
                </a:lnTo>
                <a:lnTo>
                  <a:pt x="1082" y="649"/>
                </a:lnTo>
                <a:lnTo>
                  <a:pt x="1119" y="605"/>
                </a:lnTo>
                <a:lnTo>
                  <a:pt x="1156" y="560"/>
                </a:lnTo>
                <a:lnTo>
                  <a:pt x="1193" y="516"/>
                </a:lnTo>
                <a:lnTo>
                  <a:pt x="1232" y="474"/>
                </a:lnTo>
                <a:lnTo>
                  <a:pt x="1272" y="432"/>
                </a:lnTo>
                <a:lnTo>
                  <a:pt x="1312" y="392"/>
                </a:lnTo>
                <a:lnTo>
                  <a:pt x="1333" y="372"/>
                </a:lnTo>
                <a:lnTo>
                  <a:pt x="1354" y="353"/>
                </a:lnTo>
                <a:lnTo>
                  <a:pt x="1377" y="334"/>
                </a:lnTo>
                <a:lnTo>
                  <a:pt x="1398" y="316"/>
                </a:lnTo>
                <a:lnTo>
                  <a:pt x="1421" y="298"/>
                </a:lnTo>
                <a:lnTo>
                  <a:pt x="1444" y="281"/>
                </a:lnTo>
                <a:lnTo>
                  <a:pt x="1468" y="265"/>
                </a:lnTo>
                <a:lnTo>
                  <a:pt x="1493" y="249"/>
                </a:lnTo>
                <a:lnTo>
                  <a:pt x="1519" y="234"/>
                </a:lnTo>
                <a:lnTo>
                  <a:pt x="1544" y="218"/>
                </a:lnTo>
                <a:lnTo>
                  <a:pt x="1571" y="204"/>
                </a:lnTo>
                <a:lnTo>
                  <a:pt x="1598" y="191"/>
                </a:lnTo>
                <a:lnTo>
                  <a:pt x="1563" y="233"/>
                </a:lnTo>
                <a:lnTo>
                  <a:pt x="1526" y="274"/>
                </a:lnTo>
                <a:lnTo>
                  <a:pt x="1489" y="316"/>
                </a:lnTo>
                <a:lnTo>
                  <a:pt x="1451" y="360"/>
                </a:lnTo>
                <a:lnTo>
                  <a:pt x="1413" y="403"/>
                </a:lnTo>
                <a:lnTo>
                  <a:pt x="1376" y="447"/>
                </a:lnTo>
                <a:lnTo>
                  <a:pt x="1338" y="492"/>
                </a:lnTo>
                <a:lnTo>
                  <a:pt x="1303" y="537"/>
                </a:lnTo>
                <a:lnTo>
                  <a:pt x="1286" y="560"/>
                </a:lnTo>
                <a:lnTo>
                  <a:pt x="1270" y="583"/>
                </a:lnTo>
                <a:lnTo>
                  <a:pt x="1253" y="606"/>
                </a:lnTo>
                <a:lnTo>
                  <a:pt x="1238" y="630"/>
                </a:lnTo>
                <a:lnTo>
                  <a:pt x="1223" y="653"/>
                </a:lnTo>
                <a:lnTo>
                  <a:pt x="1209" y="676"/>
                </a:lnTo>
                <a:lnTo>
                  <a:pt x="1194" y="700"/>
                </a:lnTo>
                <a:lnTo>
                  <a:pt x="1182" y="725"/>
                </a:lnTo>
                <a:lnTo>
                  <a:pt x="1170" y="749"/>
                </a:lnTo>
                <a:lnTo>
                  <a:pt x="1159" y="773"/>
                </a:lnTo>
                <a:lnTo>
                  <a:pt x="1149" y="797"/>
                </a:lnTo>
                <a:lnTo>
                  <a:pt x="1140" y="821"/>
                </a:lnTo>
                <a:lnTo>
                  <a:pt x="1132" y="846"/>
                </a:lnTo>
                <a:lnTo>
                  <a:pt x="1124" y="872"/>
                </a:lnTo>
                <a:lnTo>
                  <a:pt x="1118" y="897"/>
                </a:lnTo>
                <a:lnTo>
                  <a:pt x="1114" y="922"/>
                </a:lnTo>
                <a:lnTo>
                  <a:pt x="1128" y="922"/>
                </a:lnTo>
                <a:lnTo>
                  <a:pt x="1172" y="862"/>
                </a:lnTo>
                <a:lnTo>
                  <a:pt x="1215" y="798"/>
                </a:lnTo>
                <a:lnTo>
                  <a:pt x="1259" y="733"/>
                </a:lnTo>
                <a:lnTo>
                  <a:pt x="1304" y="666"/>
                </a:lnTo>
                <a:lnTo>
                  <a:pt x="1352" y="600"/>
                </a:lnTo>
                <a:lnTo>
                  <a:pt x="1400" y="534"/>
                </a:lnTo>
                <a:lnTo>
                  <a:pt x="1425" y="501"/>
                </a:lnTo>
                <a:lnTo>
                  <a:pt x="1451" y="468"/>
                </a:lnTo>
                <a:lnTo>
                  <a:pt x="1477" y="437"/>
                </a:lnTo>
                <a:lnTo>
                  <a:pt x="1504" y="406"/>
                </a:lnTo>
                <a:lnTo>
                  <a:pt x="1531" y="376"/>
                </a:lnTo>
                <a:lnTo>
                  <a:pt x="1559" y="347"/>
                </a:lnTo>
                <a:lnTo>
                  <a:pt x="1588" y="318"/>
                </a:lnTo>
                <a:lnTo>
                  <a:pt x="1617" y="290"/>
                </a:lnTo>
                <a:lnTo>
                  <a:pt x="1647" y="264"/>
                </a:lnTo>
                <a:lnTo>
                  <a:pt x="1678" y="240"/>
                </a:lnTo>
                <a:lnTo>
                  <a:pt x="1710" y="215"/>
                </a:lnTo>
                <a:lnTo>
                  <a:pt x="1743" y="193"/>
                </a:lnTo>
                <a:lnTo>
                  <a:pt x="1776" y="173"/>
                </a:lnTo>
                <a:lnTo>
                  <a:pt x="1811" y="154"/>
                </a:lnTo>
                <a:lnTo>
                  <a:pt x="1846" y="137"/>
                </a:lnTo>
                <a:lnTo>
                  <a:pt x="1882" y="122"/>
                </a:lnTo>
                <a:lnTo>
                  <a:pt x="1920" y="109"/>
                </a:lnTo>
                <a:lnTo>
                  <a:pt x="1958" y="98"/>
                </a:lnTo>
                <a:lnTo>
                  <a:pt x="1998" y="88"/>
                </a:lnTo>
                <a:lnTo>
                  <a:pt x="2038" y="82"/>
                </a:lnTo>
                <a:lnTo>
                  <a:pt x="2033" y="71"/>
                </a:lnTo>
                <a:lnTo>
                  <a:pt x="2031" y="61"/>
                </a:lnTo>
                <a:lnTo>
                  <a:pt x="2030" y="53"/>
                </a:lnTo>
                <a:lnTo>
                  <a:pt x="2032" y="47"/>
                </a:lnTo>
                <a:lnTo>
                  <a:pt x="2035" y="42"/>
                </a:lnTo>
                <a:lnTo>
                  <a:pt x="2039" y="39"/>
                </a:lnTo>
                <a:lnTo>
                  <a:pt x="2046" y="36"/>
                </a:lnTo>
                <a:lnTo>
                  <a:pt x="2052" y="34"/>
                </a:lnTo>
                <a:lnTo>
                  <a:pt x="2068" y="31"/>
                </a:lnTo>
                <a:lnTo>
                  <a:pt x="2085" y="29"/>
                </a:lnTo>
                <a:lnTo>
                  <a:pt x="2094" y="28"/>
                </a:lnTo>
                <a:lnTo>
                  <a:pt x="2102" y="26"/>
                </a:lnTo>
                <a:lnTo>
                  <a:pt x="2109" y="24"/>
                </a:lnTo>
                <a:lnTo>
                  <a:pt x="2117" y="21"/>
                </a:lnTo>
                <a:lnTo>
                  <a:pt x="2129" y="20"/>
                </a:lnTo>
                <a:lnTo>
                  <a:pt x="2144" y="21"/>
                </a:lnTo>
                <a:lnTo>
                  <a:pt x="2151" y="22"/>
                </a:lnTo>
                <a:lnTo>
                  <a:pt x="2157" y="25"/>
                </a:lnTo>
                <a:lnTo>
                  <a:pt x="2160" y="27"/>
                </a:lnTo>
                <a:lnTo>
                  <a:pt x="2162" y="29"/>
                </a:lnTo>
                <a:lnTo>
                  <a:pt x="2163" y="32"/>
                </a:lnTo>
                <a:lnTo>
                  <a:pt x="2165" y="35"/>
                </a:lnTo>
                <a:lnTo>
                  <a:pt x="2122" y="62"/>
                </a:lnTo>
                <a:lnTo>
                  <a:pt x="2077" y="91"/>
                </a:lnTo>
                <a:lnTo>
                  <a:pt x="2033" y="122"/>
                </a:lnTo>
                <a:lnTo>
                  <a:pt x="1989" y="155"/>
                </a:lnTo>
                <a:lnTo>
                  <a:pt x="1944" y="190"/>
                </a:lnTo>
                <a:lnTo>
                  <a:pt x="1900" y="227"/>
                </a:lnTo>
                <a:lnTo>
                  <a:pt x="1857" y="265"/>
                </a:lnTo>
                <a:lnTo>
                  <a:pt x="1816" y="304"/>
                </a:lnTo>
                <a:lnTo>
                  <a:pt x="1795" y="324"/>
                </a:lnTo>
                <a:lnTo>
                  <a:pt x="1776" y="344"/>
                </a:lnTo>
                <a:lnTo>
                  <a:pt x="1756" y="366"/>
                </a:lnTo>
                <a:lnTo>
                  <a:pt x="1738" y="387"/>
                </a:lnTo>
                <a:lnTo>
                  <a:pt x="1719" y="408"/>
                </a:lnTo>
                <a:lnTo>
                  <a:pt x="1702" y="429"/>
                </a:lnTo>
                <a:lnTo>
                  <a:pt x="1685" y="450"/>
                </a:lnTo>
                <a:lnTo>
                  <a:pt x="1669" y="473"/>
                </a:lnTo>
                <a:lnTo>
                  <a:pt x="1653" y="495"/>
                </a:lnTo>
                <a:lnTo>
                  <a:pt x="1639" y="517"/>
                </a:lnTo>
                <a:lnTo>
                  <a:pt x="1625" y="539"/>
                </a:lnTo>
                <a:lnTo>
                  <a:pt x="1611" y="561"/>
                </a:lnTo>
                <a:lnTo>
                  <a:pt x="1600" y="583"/>
                </a:lnTo>
                <a:lnTo>
                  <a:pt x="1589" y="607"/>
                </a:lnTo>
                <a:lnTo>
                  <a:pt x="1578" y="629"/>
                </a:lnTo>
                <a:lnTo>
                  <a:pt x="1569" y="651"/>
                </a:lnTo>
                <a:lnTo>
                  <a:pt x="1578" y="655"/>
                </a:lnTo>
                <a:lnTo>
                  <a:pt x="1587" y="656"/>
                </a:lnTo>
                <a:lnTo>
                  <a:pt x="1593" y="656"/>
                </a:lnTo>
                <a:lnTo>
                  <a:pt x="1599" y="654"/>
                </a:lnTo>
                <a:lnTo>
                  <a:pt x="1603" y="652"/>
                </a:lnTo>
                <a:lnTo>
                  <a:pt x="1607" y="647"/>
                </a:lnTo>
                <a:lnTo>
                  <a:pt x="1610" y="642"/>
                </a:lnTo>
                <a:lnTo>
                  <a:pt x="1613" y="637"/>
                </a:lnTo>
                <a:lnTo>
                  <a:pt x="1617" y="624"/>
                </a:lnTo>
                <a:lnTo>
                  <a:pt x="1622" y="611"/>
                </a:lnTo>
                <a:lnTo>
                  <a:pt x="1624" y="605"/>
                </a:lnTo>
                <a:lnTo>
                  <a:pt x="1626" y="599"/>
                </a:lnTo>
                <a:lnTo>
                  <a:pt x="1629" y="593"/>
                </a:lnTo>
                <a:lnTo>
                  <a:pt x="1632" y="589"/>
                </a:lnTo>
                <a:lnTo>
                  <a:pt x="1668" y="550"/>
                </a:lnTo>
                <a:lnTo>
                  <a:pt x="1705" y="512"/>
                </a:lnTo>
                <a:lnTo>
                  <a:pt x="1742" y="474"/>
                </a:lnTo>
                <a:lnTo>
                  <a:pt x="1780" y="437"/>
                </a:lnTo>
                <a:lnTo>
                  <a:pt x="1819" y="402"/>
                </a:lnTo>
                <a:lnTo>
                  <a:pt x="1859" y="368"/>
                </a:lnTo>
                <a:lnTo>
                  <a:pt x="1899" y="334"/>
                </a:lnTo>
                <a:lnTo>
                  <a:pt x="1940" y="303"/>
                </a:lnTo>
                <a:lnTo>
                  <a:pt x="1982" y="273"/>
                </a:lnTo>
                <a:lnTo>
                  <a:pt x="2023" y="244"/>
                </a:lnTo>
                <a:lnTo>
                  <a:pt x="2065" y="215"/>
                </a:lnTo>
                <a:lnTo>
                  <a:pt x="2108" y="189"/>
                </a:lnTo>
                <a:lnTo>
                  <a:pt x="2151" y="165"/>
                </a:lnTo>
                <a:lnTo>
                  <a:pt x="2194" y="142"/>
                </a:lnTo>
                <a:lnTo>
                  <a:pt x="2237" y="121"/>
                </a:lnTo>
                <a:lnTo>
                  <a:pt x="2281" y="102"/>
                </a:lnTo>
                <a:lnTo>
                  <a:pt x="2281" y="35"/>
                </a:lnTo>
                <a:lnTo>
                  <a:pt x="2288" y="33"/>
                </a:lnTo>
                <a:lnTo>
                  <a:pt x="2296" y="32"/>
                </a:lnTo>
                <a:lnTo>
                  <a:pt x="2304" y="33"/>
                </a:lnTo>
                <a:lnTo>
                  <a:pt x="2312" y="34"/>
                </a:lnTo>
                <a:lnTo>
                  <a:pt x="2331" y="38"/>
                </a:lnTo>
                <a:lnTo>
                  <a:pt x="2350" y="44"/>
                </a:lnTo>
                <a:lnTo>
                  <a:pt x="2371" y="50"/>
                </a:lnTo>
                <a:lnTo>
                  <a:pt x="2392" y="55"/>
                </a:lnTo>
                <a:lnTo>
                  <a:pt x="2404" y="56"/>
                </a:lnTo>
                <a:lnTo>
                  <a:pt x="2416" y="56"/>
                </a:lnTo>
                <a:lnTo>
                  <a:pt x="2428" y="56"/>
                </a:lnTo>
                <a:lnTo>
                  <a:pt x="2441" y="54"/>
                </a:lnTo>
                <a:lnTo>
                  <a:pt x="2439" y="62"/>
                </a:lnTo>
                <a:lnTo>
                  <a:pt x="2437" y="70"/>
                </a:lnTo>
                <a:lnTo>
                  <a:pt x="2435" y="76"/>
                </a:lnTo>
                <a:lnTo>
                  <a:pt x="2433" y="82"/>
                </a:lnTo>
                <a:lnTo>
                  <a:pt x="2429" y="86"/>
                </a:lnTo>
                <a:lnTo>
                  <a:pt x="2426" y="90"/>
                </a:lnTo>
                <a:lnTo>
                  <a:pt x="2423" y="92"/>
                </a:lnTo>
                <a:lnTo>
                  <a:pt x="2420" y="95"/>
                </a:lnTo>
                <a:lnTo>
                  <a:pt x="2416" y="96"/>
                </a:lnTo>
                <a:lnTo>
                  <a:pt x="2412" y="97"/>
                </a:lnTo>
                <a:lnTo>
                  <a:pt x="2408" y="97"/>
                </a:lnTo>
                <a:lnTo>
                  <a:pt x="2404" y="97"/>
                </a:lnTo>
                <a:lnTo>
                  <a:pt x="2396" y="95"/>
                </a:lnTo>
                <a:lnTo>
                  <a:pt x="2385" y="91"/>
                </a:lnTo>
                <a:lnTo>
                  <a:pt x="2376" y="88"/>
                </a:lnTo>
                <a:lnTo>
                  <a:pt x="2366" y="85"/>
                </a:lnTo>
                <a:lnTo>
                  <a:pt x="2355" y="83"/>
                </a:lnTo>
                <a:lnTo>
                  <a:pt x="2344" y="82"/>
                </a:lnTo>
                <a:lnTo>
                  <a:pt x="2339" y="82"/>
                </a:lnTo>
                <a:lnTo>
                  <a:pt x="2334" y="82"/>
                </a:lnTo>
                <a:lnTo>
                  <a:pt x="2329" y="83"/>
                </a:lnTo>
                <a:lnTo>
                  <a:pt x="2325" y="85"/>
                </a:lnTo>
                <a:lnTo>
                  <a:pt x="2319" y="88"/>
                </a:lnTo>
                <a:lnTo>
                  <a:pt x="2314" y="91"/>
                </a:lnTo>
                <a:lnTo>
                  <a:pt x="2310" y="97"/>
                </a:lnTo>
                <a:lnTo>
                  <a:pt x="2305" y="102"/>
                </a:lnTo>
                <a:lnTo>
                  <a:pt x="2243" y="155"/>
                </a:lnTo>
                <a:lnTo>
                  <a:pt x="2180" y="210"/>
                </a:lnTo>
                <a:lnTo>
                  <a:pt x="2150" y="239"/>
                </a:lnTo>
                <a:lnTo>
                  <a:pt x="2120" y="268"/>
                </a:lnTo>
                <a:lnTo>
                  <a:pt x="2090" y="298"/>
                </a:lnTo>
                <a:lnTo>
                  <a:pt x="2060" y="328"/>
                </a:lnTo>
                <a:lnTo>
                  <a:pt x="2032" y="360"/>
                </a:lnTo>
                <a:lnTo>
                  <a:pt x="2005" y="392"/>
                </a:lnTo>
                <a:lnTo>
                  <a:pt x="1980" y="425"/>
                </a:lnTo>
                <a:lnTo>
                  <a:pt x="1955" y="459"/>
                </a:lnTo>
                <a:lnTo>
                  <a:pt x="1944" y="477"/>
                </a:lnTo>
                <a:lnTo>
                  <a:pt x="1932" y="495"/>
                </a:lnTo>
                <a:lnTo>
                  <a:pt x="1921" y="513"/>
                </a:lnTo>
                <a:lnTo>
                  <a:pt x="1911" y="532"/>
                </a:lnTo>
                <a:lnTo>
                  <a:pt x="1900" y="550"/>
                </a:lnTo>
                <a:lnTo>
                  <a:pt x="1891" y="569"/>
                </a:lnTo>
                <a:lnTo>
                  <a:pt x="1883" y="588"/>
                </a:lnTo>
                <a:lnTo>
                  <a:pt x="1874" y="609"/>
                </a:lnTo>
                <a:lnTo>
                  <a:pt x="1889" y="623"/>
                </a:lnTo>
                <a:lnTo>
                  <a:pt x="2179" y="338"/>
                </a:lnTo>
                <a:lnTo>
                  <a:pt x="2173" y="339"/>
                </a:lnTo>
                <a:lnTo>
                  <a:pt x="2168" y="341"/>
                </a:lnTo>
                <a:lnTo>
                  <a:pt x="2164" y="343"/>
                </a:lnTo>
                <a:lnTo>
                  <a:pt x="2160" y="347"/>
                </a:lnTo>
                <a:lnTo>
                  <a:pt x="2157" y="350"/>
                </a:lnTo>
                <a:lnTo>
                  <a:pt x="2154" y="353"/>
                </a:lnTo>
                <a:lnTo>
                  <a:pt x="2152" y="356"/>
                </a:lnTo>
                <a:lnTo>
                  <a:pt x="2151" y="359"/>
                </a:lnTo>
                <a:lnTo>
                  <a:pt x="2148" y="367"/>
                </a:lnTo>
                <a:lnTo>
                  <a:pt x="2147" y="374"/>
                </a:lnTo>
                <a:lnTo>
                  <a:pt x="2147" y="383"/>
                </a:lnTo>
                <a:lnTo>
                  <a:pt x="2147" y="391"/>
                </a:lnTo>
                <a:lnTo>
                  <a:pt x="2148" y="400"/>
                </a:lnTo>
                <a:lnTo>
                  <a:pt x="2148" y="408"/>
                </a:lnTo>
                <a:lnTo>
                  <a:pt x="2147" y="417"/>
                </a:lnTo>
                <a:lnTo>
                  <a:pt x="2145" y="424"/>
                </a:lnTo>
                <a:lnTo>
                  <a:pt x="2143" y="428"/>
                </a:lnTo>
                <a:lnTo>
                  <a:pt x="2141" y="431"/>
                </a:lnTo>
                <a:lnTo>
                  <a:pt x="2138" y="435"/>
                </a:lnTo>
                <a:lnTo>
                  <a:pt x="2135" y="438"/>
                </a:lnTo>
                <a:lnTo>
                  <a:pt x="2132" y="441"/>
                </a:lnTo>
                <a:lnTo>
                  <a:pt x="2127" y="443"/>
                </a:lnTo>
                <a:lnTo>
                  <a:pt x="2122" y="445"/>
                </a:lnTo>
                <a:lnTo>
                  <a:pt x="2117" y="447"/>
                </a:lnTo>
                <a:lnTo>
                  <a:pt x="2127" y="451"/>
                </a:lnTo>
                <a:lnTo>
                  <a:pt x="2136" y="454"/>
                </a:lnTo>
                <a:lnTo>
                  <a:pt x="2145" y="454"/>
                </a:lnTo>
                <a:lnTo>
                  <a:pt x="2154" y="453"/>
                </a:lnTo>
                <a:lnTo>
                  <a:pt x="2162" y="450"/>
                </a:lnTo>
                <a:lnTo>
                  <a:pt x="2169" y="446"/>
                </a:lnTo>
                <a:lnTo>
                  <a:pt x="2176" y="440"/>
                </a:lnTo>
                <a:lnTo>
                  <a:pt x="2182" y="434"/>
                </a:lnTo>
                <a:lnTo>
                  <a:pt x="2206" y="404"/>
                </a:lnTo>
                <a:lnTo>
                  <a:pt x="2228" y="372"/>
                </a:lnTo>
                <a:lnTo>
                  <a:pt x="2264" y="335"/>
                </a:lnTo>
                <a:lnTo>
                  <a:pt x="2299" y="298"/>
                </a:lnTo>
                <a:lnTo>
                  <a:pt x="2316" y="280"/>
                </a:lnTo>
                <a:lnTo>
                  <a:pt x="2334" y="262"/>
                </a:lnTo>
                <a:lnTo>
                  <a:pt x="2352" y="245"/>
                </a:lnTo>
                <a:lnTo>
                  <a:pt x="2371" y="228"/>
                </a:lnTo>
                <a:lnTo>
                  <a:pt x="2390" y="211"/>
                </a:lnTo>
                <a:lnTo>
                  <a:pt x="2410" y="197"/>
                </a:lnTo>
                <a:lnTo>
                  <a:pt x="2431" y="184"/>
                </a:lnTo>
                <a:lnTo>
                  <a:pt x="2451" y="172"/>
                </a:lnTo>
                <a:lnTo>
                  <a:pt x="2462" y="167"/>
                </a:lnTo>
                <a:lnTo>
                  <a:pt x="2474" y="162"/>
                </a:lnTo>
                <a:lnTo>
                  <a:pt x="2485" y="158"/>
                </a:lnTo>
                <a:lnTo>
                  <a:pt x="2497" y="154"/>
                </a:lnTo>
                <a:lnTo>
                  <a:pt x="2509" y="151"/>
                </a:lnTo>
                <a:lnTo>
                  <a:pt x="2521" y="148"/>
                </a:lnTo>
                <a:lnTo>
                  <a:pt x="2534" y="146"/>
                </a:lnTo>
                <a:lnTo>
                  <a:pt x="2547" y="144"/>
                </a:lnTo>
                <a:lnTo>
                  <a:pt x="2524" y="162"/>
                </a:lnTo>
                <a:lnTo>
                  <a:pt x="2502" y="180"/>
                </a:lnTo>
                <a:lnTo>
                  <a:pt x="2481" y="199"/>
                </a:lnTo>
                <a:lnTo>
                  <a:pt x="2460" y="218"/>
                </a:lnTo>
                <a:lnTo>
                  <a:pt x="2441" y="238"/>
                </a:lnTo>
                <a:lnTo>
                  <a:pt x="2422" y="258"/>
                </a:lnTo>
                <a:lnTo>
                  <a:pt x="2404" y="277"/>
                </a:lnTo>
                <a:lnTo>
                  <a:pt x="2386" y="297"/>
                </a:lnTo>
                <a:lnTo>
                  <a:pt x="2352" y="338"/>
                </a:lnTo>
                <a:lnTo>
                  <a:pt x="2321" y="380"/>
                </a:lnTo>
                <a:lnTo>
                  <a:pt x="2291" y="421"/>
                </a:lnTo>
                <a:lnTo>
                  <a:pt x="2262" y="461"/>
                </a:lnTo>
                <a:lnTo>
                  <a:pt x="2263" y="465"/>
                </a:lnTo>
                <a:lnTo>
                  <a:pt x="2264" y="467"/>
                </a:lnTo>
                <a:lnTo>
                  <a:pt x="2267" y="470"/>
                </a:lnTo>
                <a:lnTo>
                  <a:pt x="2269" y="471"/>
                </a:lnTo>
                <a:lnTo>
                  <a:pt x="2275" y="475"/>
                </a:lnTo>
                <a:lnTo>
                  <a:pt x="2281" y="476"/>
                </a:lnTo>
                <a:lnTo>
                  <a:pt x="2295" y="477"/>
                </a:lnTo>
                <a:lnTo>
                  <a:pt x="2305" y="476"/>
                </a:lnTo>
                <a:lnTo>
                  <a:pt x="2343" y="445"/>
                </a:lnTo>
                <a:lnTo>
                  <a:pt x="2384" y="412"/>
                </a:lnTo>
                <a:lnTo>
                  <a:pt x="2426" y="379"/>
                </a:lnTo>
                <a:lnTo>
                  <a:pt x="2469" y="344"/>
                </a:lnTo>
                <a:lnTo>
                  <a:pt x="2511" y="310"/>
                </a:lnTo>
                <a:lnTo>
                  <a:pt x="2550" y="277"/>
                </a:lnTo>
                <a:lnTo>
                  <a:pt x="2567" y="260"/>
                </a:lnTo>
                <a:lnTo>
                  <a:pt x="2585" y="243"/>
                </a:lnTo>
                <a:lnTo>
                  <a:pt x="2600" y="227"/>
                </a:lnTo>
                <a:lnTo>
                  <a:pt x="2615" y="210"/>
                </a:lnTo>
                <a:lnTo>
                  <a:pt x="2648" y="188"/>
                </a:lnTo>
                <a:lnTo>
                  <a:pt x="2682" y="167"/>
                </a:lnTo>
                <a:lnTo>
                  <a:pt x="2716" y="146"/>
                </a:lnTo>
                <a:lnTo>
                  <a:pt x="2751" y="125"/>
                </a:lnTo>
                <a:lnTo>
                  <a:pt x="2787" y="106"/>
                </a:lnTo>
                <a:lnTo>
                  <a:pt x="2823" y="87"/>
                </a:lnTo>
                <a:lnTo>
                  <a:pt x="2860" y="70"/>
                </a:lnTo>
                <a:lnTo>
                  <a:pt x="2897" y="54"/>
                </a:lnTo>
                <a:lnTo>
                  <a:pt x="2935" y="40"/>
                </a:lnTo>
                <a:lnTo>
                  <a:pt x="2973" y="28"/>
                </a:lnTo>
                <a:lnTo>
                  <a:pt x="2992" y="23"/>
                </a:lnTo>
                <a:lnTo>
                  <a:pt x="3012" y="18"/>
                </a:lnTo>
                <a:lnTo>
                  <a:pt x="3033" y="14"/>
                </a:lnTo>
                <a:lnTo>
                  <a:pt x="3052" y="10"/>
                </a:lnTo>
                <a:lnTo>
                  <a:pt x="3072" y="7"/>
                </a:lnTo>
                <a:lnTo>
                  <a:pt x="3092" y="4"/>
                </a:lnTo>
                <a:lnTo>
                  <a:pt x="3112" y="2"/>
                </a:lnTo>
                <a:lnTo>
                  <a:pt x="3132" y="1"/>
                </a:lnTo>
                <a:lnTo>
                  <a:pt x="3153" y="0"/>
                </a:lnTo>
                <a:lnTo>
                  <a:pt x="3174" y="0"/>
                </a:lnTo>
                <a:lnTo>
                  <a:pt x="3194" y="1"/>
                </a:lnTo>
                <a:lnTo>
                  <a:pt x="3215" y="2"/>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8"/>
          <p:cNvSpPr>
            <a:spLocks/>
          </p:cNvSpPr>
          <p:nvPr/>
        </p:nvSpPr>
        <p:spPr bwMode="auto">
          <a:xfrm>
            <a:off x="7535863" y="2932113"/>
            <a:ext cx="30162" cy="17462"/>
          </a:xfrm>
          <a:custGeom>
            <a:avLst/>
            <a:gdLst>
              <a:gd name="T0" fmla="*/ 2147483647 w 111"/>
              <a:gd name="T1" fmla="*/ 2147483647 h 76"/>
              <a:gd name="T2" fmla="*/ 2147483647 w 111"/>
              <a:gd name="T3" fmla="*/ 2147483647 h 76"/>
              <a:gd name="T4" fmla="*/ 2147483647 w 111"/>
              <a:gd name="T5" fmla="*/ 2147483647 h 76"/>
              <a:gd name="T6" fmla="*/ 2147483647 w 111"/>
              <a:gd name="T7" fmla="*/ 2147483647 h 76"/>
              <a:gd name="T8" fmla="*/ 2147483647 w 111"/>
              <a:gd name="T9" fmla="*/ 2147483647 h 76"/>
              <a:gd name="T10" fmla="*/ 2147483647 w 111"/>
              <a:gd name="T11" fmla="*/ 2147483647 h 76"/>
              <a:gd name="T12" fmla="*/ 2147483647 w 111"/>
              <a:gd name="T13" fmla="*/ 2147483647 h 76"/>
              <a:gd name="T14" fmla="*/ 2147483647 w 111"/>
              <a:gd name="T15" fmla="*/ 2147483647 h 76"/>
              <a:gd name="T16" fmla="*/ 0 w 111"/>
              <a:gd name="T17" fmla="*/ 2147483647 h 76"/>
              <a:gd name="T18" fmla="*/ 2147483647 w 111"/>
              <a:gd name="T19" fmla="*/ 0 h 76"/>
              <a:gd name="T20" fmla="*/ 2147483647 w 111"/>
              <a:gd name="T21" fmla="*/ 2147483647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76"/>
              <a:gd name="T35" fmla="*/ 111 w 111"/>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76">
                <a:moveTo>
                  <a:pt x="14" y="76"/>
                </a:moveTo>
                <a:lnTo>
                  <a:pt x="17" y="72"/>
                </a:lnTo>
                <a:lnTo>
                  <a:pt x="17" y="68"/>
                </a:lnTo>
                <a:lnTo>
                  <a:pt x="16" y="64"/>
                </a:lnTo>
                <a:lnTo>
                  <a:pt x="14" y="60"/>
                </a:lnTo>
                <a:lnTo>
                  <a:pt x="11" y="56"/>
                </a:lnTo>
                <a:lnTo>
                  <a:pt x="8" y="53"/>
                </a:lnTo>
                <a:lnTo>
                  <a:pt x="4" y="50"/>
                </a:lnTo>
                <a:lnTo>
                  <a:pt x="0" y="48"/>
                </a:lnTo>
                <a:lnTo>
                  <a:pt x="111" y="0"/>
                </a:lnTo>
                <a:lnTo>
                  <a:pt x="14" y="76"/>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9"/>
          <p:cNvSpPr>
            <a:spLocks/>
          </p:cNvSpPr>
          <p:nvPr/>
        </p:nvSpPr>
        <p:spPr bwMode="auto">
          <a:xfrm>
            <a:off x="7412038" y="2989263"/>
            <a:ext cx="25400" cy="22225"/>
          </a:xfrm>
          <a:custGeom>
            <a:avLst/>
            <a:gdLst>
              <a:gd name="T0" fmla="*/ 2147483647 w 99"/>
              <a:gd name="T1" fmla="*/ 0 h 95"/>
              <a:gd name="T2" fmla="*/ 2147483647 w 99"/>
              <a:gd name="T3" fmla="*/ 2147483647 h 95"/>
              <a:gd name="T4" fmla="*/ 2147483647 w 99"/>
              <a:gd name="T5" fmla="*/ 2147483647 h 95"/>
              <a:gd name="T6" fmla="*/ 2147483647 w 99"/>
              <a:gd name="T7" fmla="*/ 2147483647 h 95"/>
              <a:gd name="T8" fmla="*/ 2147483647 w 99"/>
              <a:gd name="T9" fmla="*/ 2147483647 h 95"/>
              <a:gd name="T10" fmla="*/ 2147483647 w 99"/>
              <a:gd name="T11" fmla="*/ 2147483647 h 95"/>
              <a:gd name="T12" fmla="*/ 2147483647 w 99"/>
              <a:gd name="T13" fmla="*/ 2147483647 h 95"/>
              <a:gd name="T14" fmla="*/ 2147483647 w 99"/>
              <a:gd name="T15" fmla="*/ 2147483647 h 95"/>
              <a:gd name="T16" fmla="*/ 2147483647 w 99"/>
              <a:gd name="T17" fmla="*/ 2147483647 h 95"/>
              <a:gd name="T18" fmla="*/ 2147483647 w 99"/>
              <a:gd name="T19" fmla="*/ 2147483647 h 95"/>
              <a:gd name="T20" fmla="*/ 0 w 99"/>
              <a:gd name="T21" fmla="*/ 2147483647 h 95"/>
              <a:gd name="T22" fmla="*/ 2147483647 w 99"/>
              <a:gd name="T23" fmla="*/ 2147483647 h 95"/>
              <a:gd name="T24" fmla="*/ 2147483647 w 99"/>
              <a:gd name="T25" fmla="*/ 2147483647 h 95"/>
              <a:gd name="T26" fmla="*/ 2147483647 w 99"/>
              <a:gd name="T27" fmla="*/ 2147483647 h 95"/>
              <a:gd name="T28" fmla="*/ 2147483647 w 99"/>
              <a:gd name="T29" fmla="*/ 2147483647 h 95"/>
              <a:gd name="T30" fmla="*/ 2147483647 w 99"/>
              <a:gd name="T31" fmla="*/ 2147483647 h 95"/>
              <a:gd name="T32" fmla="*/ 2147483647 w 99"/>
              <a:gd name="T33" fmla="*/ 2147483647 h 95"/>
              <a:gd name="T34" fmla="*/ 2147483647 w 99"/>
              <a:gd name="T35" fmla="*/ 2147483647 h 95"/>
              <a:gd name="T36" fmla="*/ 2147483647 w 99"/>
              <a:gd name="T37" fmla="*/ 2147483647 h 95"/>
              <a:gd name="T38" fmla="*/ 2147483647 w 99"/>
              <a:gd name="T39" fmla="*/ 2147483647 h 95"/>
              <a:gd name="T40" fmla="*/ 2147483647 w 99"/>
              <a:gd name="T41" fmla="*/ 2147483647 h 95"/>
              <a:gd name="T42" fmla="*/ 2147483647 w 99"/>
              <a:gd name="T43" fmla="*/ 0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95"/>
              <a:gd name="T68" fmla="*/ 99 w 99"/>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95">
                <a:moveTo>
                  <a:pt x="99" y="0"/>
                </a:moveTo>
                <a:lnTo>
                  <a:pt x="97" y="7"/>
                </a:lnTo>
                <a:lnTo>
                  <a:pt x="94" y="14"/>
                </a:lnTo>
                <a:lnTo>
                  <a:pt x="91" y="20"/>
                </a:lnTo>
                <a:lnTo>
                  <a:pt x="87" y="28"/>
                </a:lnTo>
                <a:lnTo>
                  <a:pt x="78" y="40"/>
                </a:lnTo>
                <a:lnTo>
                  <a:pt x="67" y="52"/>
                </a:lnTo>
                <a:lnTo>
                  <a:pt x="43" y="74"/>
                </a:lnTo>
                <a:lnTo>
                  <a:pt x="17" y="95"/>
                </a:lnTo>
                <a:lnTo>
                  <a:pt x="2" y="76"/>
                </a:lnTo>
                <a:lnTo>
                  <a:pt x="0" y="72"/>
                </a:lnTo>
                <a:lnTo>
                  <a:pt x="1" y="68"/>
                </a:lnTo>
                <a:lnTo>
                  <a:pt x="3" y="64"/>
                </a:lnTo>
                <a:lnTo>
                  <a:pt x="8" y="59"/>
                </a:lnTo>
                <a:lnTo>
                  <a:pt x="19" y="51"/>
                </a:lnTo>
                <a:lnTo>
                  <a:pt x="34" y="42"/>
                </a:lnTo>
                <a:lnTo>
                  <a:pt x="52" y="33"/>
                </a:lnTo>
                <a:lnTo>
                  <a:pt x="69" y="23"/>
                </a:lnTo>
                <a:lnTo>
                  <a:pt x="79" y="17"/>
                </a:lnTo>
                <a:lnTo>
                  <a:pt x="86" y="12"/>
                </a:lnTo>
                <a:lnTo>
                  <a:pt x="93" y="6"/>
                </a:lnTo>
                <a:lnTo>
                  <a:pt x="99" y="0"/>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10"/>
          <p:cNvSpPr>
            <a:spLocks/>
          </p:cNvSpPr>
          <p:nvPr/>
        </p:nvSpPr>
        <p:spPr bwMode="auto">
          <a:xfrm>
            <a:off x="7689850" y="3021013"/>
            <a:ext cx="398463" cy="274637"/>
          </a:xfrm>
          <a:custGeom>
            <a:avLst/>
            <a:gdLst>
              <a:gd name="T0" fmla="*/ 2147483647 w 1504"/>
              <a:gd name="T1" fmla="*/ 2147483647 h 1209"/>
              <a:gd name="T2" fmla="*/ 2147483647 w 1504"/>
              <a:gd name="T3" fmla="*/ 2147483647 h 1209"/>
              <a:gd name="T4" fmla="*/ 2147483647 w 1504"/>
              <a:gd name="T5" fmla="*/ 2147483647 h 1209"/>
              <a:gd name="T6" fmla="*/ 2147483647 w 1504"/>
              <a:gd name="T7" fmla="*/ 2147483647 h 1209"/>
              <a:gd name="T8" fmla="*/ 2147483647 w 1504"/>
              <a:gd name="T9" fmla="*/ 2147483647 h 1209"/>
              <a:gd name="T10" fmla="*/ 2147483647 w 1504"/>
              <a:gd name="T11" fmla="*/ 2147483647 h 1209"/>
              <a:gd name="T12" fmla="*/ 2147483647 w 1504"/>
              <a:gd name="T13" fmla="*/ 2147483647 h 1209"/>
              <a:gd name="T14" fmla="*/ 2147483647 w 1504"/>
              <a:gd name="T15" fmla="*/ 2147483647 h 1209"/>
              <a:gd name="T16" fmla="*/ 2147483647 w 1504"/>
              <a:gd name="T17" fmla="*/ 2147483647 h 1209"/>
              <a:gd name="T18" fmla="*/ 2147483647 w 1504"/>
              <a:gd name="T19" fmla="*/ 2147483647 h 1209"/>
              <a:gd name="T20" fmla="*/ 2147483647 w 1504"/>
              <a:gd name="T21" fmla="*/ 2147483647 h 1209"/>
              <a:gd name="T22" fmla="*/ 2147483647 w 1504"/>
              <a:gd name="T23" fmla="*/ 2147483647 h 1209"/>
              <a:gd name="T24" fmla="*/ 2147483647 w 1504"/>
              <a:gd name="T25" fmla="*/ 2147483647 h 1209"/>
              <a:gd name="T26" fmla="*/ 2147483647 w 1504"/>
              <a:gd name="T27" fmla="*/ 2147483647 h 1209"/>
              <a:gd name="T28" fmla="*/ 2147483647 w 1504"/>
              <a:gd name="T29" fmla="*/ 2147483647 h 1209"/>
              <a:gd name="T30" fmla="*/ 2147483647 w 1504"/>
              <a:gd name="T31" fmla="*/ 2147483647 h 1209"/>
              <a:gd name="T32" fmla="*/ 0 w 1504"/>
              <a:gd name="T33" fmla="*/ 2147483647 h 1209"/>
              <a:gd name="T34" fmla="*/ 2147483647 w 1504"/>
              <a:gd name="T35" fmla="*/ 2147483647 h 1209"/>
              <a:gd name="T36" fmla="*/ 2147483647 w 1504"/>
              <a:gd name="T37" fmla="*/ 2147483647 h 1209"/>
              <a:gd name="T38" fmla="*/ 2147483647 w 1504"/>
              <a:gd name="T39" fmla="*/ 2147483647 h 1209"/>
              <a:gd name="T40" fmla="*/ 2147483647 w 1504"/>
              <a:gd name="T41" fmla="*/ 2147483647 h 1209"/>
              <a:gd name="T42" fmla="*/ 2147483647 w 1504"/>
              <a:gd name="T43" fmla="*/ 2147483647 h 1209"/>
              <a:gd name="T44" fmla="*/ 2147483647 w 1504"/>
              <a:gd name="T45" fmla="*/ 2147483647 h 1209"/>
              <a:gd name="T46" fmla="*/ 2147483647 w 1504"/>
              <a:gd name="T47" fmla="*/ 2147483647 h 1209"/>
              <a:gd name="T48" fmla="*/ 2147483647 w 1504"/>
              <a:gd name="T49" fmla="*/ 2147483647 h 1209"/>
              <a:gd name="T50" fmla="*/ 2147483647 w 1504"/>
              <a:gd name="T51" fmla="*/ 2147483647 h 1209"/>
              <a:gd name="T52" fmla="*/ 2147483647 w 1504"/>
              <a:gd name="T53" fmla="*/ 2147483647 h 1209"/>
              <a:gd name="T54" fmla="*/ 2147483647 w 1504"/>
              <a:gd name="T55" fmla="*/ 2147483647 h 1209"/>
              <a:gd name="T56" fmla="*/ 2147483647 w 1504"/>
              <a:gd name="T57" fmla="*/ 2147483647 h 1209"/>
              <a:gd name="T58" fmla="*/ 2147483647 w 1504"/>
              <a:gd name="T59" fmla="*/ 2147483647 h 1209"/>
              <a:gd name="T60" fmla="*/ 2147483647 w 1504"/>
              <a:gd name="T61" fmla="*/ 2147483647 h 1209"/>
              <a:gd name="T62" fmla="*/ 2147483647 w 1504"/>
              <a:gd name="T63" fmla="*/ 2147483647 h 1209"/>
              <a:gd name="T64" fmla="*/ 2147483647 w 1504"/>
              <a:gd name="T65" fmla="*/ 2147483647 h 1209"/>
              <a:gd name="T66" fmla="*/ 2147483647 w 1504"/>
              <a:gd name="T67" fmla="*/ 2147483647 h 1209"/>
              <a:gd name="T68" fmla="*/ 2147483647 w 1504"/>
              <a:gd name="T69" fmla="*/ 2147483647 h 1209"/>
              <a:gd name="T70" fmla="*/ 2147483647 w 1504"/>
              <a:gd name="T71" fmla="*/ 2147483647 h 1209"/>
              <a:gd name="T72" fmla="*/ 2147483647 w 1504"/>
              <a:gd name="T73" fmla="*/ 2147483647 h 1209"/>
              <a:gd name="T74" fmla="*/ 2147483647 w 1504"/>
              <a:gd name="T75" fmla="*/ 2147483647 h 1209"/>
              <a:gd name="T76" fmla="*/ 2147483647 w 1504"/>
              <a:gd name="T77" fmla="*/ 2147483647 h 1209"/>
              <a:gd name="T78" fmla="*/ 2147483647 w 1504"/>
              <a:gd name="T79" fmla="*/ 2147483647 h 1209"/>
              <a:gd name="T80" fmla="*/ 2147483647 w 1504"/>
              <a:gd name="T81" fmla="*/ 2147483647 h 1209"/>
              <a:gd name="T82" fmla="*/ 2147483647 w 1504"/>
              <a:gd name="T83" fmla="*/ 2147483647 h 1209"/>
              <a:gd name="T84" fmla="*/ 2147483647 w 1504"/>
              <a:gd name="T85" fmla="*/ 2147483647 h 1209"/>
              <a:gd name="T86" fmla="*/ 2147483647 w 1504"/>
              <a:gd name="T87" fmla="*/ 2147483647 h 1209"/>
              <a:gd name="T88" fmla="*/ 2147483647 w 1504"/>
              <a:gd name="T89" fmla="*/ 2147483647 h 1209"/>
              <a:gd name="T90" fmla="*/ 2147483647 w 1504"/>
              <a:gd name="T91" fmla="*/ 2147483647 h 1209"/>
              <a:gd name="T92" fmla="*/ 2147483647 w 1504"/>
              <a:gd name="T93" fmla="*/ 2147483647 h 12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04"/>
              <a:gd name="T142" fmla="*/ 0 h 1209"/>
              <a:gd name="T143" fmla="*/ 1504 w 1504"/>
              <a:gd name="T144" fmla="*/ 1209 h 120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04" h="1209">
                <a:moveTo>
                  <a:pt x="1467" y="868"/>
                </a:moveTo>
                <a:lnTo>
                  <a:pt x="1462" y="860"/>
                </a:lnTo>
                <a:lnTo>
                  <a:pt x="1457" y="853"/>
                </a:lnTo>
                <a:lnTo>
                  <a:pt x="1451" y="846"/>
                </a:lnTo>
                <a:lnTo>
                  <a:pt x="1444" y="840"/>
                </a:lnTo>
                <a:lnTo>
                  <a:pt x="1438" y="835"/>
                </a:lnTo>
                <a:lnTo>
                  <a:pt x="1431" y="830"/>
                </a:lnTo>
                <a:lnTo>
                  <a:pt x="1425" y="826"/>
                </a:lnTo>
                <a:lnTo>
                  <a:pt x="1418" y="822"/>
                </a:lnTo>
                <a:lnTo>
                  <a:pt x="1402" y="816"/>
                </a:lnTo>
                <a:lnTo>
                  <a:pt x="1387" y="812"/>
                </a:lnTo>
                <a:lnTo>
                  <a:pt x="1370" y="809"/>
                </a:lnTo>
                <a:lnTo>
                  <a:pt x="1353" y="808"/>
                </a:lnTo>
                <a:lnTo>
                  <a:pt x="1318" y="807"/>
                </a:lnTo>
                <a:lnTo>
                  <a:pt x="1282" y="808"/>
                </a:lnTo>
                <a:lnTo>
                  <a:pt x="1263" y="809"/>
                </a:lnTo>
                <a:lnTo>
                  <a:pt x="1246" y="809"/>
                </a:lnTo>
                <a:lnTo>
                  <a:pt x="1228" y="808"/>
                </a:lnTo>
                <a:lnTo>
                  <a:pt x="1211" y="807"/>
                </a:lnTo>
                <a:lnTo>
                  <a:pt x="1196" y="816"/>
                </a:lnTo>
                <a:lnTo>
                  <a:pt x="1182" y="825"/>
                </a:lnTo>
                <a:lnTo>
                  <a:pt x="1170" y="835"/>
                </a:lnTo>
                <a:lnTo>
                  <a:pt x="1156" y="845"/>
                </a:lnTo>
                <a:lnTo>
                  <a:pt x="1133" y="865"/>
                </a:lnTo>
                <a:lnTo>
                  <a:pt x="1110" y="886"/>
                </a:lnTo>
                <a:lnTo>
                  <a:pt x="1089" y="910"/>
                </a:lnTo>
                <a:lnTo>
                  <a:pt x="1070" y="932"/>
                </a:lnTo>
                <a:lnTo>
                  <a:pt x="1051" y="956"/>
                </a:lnTo>
                <a:lnTo>
                  <a:pt x="1035" y="980"/>
                </a:lnTo>
                <a:lnTo>
                  <a:pt x="1018" y="1005"/>
                </a:lnTo>
                <a:lnTo>
                  <a:pt x="1003" y="1031"/>
                </a:lnTo>
                <a:lnTo>
                  <a:pt x="988" y="1057"/>
                </a:lnTo>
                <a:lnTo>
                  <a:pt x="974" y="1082"/>
                </a:lnTo>
                <a:lnTo>
                  <a:pt x="947" y="1134"/>
                </a:lnTo>
                <a:lnTo>
                  <a:pt x="919" y="1186"/>
                </a:lnTo>
                <a:lnTo>
                  <a:pt x="865" y="1188"/>
                </a:lnTo>
                <a:lnTo>
                  <a:pt x="810" y="1191"/>
                </a:lnTo>
                <a:lnTo>
                  <a:pt x="754" y="1193"/>
                </a:lnTo>
                <a:lnTo>
                  <a:pt x="698" y="1196"/>
                </a:lnTo>
                <a:lnTo>
                  <a:pt x="642" y="1199"/>
                </a:lnTo>
                <a:lnTo>
                  <a:pt x="584" y="1201"/>
                </a:lnTo>
                <a:lnTo>
                  <a:pt x="526" y="1204"/>
                </a:lnTo>
                <a:lnTo>
                  <a:pt x="469" y="1206"/>
                </a:lnTo>
                <a:lnTo>
                  <a:pt x="411" y="1208"/>
                </a:lnTo>
                <a:lnTo>
                  <a:pt x="352" y="1209"/>
                </a:lnTo>
                <a:lnTo>
                  <a:pt x="295" y="1209"/>
                </a:lnTo>
                <a:lnTo>
                  <a:pt x="236" y="1209"/>
                </a:lnTo>
                <a:lnTo>
                  <a:pt x="177" y="1209"/>
                </a:lnTo>
                <a:lnTo>
                  <a:pt x="118" y="1207"/>
                </a:lnTo>
                <a:lnTo>
                  <a:pt x="59" y="1204"/>
                </a:lnTo>
                <a:lnTo>
                  <a:pt x="0" y="1200"/>
                </a:lnTo>
                <a:lnTo>
                  <a:pt x="9" y="1188"/>
                </a:lnTo>
                <a:lnTo>
                  <a:pt x="18" y="1177"/>
                </a:lnTo>
                <a:lnTo>
                  <a:pt x="28" y="1165"/>
                </a:lnTo>
                <a:lnTo>
                  <a:pt x="38" y="1154"/>
                </a:lnTo>
                <a:lnTo>
                  <a:pt x="60" y="1132"/>
                </a:lnTo>
                <a:lnTo>
                  <a:pt x="83" y="1113"/>
                </a:lnTo>
                <a:lnTo>
                  <a:pt x="106" y="1094"/>
                </a:lnTo>
                <a:lnTo>
                  <a:pt x="132" y="1076"/>
                </a:lnTo>
                <a:lnTo>
                  <a:pt x="158" y="1059"/>
                </a:lnTo>
                <a:lnTo>
                  <a:pt x="185" y="1042"/>
                </a:lnTo>
                <a:lnTo>
                  <a:pt x="239" y="1009"/>
                </a:lnTo>
                <a:lnTo>
                  <a:pt x="295" y="976"/>
                </a:lnTo>
                <a:lnTo>
                  <a:pt x="323" y="958"/>
                </a:lnTo>
                <a:lnTo>
                  <a:pt x="349" y="940"/>
                </a:lnTo>
                <a:lnTo>
                  <a:pt x="376" y="922"/>
                </a:lnTo>
                <a:lnTo>
                  <a:pt x="402" y="902"/>
                </a:lnTo>
                <a:lnTo>
                  <a:pt x="422" y="896"/>
                </a:lnTo>
                <a:lnTo>
                  <a:pt x="441" y="888"/>
                </a:lnTo>
                <a:lnTo>
                  <a:pt x="459" y="881"/>
                </a:lnTo>
                <a:lnTo>
                  <a:pt x="477" y="872"/>
                </a:lnTo>
                <a:lnTo>
                  <a:pt x="494" y="864"/>
                </a:lnTo>
                <a:lnTo>
                  <a:pt x="511" y="854"/>
                </a:lnTo>
                <a:lnTo>
                  <a:pt x="527" y="845"/>
                </a:lnTo>
                <a:lnTo>
                  <a:pt x="543" y="834"/>
                </a:lnTo>
                <a:lnTo>
                  <a:pt x="573" y="813"/>
                </a:lnTo>
                <a:lnTo>
                  <a:pt x="600" y="790"/>
                </a:lnTo>
                <a:lnTo>
                  <a:pt x="628" y="765"/>
                </a:lnTo>
                <a:lnTo>
                  <a:pt x="655" y="741"/>
                </a:lnTo>
                <a:lnTo>
                  <a:pt x="682" y="716"/>
                </a:lnTo>
                <a:lnTo>
                  <a:pt x="708" y="692"/>
                </a:lnTo>
                <a:lnTo>
                  <a:pt x="736" y="668"/>
                </a:lnTo>
                <a:lnTo>
                  <a:pt x="765" y="645"/>
                </a:lnTo>
                <a:lnTo>
                  <a:pt x="781" y="633"/>
                </a:lnTo>
                <a:lnTo>
                  <a:pt x="796" y="623"/>
                </a:lnTo>
                <a:lnTo>
                  <a:pt x="811" y="613"/>
                </a:lnTo>
                <a:lnTo>
                  <a:pt x="828" y="603"/>
                </a:lnTo>
                <a:lnTo>
                  <a:pt x="845" y="594"/>
                </a:lnTo>
                <a:lnTo>
                  <a:pt x="863" y="585"/>
                </a:lnTo>
                <a:lnTo>
                  <a:pt x="881" y="577"/>
                </a:lnTo>
                <a:lnTo>
                  <a:pt x="901" y="570"/>
                </a:lnTo>
                <a:lnTo>
                  <a:pt x="918" y="555"/>
                </a:lnTo>
                <a:lnTo>
                  <a:pt x="935" y="539"/>
                </a:lnTo>
                <a:lnTo>
                  <a:pt x="950" y="523"/>
                </a:lnTo>
                <a:lnTo>
                  <a:pt x="966" y="506"/>
                </a:lnTo>
                <a:lnTo>
                  <a:pt x="979" y="490"/>
                </a:lnTo>
                <a:lnTo>
                  <a:pt x="993" y="473"/>
                </a:lnTo>
                <a:lnTo>
                  <a:pt x="1006" y="456"/>
                </a:lnTo>
                <a:lnTo>
                  <a:pt x="1017" y="439"/>
                </a:lnTo>
                <a:lnTo>
                  <a:pt x="1029" y="422"/>
                </a:lnTo>
                <a:lnTo>
                  <a:pt x="1040" y="404"/>
                </a:lnTo>
                <a:lnTo>
                  <a:pt x="1050" y="385"/>
                </a:lnTo>
                <a:lnTo>
                  <a:pt x="1059" y="367"/>
                </a:lnTo>
                <a:lnTo>
                  <a:pt x="1079" y="331"/>
                </a:lnTo>
                <a:lnTo>
                  <a:pt x="1097" y="294"/>
                </a:lnTo>
                <a:lnTo>
                  <a:pt x="1129" y="219"/>
                </a:lnTo>
                <a:lnTo>
                  <a:pt x="1162" y="145"/>
                </a:lnTo>
                <a:lnTo>
                  <a:pt x="1181" y="108"/>
                </a:lnTo>
                <a:lnTo>
                  <a:pt x="1200" y="72"/>
                </a:lnTo>
                <a:lnTo>
                  <a:pt x="1211" y="54"/>
                </a:lnTo>
                <a:lnTo>
                  <a:pt x="1221" y="36"/>
                </a:lnTo>
                <a:lnTo>
                  <a:pt x="1232" y="19"/>
                </a:lnTo>
                <a:lnTo>
                  <a:pt x="1245" y="0"/>
                </a:lnTo>
                <a:lnTo>
                  <a:pt x="1278" y="45"/>
                </a:lnTo>
                <a:lnTo>
                  <a:pt x="1310" y="91"/>
                </a:lnTo>
                <a:lnTo>
                  <a:pt x="1326" y="115"/>
                </a:lnTo>
                <a:lnTo>
                  <a:pt x="1340" y="140"/>
                </a:lnTo>
                <a:lnTo>
                  <a:pt x="1356" y="164"/>
                </a:lnTo>
                <a:lnTo>
                  <a:pt x="1370" y="189"/>
                </a:lnTo>
                <a:lnTo>
                  <a:pt x="1385" y="214"/>
                </a:lnTo>
                <a:lnTo>
                  <a:pt x="1398" y="240"/>
                </a:lnTo>
                <a:lnTo>
                  <a:pt x="1410" y="267"/>
                </a:lnTo>
                <a:lnTo>
                  <a:pt x="1423" y="293"/>
                </a:lnTo>
                <a:lnTo>
                  <a:pt x="1434" y="319"/>
                </a:lnTo>
                <a:lnTo>
                  <a:pt x="1445" y="346"/>
                </a:lnTo>
                <a:lnTo>
                  <a:pt x="1456" y="373"/>
                </a:lnTo>
                <a:lnTo>
                  <a:pt x="1465" y="401"/>
                </a:lnTo>
                <a:lnTo>
                  <a:pt x="1473" y="429"/>
                </a:lnTo>
                <a:lnTo>
                  <a:pt x="1480" y="457"/>
                </a:lnTo>
                <a:lnTo>
                  <a:pt x="1488" y="485"/>
                </a:lnTo>
                <a:lnTo>
                  <a:pt x="1493" y="513"/>
                </a:lnTo>
                <a:lnTo>
                  <a:pt x="1497" y="542"/>
                </a:lnTo>
                <a:lnTo>
                  <a:pt x="1501" y="571"/>
                </a:lnTo>
                <a:lnTo>
                  <a:pt x="1503" y="600"/>
                </a:lnTo>
                <a:lnTo>
                  <a:pt x="1504" y="629"/>
                </a:lnTo>
                <a:lnTo>
                  <a:pt x="1504" y="659"/>
                </a:lnTo>
                <a:lnTo>
                  <a:pt x="1503" y="689"/>
                </a:lnTo>
                <a:lnTo>
                  <a:pt x="1501" y="718"/>
                </a:lnTo>
                <a:lnTo>
                  <a:pt x="1497" y="748"/>
                </a:lnTo>
                <a:lnTo>
                  <a:pt x="1492" y="778"/>
                </a:lnTo>
                <a:lnTo>
                  <a:pt x="1485" y="808"/>
                </a:lnTo>
                <a:lnTo>
                  <a:pt x="1476" y="838"/>
                </a:lnTo>
                <a:lnTo>
                  <a:pt x="1467" y="868"/>
                </a:lnTo>
                <a:close/>
              </a:path>
            </a:pathLst>
          </a:custGeom>
          <a:solidFill>
            <a:srgbClr val="F4B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11"/>
          <p:cNvSpPr>
            <a:spLocks/>
          </p:cNvSpPr>
          <p:nvPr/>
        </p:nvSpPr>
        <p:spPr bwMode="auto">
          <a:xfrm>
            <a:off x="7745413" y="3051175"/>
            <a:ext cx="158750" cy="90488"/>
          </a:xfrm>
          <a:custGeom>
            <a:avLst/>
            <a:gdLst>
              <a:gd name="T0" fmla="*/ 2147483647 w 600"/>
              <a:gd name="T1" fmla="*/ 2147483647 h 399"/>
              <a:gd name="T2" fmla="*/ 2147483647 w 600"/>
              <a:gd name="T3" fmla="*/ 2147483647 h 399"/>
              <a:gd name="T4" fmla="*/ 2147483647 w 600"/>
              <a:gd name="T5" fmla="*/ 2147483647 h 399"/>
              <a:gd name="T6" fmla="*/ 2147483647 w 600"/>
              <a:gd name="T7" fmla="*/ 2147483647 h 399"/>
              <a:gd name="T8" fmla="*/ 2147483647 w 600"/>
              <a:gd name="T9" fmla="*/ 2147483647 h 399"/>
              <a:gd name="T10" fmla="*/ 2147483647 w 600"/>
              <a:gd name="T11" fmla="*/ 2147483647 h 399"/>
              <a:gd name="T12" fmla="*/ 2147483647 w 600"/>
              <a:gd name="T13" fmla="*/ 2147483647 h 399"/>
              <a:gd name="T14" fmla="*/ 2147483647 w 600"/>
              <a:gd name="T15" fmla="*/ 2147483647 h 399"/>
              <a:gd name="T16" fmla="*/ 2147483647 w 600"/>
              <a:gd name="T17" fmla="*/ 2147483647 h 399"/>
              <a:gd name="T18" fmla="*/ 2147483647 w 600"/>
              <a:gd name="T19" fmla="*/ 2147483647 h 399"/>
              <a:gd name="T20" fmla="*/ 2147483647 w 600"/>
              <a:gd name="T21" fmla="*/ 2147483647 h 399"/>
              <a:gd name="T22" fmla="*/ 2147483647 w 600"/>
              <a:gd name="T23" fmla="*/ 2147483647 h 399"/>
              <a:gd name="T24" fmla="*/ 2147483647 w 600"/>
              <a:gd name="T25" fmla="*/ 2147483647 h 399"/>
              <a:gd name="T26" fmla="*/ 2147483647 w 600"/>
              <a:gd name="T27" fmla="*/ 2147483647 h 399"/>
              <a:gd name="T28" fmla="*/ 2147483647 w 600"/>
              <a:gd name="T29" fmla="*/ 2147483647 h 399"/>
              <a:gd name="T30" fmla="*/ 2147483647 w 600"/>
              <a:gd name="T31" fmla="*/ 2147483647 h 399"/>
              <a:gd name="T32" fmla="*/ 2147483647 w 600"/>
              <a:gd name="T33" fmla="*/ 2147483647 h 399"/>
              <a:gd name="T34" fmla="*/ 2147483647 w 600"/>
              <a:gd name="T35" fmla="*/ 2147483647 h 399"/>
              <a:gd name="T36" fmla="*/ 2147483647 w 600"/>
              <a:gd name="T37" fmla="*/ 2147483647 h 399"/>
              <a:gd name="T38" fmla="*/ 2147483647 w 600"/>
              <a:gd name="T39" fmla="*/ 2147483647 h 399"/>
              <a:gd name="T40" fmla="*/ 2147483647 w 600"/>
              <a:gd name="T41" fmla="*/ 2147483647 h 399"/>
              <a:gd name="T42" fmla="*/ 2147483647 w 600"/>
              <a:gd name="T43" fmla="*/ 2147483647 h 399"/>
              <a:gd name="T44" fmla="*/ 2147483647 w 600"/>
              <a:gd name="T45" fmla="*/ 2147483647 h 399"/>
              <a:gd name="T46" fmla="*/ 2147483647 w 600"/>
              <a:gd name="T47" fmla="*/ 2147483647 h 399"/>
              <a:gd name="T48" fmla="*/ 2147483647 w 600"/>
              <a:gd name="T49" fmla="*/ 2147483647 h 399"/>
              <a:gd name="T50" fmla="*/ 0 w 600"/>
              <a:gd name="T51" fmla="*/ 2147483647 h 399"/>
              <a:gd name="T52" fmla="*/ 2147483647 w 600"/>
              <a:gd name="T53" fmla="*/ 2147483647 h 399"/>
              <a:gd name="T54" fmla="*/ 2147483647 w 600"/>
              <a:gd name="T55" fmla="*/ 2147483647 h 399"/>
              <a:gd name="T56" fmla="*/ 2147483647 w 600"/>
              <a:gd name="T57" fmla="*/ 2147483647 h 399"/>
              <a:gd name="T58" fmla="*/ 2147483647 w 600"/>
              <a:gd name="T59" fmla="*/ 2147483647 h 399"/>
              <a:gd name="T60" fmla="*/ 2147483647 w 600"/>
              <a:gd name="T61" fmla="*/ 2147483647 h 399"/>
              <a:gd name="T62" fmla="*/ 2147483647 w 600"/>
              <a:gd name="T63" fmla="*/ 2147483647 h 399"/>
              <a:gd name="T64" fmla="*/ 2147483647 w 600"/>
              <a:gd name="T65" fmla="*/ 2147483647 h 399"/>
              <a:gd name="T66" fmla="*/ 2147483647 w 600"/>
              <a:gd name="T67" fmla="*/ 2147483647 h 399"/>
              <a:gd name="T68" fmla="*/ 2147483647 w 600"/>
              <a:gd name="T69" fmla="*/ 2147483647 h 399"/>
              <a:gd name="T70" fmla="*/ 2147483647 w 600"/>
              <a:gd name="T71" fmla="*/ 2147483647 h 399"/>
              <a:gd name="T72" fmla="*/ 2147483647 w 600"/>
              <a:gd name="T73" fmla="*/ 2147483647 h 399"/>
              <a:gd name="T74" fmla="*/ 2147483647 w 600"/>
              <a:gd name="T75" fmla="*/ 2147483647 h 399"/>
              <a:gd name="T76" fmla="*/ 2147483647 w 600"/>
              <a:gd name="T77" fmla="*/ 2147483647 h 399"/>
              <a:gd name="T78" fmla="*/ 2147483647 w 600"/>
              <a:gd name="T79" fmla="*/ 2147483647 h 399"/>
              <a:gd name="T80" fmla="*/ 2147483647 w 600"/>
              <a:gd name="T81" fmla="*/ 2147483647 h 399"/>
              <a:gd name="T82" fmla="*/ 2147483647 w 600"/>
              <a:gd name="T83" fmla="*/ 2147483647 h 399"/>
              <a:gd name="T84" fmla="*/ 2147483647 w 600"/>
              <a:gd name="T85" fmla="*/ 2147483647 h 399"/>
              <a:gd name="T86" fmla="*/ 2147483647 w 600"/>
              <a:gd name="T87" fmla="*/ 2147483647 h 399"/>
              <a:gd name="T88" fmla="*/ 2147483647 w 600"/>
              <a:gd name="T89" fmla="*/ 0 h 3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0"/>
              <a:gd name="T136" fmla="*/ 0 h 399"/>
              <a:gd name="T137" fmla="*/ 600 w 600"/>
              <a:gd name="T138" fmla="*/ 399 h 3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0" h="399">
                <a:moveTo>
                  <a:pt x="600" y="0"/>
                </a:moveTo>
                <a:lnTo>
                  <a:pt x="597" y="23"/>
                </a:lnTo>
                <a:lnTo>
                  <a:pt x="592" y="45"/>
                </a:lnTo>
                <a:lnTo>
                  <a:pt x="586" y="66"/>
                </a:lnTo>
                <a:lnTo>
                  <a:pt x="579" y="87"/>
                </a:lnTo>
                <a:lnTo>
                  <a:pt x="570" y="107"/>
                </a:lnTo>
                <a:lnTo>
                  <a:pt x="561" y="127"/>
                </a:lnTo>
                <a:lnTo>
                  <a:pt x="551" y="147"/>
                </a:lnTo>
                <a:lnTo>
                  <a:pt x="540" y="166"/>
                </a:lnTo>
                <a:lnTo>
                  <a:pt x="528" y="185"/>
                </a:lnTo>
                <a:lnTo>
                  <a:pt x="516" y="203"/>
                </a:lnTo>
                <a:lnTo>
                  <a:pt x="504" y="220"/>
                </a:lnTo>
                <a:lnTo>
                  <a:pt x="490" y="237"/>
                </a:lnTo>
                <a:lnTo>
                  <a:pt x="463" y="270"/>
                </a:lnTo>
                <a:lnTo>
                  <a:pt x="436" y="300"/>
                </a:lnTo>
                <a:lnTo>
                  <a:pt x="439" y="304"/>
                </a:lnTo>
                <a:lnTo>
                  <a:pt x="442" y="307"/>
                </a:lnTo>
                <a:lnTo>
                  <a:pt x="446" y="311"/>
                </a:lnTo>
                <a:lnTo>
                  <a:pt x="449" y="313"/>
                </a:lnTo>
                <a:lnTo>
                  <a:pt x="457" y="318"/>
                </a:lnTo>
                <a:lnTo>
                  <a:pt x="467" y="321"/>
                </a:lnTo>
                <a:lnTo>
                  <a:pt x="485" y="327"/>
                </a:lnTo>
                <a:lnTo>
                  <a:pt x="504" y="333"/>
                </a:lnTo>
                <a:lnTo>
                  <a:pt x="494" y="343"/>
                </a:lnTo>
                <a:lnTo>
                  <a:pt x="484" y="352"/>
                </a:lnTo>
                <a:lnTo>
                  <a:pt x="474" y="360"/>
                </a:lnTo>
                <a:lnTo>
                  <a:pt x="463" y="367"/>
                </a:lnTo>
                <a:lnTo>
                  <a:pt x="452" y="373"/>
                </a:lnTo>
                <a:lnTo>
                  <a:pt x="441" y="379"/>
                </a:lnTo>
                <a:lnTo>
                  <a:pt x="429" y="383"/>
                </a:lnTo>
                <a:lnTo>
                  <a:pt x="418" y="388"/>
                </a:lnTo>
                <a:lnTo>
                  <a:pt x="406" y="391"/>
                </a:lnTo>
                <a:lnTo>
                  <a:pt x="394" y="394"/>
                </a:lnTo>
                <a:lnTo>
                  <a:pt x="382" y="396"/>
                </a:lnTo>
                <a:lnTo>
                  <a:pt x="370" y="398"/>
                </a:lnTo>
                <a:lnTo>
                  <a:pt x="345" y="399"/>
                </a:lnTo>
                <a:lnTo>
                  <a:pt x="319" y="399"/>
                </a:lnTo>
                <a:lnTo>
                  <a:pt x="268" y="397"/>
                </a:lnTo>
                <a:lnTo>
                  <a:pt x="215" y="393"/>
                </a:lnTo>
                <a:lnTo>
                  <a:pt x="191" y="392"/>
                </a:lnTo>
                <a:lnTo>
                  <a:pt x="165" y="391"/>
                </a:lnTo>
                <a:lnTo>
                  <a:pt x="140" y="392"/>
                </a:lnTo>
                <a:lnTo>
                  <a:pt x="117" y="395"/>
                </a:lnTo>
                <a:lnTo>
                  <a:pt x="107" y="392"/>
                </a:lnTo>
                <a:lnTo>
                  <a:pt x="99" y="388"/>
                </a:lnTo>
                <a:lnTo>
                  <a:pt x="91" y="383"/>
                </a:lnTo>
                <a:lnTo>
                  <a:pt x="84" y="378"/>
                </a:lnTo>
                <a:lnTo>
                  <a:pt x="68" y="366"/>
                </a:lnTo>
                <a:lnTo>
                  <a:pt x="55" y="354"/>
                </a:lnTo>
                <a:lnTo>
                  <a:pt x="28" y="326"/>
                </a:lnTo>
                <a:lnTo>
                  <a:pt x="0" y="300"/>
                </a:lnTo>
                <a:lnTo>
                  <a:pt x="0" y="238"/>
                </a:lnTo>
                <a:lnTo>
                  <a:pt x="20" y="248"/>
                </a:lnTo>
                <a:lnTo>
                  <a:pt x="40" y="257"/>
                </a:lnTo>
                <a:lnTo>
                  <a:pt x="61" y="267"/>
                </a:lnTo>
                <a:lnTo>
                  <a:pt x="84" y="275"/>
                </a:lnTo>
                <a:lnTo>
                  <a:pt x="106" y="283"/>
                </a:lnTo>
                <a:lnTo>
                  <a:pt x="129" y="289"/>
                </a:lnTo>
                <a:lnTo>
                  <a:pt x="153" y="294"/>
                </a:lnTo>
                <a:lnTo>
                  <a:pt x="175" y="297"/>
                </a:lnTo>
                <a:lnTo>
                  <a:pt x="199" y="300"/>
                </a:lnTo>
                <a:lnTo>
                  <a:pt x="223" y="301"/>
                </a:lnTo>
                <a:lnTo>
                  <a:pt x="246" y="300"/>
                </a:lnTo>
                <a:lnTo>
                  <a:pt x="270" y="298"/>
                </a:lnTo>
                <a:lnTo>
                  <a:pt x="293" y="294"/>
                </a:lnTo>
                <a:lnTo>
                  <a:pt x="315" y="289"/>
                </a:lnTo>
                <a:lnTo>
                  <a:pt x="327" y="285"/>
                </a:lnTo>
                <a:lnTo>
                  <a:pt x="337" y="281"/>
                </a:lnTo>
                <a:lnTo>
                  <a:pt x="348" y="276"/>
                </a:lnTo>
                <a:lnTo>
                  <a:pt x="358" y="271"/>
                </a:lnTo>
                <a:lnTo>
                  <a:pt x="369" y="265"/>
                </a:lnTo>
                <a:lnTo>
                  <a:pt x="378" y="257"/>
                </a:lnTo>
                <a:lnTo>
                  <a:pt x="387" y="250"/>
                </a:lnTo>
                <a:lnTo>
                  <a:pt x="395" y="242"/>
                </a:lnTo>
                <a:lnTo>
                  <a:pt x="412" y="226"/>
                </a:lnTo>
                <a:lnTo>
                  <a:pt x="427" y="209"/>
                </a:lnTo>
                <a:lnTo>
                  <a:pt x="442" y="190"/>
                </a:lnTo>
                <a:lnTo>
                  <a:pt x="456" y="172"/>
                </a:lnTo>
                <a:lnTo>
                  <a:pt x="470" y="152"/>
                </a:lnTo>
                <a:lnTo>
                  <a:pt x="483" y="132"/>
                </a:lnTo>
                <a:lnTo>
                  <a:pt x="496" y="113"/>
                </a:lnTo>
                <a:lnTo>
                  <a:pt x="510" y="94"/>
                </a:lnTo>
                <a:lnTo>
                  <a:pt x="523" y="75"/>
                </a:lnTo>
                <a:lnTo>
                  <a:pt x="537" y="58"/>
                </a:lnTo>
                <a:lnTo>
                  <a:pt x="551" y="41"/>
                </a:lnTo>
                <a:lnTo>
                  <a:pt x="566" y="26"/>
                </a:lnTo>
                <a:lnTo>
                  <a:pt x="575" y="19"/>
                </a:lnTo>
                <a:lnTo>
                  <a:pt x="583" y="13"/>
                </a:lnTo>
                <a:lnTo>
                  <a:pt x="592" y="6"/>
                </a:lnTo>
                <a:lnTo>
                  <a:pt x="6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12"/>
          <p:cNvSpPr>
            <a:spLocks/>
          </p:cNvSpPr>
          <p:nvPr/>
        </p:nvSpPr>
        <p:spPr bwMode="auto">
          <a:xfrm>
            <a:off x="7915275" y="3175000"/>
            <a:ext cx="107950" cy="69850"/>
          </a:xfrm>
          <a:custGeom>
            <a:avLst/>
            <a:gdLst>
              <a:gd name="T0" fmla="*/ 2147483647 w 406"/>
              <a:gd name="T1" fmla="*/ 2147483647 h 306"/>
              <a:gd name="T2" fmla="*/ 2147483647 w 406"/>
              <a:gd name="T3" fmla="*/ 2147483647 h 306"/>
              <a:gd name="T4" fmla="*/ 2147483647 w 406"/>
              <a:gd name="T5" fmla="*/ 2147483647 h 306"/>
              <a:gd name="T6" fmla="*/ 2147483647 w 406"/>
              <a:gd name="T7" fmla="*/ 2147483647 h 306"/>
              <a:gd name="T8" fmla="*/ 2147483647 w 406"/>
              <a:gd name="T9" fmla="*/ 2147483647 h 306"/>
              <a:gd name="T10" fmla="*/ 2147483647 w 406"/>
              <a:gd name="T11" fmla="*/ 2147483647 h 306"/>
              <a:gd name="T12" fmla="*/ 2147483647 w 406"/>
              <a:gd name="T13" fmla="*/ 2147483647 h 306"/>
              <a:gd name="T14" fmla="*/ 2147483647 w 406"/>
              <a:gd name="T15" fmla="*/ 2147483647 h 306"/>
              <a:gd name="T16" fmla="*/ 2147483647 w 406"/>
              <a:gd name="T17" fmla="*/ 2147483647 h 306"/>
              <a:gd name="T18" fmla="*/ 2147483647 w 406"/>
              <a:gd name="T19" fmla="*/ 2147483647 h 306"/>
              <a:gd name="T20" fmla="*/ 2147483647 w 406"/>
              <a:gd name="T21" fmla="*/ 2147483647 h 306"/>
              <a:gd name="T22" fmla="*/ 2147483647 w 406"/>
              <a:gd name="T23" fmla="*/ 2147483647 h 306"/>
              <a:gd name="T24" fmla="*/ 2147483647 w 406"/>
              <a:gd name="T25" fmla="*/ 2147483647 h 306"/>
              <a:gd name="T26" fmla="*/ 2147483647 w 406"/>
              <a:gd name="T27" fmla="*/ 2147483647 h 306"/>
              <a:gd name="T28" fmla="*/ 2147483647 w 406"/>
              <a:gd name="T29" fmla="*/ 2147483647 h 306"/>
              <a:gd name="T30" fmla="*/ 2147483647 w 406"/>
              <a:gd name="T31" fmla="*/ 2147483647 h 306"/>
              <a:gd name="T32" fmla="*/ 2147483647 w 406"/>
              <a:gd name="T33" fmla="*/ 2147483647 h 306"/>
              <a:gd name="T34" fmla="*/ 2147483647 w 406"/>
              <a:gd name="T35" fmla="*/ 2147483647 h 306"/>
              <a:gd name="T36" fmla="*/ 2147483647 w 406"/>
              <a:gd name="T37" fmla="*/ 2147483647 h 306"/>
              <a:gd name="T38" fmla="*/ 2147483647 w 406"/>
              <a:gd name="T39" fmla="*/ 2147483647 h 306"/>
              <a:gd name="T40" fmla="*/ 2147483647 w 406"/>
              <a:gd name="T41" fmla="*/ 2147483647 h 306"/>
              <a:gd name="T42" fmla="*/ 2147483647 w 406"/>
              <a:gd name="T43" fmla="*/ 2147483647 h 306"/>
              <a:gd name="T44" fmla="*/ 2147483647 w 406"/>
              <a:gd name="T45" fmla="*/ 2147483647 h 306"/>
              <a:gd name="T46" fmla="*/ 2147483647 w 406"/>
              <a:gd name="T47" fmla="*/ 2147483647 h 306"/>
              <a:gd name="T48" fmla="*/ 2147483647 w 406"/>
              <a:gd name="T49" fmla="*/ 2147483647 h 306"/>
              <a:gd name="T50" fmla="*/ 2147483647 w 406"/>
              <a:gd name="T51" fmla="*/ 2147483647 h 306"/>
              <a:gd name="T52" fmla="*/ 2147483647 w 406"/>
              <a:gd name="T53" fmla="*/ 2147483647 h 306"/>
              <a:gd name="T54" fmla="*/ 2147483647 w 406"/>
              <a:gd name="T55" fmla="*/ 2147483647 h 306"/>
              <a:gd name="T56" fmla="*/ 2147483647 w 406"/>
              <a:gd name="T57" fmla="*/ 2147483647 h 306"/>
              <a:gd name="T58" fmla="*/ 2147483647 w 406"/>
              <a:gd name="T59" fmla="*/ 2147483647 h 306"/>
              <a:gd name="T60" fmla="*/ 2147483647 w 406"/>
              <a:gd name="T61" fmla="*/ 2147483647 h 306"/>
              <a:gd name="T62" fmla="*/ 2147483647 w 406"/>
              <a:gd name="T63" fmla="*/ 2147483647 h 306"/>
              <a:gd name="T64" fmla="*/ 2147483647 w 406"/>
              <a:gd name="T65" fmla="*/ 0 h 306"/>
              <a:gd name="T66" fmla="*/ 2147483647 w 406"/>
              <a:gd name="T67" fmla="*/ 2147483647 h 306"/>
              <a:gd name="T68" fmla="*/ 2147483647 w 406"/>
              <a:gd name="T69" fmla="*/ 2147483647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6"/>
              <a:gd name="T106" fmla="*/ 0 h 306"/>
              <a:gd name="T107" fmla="*/ 406 w 406"/>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6" h="306">
                <a:moveTo>
                  <a:pt x="406" y="22"/>
                </a:moveTo>
                <a:lnTo>
                  <a:pt x="405" y="29"/>
                </a:lnTo>
                <a:lnTo>
                  <a:pt x="404" y="35"/>
                </a:lnTo>
                <a:lnTo>
                  <a:pt x="403" y="40"/>
                </a:lnTo>
                <a:lnTo>
                  <a:pt x="400" y="45"/>
                </a:lnTo>
                <a:lnTo>
                  <a:pt x="397" y="50"/>
                </a:lnTo>
                <a:lnTo>
                  <a:pt x="394" y="54"/>
                </a:lnTo>
                <a:lnTo>
                  <a:pt x="389" y="58"/>
                </a:lnTo>
                <a:lnTo>
                  <a:pt x="385" y="61"/>
                </a:lnTo>
                <a:lnTo>
                  <a:pt x="373" y="67"/>
                </a:lnTo>
                <a:lnTo>
                  <a:pt x="361" y="72"/>
                </a:lnTo>
                <a:lnTo>
                  <a:pt x="347" y="75"/>
                </a:lnTo>
                <a:lnTo>
                  <a:pt x="332" y="78"/>
                </a:lnTo>
                <a:lnTo>
                  <a:pt x="300" y="82"/>
                </a:lnTo>
                <a:lnTo>
                  <a:pt x="267" y="86"/>
                </a:lnTo>
                <a:lnTo>
                  <a:pt x="251" y="89"/>
                </a:lnTo>
                <a:lnTo>
                  <a:pt x="235" y="93"/>
                </a:lnTo>
                <a:lnTo>
                  <a:pt x="221" y="97"/>
                </a:lnTo>
                <a:lnTo>
                  <a:pt x="207" y="103"/>
                </a:lnTo>
                <a:lnTo>
                  <a:pt x="197" y="107"/>
                </a:lnTo>
                <a:lnTo>
                  <a:pt x="189" y="111"/>
                </a:lnTo>
                <a:lnTo>
                  <a:pt x="180" y="116"/>
                </a:lnTo>
                <a:lnTo>
                  <a:pt x="172" y="121"/>
                </a:lnTo>
                <a:lnTo>
                  <a:pt x="164" y="126"/>
                </a:lnTo>
                <a:lnTo>
                  <a:pt x="158" y="132"/>
                </a:lnTo>
                <a:lnTo>
                  <a:pt x="151" y="138"/>
                </a:lnTo>
                <a:lnTo>
                  <a:pt x="145" y="145"/>
                </a:lnTo>
                <a:lnTo>
                  <a:pt x="133" y="159"/>
                </a:lnTo>
                <a:lnTo>
                  <a:pt x="123" y="173"/>
                </a:lnTo>
                <a:lnTo>
                  <a:pt x="113" y="189"/>
                </a:lnTo>
                <a:lnTo>
                  <a:pt x="104" y="204"/>
                </a:lnTo>
                <a:lnTo>
                  <a:pt x="93" y="220"/>
                </a:lnTo>
                <a:lnTo>
                  <a:pt x="84" y="235"/>
                </a:lnTo>
                <a:lnTo>
                  <a:pt x="73" y="250"/>
                </a:lnTo>
                <a:lnTo>
                  <a:pt x="61" y="264"/>
                </a:lnTo>
                <a:lnTo>
                  <a:pt x="55" y="270"/>
                </a:lnTo>
                <a:lnTo>
                  <a:pt x="49" y="277"/>
                </a:lnTo>
                <a:lnTo>
                  <a:pt x="42" y="283"/>
                </a:lnTo>
                <a:lnTo>
                  <a:pt x="35" y="288"/>
                </a:lnTo>
                <a:lnTo>
                  <a:pt x="26" y="293"/>
                </a:lnTo>
                <a:lnTo>
                  <a:pt x="18" y="298"/>
                </a:lnTo>
                <a:lnTo>
                  <a:pt x="9" y="302"/>
                </a:lnTo>
                <a:lnTo>
                  <a:pt x="0" y="306"/>
                </a:lnTo>
                <a:lnTo>
                  <a:pt x="10" y="275"/>
                </a:lnTo>
                <a:lnTo>
                  <a:pt x="23" y="243"/>
                </a:lnTo>
                <a:lnTo>
                  <a:pt x="38" y="210"/>
                </a:lnTo>
                <a:lnTo>
                  <a:pt x="54" y="179"/>
                </a:lnTo>
                <a:lnTo>
                  <a:pt x="63" y="164"/>
                </a:lnTo>
                <a:lnTo>
                  <a:pt x="74" y="149"/>
                </a:lnTo>
                <a:lnTo>
                  <a:pt x="83" y="134"/>
                </a:lnTo>
                <a:lnTo>
                  <a:pt x="94" y="120"/>
                </a:lnTo>
                <a:lnTo>
                  <a:pt x="105" y="106"/>
                </a:lnTo>
                <a:lnTo>
                  <a:pt x="116" y="93"/>
                </a:lnTo>
                <a:lnTo>
                  <a:pt x="128" y="80"/>
                </a:lnTo>
                <a:lnTo>
                  <a:pt x="141" y="68"/>
                </a:lnTo>
                <a:lnTo>
                  <a:pt x="154" y="57"/>
                </a:lnTo>
                <a:lnTo>
                  <a:pt x="167" y="46"/>
                </a:lnTo>
                <a:lnTo>
                  <a:pt x="181" y="37"/>
                </a:lnTo>
                <a:lnTo>
                  <a:pt x="195" y="28"/>
                </a:lnTo>
                <a:lnTo>
                  <a:pt x="211" y="21"/>
                </a:lnTo>
                <a:lnTo>
                  <a:pt x="226" y="15"/>
                </a:lnTo>
                <a:lnTo>
                  <a:pt x="241" y="9"/>
                </a:lnTo>
                <a:lnTo>
                  <a:pt x="258" y="5"/>
                </a:lnTo>
                <a:lnTo>
                  <a:pt x="274" y="2"/>
                </a:lnTo>
                <a:lnTo>
                  <a:pt x="292" y="1"/>
                </a:lnTo>
                <a:lnTo>
                  <a:pt x="309" y="0"/>
                </a:lnTo>
                <a:lnTo>
                  <a:pt x="328" y="2"/>
                </a:lnTo>
                <a:lnTo>
                  <a:pt x="346" y="4"/>
                </a:lnTo>
                <a:lnTo>
                  <a:pt x="366" y="8"/>
                </a:lnTo>
                <a:lnTo>
                  <a:pt x="386" y="14"/>
                </a:lnTo>
                <a:lnTo>
                  <a:pt x="40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13"/>
          <p:cNvSpPr>
            <a:spLocks/>
          </p:cNvSpPr>
          <p:nvPr/>
        </p:nvSpPr>
        <p:spPr bwMode="auto">
          <a:xfrm>
            <a:off x="7467600" y="3221038"/>
            <a:ext cx="119063" cy="77787"/>
          </a:xfrm>
          <a:custGeom>
            <a:avLst/>
            <a:gdLst>
              <a:gd name="T0" fmla="*/ 2147483647 w 448"/>
              <a:gd name="T1" fmla="*/ 2147483647 h 343"/>
              <a:gd name="T2" fmla="*/ 2147483647 w 448"/>
              <a:gd name="T3" fmla="*/ 2147483647 h 343"/>
              <a:gd name="T4" fmla="*/ 2147483647 w 448"/>
              <a:gd name="T5" fmla="*/ 2147483647 h 343"/>
              <a:gd name="T6" fmla="*/ 2147483647 w 448"/>
              <a:gd name="T7" fmla="*/ 2147483647 h 343"/>
              <a:gd name="T8" fmla="*/ 2147483647 w 448"/>
              <a:gd name="T9" fmla="*/ 2147483647 h 343"/>
              <a:gd name="T10" fmla="*/ 2147483647 w 448"/>
              <a:gd name="T11" fmla="*/ 2147483647 h 343"/>
              <a:gd name="T12" fmla="*/ 2147483647 w 448"/>
              <a:gd name="T13" fmla="*/ 2147483647 h 343"/>
              <a:gd name="T14" fmla="*/ 2147483647 w 448"/>
              <a:gd name="T15" fmla="*/ 2147483647 h 343"/>
              <a:gd name="T16" fmla="*/ 2147483647 w 448"/>
              <a:gd name="T17" fmla="*/ 2147483647 h 343"/>
              <a:gd name="T18" fmla="*/ 2147483647 w 448"/>
              <a:gd name="T19" fmla="*/ 2147483647 h 343"/>
              <a:gd name="T20" fmla="*/ 2147483647 w 448"/>
              <a:gd name="T21" fmla="*/ 2147483647 h 343"/>
              <a:gd name="T22" fmla="*/ 2147483647 w 448"/>
              <a:gd name="T23" fmla="*/ 2147483647 h 343"/>
              <a:gd name="T24" fmla="*/ 2147483647 w 448"/>
              <a:gd name="T25" fmla="*/ 2147483647 h 343"/>
              <a:gd name="T26" fmla="*/ 2147483647 w 448"/>
              <a:gd name="T27" fmla="*/ 2147483647 h 343"/>
              <a:gd name="T28" fmla="*/ 2147483647 w 448"/>
              <a:gd name="T29" fmla="*/ 2147483647 h 343"/>
              <a:gd name="T30" fmla="*/ 2147483647 w 448"/>
              <a:gd name="T31" fmla="*/ 2147483647 h 343"/>
              <a:gd name="T32" fmla="*/ 2147483647 w 448"/>
              <a:gd name="T33" fmla="*/ 2147483647 h 343"/>
              <a:gd name="T34" fmla="*/ 2147483647 w 448"/>
              <a:gd name="T35" fmla="*/ 2147483647 h 343"/>
              <a:gd name="T36" fmla="*/ 2147483647 w 448"/>
              <a:gd name="T37" fmla="*/ 2147483647 h 343"/>
              <a:gd name="T38" fmla="*/ 2147483647 w 448"/>
              <a:gd name="T39" fmla="*/ 2147483647 h 343"/>
              <a:gd name="T40" fmla="*/ 2147483647 w 448"/>
              <a:gd name="T41" fmla="*/ 2147483647 h 343"/>
              <a:gd name="T42" fmla="*/ 2147483647 w 448"/>
              <a:gd name="T43" fmla="*/ 2147483647 h 343"/>
              <a:gd name="T44" fmla="*/ 2147483647 w 448"/>
              <a:gd name="T45" fmla="*/ 2147483647 h 343"/>
              <a:gd name="T46" fmla="*/ 2147483647 w 448"/>
              <a:gd name="T47" fmla="*/ 2147483647 h 343"/>
              <a:gd name="T48" fmla="*/ 2147483647 w 448"/>
              <a:gd name="T49" fmla="*/ 2147483647 h 343"/>
              <a:gd name="T50" fmla="*/ 2147483647 w 448"/>
              <a:gd name="T51" fmla="*/ 2147483647 h 343"/>
              <a:gd name="T52" fmla="*/ 2147483647 w 448"/>
              <a:gd name="T53" fmla="*/ 2147483647 h 343"/>
              <a:gd name="T54" fmla="*/ 2147483647 w 448"/>
              <a:gd name="T55" fmla="*/ 2147483647 h 343"/>
              <a:gd name="T56" fmla="*/ 2147483647 w 448"/>
              <a:gd name="T57" fmla="*/ 2147483647 h 343"/>
              <a:gd name="T58" fmla="*/ 2147483647 w 448"/>
              <a:gd name="T59" fmla="*/ 2147483647 h 343"/>
              <a:gd name="T60" fmla="*/ 2147483647 w 448"/>
              <a:gd name="T61" fmla="*/ 2147483647 h 343"/>
              <a:gd name="T62" fmla="*/ 2147483647 w 448"/>
              <a:gd name="T63" fmla="*/ 2147483647 h 343"/>
              <a:gd name="T64" fmla="*/ 2147483647 w 448"/>
              <a:gd name="T65" fmla="*/ 2147483647 h 343"/>
              <a:gd name="T66" fmla="*/ 2147483647 w 448"/>
              <a:gd name="T67" fmla="*/ 2147483647 h 343"/>
              <a:gd name="T68" fmla="*/ 2147483647 w 448"/>
              <a:gd name="T69" fmla="*/ 2147483647 h 343"/>
              <a:gd name="T70" fmla="*/ 2147483647 w 448"/>
              <a:gd name="T71" fmla="*/ 0 h 343"/>
              <a:gd name="T72" fmla="*/ 2147483647 w 448"/>
              <a:gd name="T73" fmla="*/ 2147483647 h 343"/>
              <a:gd name="T74" fmla="*/ 2147483647 w 448"/>
              <a:gd name="T75" fmla="*/ 2147483647 h 343"/>
              <a:gd name="T76" fmla="*/ 2147483647 w 448"/>
              <a:gd name="T77" fmla="*/ 2147483647 h 343"/>
              <a:gd name="T78" fmla="*/ 2147483647 w 448"/>
              <a:gd name="T79" fmla="*/ 2147483647 h 343"/>
              <a:gd name="T80" fmla="*/ 2147483647 w 448"/>
              <a:gd name="T81" fmla="*/ 2147483647 h 343"/>
              <a:gd name="T82" fmla="*/ 2147483647 w 448"/>
              <a:gd name="T83" fmla="*/ 2147483647 h 343"/>
              <a:gd name="T84" fmla="*/ 2147483647 w 448"/>
              <a:gd name="T85" fmla="*/ 2147483647 h 343"/>
              <a:gd name="T86" fmla="*/ 2147483647 w 448"/>
              <a:gd name="T87" fmla="*/ 2147483647 h 3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8"/>
              <a:gd name="T133" fmla="*/ 0 h 343"/>
              <a:gd name="T134" fmla="*/ 448 w 448"/>
              <a:gd name="T135" fmla="*/ 343 h 3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8" h="343">
                <a:moveTo>
                  <a:pt x="80" y="237"/>
                </a:moveTo>
                <a:lnTo>
                  <a:pt x="91" y="245"/>
                </a:lnTo>
                <a:lnTo>
                  <a:pt x="102" y="253"/>
                </a:lnTo>
                <a:lnTo>
                  <a:pt x="115" y="260"/>
                </a:lnTo>
                <a:lnTo>
                  <a:pt x="127" y="267"/>
                </a:lnTo>
                <a:lnTo>
                  <a:pt x="140" y="273"/>
                </a:lnTo>
                <a:lnTo>
                  <a:pt x="154" y="279"/>
                </a:lnTo>
                <a:lnTo>
                  <a:pt x="167" y="283"/>
                </a:lnTo>
                <a:lnTo>
                  <a:pt x="181" y="287"/>
                </a:lnTo>
                <a:lnTo>
                  <a:pt x="194" y="289"/>
                </a:lnTo>
                <a:lnTo>
                  <a:pt x="207" y="291"/>
                </a:lnTo>
                <a:lnTo>
                  <a:pt x="222" y="291"/>
                </a:lnTo>
                <a:lnTo>
                  <a:pt x="235" y="290"/>
                </a:lnTo>
                <a:lnTo>
                  <a:pt x="249" y="288"/>
                </a:lnTo>
                <a:lnTo>
                  <a:pt x="262" y="284"/>
                </a:lnTo>
                <a:lnTo>
                  <a:pt x="275" y="278"/>
                </a:lnTo>
                <a:lnTo>
                  <a:pt x="288" y="271"/>
                </a:lnTo>
                <a:lnTo>
                  <a:pt x="322" y="237"/>
                </a:lnTo>
                <a:lnTo>
                  <a:pt x="309" y="233"/>
                </a:lnTo>
                <a:lnTo>
                  <a:pt x="298" y="228"/>
                </a:lnTo>
                <a:lnTo>
                  <a:pt x="288" y="221"/>
                </a:lnTo>
                <a:lnTo>
                  <a:pt x="278" y="213"/>
                </a:lnTo>
                <a:lnTo>
                  <a:pt x="270" y="205"/>
                </a:lnTo>
                <a:lnTo>
                  <a:pt x="263" y="195"/>
                </a:lnTo>
                <a:lnTo>
                  <a:pt x="257" y="185"/>
                </a:lnTo>
                <a:lnTo>
                  <a:pt x="252" y="174"/>
                </a:lnTo>
                <a:lnTo>
                  <a:pt x="247" y="163"/>
                </a:lnTo>
                <a:lnTo>
                  <a:pt x="243" y="151"/>
                </a:lnTo>
                <a:lnTo>
                  <a:pt x="239" y="140"/>
                </a:lnTo>
                <a:lnTo>
                  <a:pt x="236" y="127"/>
                </a:lnTo>
                <a:lnTo>
                  <a:pt x="230" y="103"/>
                </a:lnTo>
                <a:lnTo>
                  <a:pt x="225" y="81"/>
                </a:lnTo>
                <a:lnTo>
                  <a:pt x="253" y="100"/>
                </a:lnTo>
                <a:lnTo>
                  <a:pt x="277" y="118"/>
                </a:lnTo>
                <a:lnTo>
                  <a:pt x="289" y="127"/>
                </a:lnTo>
                <a:lnTo>
                  <a:pt x="300" y="134"/>
                </a:lnTo>
                <a:lnTo>
                  <a:pt x="312" y="142"/>
                </a:lnTo>
                <a:lnTo>
                  <a:pt x="324" y="149"/>
                </a:lnTo>
                <a:lnTo>
                  <a:pt x="336" y="154"/>
                </a:lnTo>
                <a:lnTo>
                  <a:pt x="348" y="159"/>
                </a:lnTo>
                <a:lnTo>
                  <a:pt x="363" y="162"/>
                </a:lnTo>
                <a:lnTo>
                  <a:pt x="377" y="165"/>
                </a:lnTo>
                <a:lnTo>
                  <a:pt x="393" y="166"/>
                </a:lnTo>
                <a:lnTo>
                  <a:pt x="409" y="166"/>
                </a:lnTo>
                <a:lnTo>
                  <a:pt x="428" y="165"/>
                </a:lnTo>
                <a:lnTo>
                  <a:pt x="448" y="162"/>
                </a:lnTo>
                <a:lnTo>
                  <a:pt x="447" y="168"/>
                </a:lnTo>
                <a:lnTo>
                  <a:pt x="445" y="175"/>
                </a:lnTo>
                <a:lnTo>
                  <a:pt x="443" y="181"/>
                </a:lnTo>
                <a:lnTo>
                  <a:pt x="439" y="188"/>
                </a:lnTo>
                <a:lnTo>
                  <a:pt x="434" y="194"/>
                </a:lnTo>
                <a:lnTo>
                  <a:pt x="429" y="200"/>
                </a:lnTo>
                <a:lnTo>
                  <a:pt x="422" y="207"/>
                </a:lnTo>
                <a:lnTo>
                  <a:pt x="416" y="212"/>
                </a:lnTo>
                <a:lnTo>
                  <a:pt x="409" y="218"/>
                </a:lnTo>
                <a:lnTo>
                  <a:pt x="402" y="222"/>
                </a:lnTo>
                <a:lnTo>
                  <a:pt x="395" y="227"/>
                </a:lnTo>
                <a:lnTo>
                  <a:pt x="386" y="230"/>
                </a:lnTo>
                <a:lnTo>
                  <a:pt x="378" y="233"/>
                </a:lnTo>
                <a:lnTo>
                  <a:pt x="371" y="236"/>
                </a:lnTo>
                <a:lnTo>
                  <a:pt x="363" y="237"/>
                </a:lnTo>
                <a:lnTo>
                  <a:pt x="356" y="237"/>
                </a:lnTo>
                <a:lnTo>
                  <a:pt x="364" y="241"/>
                </a:lnTo>
                <a:lnTo>
                  <a:pt x="370" y="245"/>
                </a:lnTo>
                <a:lnTo>
                  <a:pt x="375" y="248"/>
                </a:lnTo>
                <a:lnTo>
                  <a:pt x="378" y="252"/>
                </a:lnTo>
                <a:lnTo>
                  <a:pt x="380" y="256"/>
                </a:lnTo>
                <a:lnTo>
                  <a:pt x="381" y="260"/>
                </a:lnTo>
                <a:lnTo>
                  <a:pt x="380" y="264"/>
                </a:lnTo>
                <a:lnTo>
                  <a:pt x="379" y="268"/>
                </a:lnTo>
                <a:lnTo>
                  <a:pt x="375" y="275"/>
                </a:lnTo>
                <a:lnTo>
                  <a:pt x="369" y="281"/>
                </a:lnTo>
                <a:lnTo>
                  <a:pt x="362" y="286"/>
                </a:lnTo>
                <a:lnTo>
                  <a:pt x="356" y="290"/>
                </a:lnTo>
                <a:lnTo>
                  <a:pt x="339" y="303"/>
                </a:lnTo>
                <a:lnTo>
                  <a:pt x="323" y="314"/>
                </a:lnTo>
                <a:lnTo>
                  <a:pt x="305" y="324"/>
                </a:lnTo>
                <a:lnTo>
                  <a:pt x="288" y="331"/>
                </a:lnTo>
                <a:lnTo>
                  <a:pt x="269" y="336"/>
                </a:lnTo>
                <a:lnTo>
                  <a:pt x="252" y="340"/>
                </a:lnTo>
                <a:lnTo>
                  <a:pt x="233" y="342"/>
                </a:lnTo>
                <a:lnTo>
                  <a:pt x="215" y="343"/>
                </a:lnTo>
                <a:lnTo>
                  <a:pt x="196" y="342"/>
                </a:lnTo>
                <a:lnTo>
                  <a:pt x="176" y="340"/>
                </a:lnTo>
                <a:lnTo>
                  <a:pt x="158" y="337"/>
                </a:lnTo>
                <a:lnTo>
                  <a:pt x="139" y="333"/>
                </a:lnTo>
                <a:lnTo>
                  <a:pt x="121" y="327"/>
                </a:lnTo>
                <a:lnTo>
                  <a:pt x="102" y="320"/>
                </a:lnTo>
                <a:lnTo>
                  <a:pt x="84" y="313"/>
                </a:lnTo>
                <a:lnTo>
                  <a:pt x="65" y="304"/>
                </a:lnTo>
                <a:lnTo>
                  <a:pt x="57" y="298"/>
                </a:lnTo>
                <a:lnTo>
                  <a:pt x="50" y="291"/>
                </a:lnTo>
                <a:lnTo>
                  <a:pt x="44" y="283"/>
                </a:lnTo>
                <a:lnTo>
                  <a:pt x="38" y="276"/>
                </a:lnTo>
                <a:lnTo>
                  <a:pt x="31" y="268"/>
                </a:lnTo>
                <a:lnTo>
                  <a:pt x="27" y="259"/>
                </a:lnTo>
                <a:lnTo>
                  <a:pt x="22" y="251"/>
                </a:lnTo>
                <a:lnTo>
                  <a:pt x="18" y="243"/>
                </a:lnTo>
                <a:lnTo>
                  <a:pt x="12" y="226"/>
                </a:lnTo>
                <a:lnTo>
                  <a:pt x="7" y="208"/>
                </a:lnTo>
                <a:lnTo>
                  <a:pt x="4" y="190"/>
                </a:lnTo>
                <a:lnTo>
                  <a:pt x="1" y="170"/>
                </a:lnTo>
                <a:lnTo>
                  <a:pt x="0" y="151"/>
                </a:lnTo>
                <a:lnTo>
                  <a:pt x="0" y="130"/>
                </a:lnTo>
                <a:lnTo>
                  <a:pt x="1" y="109"/>
                </a:lnTo>
                <a:lnTo>
                  <a:pt x="4" y="88"/>
                </a:lnTo>
                <a:lnTo>
                  <a:pt x="10" y="45"/>
                </a:lnTo>
                <a:lnTo>
                  <a:pt x="17" y="0"/>
                </a:lnTo>
                <a:lnTo>
                  <a:pt x="23" y="5"/>
                </a:lnTo>
                <a:lnTo>
                  <a:pt x="28" y="12"/>
                </a:lnTo>
                <a:lnTo>
                  <a:pt x="32" y="18"/>
                </a:lnTo>
                <a:lnTo>
                  <a:pt x="36" y="24"/>
                </a:lnTo>
                <a:lnTo>
                  <a:pt x="40" y="31"/>
                </a:lnTo>
                <a:lnTo>
                  <a:pt x="42" y="37"/>
                </a:lnTo>
                <a:lnTo>
                  <a:pt x="44" y="45"/>
                </a:lnTo>
                <a:lnTo>
                  <a:pt x="46" y="52"/>
                </a:lnTo>
                <a:lnTo>
                  <a:pt x="48" y="67"/>
                </a:lnTo>
                <a:lnTo>
                  <a:pt x="49" y="84"/>
                </a:lnTo>
                <a:lnTo>
                  <a:pt x="49" y="100"/>
                </a:lnTo>
                <a:lnTo>
                  <a:pt x="49" y="117"/>
                </a:lnTo>
                <a:lnTo>
                  <a:pt x="48" y="134"/>
                </a:lnTo>
                <a:lnTo>
                  <a:pt x="48" y="152"/>
                </a:lnTo>
                <a:lnTo>
                  <a:pt x="49" y="168"/>
                </a:lnTo>
                <a:lnTo>
                  <a:pt x="51" y="184"/>
                </a:lnTo>
                <a:lnTo>
                  <a:pt x="53" y="192"/>
                </a:lnTo>
                <a:lnTo>
                  <a:pt x="55" y="199"/>
                </a:lnTo>
                <a:lnTo>
                  <a:pt x="57" y="206"/>
                </a:lnTo>
                <a:lnTo>
                  <a:pt x="60" y="213"/>
                </a:lnTo>
                <a:lnTo>
                  <a:pt x="64" y="220"/>
                </a:lnTo>
                <a:lnTo>
                  <a:pt x="68" y="226"/>
                </a:lnTo>
                <a:lnTo>
                  <a:pt x="74" y="232"/>
                </a:lnTo>
                <a:lnTo>
                  <a:pt x="8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14"/>
          <p:cNvSpPr>
            <a:spLocks/>
          </p:cNvSpPr>
          <p:nvPr/>
        </p:nvSpPr>
        <p:spPr bwMode="auto">
          <a:xfrm>
            <a:off x="7988300" y="3228975"/>
            <a:ext cx="85725" cy="166688"/>
          </a:xfrm>
          <a:custGeom>
            <a:avLst/>
            <a:gdLst>
              <a:gd name="T0" fmla="*/ 2147483647 w 326"/>
              <a:gd name="T1" fmla="*/ 2147483647 h 730"/>
              <a:gd name="T2" fmla="*/ 2147483647 w 326"/>
              <a:gd name="T3" fmla="*/ 2147483647 h 730"/>
              <a:gd name="T4" fmla="*/ 2147483647 w 326"/>
              <a:gd name="T5" fmla="*/ 2147483647 h 730"/>
              <a:gd name="T6" fmla="*/ 2147483647 w 326"/>
              <a:gd name="T7" fmla="*/ 2147483647 h 730"/>
              <a:gd name="T8" fmla="*/ 2147483647 w 326"/>
              <a:gd name="T9" fmla="*/ 2147483647 h 730"/>
              <a:gd name="T10" fmla="*/ 2147483647 w 326"/>
              <a:gd name="T11" fmla="*/ 2147483647 h 730"/>
              <a:gd name="T12" fmla="*/ 2147483647 w 326"/>
              <a:gd name="T13" fmla="*/ 2147483647 h 730"/>
              <a:gd name="T14" fmla="*/ 2147483647 w 326"/>
              <a:gd name="T15" fmla="*/ 2147483647 h 730"/>
              <a:gd name="T16" fmla="*/ 2147483647 w 326"/>
              <a:gd name="T17" fmla="*/ 2147483647 h 730"/>
              <a:gd name="T18" fmla="*/ 2147483647 w 326"/>
              <a:gd name="T19" fmla="*/ 2147483647 h 730"/>
              <a:gd name="T20" fmla="*/ 2147483647 w 326"/>
              <a:gd name="T21" fmla="*/ 2147483647 h 730"/>
              <a:gd name="T22" fmla="*/ 2147483647 w 326"/>
              <a:gd name="T23" fmla="*/ 2147483647 h 730"/>
              <a:gd name="T24" fmla="*/ 2147483647 w 326"/>
              <a:gd name="T25" fmla="*/ 2147483647 h 730"/>
              <a:gd name="T26" fmla="*/ 2147483647 w 326"/>
              <a:gd name="T27" fmla="*/ 2147483647 h 730"/>
              <a:gd name="T28" fmla="*/ 2147483647 w 326"/>
              <a:gd name="T29" fmla="*/ 2147483647 h 730"/>
              <a:gd name="T30" fmla="*/ 2147483647 w 326"/>
              <a:gd name="T31" fmla="*/ 2147483647 h 730"/>
              <a:gd name="T32" fmla="*/ 2147483647 w 326"/>
              <a:gd name="T33" fmla="*/ 2147483647 h 730"/>
              <a:gd name="T34" fmla="*/ 2147483647 w 326"/>
              <a:gd name="T35" fmla="*/ 2147483647 h 730"/>
              <a:gd name="T36" fmla="*/ 2147483647 w 326"/>
              <a:gd name="T37" fmla="*/ 2147483647 h 730"/>
              <a:gd name="T38" fmla="*/ 2147483647 w 326"/>
              <a:gd name="T39" fmla="*/ 2147483647 h 730"/>
              <a:gd name="T40" fmla="*/ 2147483647 w 326"/>
              <a:gd name="T41" fmla="*/ 2147483647 h 730"/>
              <a:gd name="T42" fmla="*/ 2147483647 w 326"/>
              <a:gd name="T43" fmla="*/ 2147483647 h 730"/>
              <a:gd name="T44" fmla="*/ 2147483647 w 326"/>
              <a:gd name="T45" fmla="*/ 2147483647 h 730"/>
              <a:gd name="T46" fmla="*/ 2147483647 w 326"/>
              <a:gd name="T47" fmla="*/ 2147483647 h 730"/>
              <a:gd name="T48" fmla="*/ 2147483647 w 326"/>
              <a:gd name="T49" fmla="*/ 2147483647 h 730"/>
              <a:gd name="T50" fmla="*/ 2147483647 w 326"/>
              <a:gd name="T51" fmla="*/ 2147483647 h 730"/>
              <a:gd name="T52" fmla="*/ 2147483647 w 326"/>
              <a:gd name="T53" fmla="*/ 2147483647 h 730"/>
              <a:gd name="T54" fmla="*/ 2147483647 w 326"/>
              <a:gd name="T55" fmla="*/ 2147483647 h 730"/>
              <a:gd name="T56" fmla="*/ 2147483647 w 326"/>
              <a:gd name="T57" fmla="*/ 2147483647 h 730"/>
              <a:gd name="T58" fmla="*/ 2147483647 w 326"/>
              <a:gd name="T59" fmla="*/ 2147483647 h 730"/>
              <a:gd name="T60" fmla="*/ 2147483647 w 326"/>
              <a:gd name="T61" fmla="*/ 2147483647 h 730"/>
              <a:gd name="T62" fmla="*/ 2147483647 w 326"/>
              <a:gd name="T63" fmla="*/ 2147483647 h 730"/>
              <a:gd name="T64" fmla="*/ 2147483647 w 326"/>
              <a:gd name="T65" fmla="*/ 2147483647 h 730"/>
              <a:gd name="T66" fmla="*/ 2147483647 w 326"/>
              <a:gd name="T67" fmla="*/ 2147483647 h 730"/>
              <a:gd name="T68" fmla="*/ 2147483647 w 326"/>
              <a:gd name="T69" fmla="*/ 2147483647 h 730"/>
              <a:gd name="T70" fmla="*/ 2147483647 w 326"/>
              <a:gd name="T71" fmla="*/ 2147483647 h 730"/>
              <a:gd name="T72" fmla="*/ 2147483647 w 326"/>
              <a:gd name="T73" fmla="*/ 2147483647 h 730"/>
              <a:gd name="T74" fmla="*/ 2147483647 w 326"/>
              <a:gd name="T75" fmla="*/ 2147483647 h 730"/>
              <a:gd name="T76" fmla="*/ 2147483647 w 326"/>
              <a:gd name="T77" fmla="*/ 0 h 730"/>
              <a:gd name="T78" fmla="*/ 2147483647 w 326"/>
              <a:gd name="T79" fmla="*/ 2147483647 h 730"/>
              <a:gd name="T80" fmla="*/ 2147483647 w 326"/>
              <a:gd name="T81" fmla="*/ 2147483647 h 730"/>
              <a:gd name="T82" fmla="*/ 2147483647 w 326"/>
              <a:gd name="T83" fmla="*/ 2147483647 h 730"/>
              <a:gd name="T84" fmla="*/ 2147483647 w 326"/>
              <a:gd name="T85" fmla="*/ 2147483647 h 730"/>
              <a:gd name="T86" fmla="*/ 2147483647 w 326"/>
              <a:gd name="T87" fmla="*/ 2147483647 h 730"/>
              <a:gd name="T88" fmla="*/ 2147483647 w 326"/>
              <a:gd name="T89" fmla="*/ 2147483647 h 730"/>
              <a:gd name="T90" fmla="*/ 2147483647 w 326"/>
              <a:gd name="T91" fmla="*/ 2147483647 h 7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6"/>
              <a:gd name="T139" fmla="*/ 0 h 730"/>
              <a:gd name="T140" fmla="*/ 326 w 326"/>
              <a:gd name="T141" fmla="*/ 730 h 7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6" h="730">
                <a:moveTo>
                  <a:pt x="310" y="398"/>
                </a:moveTo>
                <a:lnTo>
                  <a:pt x="309" y="411"/>
                </a:lnTo>
                <a:lnTo>
                  <a:pt x="308" y="423"/>
                </a:lnTo>
                <a:lnTo>
                  <a:pt x="307" y="436"/>
                </a:lnTo>
                <a:lnTo>
                  <a:pt x="305" y="448"/>
                </a:lnTo>
                <a:lnTo>
                  <a:pt x="302" y="460"/>
                </a:lnTo>
                <a:lnTo>
                  <a:pt x="298" y="471"/>
                </a:lnTo>
                <a:lnTo>
                  <a:pt x="295" y="484"/>
                </a:lnTo>
                <a:lnTo>
                  <a:pt x="290" y="495"/>
                </a:lnTo>
                <a:lnTo>
                  <a:pt x="279" y="517"/>
                </a:lnTo>
                <a:lnTo>
                  <a:pt x="268" y="539"/>
                </a:lnTo>
                <a:lnTo>
                  <a:pt x="255" y="560"/>
                </a:lnTo>
                <a:lnTo>
                  <a:pt x="240" y="580"/>
                </a:lnTo>
                <a:lnTo>
                  <a:pt x="225" y="600"/>
                </a:lnTo>
                <a:lnTo>
                  <a:pt x="209" y="620"/>
                </a:lnTo>
                <a:lnTo>
                  <a:pt x="194" y="639"/>
                </a:lnTo>
                <a:lnTo>
                  <a:pt x="177" y="658"/>
                </a:lnTo>
                <a:lnTo>
                  <a:pt x="146" y="694"/>
                </a:lnTo>
                <a:lnTo>
                  <a:pt x="117" y="730"/>
                </a:lnTo>
                <a:lnTo>
                  <a:pt x="124" y="719"/>
                </a:lnTo>
                <a:lnTo>
                  <a:pt x="134" y="702"/>
                </a:lnTo>
                <a:lnTo>
                  <a:pt x="145" y="681"/>
                </a:lnTo>
                <a:lnTo>
                  <a:pt x="155" y="657"/>
                </a:lnTo>
                <a:lnTo>
                  <a:pt x="159" y="645"/>
                </a:lnTo>
                <a:lnTo>
                  <a:pt x="162" y="633"/>
                </a:lnTo>
                <a:lnTo>
                  <a:pt x="165" y="621"/>
                </a:lnTo>
                <a:lnTo>
                  <a:pt x="165" y="610"/>
                </a:lnTo>
                <a:lnTo>
                  <a:pt x="164" y="598"/>
                </a:lnTo>
                <a:lnTo>
                  <a:pt x="162" y="589"/>
                </a:lnTo>
                <a:lnTo>
                  <a:pt x="160" y="584"/>
                </a:lnTo>
                <a:lnTo>
                  <a:pt x="157" y="580"/>
                </a:lnTo>
                <a:lnTo>
                  <a:pt x="154" y="577"/>
                </a:lnTo>
                <a:lnTo>
                  <a:pt x="151" y="573"/>
                </a:lnTo>
                <a:lnTo>
                  <a:pt x="97" y="602"/>
                </a:lnTo>
                <a:lnTo>
                  <a:pt x="194" y="398"/>
                </a:lnTo>
                <a:lnTo>
                  <a:pt x="176" y="386"/>
                </a:lnTo>
                <a:lnTo>
                  <a:pt x="159" y="373"/>
                </a:lnTo>
                <a:lnTo>
                  <a:pt x="150" y="368"/>
                </a:lnTo>
                <a:lnTo>
                  <a:pt x="139" y="365"/>
                </a:lnTo>
                <a:lnTo>
                  <a:pt x="134" y="364"/>
                </a:lnTo>
                <a:lnTo>
                  <a:pt x="128" y="364"/>
                </a:lnTo>
                <a:lnTo>
                  <a:pt x="123" y="364"/>
                </a:lnTo>
                <a:lnTo>
                  <a:pt x="117" y="365"/>
                </a:lnTo>
                <a:lnTo>
                  <a:pt x="117" y="356"/>
                </a:lnTo>
                <a:lnTo>
                  <a:pt x="120" y="346"/>
                </a:lnTo>
                <a:lnTo>
                  <a:pt x="123" y="337"/>
                </a:lnTo>
                <a:lnTo>
                  <a:pt x="127" y="327"/>
                </a:lnTo>
                <a:lnTo>
                  <a:pt x="136" y="308"/>
                </a:lnTo>
                <a:lnTo>
                  <a:pt x="146" y="289"/>
                </a:lnTo>
                <a:lnTo>
                  <a:pt x="149" y="279"/>
                </a:lnTo>
                <a:lnTo>
                  <a:pt x="152" y="270"/>
                </a:lnTo>
                <a:lnTo>
                  <a:pt x="153" y="261"/>
                </a:lnTo>
                <a:lnTo>
                  <a:pt x="153" y="253"/>
                </a:lnTo>
                <a:lnTo>
                  <a:pt x="153" y="249"/>
                </a:lnTo>
                <a:lnTo>
                  <a:pt x="151" y="245"/>
                </a:lnTo>
                <a:lnTo>
                  <a:pt x="150" y="241"/>
                </a:lnTo>
                <a:lnTo>
                  <a:pt x="147" y="237"/>
                </a:lnTo>
                <a:lnTo>
                  <a:pt x="143" y="233"/>
                </a:lnTo>
                <a:lnTo>
                  <a:pt x="140" y="230"/>
                </a:lnTo>
                <a:lnTo>
                  <a:pt x="136" y="225"/>
                </a:lnTo>
                <a:lnTo>
                  <a:pt x="131" y="222"/>
                </a:lnTo>
                <a:lnTo>
                  <a:pt x="126" y="222"/>
                </a:lnTo>
                <a:lnTo>
                  <a:pt x="123" y="222"/>
                </a:lnTo>
                <a:lnTo>
                  <a:pt x="119" y="223"/>
                </a:lnTo>
                <a:lnTo>
                  <a:pt x="115" y="224"/>
                </a:lnTo>
                <a:lnTo>
                  <a:pt x="108" y="228"/>
                </a:lnTo>
                <a:lnTo>
                  <a:pt x="103" y="234"/>
                </a:lnTo>
                <a:lnTo>
                  <a:pt x="93" y="246"/>
                </a:lnTo>
                <a:lnTo>
                  <a:pt x="83" y="256"/>
                </a:lnTo>
                <a:lnTo>
                  <a:pt x="94" y="233"/>
                </a:lnTo>
                <a:lnTo>
                  <a:pt x="106" y="210"/>
                </a:lnTo>
                <a:lnTo>
                  <a:pt x="112" y="199"/>
                </a:lnTo>
                <a:lnTo>
                  <a:pt x="115" y="187"/>
                </a:lnTo>
                <a:lnTo>
                  <a:pt x="117" y="181"/>
                </a:lnTo>
                <a:lnTo>
                  <a:pt x="117" y="175"/>
                </a:lnTo>
                <a:lnTo>
                  <a:pt x="117" y="168"/>
                </a:lnTo>
                <a:lnTo>
                  <a:pt x="117" y="161"/>
                </a:lnTo>
                <a:lnTo>
                  <a:pt x="113" y="152"/>
                </a:lnTo>
                <a:lnTo>
                  <a:pt x="107" y="147"/>
                </a:lnTo>
                <a:lnTo>
                  <a:pt x="105" y="145"/>
                </a:lnTo>
                <a:lnTo>
                  <a:pt x="103" y="144"/>
                </a:lnTo>
                <a:lnTo>
                  <a:pt x="100" y="143"/>
                </a:lnTo>
                <a:lnTo>
                  <a:pt x="98" y="143"/>
                </a:lnTo>
                <a:lnTo>
                  <a:pt x="93" y="144"/>
                </a:lnTo>
                <a:lnTo>
                  <a:pt x="87" y="146"/>
                </a:lnTo>
                <a:lnTo>
                  <a:pt x="83" y="149"/>
                </a:lnTo>
                <a:lnTo>
                  <a:pt x="78" y="152"/>
                </a:lnTo>
                <a:lnTo>
                  <a:pt x="74" y="155"/>
                </a:lnTo>
                <a:lnTo>
                  <a:pt x="69" y="157"/>
                </a:lnTo>
                <a:lnTo>
                  <a:pt x="66" y="158"/>
                </a:lnTo>
                <a:lnTo>
                  <a:pt x="64" y="157"/>
                </a:lnTo>
                <a:lnTo>
                  <a:pt x="63" y="154"/>
                </a:lnTo>
                <a:lnTo>
                  <a:pt x="63" y="149"/>
                </a:lnTo>
                <a:lnTo>
                  <a:pt x="65" y="140"/>
                </a:lnTo>
                <a:lnTo>
                  <a:pt x="68" y="128"/>
                </a:lnTo>
                <a:lnTo>
                  <a:pt x="83" y="114"/>
                </a:lnTo>
                <a:lnTo>
                  <a:pt x="76" y="107"/>
                </a:lnTo>
                <a:lnTo>
                  <a:pt x="69" y="101"/>
                </a:lnTo>
                <a:lnTo>
                  <a:pt x="65" y="99"/>
                </a:lnTo>
                <a:lnTo>
                  <a:pt x="61" y="98"/>
                </a:lnTo>
                <a:lnTo>
                  <a:pt x="55" y="98"/>
                </a:lnTo>
                <a:lnTo>
                  <a:pt x="49" y="99"/>
                </a:lnTo>
                <a:lnTo>
                  <a:pt x="0" y="147"/>
                </a:lnTo>
                <a:lnTo>
                  <a:pt x="19" y="121"/>
                </a:lnTo>
                <a:lnTo>
                  <a:pt x="41" y="93"/>
                </a:lnTo>
                <a:lnTo>
                  <a:pt x="51" y="81"/>
                </a:lnTo>
                <a:lnTo>
                  <a:pt x="63" y="69"/>
                </a:lnTo>
                <a:lnTo>
                  <a:pt x="76" y="57"/>
                </a:lnTo>
                <a:lnTo>
                  <a:pt x="88" y="47"/>
                </a:lnTo>
                <a:lnTo>
                  <a:pt x="101" y="37"/>
                </a:lnTo>
                <a:lnTo>
                  <a:pt x="115" y="28"/>
                </a:lnTo>
                <a:lnTo>
                  <a:pt x="129" y="20"/>
                </a:lnTo>
                <a:lnTo>
                  <a:pt x="143" y="13"/>
                </a:lnTo>
                <a:lnTo>
                  <a:pt x="159" y="8"/>
                </a:lnTo>
                <a:lnTo>
                  <a:pt x="175" y="4"/>
                </a:lnTo>
                <a:lnTo>
                  <a:pt x="192" y="1"/>
                </a:lnTo>
                <a:lnTo>
                  <a:pt x="208" y="0"/>
                </a:lnTo>
                <a:lnTo>
                  <a:pt x="218" y="8"/>
                </a:lnTo>
                <a:lnTo>
                  <a:pt x="228" y="16"/>
                </a:lnTo>
                <a:lnTo>
                  <a:pt x="236" y="25"/>
                </a:lnTo>
                <a:lnTo>
                  <a:pt x="245" y="34"/>
                </a:lnTo>
                <a:lnTo>
                  <a:pt x="253" y="44"/>
                </a:lnTo>
                <a:lnTo>
                  <a:pt x="261" y="54"/>
                </a:lnTo>
                <a:lnTo>
                  <a:pt x="268" y="65"/>
                </a:lnTo>
                <a:lnTo>
                  <a:pt x="274" y="76"/>
                </a:lnTo>
                <a:lnTo>
                  <a:pt x="281" y="87"/>
                </a:lnTo>
                <a:lnTo>
                  <a:pt x="287" y="99"/>
                </a:lnTo>
                <a:lnTo>
                  <a:pt x="293" y="112"/>
                </a:lnTo>
                <a:lnTo>
                  <a:pt x="298" y="124"/>
                </a:lnTo>
                <a:lnTo>
                  <a:pt x="306" y="150"/>
                </a:lnTo>
                <a:lnTo>
                  <a:pt x="313" y="176"/>
                </a:lnTo>
                <a:lnTo>
                  <a:pt x="319" y="203"/>
                </a:lnTo>
                <a:lnTo>
                  <a:pt x="323" y="231"/>
                </a:lnTo>
                <a:lnTo>
                  <a:pt x="325" y="259"/>
                </a:lnTo>
                <a:lnTo>
                  <a:pt x="326" y="287"/>
                </a:lnTo>
                <a:lnTo>
                  <a:pt x="324" y="315"/>
                </a:lnTo>
                <a:lnTo>
                  <a:pt x="322" y="343"/>
                </a:lnTo>
                <a:lnTo>
                  <a:pt x="316" y="372"/>
                </a:lnTo>
                <a:lnTo>
                  <a:pt x="310" y="398"/>
                </a:lnTo>
                <a:close/>
              </a:path>
            </a:pathLst>
          </a:custGeom>
          <a:solidFill>
            <a:srgbClr val="006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15"/>
          <p:cNvSpPr>
            <a:spLocks/>
          </p:cNvSpPr>
          <p:nvPr/>
        </p:nvSpPr>
        <p:spPr bwMode="auto">
          <a:xfrm>
            <a:off x="8099425" y="3251200"/>
            <a:ext cx="30163" cy="65088"/>
          </a:xfrm>
          <a:custGeom>
            <a:avLst/>
            <a:gdLst>
              <a:gd name="T0" fmla="*/ 2147483647 w 114"/>
              <a:gd name="T1" fmla="*/ 2147483647 h 289"/>
              <a:gd name="T2" fmla="*/ 2147483647 w 114"/>
              <a:gd name="T3" fmla="*/ 2147483647 h 289"/>
              <a:gd name="T4" fmla="*/ 2147483647 w 114"/>
              <a:gd name="T5" fmla="*/ 2147483647 h 289"/>
              <a:gd name="T6" fmla="*/ 2147483647 w 114"/>
              <a:gd name="T7" fmla="*/ 2147483647 h 289"/>
              <a:gd name="T8" fmla="*/ 2147483647 w 114"/>
              <a:gd name="T9" fmla="*/ 2147483647 h 289"/>
              <a:gd name="T10" fmla="*/ 2147483647 w 114"/>
              <a:gd name="T11" fmla="*/ 2147483647 h 289"/>
              <a:gd name="T12" fmla="*/ 2147483647 w 114"/>
              <a:gd name="T13" fmla="*/ 2147483647 h 289"/>
              <a:gd name="T14" fmla="*/ 2147483647 w 114"/>
              <a:gd name="T15" fmla="*/ 2147483647 h 289"/>
              <a:gd name="T16" fmla="*/ 2147483647 w 114"/>
              <a:gd name="T17" fmla="*/ 2147483647 h 289"/>
              <a:gd name="T18" fmla="*/ 2147483647 w 114"/>
              <a:gd name="T19" fmla="*/ 2147483647 h 289"/>
              <a:gd name="T20" fmla="*/ 2147483647 w 114"/>
              <a:gd name="T21" fmla="*/ 2147483647 h 289"/>
              <a:gd name="T22" fmla="*/ 2147483647 w 114"/>
              <a:gd name="T23" fmla="*/ 2147483647 h 289"/>
              <a:gd name="T24" fmla="*/ 2147483647 w 114"/>
              <a:gd name="T25" fmla="*/ 2147483647 h 289"/>
              <a:gd name="T26" fmla="*/ 2147483647 w 114"/>
              <a:gd name="T27" fmla="*/ 2147483647 h 289"/>
              <a:gd name="T28" fmla="*/ 2147483647 w 114"/>
              <a:gd name="T29" fmla="*/ 2147483647 h 289"/>
              <a:gd name="T30" fmla="*/ 2147483647 w 114"/>
              <a:gd name="T31" fmla="*/ 2147483647 h 289"/>
              <a:gd name="T32" fmla="*/ 2147483647 w 114"/>
              <a:gd name="T33" fmla="*/ 2147483647 h 289"/>
              <a:gd name="T34" fmla="*/ 2147483647 w 114"/>
              <a:gd name="T35" fmla="*/ 2147483647 h 289"/>
              <a:gd name="T36" fmla="*/ 2147483647 w 114"/>
              <a:gd name="T37" fmla="*/ 2147483647 h 289"/>
              <a:gd name="T38" fmla="*/ 2147483647 w 114"/>
              <a:gd name="T39" fmla="*/ 2147483647 h 289"/>
              <a:gd name="T40" fmla="*/ 2147483647 w 114"/>
              <a:gd name="T41" fmla="*/ 2147483647 h 289"/>
              <a:gd name="T42" fmla="*/ 2147483647 w 114"/>
              <a:gd name="T43" fmla="*/ 2147483647 h 289"/>
              <a:gd name="T44" fmla="*/ 2147483647 w 114"/>
              <a:gd name="T45" fmla="*/ 2147483647 h 289"/>
              <a:gd name="T46" fmla="*/ 0 w 114"/>
              <a:gd name="T47" fmla="*/ 2147483647 h 289"/>
              <a:gd name="T48" fmla="*/ 0 w 114"/>
              <a:gd name="T49" fmla="*/ 2147483647 h 289"/>
              <a:gd name="T50" fmla="*/ 2147483647 w 114"/>
              <a:gd name="T51" fmla="*/ 2147483647 h 289"/>
              <a:gd name="T52" fmla="*/ 2147483647 w 114"/>
              <a:gd name="T53" fmla="*/ 2147483647 h 289"/>
              <a:gd name="T54" fmla="*/ 2147483647 w 114"/>
              <a:gd name="T55" fmla="*/ 2147483647 h 289"/>
              <a:gd name="T56" fmla="*/ 2147483647 w 114"/>
              <a:gd name="T57" fmla="*/ 2147483647 h 289"/>
              <a:gd name="T58" fmla="*/ 2147483647 w 114"/>
              <a:gd name="T59" fmla="*/ 2147483647 h 289"/>
              <a:gd name="T60" fmla="*/ 2147483647 w 114"/>
              <a:gd name="T61" fmla="*/ 2147483647 h 289"/>
              <a:gd name="T62" fmla="*/ 2147483647 w 114"/>
              <a:gd name="T63" fmla="*/ 2147483647 h 289"/>
              <a:gd name="T64" fmla="*/ 2147483647 w 114"/>
              <a:gd name="T65" fmla="*/ 2147483647 h 289"/>
              <a:gd name="T66" fmla="*/ 2147483647 w 114"/>
              <a:gd name="T67" fmla="*/ 2147483647 h 289"/>
              <a:gd name="T68" fmla="*/ 2147483647 w 114"/>
              <a:gd name="T69" fmla="*/ 2147483647 h 289"/>
              <a:gd name="T70" fmla="*/ 2147483647 w 114"/>
              <a:gd name="T71" fmla="*/ 2147483647 h 289"/>
              <a:gd name="T72" fmla="*/ 2147483647 w 114"/>
              <a:gd name="T73" fmla="*/ 2147483647 h 289"/>
              <a:gd name="T74" fmla="*/ 2147483647 w 114"/>
              <a:gd name="T75" fmla="*/ 0 h 289"/>
              <a:gd name="T76" fmla="*/ 2147483647 w 114"/>
              <a:gd name="T77" fmla="*/ 0 h 289"/>
              <a:gd name="T78" fmla="*/ 2147483647 w 114"/>
              <a:gd name="T79" fmla="*/ 2147483647 h 289"/>
              <a:gd name="T80" fmla="*/ 2147483647 w 114"/>
              <a:gd name="T81" fmla="*/ 2147483647 h 289"/>
              <a:gd name="T82" fmla="*/ 2147483647 w 114"/>
              <a:gd name="T83" fmla="*/ 2147483647 h 289"/>
              <a:gd name="T84" fmla="*/ 2147483647 w 114"/>
              <a:gd name="T85" fmla="*/ 2147483647 h 289"/>
              <a:gd name="T86" fmla="*/ 2147483647 w 114"/>
              <a:gd name="T87" fmla="*/ 2147483647 h 289"/>
              <a:gd name="T88" fmla="*/ 2147483647 w 114"/>
              <a:gd name="T89" fmla="*/ 2147483647 h 289"/>
              <a:gd name="T90" fmla="*/ 2147483647 w 114"/>
              <a:gd name="T91" fmla="*/ 2147483647 h 289"/>
              <a:gd name="T92" fmla="*/ 2147483647 w 114"/>
              <a:gd name="T93" fmla="*/ 2147483647 h 289"/>
              <a:gd name="T94" fmla="*/ 2147483647 w 114"/>
              <a:gd name="T95" fmla="*/ 2147483647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289"/>
              <a:gd name="T146" fmla="*/ 114 w 114"/>
              <a:gd name="T147" fmla="*/ 289 h 2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289">
                <a:moveTo>
                  <a:pt x="114" y="52"/>
                </a:moveTo>
                <a:lnTo>
                  <a:pt x="99" y="289"/>
                </a:lnTo>
                <a:lnTo>
                  <a:pt x="98" y="255"/>
                </a:lnTo>
                <a:lnTo>
                  <a:pt x="98" y="217"/>
                </a:lnTo>
                <a:lnTo>
                  <a:pt x="98" y="197"/>
                </a:lnTo>
                <a:lnTo>
                  <a:pt x="98" y="177"/>
                </a:lnTo>
                <a:lnTo>
                  <a:pt x="96" y="157"/>
                </a:lnTo>
                <a:lnTo>
                  <a:pt x="94" y="137"/>
                </a:lnTo>
                <a:lnTo>
                  <a:pt x="91" y="116"/>
                </a:lnTo>
                <a:lnTo>
                  <a:pt x="87" y="97"/>
                </a:lnTo>
                <a:lnTo>
                  <a:pt x="84" y="88"/>
                </a:lnTo>
                <a:lnTo>
                  <a:pt x="80" y="80"/>
                </a:lnTo>
                <a:lnTo>
                  <a:pt x="77" y="72"/>
                </a:lnTo>
                <a:lnTo>
                  <a:pt x="72" y="64"/>
                </a:lnTo>
                <a:lnTo>
                  <a:pt x="67" y="56"/>
                </a:lnTo>
                <a:lnTo>
                  <a:pt x="62" y="49"/>
                </a:lnTo>
                <a:lnTo>
                  <a:pt x="56" y="43"/>
                </a:lnTo>
                <a:lnTo>
                  <a:pt x="50" y="37"/>
                </a:lnTo>
                <a:lnTo>
                  <a:pt x="43" y="31"/>
                </a:lnTo>
                <a:lnTo>
                  <a:pt x="34" y="27"/>
                </a:lnTo>
                <a:lnTo>
                  <a:pt x="26" y="23"/>
                </a:lnTo>
                <a:lnTo>
                  <a:pt x="17" y="19"/>
                </a:lnTo>
                <a:lnTo>
                  <a:pt x="5" y="43"/>
                </a:lnTo>
                <a:lnTo>
                  <a:pt x="0" y="52"/>
                </a:lnTo>
                <a:lnTo>
                  <a:pt x="0" y="49"/>
                </a:lnTo>
                <a:lnTo>
                  <a:pt x="4" y="38"/>
                </a:lnTo>
                <a:lnTo>
                  <a:pt x="9" y="32"/>
                </a:lnTo>
                <a:lnTo>
                  <a:pt x="13" y="25"/>
                </a:lnTo>
                <a:lnTo>
                  <a:pt x="18" y="18"/>
                </a:lnTo>
                <a:lnTo>
                  <a:pt x="24" y="12"/>
                </a:lnTo>
                <a:lnTo>
                  <a:pt x="30" y="6"/>
                </a:lnTo>
                <a:lnTo>
                  <a:pt x="36" y="3"/>
                </a:lnTo>
                <a:lnTo>
                  <a:pt x="40" y="2"/>
                </a:lnTo>
                <a:lnTo>
                  <a:pt x="44" y="2"/>
                </a:lnTo>
                <a:lnTo>
                  <a:pt x="48" y="3"/>
                </a:lnTo>
                <a:lnTo>
                  <a:pt x="51" y="4"/>
                </a:lnTo>
                <a:lnTo>
                  <a:pt x="58" y="1"/>
                </a:lnTo>
                <a:lnTo>
                  <a:pt x="65" y="0"/>
                </a:lnTo>
                <a:lnTo>
                  <a:pt x="71" y="0"/>
                </a:lnTo>
                <a:lnTo>
                  <a:pt x="77" y="1"/>
                </a:lnTo>
                <a:lnTo>
                  <a:pt x="81" y="3"/>
                </a:lnTo>
                <a:lnTo>
                  <a:pt x="85" y="6"/>
                </a:lnTo>
                <a:lnTo>
                  <a:pt x="88" y="10"/>
                </a:lnTo>
                <a:lnTo>
                  <a:pt x="91" y="14"/>
                </a:lnTo>
                <a:lnTo>
                  <a:pt x="97" y="24"/>
                </a:lnTo>
                <a:lnTo>
                  <a:pt x="102" y="34"/>
                </a:lnTo>
                <a:lnTo>
                  <a:pt x="107" y="44"/>
                </a:lnTo>
                <a:lnTo>
                  <a:pt x="114" y="52"/>
                </a:lnTo>
                <a:close/>
              </a:path>
            </a:pathLst>
          </a:custGeom>
          <a:solidFill>
            <a:srgbClr val="006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16"/>
          <p:cNvSpPr>
            <a:spLocks/>
          </p:cNvSpPr>
          <p:nvPr/>
        </p:nvSpPr>
        <p:spPr bwMode="auto">
          <a:xfrm>
            <a:off x="7329488" y="3316288"/>
            <a:ext cx="885825" cy="504825"/>
          </a:xfrm>
          <a:custGeom>
            <a:avLst/>
            <a:gdLst>
              <a:gd name="T0" fmla="*/ 2147483647 w 3345"/>
              <a:gd name="T1" fmla="*/ 2147483647 h 2223"/>
              <a:gd name="T2" fmla="*/ 2147483647 w 3345"/>
              <a:gd name="T3" fmla="*/ 2147483647 h 2223"/>
              <a:gd name="T4" fmla="*/ 2147483647 w 3345"/>
              <a:gd name="T5" fmla="*/ 2147483647 h 2223"/>
              <a:gd name="T6" fmla="*/ 2147483647 w 3345"/>
              <a:gd name="T7" fmla="*/ 2147483647 h 2223"/>
              <a:gd name="T8" fmla="*/ 2147483647 w 3345"/>
              <a:gd name="T9" fmla="*/ 2147483647 h 2223"/>
              <a:gd name="T10" fmla="*/ 2147483647 w 3345"/>
              <a:gd name="T11" fmla="*/ 2147483647 h 2223"/>
              <a:gd name="T12" fmla="*/ 2147483647 w 3345"/>
              <a:gd name="T13" fmla="*/ 2147483647 h 2223"/>
              <a:gd name="T14" fmla="*/ 2147483647 w 3345"/>
              <a:gd name="T15" fmla="*/ 2147483647 h 2223"/>
              <a:gd name="T16" fmla="*/ 2147483647 w 3345"/>
              <a:gd name="T17" fmla="*/ 2147483647 h 2223"/>
              <a:gd name="T18" fmla="*/ 2147483647 w 3345"/>
              <a:gd name="T19" fmla="*/ 2147483647 h 2223"/>
              <a:gd name="T20" fmla="*/ 2147483647 w 3345"/>
              <a:gd name="T21" fmla="*/ 2147483647 h 2223"/>
              <a:gd name="T22" fmla="*/ 2147483647 w 3345"/>
              <a:gd name="T23" fmla="*/ 2147483647 h 2223"/>
              <a:gd name="T24" fmla="*/ 2147483647 w 3345"/>
              <a:gd name="T25" fmla="*/ 2147483647 h 2223"/>
              <a:gd name="T26" fmla="*/ 2147483647 w 3345"/>
              <a:gd name="T27" fmla="*/ 2147483647 h 2223"/>
              <a:gd name="T28" fmla="*/ 2147483647 w 3345"/>
              <a:gd name="T29" fmla="*/ 2147483647 h 2223"/>
              <a:gd name="T30" fmla="*/ 2147483647 w 3345"/>
              <a:gd name="T31" fmla="*/ 2147483647 h 2223"/>
              <a:gd name="T32" fmla="*/ 2147483647 w 3345"/>
              <a:gd name="T33" fmla="*/ 2147483647 h 2223"/>
              <a:gd name="T34" fmla="*/ 2147483647 w 3345"/>
              <a:gd name="T35" fmla="*/ 2147483647 h 2223"/>
              <a:gd name="T36" fmla="*/ 2147483647 w 3345"/>
              <a:gd name="T37" fmla="*/ 2147483647 h 2223"/>
              <a:gd name="T38" fmla="*/ 2147483647 w 3345"/>
              <a:gd name="T39" fmla="*/ 2147483647 h 2223"/>
              <a:gd name="T40" fmla="*/ 2147483647 w 3345"/>
              <a:gd name="T41" fmla="*/ 2147483647 h 2223"/>
              <a:gd name="T42" fmla="*/ 2147483647 w 3345"/>
              <a:gd name="T43" fmla="*/ 2147483647 h 2223"/>
              <a:gd name="T44" fmla="*/ 2147483647 w 3345"/>
              <a:gd name="T45" fmla="*/ 2147483647 h 2223"/>
              <a:gd name="T46" fmla="*/ 2147483647 w 3345"/>
              <a:gd name="T47" fmla="*/ 2147483647 h 2223"/>
              <a:gd name="T48" fmla="*/ 2147483647 w 3345"/>
              <a:gd name="T49" fmla="*/ 2147483647 h 2223"/>
              <a:gd name="T50" fmla="*/ 2147483647 w 3345"/>
              <a:gd name="T51" fmla="*/ 2147483647 h 2223"/>
              <a:gd name="T52" fmla="*/ 2147483647 w 3345"/>
              <a:gd name="T53" fmla="*/ 2147483647 h 2223"/>
              <a:gd name="T54" fmla="*/ 2147483647 w 3345"/>
              <a:gd name="T55" fmla="*/ 2147483647 h 2223"/>
              <a:gd name="T56" fmla="*/ 2147483647 w 3345"/>
              <a:gd name="T57" fmla="*/ 2147483647 h 2223"/>
              <a:gd name="T58" fmla="*/ 2147483647 w 3345"/>
              <a:gd name="T59" fmla="*/ 2147483647 h 2223"/>
              <a:gd name="T60" fmla="*/ 2147483647 w 3345"/>
              <a:gd name="T61" fmla="*/ 2147483647 h 2223"/>
              <a:gd name="T62" fmla="*/ 2147483647 w 3345"/>
              <a:gd name="T63" fmla="*/ 2147483647 h 2223"/>
              <a:gd name="T64" fmla="*/ 2147483647 w 3345"/>
              <a:gd name="T65" fmla="*/ 2147483647 h 2223"/>
              <a:gd name="T66" fmla="*/ 2147483647 w 3345"/>
              <a:gd name="T67" fmla="*/ 2147483647 h 2223"/>
              <a:gd name="T68" fmla="*/ 2147483647 w 3345"/>
              <a:gd name="T69" fmla="*/ 2147483647 h 2223"/>
              <a:gd name="T70" fmla="*/ 2147483647 w 3345"/>
              <a:gd name="T71" fmla="*/ 2147483647 h 2223"/>
              <a:gd name="T72" fmla="*/ 2147483647 w 3345"/>
              <a:gd name="T73" fmla="*/ 2147483647 h 2223"/>
              <a:gd name="T74" fmla="*/ 2147483647 w 3345"/>
              <a:gd name="T75" fmla="*/ 2147483647 h 2223"/>
              <a:gd name="T76" fmla="*/ 2147483647 w 3345"/>
              <a:gd name="T77" fmla="*/ 2147483647 h 2223"/>
              <a:gd name="T78" fmla="*/ 2147483647 w 3345"/>
              <a:gd name="T79" fmla="*/ 2147483647 h 2223"/>
              <a:gd name="T80" fmla="*/ 2147483647 w 3345"/>
              <a:gd name="T81" fmla="*/ 2147483647 h 2223"/>
              <a:gd name="T82" fmla="*/ 2147483647 w 3345"/>
              <a:gd name="T83" fmla="*/ 2147483647 h 2223"/>
              <a:gd name="T84" fmla="*/ 2147483647 w 3345"/>
              <a:gd name="T85" fmla="*/ 2147483647 h 2223"/>
              <a:gd name="T86" fmla="*/ 2147483647 w 3345"/>
              <a:gd name="T87" fmla="*/ 2147483647 h 2223"/>
              <a:gd name="T88" fmla="*/ 2147483647 w 3345"/>
              <a:gd name="T89" fmla="*/ 2147483647 h 2223"/>
              <a:gd name="T90" fmla="*/ 2147483647 w 3345"/>
              <a:gd name="T91" fmla="*/ 2147483647 h 2223"/>
              <a:gd name="T92" fmla="*/ 2147483647 w 3345"/>
              <a:gd name="T93" fmla="*/ 2147483647 h 2223"/>
              <a:gd name="T94" fmla="*/ 2147483647 w 3345"/>
              <a:gd name="T95" fmla="*/ 2147483647 h 2223"/>
              <a:gd name="T96" fmla="*/ 2147483647 w 3345"/>
              <a:gd name="T97" fmla="*/ 2147483647 h 2223"/>
              <a:gd name="T98" fmla="*/ 2147483647 w 3345"/>
              <a:gd name="T99" fmla="*/ 2147483647 h 2223"/>
              <a:gd name="T100" fmla="*/ 2147483647 w 3345"/>
              <a:gd name="T101" fmla="*/ 2147483647 h 2223"/>
              <a:gd name="T102" fmla="*/ 2147483647 w 3345"/>
              <a:gd name="T103" fmla="*/ 2147483647 h 2223"/>
              <a:gd name="T104" fmla="*/ 2147483647 w 3345"/>
              <a:gd name="T105" fmla="*/ 2147483647 h 2223"/>
              <a:gd name="T106" fmla="*/ 2147483647 w 3345"/>
              <a:gd name="T107" fmla="*/ 2147483647 h 2223"/>
              <a:gd name="T108" fmla="*/ 2147483647 w 3345"/>
              <a:gd name="T109" fmla="*/ 2147483647 h 2223"/>
              <a:gd name="T110" fmla="*/ 2147483647 w 3345"/>
              <a:gd name="T111" fmla="*/ 2147483647 h 2223"/>
              <a:gd name="T112" fmla="*/ 2147483647 w 3345"/>
              <a:gd name="T113" fmla="*/ 2147483647 h 2223"/>
              <a:gd name="T114" fmla="*/ 2147483647 w 3345"/>
              <a:gd name="T115" fmla="*/ 2147483647 h 2223"/>
              <a:gd name="T116" fmla="*/ 2147483647 w 3345"/>
              <a:gd name="T117" fmla="*/ 2147483647 h 2223"/>
              <a:gd name="T118" fmla="*/ 2147483647 w 3345"/>
              <a:gd name="T119" fmla="*/ 2147483647 h 2223"/>
              <a:gd name="T120" fmla="*/ 2147483647 w 3345"/>
              <a:gd name="T121" fmla="*/ 2147483647 h 22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45"/>
              <a:gd name="T184" fmla="*/ 0 h 2223"/>
              <a:gd name="T185" fmla="*/ 3345 w 3345"/>
              <a:gd name="T186" fmla="*/ 2223 h 22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45" h="2223">
                <a:moveTo>
                  <a:pt x="2329" y="489"/>
                </a:moveTo>
                <a:lnTo>
                  <a:pt x="2339" y="495"/>
                </a:lnTo>
                <a:lnTo>
                  <a:pt x="2349" y="501"/>
                </a:lnTo>
                <a:lnTo>
                  <a:pt x="2360" y="506"/>
                </a:lnTo>
                <a:lnTo>
                  <a:pt x="2370" y="510"/>
                </a:lnTo>
                <a:lnTo>
                  <a:pt x="2381" y="513"/>
                </a:lnTo>
                <a:lnTo>
                  <a:pt x="2392" y="516"/>
                </a:lnTo>
                <a:lnTo>
                  <a:pt x="2403" y="517"/>
                </a:lnTo>
                <a:lnTo>
                  <a:pt x="2413" y="518"/>
                </a:lnTo>
                <a:lnTo>
                  <a:pt x="2424" y="519"/>
                </a:lnTo>
                <a:lnTo>
                  <a:pt x="2435" y="519"/>
                </a:lnTo>
                <a:lnTo>
                  <a:pt x="2445" y="518"/>
                </a:lnTo>
                <a:lnTo>
                  <a:pt x="2457" y="517"/>
                </a:lnTo>
                <a:lnTo>
                  <a:pt x="2478" y="513"/>
                </a:lnTo>
                <a:lnTo>
                  <a:pt x="2499" y="508"/>
                </a:lnTo>
                <a:lnTo>
                  <a:pt x="2520" y="501"/>
                </a:lnTo>
                <a:lnTo>
                  <a:pt x="2541" y="493"/>
                </a:lnTo>
                <a:lnTo>
                  <a:pt x="2563" y="484"/>
                </a:lnTo>
                <a:lnTo>
                  <a:pt x="2583" y="476"/>
                </a:lnTo>
                <a:lnTo>
                  <a:pt x="2623" y="457"/>
                </a:lnTo>
                <a:lnTo>
                  <a:pt x="2662" y="441"/>
                </a:lnTo>
                <a:lnTo>
                  <a:pt x="2813" y="284"/>
                </a:lnTo>
                <a:lnTo>
                  <a:pt x="2834" y="284"/>
                </a:lnTo>
                <a:lnTo>
                  <a:pt x="2855" y="284"/>
                </a:lnTo>
                <a:lnTo>
                  <a:pt x="2875" y="285"/>
                </a:lnTo>
                <a:lnTo>
                  <a:pt x="2896" y="287"/>
                </a:lnTo>
                <a:lnTo>
                  <a:pt x="2916" y="289"/>
                </a:lnTo>
                <a:lnTo>
                  <a:pt x="2935" y="293"/>
                </a:lnTo>
                <a:lnTo>
                  <a:pt x="2955" y="297"/>
                </a:lnTo>
                <a:lnTo>
                  <a:pt x="2973" y="302"/>
                </a:lnTo>
                <a:lnTo>
                  <a:pt x="2992" y="308"/>
                </a:lnTo>
                <a:lnTo>
                  <a:pt x="3010" y="314"/>
                </a:lnTo>
                <a:lnTo>
                  <a:pt x="3028" y="321"/>
                </a:lnTo>
                <a:lnTo>
                  <a:pt x="3045" y="329"/>
                </a:lnTo>
                <a:lnTo>
                  <a:pt x="3062" y="337"/>
                </a:lnTo>
                <a:lnTo>
                  <a:pt x="3079" y="346"/>
                </a:lnTo>
                <a:lnTo>
                  <a:pt x="3096" y="356"/>
                </a:lnTo>
                <a:lnTo>
                  <a:pt x="3111" y="366"/>
                </a:lnTo>
                <a:lnTo>
                  <a:pt x="3143" y="387"/>
                </a:lnTo>
                <a:lnTo>
                  <a:pt x="3174" y="409"/>
                </a:lnTo>
                <a:lnTo>
                  <a:pt x="3204" y="433"/>
                </a:lnTo>
                <a:lnTo>
                  <a:pt x="3234" y="458"/>
                </a:lnTo>
                <a:lnTo>
                  <a:pt x="3290" y="511"/>
                </a:lnTo>
                <a:lnTo>
                  <a:pt x="3345" y="564"/>
                </a:lnTo>
                <a:lnTo>
                  <a:pt x="3327" y="582"/>
                </a:lnTo>
                <a:lnTo>
                  <a:pt x="3310" y="598"/>
                </a:lnTo>
                <a:lnTo>
                  <a:pt x="3291" y="613"/>
                </a:lnTo>
                <a:lnTo>
                  <a:pt x="3273" y="626"/>
                </a:lnTo>
                <a:lnTo>
                  <a:pt x="3253" y="637"/>
                </a:lnTo>
                <a:lnTo>
                  <a:pt x="3234" y="647"/>
                </a:lnTo>
                <a:lnTo>
                  <a:pt x="3214" y="656"/>
                </a:lnTo>
                <a:lnTo>
                  <a:pt x="3195" y="663"/>
                </a:lnTo>
                <a:lnTo>
                  <a:pt x="3174" y="670"/>
                </a:lnTo>
                <a:lnTo>
                  <a:pt x="3152" y="675"/>
                </a:lnTo>
                <a:lnTo>
                  <a:pt x="3132" y="679"/>
                </a:lnTo>
                <a:lnTo>
                  <a:pt x="3110" y="683"/>
                </a:lnTo>
                <a:lnTo>
                  <a:pt x="3088" y="685"/>
                </a:lnTo>
                <a:lnTo>
                  <a:pt x="3067" y="687"/>
                </a:lnTo>
                <a:lnTo>
                  <a:pt x="3045" y="688"/>
                </a:lnTo>
                <a:lnTo>
                  <a:pt x="3023" y="688"/>
                </a:lnTo>
                <a:lnTo>
                  <a:pt x="2977" y="688"/>
                </a:lnTo>
                <a:lnTo>
                  <a:pt x="2932" y="686"/>
                </a:lnTo>
                <a:lnTo>
                  <a:pt x="2886" y="683"/>
                </a:lnTo>
                <a:lnTo>
                  <a:pt x="2839" y="680"/>
                </a:lnTo>
                <a:lnTo>
                  <a:pt x="2793" y="677"/>
                </a:lnTo>
                <a:lnTo>
                  <a:pt x="2746" y="676"/>
                </a:lnTo>
                <a:lnTo>
                  <a:pt x="2722" y="676"/>
                </a:lnTo>
                <a:lnTo>
                  <a:pt x="2699" y="676"/>
                </a:lnTo>
                <a:lnTo>
                  <a:pt x="2676" y="677"/>
                </a:lnTo>
                <a:lnTo>
                  <a:pt x="2653" y="678"/>
                </a:lnTo>
                <a:lnTo>
                  <a:pt x="2642" y="689"/>
                </a:lnTo>
                <a:lnTo>
                  <a:pt x="2631" y="700"/>
                </a:lnTo>
                <a:lnTo>
                  <a:pt x="2621" y="712"/>
                </a:lnTo>
                <a:lnTo>
                  <a:pt x="2611" y="724"/>
                </a:lnTo>
                <a:lnTo>
                  <a:pt x="2602" y="738"/>
                </a:lnTo>
                <a:lnTo>
                  <a:pt x="2593" y="751"/>
                </a:lnTo>
                <a:lnTo>
                  <a:pt x="2585" y="765"/>
                </a:lnTo>
                <a:lnTo>
                  <a:pt x="2579" y="779"/>
                </a:lnTo>
                <a:lnTo>
                  <a:pt x="2574" y="793"/>
                </a:lnTo>
                <a:lnTo>
                  <a:pt x="2570" y="808"/>
                </a:lnTo>
                <a:lnTo>
                  <a:pt x="2568" y="823"/>
                </a:lnTo>
                <a:lnTo>
                  <a:pt x="2567" y="838"/>
                </a:lnTo>
                <a:lnTo>
                  <a:pt x="2569" y="854"/>
                </a:lnTo>
                <a:lnTo>
                  <a:pt x="2572" y="870"/>
                </a:lnTo>
                <a:lnTo>
                  <a:pt x="2574" y="877"/>
                </a:lnTo>
                <a:lnTo>
                  <a:pt x="2577" y="885"/>
                </a:lnTo>
                <a:lnTo>
                  <a:pt x="2581" y="893"/>
                </a:lnTo>
                <a:lnTo>
                  <a:pt x="2585" y="901"/>
                </a:lnTo>
                <a:lnTo>
                  <a:pt x="2682" y="915"/>
                </a:lnTo>
                <a:lnTo>
                  <a:pt x="2681" y="922"/>
                </a:lnTo>
                <a:lnTo>
                  <a:pt x="2680" y="929"/>
                </a:lnTo>
                <a:lnTo>
                  <a:pt x="2680" y="936"/>
                </a:lnTo>
                <a:lnTo>
                  <a:pt x="2681" y="944"/>
                </a:lnTo>
                <a:lnTo>
                  <a:pt x="2685" y="961"/>
                </a:lnTo>
                <a:lnTo>
                  <a:pt x="2689" y="980"/>
                </a:lnTo>
                <a:lnTo>
                  <a:pt x="2693" y="999"/>
                </a:lnTo>
                <a:lnTo>
                  <a:pt x="2696" y="1018"/>
                </a:lnTo>
                <a:lnTo>
                  <a:pt x="2697" y="1028"/>
                </a:lnTo>
                <a:lnTo>
                  <a:pt x="2698" y="1038"/>
                </a:lnTo>
                <a:lnTo>
                  <a:pt x="2697" y="1047"/>
                </a:lnTo>
                <a:lnTo>
                  <a:pt x="2696" y="1057"/>
                </a:lnTo>
                <a:lnTo>
                  <a:pt x="2678" y="1064"/>
                </a:lnTo>
                <a:lnTo>
                  <a:pt x="2660" y="1070"/>
                </a:lnTo>
                <a:lnTo>
                  <a:pt x="2642" y="1076"/>
                </a:lnTo>
                <a:lnTo>
                  <a:pt x="2623" y="1080"/>
                </a:lnTo>
                <a:lnTo>
                  <a:pt x="2605" y="1083"/>
                </a:lnTo>
                <a:lnTo>
                  <a:pt x="2586" y="1086"/>
                </a:lnTo>
                <a:lnTo>
                  <a:pt x="2568" y="1088"/>
                </a:lnTo>
                <a:lnTo>
                  <a:pt x="2549" y="1089"/>
                </a:lnTo>
                <a:lnTo>
                  <a:pt x="2531" y="1089"/>
                </a:lnTo>
                <a:lnTo>
                  <a:pt x="2512" y="1088"/>
                </a:lnTo>
                <a:lnTo>
                  <a:pt x="2494" y="1087"/>
                </a:lnTo>
                <a:lnTo>
                  <a:pt x="2476" y="1085"/>
                </a:lnTo>
                <a:lnTo>
                  <a:pt x="2458" y="1083"/>
                </a:lnTo>
                <a:lnTo>
                  <a:pt x="2439" y="1080"/>
                </a:lnTo>
                <a:lnTo>
                  <a:pt x="2420" y="1076"/>
                </a:lnTo>
                <a:lnTo>
                  <a:pt x="2403" y="1072"/>
                </a:lnTo>
                <a:lnTo>
                  <a:pt x="2384" y="1067"/>
                </a:lnTo>
                <a:lnTo>
                  <a:pt x="2367" y="1062"/>
                </a:lnTo>
                <a:lnTo>
                  <a:pt x="2349" y="1056"/>
                </a:lnTo>
                <a:lnTo>
                  <a:pt x="2332" y="1050"/>
                </a:lnTo>
                <a:lnTo>
                  <a:pt x="2297" y="1036"/>
                </a:lnTo>
                <a:lnTo>
                  <a:pt x="2263" y="1021"/>
                </a:lnTo>
                <a:lnTo>
                  <a:pt x="2229" y="1004"/>
                </a:lnTo>
                <a:lnTo>
                  <a:pt x="2197" y="987"/>
                </a:lnTo>
                <a:lnTo>
                  <a:pt x="2165" y="967"/>
                </a:lnTo>
                <a:lnTo>
                  <a:pt x="2134" y="948"/>
                </a:lnTo>
                <a:lnTo>
                  <a:pt x="2134" y="942"/>
                </a:lnTo>
                <a:lnTo>
                  <a:pt x="2133" y="937"/>
                </a:lnTo>
                <a:lnTo>
                  <a:pt x="2131" y="932"/>
                </a:lnTo>
                <a:lnTo>
                  <a:pt x="2128" y="927"/>
                </a:lnTo>
                <a:lnTo>
                  <a:pt x="2120" y="918"/>
                </a:lnTo>
                <a:lnTo>
                  <a:pt x="2111" y="910"/>
                </a:lnTo>
                <a:lnTo>
                  <a:pt x="2107" y="906"/>
                </a:lnTo>
                <a:lnTo>
                  <a:pt x="2102" y="901"/>
                </a:lnTo>
                <a:lnTo>
                  <a:pt x="2099" y="897"/>
                </a:lnTo>
                <a:lnTo>
                  <a:pt x="2096" y="892"/>
                </a:lnTo>
                <a:lnTo>
                  <a:pt x="2095" y="887"/>
                </a:lnTo>
                <a:lnTo>
                  <a:pt x="2095" y="881"/>
                </a:lnTo>
                <a:lnTo>
                  <a:pt x="2097" y="875"/>
                </a:lnTo>
                <a:lnTo>
                  <a:pt x="2100" y="868"/>
                </a:lnTo>
                <a:lnTo>
                  <a:pt x="2109" y="864"/>
                </a:lnTo>
                <a:lnTo>
                  <a:pt x="2117" y="861"/>
                </a:lnTo>
                <a:lnTo>
                  <a:pt x="2127" y="858"/>
                </a:lnTo>
                <a:lnTo>
                  <a:pt x="2136" y="856"/>
                </a:lnTo>
                <a:lnTo>
                  <a:pt x="2157" y="851"/>
                </a:lnTo>
                <a:lnTo>
                  <a:pt x="2177" y="846"/>
                </a:lnTo>
                <a:lnTo>
                  <a:pt x="2186" y="843"/>
                </a:lnTo>
                <a:lnTo>
                  <a:pt x="2193" y="839"/>
                </a:lnTo>
                <a:lnTo>
                  <a:pt x="2200" y="834"/>
                </a:lnTo>
                <a:lnTo>
                  <a:pt x="2206" y="828"/>
                </a:lnTo>
                <a:lnTo>
                  <a:pt x="2208" y="824"/>
                </a:lnTo>
                <a:lnTo>
                  <a:pt x="2211" y="820"/>
                </a:lnTo>
                <a:lnTo>
                  <a:pt x="2212" y="816"/>
                </a:lnTo>
                <a:lnTo>
                  <a:pt x="2214" y="811"/>
                </a:lnTo>
                <a:lnTo>
                  <a:pt x="2214" y="800"/>
                </a:lnTo>
                <a:lnTo>
                  <a:pt x="2213" y="787"/>
                </a:lnTo>
                <a:lnTo>
                  <a:pt x="2198" y="781"/>
                </a:lnTo>
                <a:lnTo>
                  <a:pt x="2185" y="776"/>
                </a:lnTo>
                <a:lnTo>
                  <a:pt x="2171" y="772"/>
                </a:lnTo>
                <a:lnTo>
                  <a:pt x="2158" y="769"/>
                </a:lnTo>
                <a:lnTo>
                  <a:pt x="2144" y="768"/>
                </a:lnTo>
                <a:lnTo>
                  <a:pt x="2130" y="767"/>
                </a:lnTo>
                <a:lnTo>
                  <a:pt x="2117" y="767"/>
                </a:lnTo>
                <a:lnTo>
                  <a:pt x="2102" y="767"/>
                </a:lnTo>
                <a:lnTo>
                  <a:pt x="2089" y="769"/>
                </a:lnTo>
                <a:lnTo>
                  <a:pt x="2076" y="771"/>
                </a:lnTo>
                <a:lnTo>
                  <a:pt x="2062" y="774"/>
                </a:lnTo>
                <a:lnTo>
                  <a:pt x="2049" y="778"/>
                </a:lnTo>
                <a:lnTo>
                  <a:pt x="2021" y="787"/>
                </a:lnTo>
                <a:lnTo>
                  <a:pt x="1995" y="798"/>
                </a:lnTo>
                <a:lnTo>
                  <a:pt x="1969" y="810"/>
                </a:lnTo>
                <a:lnTo>
                  <a:pt x="1943" y="824"/>
                </a:lnTo>
                <a:lnTo>
                  <a:pt x="1917" y="839"/>
                </a:lnTo>
                <a:lnTo>
                  <a:pt x="1891" y="856"/>
                </a:lnTo>
                <a:lnTo>
                  <a:pt x="1842" y="887"/>
                </a:lnTo>
                <a:lnTo>
                  <a:pt x="1796" y="915"/>
                </a:lnTo>
                <a:lnTo>
                  <a:pt x="1802" y="921"/>
                </a:lnTo>
                <a:lnTo>
                  <a:pt x="1806" y="927"/>
                </a:lnTo>
                <a:lnTo>
                  <a:pt x="1808" y="932"/>
                </a:lnTo>
                <a:lnTo>
                  <a:pt x="1809" y="938"/>
                </a:lnTo>
                <a:lnTo>
                  <a:pt x="1808" y="947"/>
                </a:lnTo>
                <a:lnTo>
                  <a:pt x="1805" y="957"/>
                </a:lnTo>
                <a:lnTo>
                  <a:pt x="1804" y="961"/>
                </a:lnTo>
                <a:lnTo>
                  <a:pt x="1804" y="966"/>
                </a:lnTo>
                <a:lnTo>
                  <a:pt x="1804" y="971"/>
                </a:lnTo>
                <a:lnTo>
                  <a:pt x="1805" y="975"/>
                </a:lnTo>
                <a:lnTo>
                  <a:pt x="1808" y="981"/>
                </a:lnTo>
                <a:lnTo>
                  <a:pt x="1813" y="986"/>
                </a:lnTo>
                <a:lnTo>
                  <a:pt x="1820" y="991"/>
                </a:lnTo>
                <a:lnTo>
                  <a:pt x="1830" y="996"/>
                </a:lnTo>
                <a:lnTo>
                  <a:pt x="1848" y="978"/>
                </a:lnTo>
                <a:lnTo>
                  <a:pt x="1868" y="963"/>
                </a:lnTo>
                <a:lnTo>
                  <a:pt x="1878" y="957"/>
                </a:lnTo>
                <a:lnTo>
                  <a:pt x="1888" y="950"/>
                </a:lnTo>
                <a:lnTo>
                  <a:pt x="1899" y="945"/>
                </a:lnTo>
                <a:lnTo>
                  <a:pt x="1910" y="939"/>
                </a:lnTo>
                <a:lnTo>
                  <a:pt x="1920" y="934"/>
                </a:lnTo>
                <a:lnTo>
                  <a:pt x="1932" y="930"/>
                </a:lnTo>
                <a:lnTo>
                  <a:pt x="1943" y="926"/>
                </a:lnTo>
                <a:lnTo>
                  <a:pt x="1955" y="923"/>
                </a:lnTo>
                <a:lnTo>
                  <a:pt x="1967" y="920"/>
                </a:lnTo>
                <a:lnTo>
                  <a:pt x="1979" y="918"/>
                </a:lnTo>
                <a:lnTo>
                  <a:pt x="1991" y="916"/>
                </a:lnTo>
                <a:lnTo>
                  <a:pt x="2004" y="915"/>
                </a:lnTo>
                <a:lnTo>
                  <a:pt x="2011" y="932"/>
                </a:lnTo>
                <a:lnTo>
                  <a:pt x="2019" y="948"/>
                </a:lnTo>
                <a:lnTo>
                  <a:pt x="2028" y="963"/>
                </a:lnTo>
                <a:lnTo>
                  <a:pt x="2038" y="977"/>
                </a:lnTo>
                <a:lnTo>
                  <a:pt x="2048" y="992"/>
                </a:lnTo>
                <a:lnTo>
                  <a:pt x="2058" y="1005"/>
                </a:lnTo>
                <a:lnTo>
                  <a:pt x="2070" y="1017"/>
                </a:lnTo>
                <a:lnTo>
                  <a:pt x="2081" y="1028"/>
                </a:lnTo>
                <a:lnTo>
                  <a:pt x="2093" y="1039"/>
                </a:lnTo>
                <a:lnTo>
                  <a:pt x="2107" y="1050"/>
                </a:lnTo>
                <a:lnTo>
                  <a:pt x="2120" y="1059"/>
                </a:lnTo>
                <a:lnTo>
                  <a:pt x="2133" y="1069"/>
                </a:lnTo>
                <a:lnTo>
                  <a:pt x="2161" y="1086"/>
                </a:lnTo>
                <a:lnTo>
                  <a:pt x="2190" y="1101"/>
                </a:lnTo>
                <a:lnTo>
                  <a:pt x="2220" y="1116"/>
                </a:lnTo>
                <a:lnTo>
                  <a:pt x="2251" y="1130"/>
                </a:lnTo>
                <a:lnTo>
                  <a:pt x="2281" y="1142"/>
                </a:lnTo>
                <a:lnTo>
                  <a:pt x="2310" y="1153"/>
                </a:lnTo>
                <a:lnTo>
                  <a:pt x="2339" y="1165"/>
                </a:lnTo>
                <a:lnTo>
                  <a:pt x="2368" y="1176"/>
                </a:lnTo>
                <a:lnTo>
                  <a:pt x="2395" y="1187"/>
                </a:lnTo>
                <a:lnTo>
                  <a:pt x="2420" y="1199"/>
                </a:lnTo>
                <a:lnTo>
                  <a:pt x="2408" y="1218"/>
                </a:lnTo>
                <a:lnTo>
                  <a:pt x="2398" y="1237"/>
                </a:lnTo>
                <a:lnTo>
                  <a:pt x="2387" y="1256"/>
                </a:lnTo>
                <a:lnTo>
                  <a:pt x="2377" y="1275"/>
                </a:lnTo>
                <a:lnTo>
                  <a:pt x="2368" y="1295"/>
                </a:lnTo>
                <a:lnTo>
                  <a:pt x="2360" y="1315"/>
                </a:lnTo>
                <a:lnTo>
                  <a:pt x="2352" y="1335"/>
                </a:lnTo>
                <a:lnTo>
                  <a:pt x="2344" y="1355"/>
                </a:lnTo>
                <a:lnTo>
                  <a:pt x="2331" y="1397"/>
                </a:lnTo>
                <a:lnTo>
                  <a:pt x="2320" y="1439"/>
                </a:lnTo>
                <a:lnTo>
                  <a:pt x="2309" y="1482"/>
                </a:lnTo>
                <a:lnTo>
                  <a:pt x="2300" y="1526"/>
                </a:lnTo>
                <a:lnTo>
                  <a:pt x="2285" y="1615"/>
                </a:lnTo>
                <a:lnTo>
                  <a:pt x="2269" y="1703"/>
                </a:lnTo>
                <a:lnTo>
                  <a:pt x="2261" y="1748"/>
                </a:lnTo>
                <a:lnTo>
                  <a:pt x="2253" y="1791"/>
                </a:lnTo>
                <a:lnTo>
                  <a:pt x="2242" y="1834"/>
                </a:lnTo>
                <a:lnTo>
                  <a:pt x="2231" y="1878"/>
                </a:lnTo>
                <a:lnTo>
                  <a:pt x="2234" y="1862"/>
                </a:lnTo>
                <a:lnTo>
                  <a:pt x="2236" y="1848"/>
                </a:lnTo>
                <a:lnTo>
                  <a:pt x="2237" y="1838"/>
                </a:lnTo>
                <a:lnTo>
                  <a:pt x="2236" y="1828"/>
                </a:lnTo>
                <a:lnTo>
                  <a:pt x="2233" y="1819"/>
                </a:lnTo>
                <a:lnTo>
                  <a:pt x="2229" y="1809"/>
                </a:lnTo>
                <a:lnTo>
                  <a:pt x="2222" y="1797"/>
                </a:lnTo>
                <a:lnTo>
                  <a:pt x="2213" y="1783"/>
                </a:lnTo>
                <a:lnTo>
                  <a:pt x="2134" y="1830"/>
                </a:lnTo>
                <a:lnTo>
                  <a:pt x="2138" y="1829"/>
                </a:lnTo>
                <a:lnTo>
                  <a:pt x="2142" y="1827"/>
                </a:lnTo>
                <a:lnTo>
                  <a:pt x="2144" y="1825"/>
                </a:lnTo>
                <a:lnTo>
                  <a:pt x="2146" y="1823"/>
                </a:lnTo>
                <a:lnTo>
                  <a:pt x="2150" y="1817"/>
                </a:lnTo>
                <a:lnTo>
                  <a:pt x="2152" y="1810"/>
                </a:lnTo>
                <a:lnTo>
                  <a:pt x="2154" y="1796"/>
                </a:lnTo>
                <a:lnTo>
                  <a:pt x="2154" y="1783"/>
                </a:lnTo>
                <a:lnTo>
                  <a:pt x="2149" y="1774"/>
                </a:lnTo>
                <a:lnTo>
                  <a:pt x="2144" y="1768"/>
                </a:lnTo>
                <a:lnTo>
                  <a:pt x="2138" y="1763"/>
                </a:lnTo>
                <a:lnTo>
                  <a:pt x="2133" y="1759"/>
                </a:lnTo>
                <a:lnTo>
                  <a:pt x="2128" y="1757"/>
                </a:lnTo>
                <a:lnTo>
                  <a:pt x="2123" y="1757"/>
                </a:lnTo>
                <a:lnTo>
                  <a:pt x="2118" y="1757"/>
                </a:lnTo>
                <a:lnTo>
                  <a:pt x="2113" y="1758"/>
                </a:lnTo>
                <a:lnTo>
                  <a:pt x="2093" y="1770"/>
                </a:lnTo>
                <a:lnTo>
                  <a:pt x="2072" y="1783"/>
                </a:lnTo>
                <a:lnTo>
                  <a:pt x="2052" y="1797"/>
                </a:lnTo>
                <a:lnTo>
                  <a:pt x="2018" y="1716"/>
                </a:lnTo>
                <a:lnTo>
                  <a:pt x="1970" y="1769"/>
                </a:lnTo>
                <a:lnTo>
                  <a:pt x="1972" y="1765"/>
                </a:lnTo>
                <a:lnTo>
                  <a:pt x="1972" y="1761"/>
                </a:lnTo>
                <a:lnTo>
                  <a:pt x="1972" y="1757"/>
                </a:lnTo>
                <a:lnTo>
                  <a:pt x="1971" y="1753"/>
                </a:lnTo>
                <a:lnTo>
                  <a:pt x="1968" y="1747"/>
                </a:lnTo>
                <a:lnTo>
                  <a:pt x="1962" y="1741"/>
                </a:lnTo>
                <a:lnTo>
                  <a:pt x="1949" y="1729"/>
                </a:lnTo>
                <a:lnTo>
                  <a:pt x="1936" y="1716"/>
                </a:lnTo>
                <a:lnTo>
                  <a:pt x="1810" y="1849"/>
                </a:lnTo>
                <a:lnTo>
                  <a:pt x="1811" y="1843"/>
                </a:lnTo>
                <a:lnTo>
                  <a:pt x="1812" y="1837"/>
                </a:lnTo>
                <a:lnTo>
                  <a:pt x="1813" y="1831"/>
                </a:lnTo>
                <a:lnTo>
                  <a:pt x="1815" y="1825"/>
                </a:lnTo>
                <a:lnTo>
                  <a:pt x="1821" y="1813"/>
                </a:lnTo>
                <a:lnTo>
                  <a:pt x="1829" y="1802"/>
                </a:lnTo>
                <a:lnTo>
                  <a:pt x="1845" y="1780"/>
                </a:lnTo>
                <a:lnTo>
                  <a:pt x="1862" y="1758"/>
                </a:lnTo>
                <a:lnTo>
                  <a:pt x="1869" y="1748"/>
                </a:lnTo>
                <a:lnTo>
                  <a:pt x="1874" y="1737"/>
                </a:lnTo>
                <a:lnTo>
                  <a:pt x="1876" y="1731"/>
                </a:lnTo>
                <a:lnTo>
                  <a:pt x="1877" y="1726"/>
                </a:lnTo>
                <a:lnTo>
                  <a:pt x="1878" y="1721"/>
                </a:lnTo>
                <a:lnTo>
                  <a:pt x="1878" y="1716"/>
                </a:lnTo>
                <a:lnTo>
                  <a:pt x="1877" y="1710"/>
                </a:lnTo>
                <a:lnTo>
                  <a:pt x="1875" y="1705"/>
                </a:lnTo>
                <a:lnTo>
                  <a:pt x="1873" y="1700"/>
                </a:lnTo>
                <a:lnTo>
                  <a:pt x="1869" y="1695"/>
                </a:lnTo>
                <a:lnTo>
                  <a:pt x="1865" y="1690"/>
                </a:lnTo>
                <a:lnTo>
                  <a:pt x="1859" y="1684"/>
                </a:lnTo>
                <a:lnTo>
                  <a:pt x="1852" y="1679"/>
                </a:lnTo>
                <a:lnTo>
                  <a:pt x="1844" y="1674"/>
                </a:lnTo>
                <a:lnTo>
                  <a:pt x="1835" y="1673"/>
                </a:lnTo>
                <a:lnTo>
                  <a:pt x="1827" y="1673"/>
                </a:lnTo>
                <a:lnTo>
                  <a:pt x="1818" y="1674"/>
                </a:lnTo>
                <a:lnTo>
                  <a:pt x="1811" y="1677"/>
                </a:lnTo>
                <a:lnTo>
                  <a:pt x="1803" y="1680"/>
                </a:lnTo>
                <a:lnTo>
                  <a:pt x="1796" y="1685"/>
                </a:lnTo>
                <a:lnTo>
                  <a:pt x="1790" y="1690"/>
                </a:lnTo>
                <a:lnTo>
                  <a:pt x="1783" y="1696"/>
                </a:lnTo>
                <a:lnTo>
                  <a:pt x="1772" y="1708"/>
                </a:lnTo>
                <a:lnTo>
                  <a:pt x="1762" y="1722"/>
                </a:lnTo>
                <a:lnTo>
                  <a:pt x="1754" y="1737"/>
                </a:lnTo>
                <a:lnTo>
                  <a:pt x="1747" y="1750"/>
                </a:lnTo>
                <a:lnTo>
                  <a:pt x="1748" y="1744"/>
                </a:lnTo>
                <a:lnTo>
                  <a:pt x="1750" y="1737"/>
                </a:lnTo>
                <a:lnTo>
                  <a:pt x="1752" y="1730"/>
                </a:lnTo>
                <a:lnTo>
                  <a:pt x="1756" y="1724"/>
                </a:lnTo>
                <a:lnTo>
                  <a:pt x="1762" y="1712"/>
                </a:lnTo>
                <a:lnTo>
                  <a:pt x="1770" y="1700"/>
                </a:lnTo>
                <a:lnTo>
                  <a:pt x="1787" y="1677"/>
                </a:lnTo>
                <a:lnTo>
                  <a:pt x="1807" y="1655"/>
                </a:lnTo>
                <a:lnTo>
                  <a:pt x="1815" y="1644"/>
                </a:lnTo>
                <a:lnTo>
                  <a:pt x="1824" y="1633"/>
                </a:lnTo>
                <a:lnTo>
                  <a:pt x="1830" y="1622"/>
                </a:lnTo>
                <a:lnTo>
                  <a:pt x="1835" y="1610"/>
                </a:lnTo>
                <a:lnTo>
                  <a:pt x="1836" y="1603"/>
                </a:lnTo>
                <a:lnTo>
                  <a:pt x="1837" y="1597"/>
                </a:lnTo>
                <a:lnTo>
                  <a:pt x="1838" y="1591"/>
                </a:lnTo>
                <a:lnTo>
                  <a:pt x="1838" y="1585"/>
                </a:lnTo>
                <a:lnTo>
                  <a:pt x="1837" y="1579"/>
                </a:lnTo>
                <a:lnTo>
                  <a:pt x="1835" y="1573"/>
                </a:lnTo>
                <a:lnTo>
                  <a:pt x="1833" y="1566"/>
                </a:lnTo>
                <a:lnTo>
                  <a:pt x="1830" y="1560"/>
                </a:lnTo>
                <a:lnTo>
                  <a:pt x="1809" y="1571"/>
                </a:lnTo>
                <a:lnTo>
                  <a:pt x="1789" y="1581"/>
                </a:lnTo>
                <a:lnTo>
                  <a:pt x="1770" y="1592"/>
                </a:lnTo>
                <a:lnTo>
                  <a:pt x="1754" y="1604"/>
                </a:lnTo>
                <a:lnTo>
                  <a:pt x="1737" y="1616"/>
                </a:lnTo>
                <a:lnTo>
                  <a:pt x="1722" y="1628"/>
                </a:lnTo>
                <a:lnTo>
                  <a:pt x="1707" y="1641"/>
                </a:lnTo>
                <a:lnTo>
                  <a:pt x="1694" y="1654"/>
                </a:lnTo>
                <a:lnTo>
                  <a:pt x="1681" y="1667"/>
                </a:lnTo>
                <a:lnTo>
                  <a:pt x="1669" y="1681"/>
                </a:lnTo>
                <a:lnTo>
                  <a:pt x="1657" y="1696"/>
                </a:lnTo>
                <a:lnTo>
                  <a:pt x="1645" y="1712"/>
                </a:lnTo>
                <a:lnTo>
                  <a:pt x="1635" y="1728"/>
                </a:lnTo>
                <a:lnTo>
                  <a:pt x="1624" y="1746"/>
                </a:lnTo>
                <a:lnTo>
                  <a:pt x="1613" y="1764"/>
                </a:lnTo>
                <a:lnTo>
                  <a:pt x="1602" y="1783"/>
                </a:lnTo>
                <a:lnTo>
                  <a:pt x="1602" y="1773"/>
                </a:lnTo>
                <a:lnTo>
                  <a:pt x="1603" y="1763"/>
                </a:lnTo>
                <a:lnTo>
                  <a:pt x="1605" y="1754"/>
                </a:lnTo>
                <a:lnTo>
                  <a:pt x="1608" y="1744"/>
                </a:lnTo>
                <a:lnTo>
                  <a:pt x="1613" y="1733"/>
                </a:lnTo>
                <a:lnTo>
                  <a:pt x="1618" y="1723"/>
                </a:lnTo>
                <a:lnTo>
                  <a:pt x="1623" y="1713"/>
                </a:lnTo>
                <a:lnTo>
                  <a:pt x="1629" y="1703"/>
                </a:lnTo>
                <a:lnTo>
                  <a:pt x="1658" y="1663"/>
                </a:lnTo>
                <a:lnTo>
                  <a:pt x="1687" y="1625"/>
                </a:lnTo>
                <a:lnTo>
                  <a:pt x="1700" y="1606"/>
                </a:lnTo>
                <a:lnTo>
                  <a:pt x="1709" y="1588"/>
                </a:lnTo>
                <a:lnTo>
                  <a:pt x="1713" y="1579"/>
                </a:lnTo>
                <a:lnTo>
                  <a:pt x="1716" y="1570"/>
                </a:lnTo>
                <a:lnTo>
                  <a:pt x="1719" y="1562"/>
                </a:lnTo>
                <a:lnTo>
                  <a:pt x="1720" y="1554"/>
                </a:lnTo>
                <a:lnTo>
                  <a:pt x="1719" y="1546"/>
                </a:lnTo>
                <a:lnTo>
                  <a:pt x="1716" y="1539"/>
                </a:lnTo>
                <a:lnTo>
                  <a:pt x="1713" y="1531"/>
                </a:lnTo>
                <a:lnTo>
                  <a:pt x="1708" y="1524"/>
                </a:lnTo>
                <a:lnTo>
                  <a:pt x="1701" y="1517"/>
                </a:lnTo>
                <a:lnTo>
                  <a:pt x="1693" y="1511"/>
                </a:lnTo>
                <a:lnTo>
                  <a:pt x="1683" y="1505"/>
                </a:lnTo>
                <a:lnTo>
                  <a:pt x="1670" y="1499"/>
                </a:lnTo>
                <a:lnTo>
                  <a:pt x="1652" y="1516"/>
                </a:lnTo>
                <a:lnTo>
                  <a:pt x="1635" y="1533"/>
                </a:lnTo>
                <a:lnTo>
                  <a:pt x="1620" y="1551"/>
                </a:lnTo>
                <a:lnTo>
                  <a:pt x="1605" y="1569"/>
                </a:lnTo>
                <a:lnTo>
                  <a:pt x="1593" y="1588"/>
                </a:lnTo>
                <a:lnTo>
                  <a:pt x="1581" y="1607"/>
                </a:lnTo>
                <a:lnTo>
                  <a:pt x="1570" y="1627"/>
                </a:lnTo>
                <a:lnTo>
                  <a:pt x="1560" y="1647"/>
                </a:lnTo>
                <a:lnTo>
                  <a:pt x="1552" y="1667"/>
                </a:lnTo>
                <a:lnTo>
                  <a:pt x="1544" y="1687"/>
                </a:lnTo>
                <a:lnTo>
                  <a:pt x="1535" y="1708"/>
                </a:lnTo>
                <a:lnTo>
                  <a:pt x="1529" y="1729"/>
                </a:lnTo>
                <a:lnTo>
                  <a:pt x="1517" y="1772"/>
                </a:lnTo>
                <a:lnTo>
                  <a:pt x="1505" y="1816"/>
                </a:lnTo>
                <a:lnTo>
                  <a:pt x="1588" y="1830"/>
                </a:lnTo>
                <a:lnTo>
                  <a:pt x="1572" y="1844"/>
                </a:lnTo>
                <a:lnTo>
                  <a:pt x="1558" y="1859"/>
                </a:lnTo>
                <a:lnTo>
                  <a:pt x="1555" y="1864"/>
                </a:lnTo>
                <a:lnTo>
                  <a:pt x="1553" y="1869"/>
                </a:lnTo>
                <a:lnTo>
                  <a:pt x="1551" y="1873"/>
                </a:lnTo>
                <a:lnTo>
                  <a:pt x="1550" y="1877"/>
                </a:lnTo>
                <a:lnTo>
                  <a:pt x="1550" y="1882"/>
                </a:lnTo>
                <a:lnTo>
                  <a:pt x="1550" y="1887"/>
                </a:lnTo>
                <a:lnTo>
                  <a:pt x="1552" y="1892"/>
                </a:lnTo>
                <a:lnTo>
                  <a:pt x="1554" y="1897"/>
                </a:lnTo>
                <a:lnTo>
                  <a:pt x="1568" y="1911"/>
                </a:lnTo>
                <a:lnTo>
                  <a:pt x="1539" y="1911"/>
                </a:lnTo>
                <a:lnTo>
                  <a:pt x="1511" y="1913"/>
                </a:lnTo>
                <a:lnTo>
                  <a:pt x="1482" y="1916"/>
                </a:lnTo>
                <a:lnTo>
                  <a:pt x="1452" y="1919"/>
                </a:lnTo>
                <a:lnTo>
                  <a:pt x="1422" y="1924"/>
                </a:lnTo>
                <a:lnTo>
                  <a:pt x="1393" y="1930"/>
                </a:lnTo>
                <a:lnTo>
                  <a:pt x="1363" y="1936"/>
                </a:lnTo>
                <a:lnTo>
                  <a:pt x="1334" y="1944"/>
                </a:lnTo>
                <a:lnTo>
                  <a:pt x="1305" y="1954"/>
                </a:lnTo>
                <a:lnTo>
                  <a:pt x="1276" y="1964"/>
                </a:lnTo>
                <a:lnTo>
                  <a:pt x="1248" y="1976"/>
                </a:lnTo>
                <a:lnTo>
                  <a:pt x="1220" y="1989"/>
                </a:lnTo>
                <a:lnTo>
                  <a:pt x="1194" y="2003"/>
                </a:lnTo>
                <a:lnTo>
                  <a:pt x="1167" y="2019"/>
                </a:lnTo>
                <a:lnTo>
                  <a:pt x="1142" y="2035"/>
                </a:lnTo>
                <a:lnTo>
                  <a:pt x="1117" y="2053"/>
                </a:lnTo>
                <a:lnTo>
                  <a:pt x="1106" y="2075"/>
                </a:lnTo>
                <a:lnTo>
                  <a:pt x="1094" y="2096"/>
                </a:lnTo>
                <a:lnTo>
                  <a:pt x="1081" y="2117"/>
                </a:lnTo>
                <a:lnTo>
                  <a:pt x="1069" y="2137"/>
                </a:lnTo>
                <a:lnTo>
                  <a:pt x="1058" y="2157"/>
                </a:lnTo>
                <a:lnTo>
                  <a:pt x="1048" y="2178"/>
                </a:lnTo>
                <a:lnTo>
                  <a:pt x="1044" y="2189"/>
                </a:lnTo>
                <a:lnTo>
                  <a:pt x="1040" y="2200"/>
                </a:lnTo>
                <a:lnTo>
                  <a:pt x="1038" y="2211"/>
                </a:lnTo>
                <a:lnTo>
                  <a:pt x="1036" y="2223"/>
                </a:lnTo>
                <a:lnTo>
                  <a:pt x="993" y="2185"/>
                </a:lnTo>
                <a:lnTo>
                  <a:pt x="951" y="2147"/>
                </a:lnTo>
                <a:lnTo>
                  <a:pt x="907" y="2108"/>
                </a:lnTo>
                <a:lnTo>
                  <a:pt x="865" y="2070"/>
                </a:lnTo>
                <a:lnTo>
                  <a:pt x="822" y="2032"/>
                </a:lnTo>
                <a:lnTo>
                  <a:pt x="779" y="1994"/>
                </a:lnTo>
                <a:lnTo>
                  <a:pt x="735" y="1956"/>
                </a:lnTo>
                <a:lnTo>
                  <a:pt x="690" y="1918"/>
                </a:lnTo>
                <a:lnTo>
                  <a:pt x="646" y="1881"/>
                </a:lnTo>
                <a:lnTo>
                  <a:pt x="601" y="1843"/>
                </a:lnTo>
                <a:lnTo>
                  <a:pt x="554" y="1806"/>
                </a:lnTo>
                <a:lnTo>
                  <a:pt x="507" y="1769"/>
                </a:lnTo>
                <a:lnTo>
                  <a:pt x="460" y="1732"/>
                </a:lnTo>
                <a:lnTo>
                  <a:pt x="410" y="1697"/>
                </a:lnTo>
                <a:lnTo>
                  <a:pt x="361" y="1661"/>
                </a:lnTo>
                <a:lnTo>
                  <a:pt x="309" y="1627"/>
                </a:lnTo>
                <a:lnTo>
                  <a:pt x="290" y="1618"/>
                </a:lnTo>
                <a:lnTo>
                  <a:pt x="270" y="1611"/>
                </a:lnTo>
                <a:lnTo>
                  <a:pt x="251" y="1604"/>
                </a:lnTo>
                <a:lnTo>
                  <a:pt x="231" y="1598"/>
                </a:lnTo>
                <a:lnTo>
                  <a:pt x="194" y="1588"/>
                </a:lnTo>
                <a:lnTo>
                  <a:pt x="156" y="1580"/>
                </a:lnTo>
                <a:lnTo>
                  <a:pt x="118" y="1573"/>
                </a:lnTo>
                <a:lnTo>
                  <a:pt x="80" y="1566"/>
                </a:lnTo>
                <a:lnTo>
                  <a:pt x="41" y="1557"/>
                </a:lnTo>
                <a:lnTo>
                  <a:pt x="0" y="1546"/>
                </a:lnTo>
                <a:lnTo>
                  <a:pt x="12" y="1541"/>
                </a:lnTo>
                <a:lnTo>
                  <a:pt x="24" y="1535"/>
                </a:lnTo>
                <a:lnTo>
                  <a:pt x="36" y="1528"/>
                </a:lnTo>
                <a:lnTo>
                  <a:pt x="46" y="1521"/>
                </a:lnTo>
                <a:lnTo>
                  <a:pt x="56" y="1514"/>
                </a:lnTo>
                <a:lnTo>
                  <a:pt x="66" y="1505"/>
                </a:lnTo>
                <a:lnTo>
                  <a:pt x="74" y="1497"/>
                </a:lnTo>
                <a:lnTo>
                  <a:pt x="83" y="1487"/>
                </a:lnTo>
                <a:lnTo>
                  <a:pt x="97" y="1467"/>
                </a:lnTo>
                <a:lnTo>
                  <a:pt x="112" y="1446"/>
                </a:lnTo>
                <a:lnTo>
                  <a:pt x="125" y="1423"/>
                </a:lnTo>
                <a:lnTo>
                  <a:pt x="138" y="1400"/>
                </a:lnTo>
                <a:lnTo>
                  <a:pt x="162" y="1349"/>
                </a:lnTo>
                <a:lnTo>
                  <a:pt x="189" y="1298"/>
                </a:lnTo>
                <a:lnTo>
                  <a:pt x="203" y="1273"/>
                </a:lnTo>
                <a:lnTo>
                  <a:pt x="221" y="1248"/>
                </a:lnTo>
                <a:lnTo>
                  <a:pt x="230" y="1236"/>
                </a:lnTo>
                <a:lnTo>
                  <a:pt x="239" y="1223"/>
                </a:lnTo>
                <a:lnTo>
                  <a:pt x="250" y="1211"/>
                </a:lnTo>
                <a:lnTo>
                  <a:pt x="261" y="1199"/>
                </a:lnTo>
                <a:lnTo>
                  <a:pt x="279" y="1173"/>
                </a:lnTo>
                <a:lnTo>
                  <a:pt x="295" y="1145"/>
                </a:lnTo>
                <a:lnTo>
                  <a:pt x="310" y="1118"/>
                </a:lnTo>
                <a:lnTo>
                  <a:pt x="325" y="1088"/>
                </a:lnTo>
                <a:lnTo>
                  <a:pt x="353" y="1032"/>
                </a:lnTo>
                <a:lnTo>
                  <a:pt x="380" y="974"/>
                </a:lnTo>
                <a:lnTo>
                  <a:pt x="394" y="947"/>
                </a:lnTo>
                <a:lnTo>
                  <a:pt x="408" y="919"/>
                </a:lnTo>
                <a:lnTo>
                  <a:pt x="424" y="892"/>
                </a:lnTo>
                <a:lnTo>
                  <a:pt x="440" y="866"/>
                </a:lnTo>
                <a:lnTo>
                  <a:pt x="458" y="839"/>
                </a:lnTo>
                <a:lnTo>
                  <a:pt x="476" y="815"/>
                </a:lnTo>
                <a:lnTo>
                  <a:pt x="496" y="791"/>
                </a:lnTo>
                <a:lnTo>
                  <a:pt x="517" y="768"/>
                </a:lnTo>
                <a:lnTo>
                  <a:pt x="519" y="775"/>
                </a:lnTo>
                <a:lnTo>
                  <a:pt x="523" y="781"/>
                </a:lnTo>
                <a:lnTo>
                  <a:pt x="526" y="787"/>
                </a:lnTo>
                <a:lnTo>
                  <a:pt x="530" y="794"/>
                </a:lnTo>
                <a:lnTo>
                  <a:pt x="539" y="806"/>
                </a:lnTo>
                <a:lnTo>
                  <a:pt x="551" y="819"/>
                </a:lnTo>
                <a:lnTo>
                  <a:pt x="565" y="831"/>
                </a:lnTo>
                <a:lnTo>
                  <a:pt x="579" y="843"/>
                </a:lnTo>
                <a:lnTo>
                  <a:pt x="596" y="855"/>
                </a:lnTo>
                <a:lnTo>
                  <a:pt x="614" y="865"/>
                </a:lnTo>
                <a:lnTo>
                  <a:pt x="633" y="873"/>
                </a:lnTo>
                <a:lnTo>
                  <a:pt x="652" y="880"/>
                </a:lnTo>
                <a:lnTo>
                  <a:pt x="673" y="886"/>
                </a:lnTo>
                <a:lnTo>
                  <a:pt x="693" y="890"/>
                </a:lnTo>
                <a:lnTo>
                  <a:pt x="705" y="891"/>
                </a:lnTo>
                <a:lnTo>
                  <a:pt x="715" y="891"/>
                </a:lnTo>
                <a:lnTo>
                  <a:pt x="726" y="891"/>
                </a:lnTo>
                <a:lnTo>
                  <a:pt x="737" y="891"/>
                </a:lnTo>
                <a:lnTo>
                  <a:pt x="747" y="890"/>
                </a:lnTo>
                <a:lnTo>
                  <a:pt x="758" y="888"/>
                </a:lnTo>
                <a:lnTo>
                  <a:pt x="769" y="885"/>
                </a:lnTo>
                <a:lnTo>
                  <a:pt x="779" y="882"/>
                </a:lnTo>
                <a:lnTo>
                  <a:pt x="861" y="848"/>
                </a:lnTo>
                <a:lnTo>
                  <a:pt x="867" y="937"/>
                </a:lnTo>
                <a:lnTo>
                  <a:pt x="872" y="1027"/>
                </a:lnTo>
                <a:lnTo>
                  <a:pt x="876" y="1071"/>
                </a:lnTo>
                <a:lnTo>
                  <a:pt x="880" y="1115"/>
                </a:lnTo>
                <a:lnTo>
                  <a:pt x="885" y="1158"/>
                </a:lnTo>
                <a:lnTo>
                  <a:pt x="893" y="1200"/>
                </a:lnTo>
                <a:lnTo>
                  <a:pt x="897" y="1220"/>
                </a:lnTo>
                <a:lnTo>
                  <a:pt x="902" y="1242"/>
                </a:lnTo>
                <a:lnTo>
                  <a:pt x="908" y="1261"/>
                </a:lnTo>
                <a:lnTo>
                  <a:pt x="915" y="1281"/>
                </a:lnTo>
                <a:lnTo>
                  <a:pt x="923" y="1299"/>
                </a:lnTo>
                <a:lnTo>
                  <a:pt x="931" y="1318"/>
                </a:lnTo>
                <a:lnTo>
                  <a:pt x="939" y="1336"/>
                </a:lnTo>
                <a:lnTo>
                  <a:pt x="950" y="1353"/>
                </a:lnTo>
                <a:lnTo>
                  <a:pt x="961" y="1371"/>
                </a:lnTo>
                <a:lnTo>
                  <a:pt x="972" y="1387"/>
                </a:lnTo>
                <a:lnTo>
                  <a:pt x="986" y="1403"/>
                </a:lnTo>
                <a:lnTo>
                  <a:pt x="1000" y="1417"/>
                </a:lnTo>
                <a:lnTo>
                  <a:pt x="1016" y="1432"/>
                </a:lnTo>
                <a:lnTo>
                  <a:pt x="1032" y="1445"/>
                </a:lnTo>
                <a:lnTo>
                  <a:pt x="1051" y="1458"/>
                </a:lnTo>
                <a:lnTo>
                  <a:pt x="1069" y="1469"/>
                </a:lnTo>
                <a:lnTo>
                  <a:pt x="1064" y="1452"/>
                </a:lnTo>
                <a:lnTo>
                  <a:pt x="1058" y="1433"/>
                </a:lnTo>
                <a:lnTo>
                  <a:pt x="1051" y="1415"/>
                </a:lnTo>
                <a:lnTo>
                  <a:pt x="1042" y="1396"/>
                </a:lnTo>
                <a:lnTo>
                  <a:pt x="1025" y="1355"/>
                </a:lnTo>
                <a:lnTo>
                  <a:pt x="1006" y="1314"/>
                </a:lnTo>
                <a:lnTo>
                  <a:pt x="998" y="1294"/>
                </a:lnTo>
                <a:lnTo>
                  <a:pt x="989" y="1272"/>
                </a:lnTo>
                <a:lnTo>
                  <a:pt x="982" y="1251"/>
                </a:lnTo>
                <a:lnTo>
                  <a:pt x="974" y="1228"/>
                </a:lnTo>
                <a:lnTo>
                  <a:pt x="968" y="1206"/>
                </a:lnTo>
                <a:lnTo>
                  <a:pt x="963" y="1184"/>
                </a:lnTo>
                <a:lnTo>
                  <a:pt x="960" y="1161"/>
                </a:lnTo>
                <a:lnTo>
                  <a:pt x="958" y="1138"/>
                </a:lnTo>
                <a:lnTo>
                  <a:pt x="960" y="1126"/>
                </a:lnTo>
                <a:lnTo>
                  <a:pt x="961" y="1113"/>
                </a:lnTo>
                <a:lnTo>
                  <a:pt x="962" y="1098"/>
                </a:lnTo>
                <a:lnTo>
                  <a:pt x="962" y="1084"/>
                </a:lnTo>
                <a:lnTo>
                  <a:pt x="962" y="1056"/>
                </a:lnTo>
                <a:lnTo>
                  <a:pt x="960" y="1026"/>
                </a:lnTo>
                <a:lnTo>
                  <a:pt x="955" y="963"/>
                </a:lnTo>
                <a:lnTo>
                  <a:pt x="952" y="901"/>
                </a:lnTo>
                <a:lnTo>
                  <a:pt x="952" y="870"/>
                </a:lnTo>
                <a:lnTo>
                  <a:pt x="954" y="840"/>
                </a:lnTo>
                <a:lnTo>
                  <a:pt x="956" y="825"/>
                </a:lnTo>
                <a:lnTo>
                  <a:pt x="958" y="811"/>
                </a:lnTo>
                <a:lnTo>
                  <a:pt x="961" y="797"/>
                </a:lnTo>
                <a:lnTo>
                  <a:pt x="966" y="783"/>
                </a:lnTo>
                <a:lnTo>
                  <a:pt x="970" y="770"/>
                </a:lnTo>
                <a:lnTo>
                  <a:pt x="976" y="757"/>
                </a:lnTo>
                <a:lnTo>
                  <a:pt x="984" y="745"/>
                </a:lnTo>
                <a:lnTo>
                  <a:pt x="992" y="734"/>
                </a:lnTo>
                <a:lnTo>
                  <a:pt x="1001" y="722"/>
                </a:lnTo>
                <a:lnTo>
                  <a:pt x="1011" y="711"/>
                </a:lnTo>
                <a:lnTo>
                  <a:pt x="1023" y="701"/>
                </a:lnTo>
                <a:lnTo>
                  <a:pt x="1036" y="692"/>
                </a:lnTo>
                <a:lnTo>
                  <a:pt x="1033" y="684"/>
                </a:lnTo>
                <a:lnTo>
                  <a:pt x="1029" y="677"/>
                </a:lnTo>
                <a:lnTo>
                  <a:pt x="1025" y="669"/>
                </a:lnTo>
                <a:lnTo>
                  <a:pt x="1020" y="663"/>
                </a:lnTo>
                <a:lnTo>
                  <a:pt x="1015" y="656"/>
                </a:lnTo>
                <a:lnTo>
                  <a:pt x="1008" y="650"/>
                </a:lnTo>
                <a:lnTo>
                  <a:pt x="1001" y="645"/>
                </a:lnTo>
                <a:lnTo>
                  <a:pt x="995" y="640"/>
                </a:lnTo>
                <a:lnTo>
                  <a:pt x="987" y="636"/>
                </a:lnTo>
                <a:lnTo>
                  <a:pt x="980" y="633"/>
                </a:lnTo>
                <a:lnTo>
                  <a:pt x="970" y="630"/>
                </a:lnTo>
                <a:lnTo>
                  <a:pt x="962" y="629"/>
                </a:lnTo>
                <a:lnTo>
                  <a:pt x="953" y="628"/>
                </a:lnTo>
                <a:lnTo>
                  <a:pt x="943" y="628"/>
                </a:lnTo>
                <a:lnTo>
                  <a:pt x="934" y="629"/>
                </a:lnTo>
                <a:lnTo>
                  <a:pt x="924" y="631"/>
                </a:lnTo>
                <a:lnTo>
                  <a:pt x="916" y="644"/>
                </a:lnTo>
                <a:lnTo>
                  <a:pt x="905" y="658"/>
                </a:lnTo>
                <a:lnTo>
                  <a:pt x="895" y="671"/>
                </a:lnTo>
                <a:lnTo>
                  <a:pt x="883" y="684"/>
                </a:lnTo>
                <a:lnTo>
                  <a:pt x="870" y="697"/>
                </a:lnTo>
                <a:lnTo>
                  <a:pt x="857" y="709"/>
                </a:lnTo>
                <a:lnTo>
                  <a:pt x="842" y="720"/>
                </a:lnTo>
                <a:lnTo>
                  <a:pt x="827" y="732"/>
                </a:lnTo>
                <a:lnTo>
                  <a:pt x="811" y="741"/>
                </a:lnTo>
                <a:lnTo>
                  <a:pt x="794" y="750"/>
                </a:lnTo>
                <a:lnTo>
                  <a:pt x="777" y="757"/>
                </a:lnTo>
                <a:lnTo>
                  <a:pt x="759" y="763"/>
                </a:lnTo>
                <a:lnTo>
                  <a:pt x="741" y="767"/>
                </a:lnTo>
                <a:lnTo>
                  <a:pt x="721" y="769"/>
                </a:lnTo>
                <a:lnTo>
                  <a:pt x="712" y="770"/>
                </a:lnTo>
                <a:lnTo>
                  <a:pt x="702" y="770"/>
                </a:lnTo>
                <a:lnTo>
                  <a:pt x="692" y="769"/>
                </a:lnTo>
                <a:lnTo>
                  <a:pt x="682" y="768"/>
                </a:lnTo>
                <a:lnTo>
                  <a:pt x="670" y="747"/>
                </a:lnTo>
                <a:lnTo>
                  <a:pt x="659" y="724"/>
                </a:lnTo>
                <a:lnTo>
                  <a:pt x="649" y="701"/>
                </a:lnTo>
                <a:lnTo>
                  <a:pt x="641" y="677"/>
                </a:lnTo>
                <a:lnTo>
                  <a:pt x="634" y="652"/>
                </a:lnTo>
                <a:lnTo>
                  <a:pt x="629" y="626"/>
                </a:lnTo>
                <a:lnTo>
                  <a:pt x="623" y="599"/>
                </a:lnTo>
                <a:lnTo>
                  <a:pt x="620" y="573"/>
                </a:lnTo>
                <a:lnTo>
                  <a:pt x="617" y="546"/>
                </a:lnTo>
                <a:lnTo>
                  <a:pt x="616" y="519"/>
                </a:lnTo>
                <a:lnTo>
                  <a:pt x="616" y="492"/>
                </a:lnTo>
                <a:lnTo>
                  <a:pt x="617" y="464"/>
                </a:lnTo>
                <a:lnTo>
                  <a:pt x="620" y="438"/>
                </a:lnTo>
                <a:lnTo>
                  <a:pt x="623" y="412"/>
                </a:lnTo>
                <a:lnTo>
                  <a:pt x="628" y="386"/>
                </a:lnTo>
                <a:lnTo>
                  <a:pt x="634" y="361"/>
                </a:lnTo>
                <a:lnTo>
                  <a:pt x="653" y="356"/>
                </a:lnTo>
                <a:lnTo>
                  <a:pt x="674" y="350"/>
                </a:lnTo>
                <a:lnTo>
                  <a:pt x="693" y="343"/>
                </a:lnTo>
                <a:lnTo>
                  <a:pt x="714" y="336"/>
                </a:lnTo>
                <a:lnTo>
                  <a:pt x="753" y="321"/>
                </a:lnTo>
                <a:lnTo>
                  <a:pt x="793" y="304"/>
                </a:lnTo>
                <a:lnTo>
                  <a:pt x="832" y="286"/>
                </a:lnTo>
                <a:lnTo>
                  <a:pt x="871" y="266"/>
                </a:lnTo>
                <a:lnTo>
                  <a:pt x="910" y="244"/>
                </a:lnTo>
                <a:lnTo>
                  <a:pt x="948" y="221"/>
                </a:lnTo>
                <a:lnTo>
                  <a:pt x="984" y="197"/>
                </a:lnTo>
                <a:lnTo>
                  <a:pt x="1020" y="172"/>
                </a:lnTo>
                <a:lnTo>
                  <a:pt x="1055" y="147"/>
                </a:lnTo>
                <a:lnTo>
                  <a:pt x="1089" y="121"/>
                </a:lnTo>
                <a:lnTo>
                  <a:pt x="1122" y="94"/>
                </a:lnTo>
                <a:lnTo>
                  <a:pt x="1152" y="67"/>
                </a:lnTo>
                <a:lnTo>
                  <a:pt x="1182" y="41"/>
                </a:lnTo>
                <a:lnTo>
                  <a:pt x="1210" y="14"/>
                </a:lnTo>
                <a:lnTo>
                  <a:pt x="1274" y="14"/>
                </a:lnTo>
                <a:lnTo>
                  <a:pt x="1338" y="15"/>
                </a:lnTo>
                <a:lnTo>
                  <a:pt x="1400" y="15"/>
                </a:lnTo>
                <a:lnTo>
                  <a:pt x="1463" y="15"/>
                </a:lnTo>
                <a:lnTo>
                  <a:pt x="1525" y="16"/>
                </a:lnTo>
                <a:lnTo>
                  <a:pt x="1587" y="16"/>
                </a:lnTo>
                <a:lnTo>
                  <a:pt x="1650" y="16"/>
                </a:lnTo>
                <a:lnTo>
                  <a:pt x="1711" y="16"/>
                </a:lnTo>
                <a:lnTo>
                  <a:pt x="1774" y="16"/>
                </a:lnTo>
                <a:lnTo>
                  <a:pt x="1837" y="15"/>
                </a:lnTo>
                <a:lnTo>
                  <a:pt x="1901" y="14"/>
                </a:lnTo>
                <a:lnTo>
                  <a:pt x="1965" y="12"/>
                </a:lnTo>
                <a:lnTo>
                  <a:pt x="2030" y="10"/>
                </a:lnTo>
                <a:lnTo>
                  <a:pt x="2096" y="8"/>
                </a:lnTo>
                <a:lnTo>
                  <a:pt x="2163" y="4"/>
                </a:lnTo>
                <a:lnTo>
                  <a:pt x="2231" y="0"/>
                </a:lnTo>
                <a:lnTo>
                  <a:pt x="2230" y="30"/>
                </a:lnTo>
                <a:lnTo>
                  <a:pt x="2228" y="62"/>
                </a:lnTo>
                <a:lnTo>
                  <a:pt x="2224" y="94"/>
                </a:lnTo>
                <a:lnTo>
                  <a:pt x="2220" y="129"/>
                </a:lnTo>
                <a:lnTo>
                  <a:pt x="2216" y="163"/>
                </a:lnTo>
                <a:lnTo>
                  <a:pt x="2213" y="197"/>
                </a:lnTo>
                <a:lnTo>
                  <a:pt x="2209" y="232"/>
                </a:lnTo>
                <a:lnTo>
                  <a:pt x="2209" y="266"/>
                </a:lnTo>
                <a:lnTo>
                  <a:pt x="2209" y="282"/>
                </a:lnTo>
                <a:lnTo>
                  <a:pt x="2211" y="299"/>
                </a:lnTo>
                <a:lnTo>
                  <a:pt x="2213" y="315"/>
                </a:lnTo>
                <a:lnTo>
                  <a:pt x="2215" y="331"/>
                </a:lnTo>
                <a:lnTo>
                  <a:pt x="2218" y="347"/>
                </a:lnTo>
                <a:lnTo>
                  <a:pt x="2222" y="363"/>
                </a:lnTo>
                <a:lnTo>
                  <a:pt x="2227" y="378"/>
                </a:lnTo>
                <a:lnTo>
                  <a:pt x="2233" y="392"/>
                </a:lnTo>
                <a:lnTo>
                  <a:pt x="2240" y="406"/>
                </a:lnTo>
                <a:lnTo>
                  <a:pt x="2250" y="420"/>
                </a:lnTo>
                <a:lnTo>
                  <a:pt x="2259" y="433"/>
                </a:lnTo>
                <a:lnTo>
                  <a:pt x="2270" y="445"/>
                </a:lnTo>
                <a:lnTo>
                  <a:pt x="2283" y="457"/>
                </a:lnTo>
                <a:lnTo>
                  <a:pt x="2296" y="468"/>
                </a:lnTo>
                <a:lnTo>
                  <a:pt x="2311" y="479"/>
                </a:lnTo>
                <a:lnTo>
                  <a:pt x="2329" y="489"/>
                </a:lnTo>
                <a:close/>
              </a:path>
            </a:pathLst>
          </a:custGeom>
          <a:solidFill>
            <a:srgbClr val="F4B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17"/>
          <p:cNvSpPr>
            <a:spLocks/>
          </p:cNvSpPr>
          <p:nvPr/>
        </p:nvSpPr>
        <p:spPr bwMode="auto">
          <a:xfrm>
            <a:off x="7264400" y="3327400"/>
            <a:ext cx="71438" cy="85725"/>
          </a:xfrm>
          <a:custGeom>
            <a:avLst/>
            <a:gdLst>
              <a:gd name="T0" fmla="*/ 2147483647 w 267"/>
              <a:gd name="T1" fmla="*/ 2147483647 h 380"/>
              <a:gd name="T2" fmla="*/ 2147483647 w 267"/>
              <a:gd name="T3" fmla="*/ 2147483647 h 380"/>
              <a:gd name="T4" fmla="*/ 2147483647 w 267"/>
              <a:gd name="T5" fmla="*/ 2147483647 h 380"/>
              <a:gd name="T6" fmla="*/ 2147483647 w 267"/>
              <a:gd name="T7" fmla="*/ 2147483647 h 380"/>
              <a:gd name="T8" fmla="*/ 2147483647 w 267"/>
              <a:gd name="T9" fmla="*/ 2147483647 h 380"/>
              <a:gd name="T10" fmla="*/ 2147483647 w 267"/>
              <a:gd name="T11" fmla="*/ 2147483647 h 380"/>
              <a:gd name="T12" fmla="*/ 2147483647 w 267"/>
              <a:gd name="T13" fmla="*/ 2147483647 h 380"/>
              <a:gd name="T14" fmla="*/ 2147483647 w 267"/>
              <a:gd name="T15" fmla="*/ 2147483647 h 380"/>
              <a:gd name="T16" fmla="*/ 2147483647 w 267"/>
              <a:gd name="T17" fmla="*/ 2147483647 h 380"/>
              <a:gd name="T18" fmla="*/ 2147483647 w 267"/>
              <a:gd name="T19" fmla="*/ 2147483647 h 380"/>
              <a:gd name="T20" fmla="*/ 2147483647 w 267"/>
              <a:gd name="T21" fmla="*/ 2147483647 h 380"/>
              <a:gd name="T22" fmla="*/ 2147483647 w 267"/>
              <a:gd name="T23" fmla="*/ 2147483647 h 380"/>
              <a:gd name="T24" fmla="*/ 2147483647 w 267"/>
              <a:gd name="T25" fmla="*/ 2147483647 h 380"/>
              <a:gd name="T26" fmla="*/ 2147483647 w 267"/>
              <a:gd name="T27" fmla="*/ 2147483647 h 380"/>
              <a:gd name="T28" fmla="*/ 2147483647 w 267"/>
              <a:gd name="T29" fmla="*/ 2147483647 h 380"/>
              <a:gd name="T30" fmla="*/ 2147483647 w 267"/>
              <a:gd name="T31" fmla="*/ 2147483647 h 380"/>
              <a:gd name="T32" fmla="*/ 2147483647 w 267"/>
              <a:gd name="T33" fmla="*/ 2147483647 h 380"/>
              <a:gd name="T34" fmla="*/ 2147483647 w 267"/>
              <a:gd name="T35" fmla="*/ 2147483647 h 380"/>
              <a:gd name="T36" fmla="*/ 2147483647 w 267"/>
              <a:gd name="T37" fmla="*/ 2147483647 h 380"/>
              <a:gd name="T38" fmla="*/ 2147483647 w 267"/>
              <a:gd name="T39" fmla="*/ 2147483647 h 380"/>
              <a:gd name="T40" fmla="*/ 0 w 267"/>
              <a:gd name="T41" fmla="*/ 2147483647 h 380"/>
              <a:gd name="T42" fmla="*/ 2147483647 w 267"/>
              <a:gd name="T43" fmla="*/ 2147483647 h 380"/>
              <a:gd name="T44" fmla="*/ 2147483647 w 267"/>
              <a:gd name="T45" fmla="*/ 2147483647 h 380"/>
              <a:gd name="T46" fmla="*/ 2147483647 w 267"/>
              <a:gd name="T47" fmla="*/ 2147483647 h 380"/>
              <a:gd name="T48" fmla="*/ 2147483647 w 267"/>
              <a:gd name="T49" fmla="*/ 2147483647 h 380"/>
              <a:gd name="T50" fmla="*/ 2147483647 w 267"/>
              <a:gd name="T51" fmla="*/ 2147483647 h 380"/>
              <a:gd name="T52" fmla="*/ 2147483647 w 267"/>
              <a:gd name="T53" fmla="*/ 2147483647 h 380"/>
              <a:gd name="T54" fmla="*/ 2147483647 w 267"/>
              <a:gd name="T55" fmla="*/ 2147483647 h 380"/>
              <a:gd name="T56" fmla="*/ 2147483647 w 267"/>
              <a:gd name="T57" fmla="*/ 2147483647 h 380"/>
              <a:gd name="T58" fmla="*/ 2147483647 w 267"/>
              <a:gd name="T59" fmla="*/ 2147483647 h 380"/>
              <a:gd name="T60" fmla="*/ 2147483647 w 267"/>
              <a:gd name="T61" fmla="*/ 2147483647 h 380"/>
              <a:gd name="T62" fmla="*/ 2147483647 w 267"/>
              <a:gd name="T63" fmla="*/ 2147483647 h 380"/>
              <a:gd name="T64" fmla="*/ 2147483647 w 267"/>
              <a:gd name="T65" fmla="*/ 2147483647 h 380"/>
              <a:gd name="T66" fmla="*/ 2147483647 w 267"/>
              <a:gd name="T67" fmla="*/ 2147483647 h 3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7"/>
              <a:gd name="T103" fmla="*/ 0 h 380"/>
              <a:gd name="T104" fmla="*/ 267 w 267"/>
              <a:gd name="T105" fmla="*/ 380 h 3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7" h="380">
                <a:moveTo>
                  <a:pt x="267" y="0"/>
                </a:moveTo>
                <a:lnTo>
                  <a:pt x="266" y="10"/>
                </a:lnTo>
                <a:lnTo>
                  <a:pt x="264" y="19"/>
                </a:lnTo>
                <a:lnTo>
                  <a:pt x="261" y="29"/>
                </a:lnTo>
                <a:lnTo>
                  <a:pt x="257" y="38"/>
                </a:lnTo>
                <a:lnTo>
                  <a:pt x="252" y="48"/>
                </a:lnTo>
                <a:lnTo>
                  <a:pt x="247" y="58"/>
                </a:lnTo>
                <a:lnTo>
                  <a:pt x="239" y="67"/>
                </a:lnTo>
                <a:lnTo>
                  <a:pt x="232" y="76"/>
                </a:lnTo>
                <a:lnTo>
                  <a:pt x="198" y="113"/>
                </a:lnTo>
                <a:lnTo>
                  <a:pt x="161" y="151"/>
                </a:lnTo>
                <a:lnTo>
                  <a:pt x="144" y="171"/>
                </a:lnTo>
                <a:lnTo>
                  <a:pt x="128" y="192"/>
                </a:lnTo>
                <a:lnTo>
                  <a:pt x="121" y="202"/>
                </a:lnTo>
                <a:lnTo>
                  <a:pt x="114" y="212"/>
                </a:lnTo>
                <a:lnTo>
                  <a:pt x="109" y="222"/>
                </a:lnTo>
                <a:lnTo>
                  <a:pt x="104" y="233"/>
                </a:lnTo>
                <a:lnTo>
                  <a:pt x="99" y="244"/>
                </a:lnTo>
                <a:lnTo>
                  <a:pt x="96" y="255"/>
                </a:lnTo>
                <a:lnTo>
                  <a:pt x="95" y="266"/>
                </a:lnTo>
                <a:lnTo>
                  <a:pt x="94" y="278"/>
                </a:lnTo>
                <a:lnTo>
                  <a:pt x="95" y="290"/>
                </a:lnTo>
                <a:lnTo>
                  <a:pt x="97" y="303"/>
                </a:lnTo>
                <a:lnTo>
                  <a:pt x="101" y="315"/>
                </a:lnTo>
                <a:lnTo>
                  <a:pt x="107" y="328"/>
                </a:lnTo>
                <a:lnTo>
                  <a:pt x="97" y="339"/>
                </a:lnTo>
                <a:lnTo>
                  <a:pt x="86" y="352"/>
                </a:lnTo>
                <a:lnTo>
                  <a:pt x="80" y="357"/>
                </a:lnTo>
                <a:lnTo>
                  <a:pt x="73" y="363"/>
                </a:lnTo>
                <a:lnTo>
                  <a:pt x="66" y="368"/>
                </a:lnTo>
                <a:lnTo>
                  <a:pt x="60" y="373"/>
                </a:lnTo>
                <a:lnTo>
                  <a:pt x="53" y="376"/>
                </a:lnTo>
                <a:lnTo>
                  <a:pt x="46" y="379"/>
                </a:lnTo>
                <a:lnTo>
                  <a:pt x="39" y="380"/>
                </a:lnTo>
                <a:lnTo>
                  <a:pt x="33" y="379"/>
                </a:lnTo>
                <a:lnTo>
                  <a:pt x="25" y="378"/>
                </a:lnTo>
                <a:lnTo>
                  <a:pt x="18" y="374"/>
                </a:lnTo>
                <a:lnTo>
                  <a:pt x="12" y="368"/>
                </a:lnTo>
                <a:lnTo>
                  <a:pt x="6" y="361"/>
                </a:lnTo>
                <a:lnTo>
                  <a:pt x="3" y="348"/>
                </a:lnTo>
                <a:lnTo>
                  <a:pt x="1" y="335"/>
                </a:lnTo>
                <a:lnTo>
                  <a:pt x="0" y="321"/>
                </a:lnTo>
                <a:lnTo>
                  <a:pt x="1" y="308"/>
                </a:lnTo>
                <a:lnTo>
                  <a:pt x="2" y="293"/>
                </a:lnTo>
                <a:lnTo>
                  <a:pt x="4" y="280"/>
                </a:lnTo>
                <a:lnTo>
                  <a:pt x="7" y="266"/>
                </a:lnTo>
                <a:lnTo>
                  <a:pt x="12" y="252"/>
                </a:lnTo>
                <a:lnTo>
                  <a:pt x="17" y="239"/>
                </a:lnTo>
                <a:lnTo>
                  <a:pt x="22" y="225"/>
                </a:lnTo>
                <a:lnTo>
                  <a:pt x="29" y="211"/>
                </a:lnTo>
                <a:lnTo>
                  <a:pt x="37" y="198"/>
                </a:lnTo>
                <a:lnTo>
                  <a:pt x="45" y="185"/>
                </a:lnTo>
                <a:lnTo>
                  <a:pt x="53" y="170"/>
                </a:lnTo>
                <a:lnTo>
                  <a:pt x="62" y="157"/>
                </a:lnTo>
                <a:lnTo>
                  <a:pt x="73" y="145"/>
                </a:lnTo>
                <a:lnTo>
                  <a:pt x="83" y="132"/>
                </a:lnTo>
                <a:lnTo>
                  <a:pt x="93" y="120"/>
                </a:lnTo>
                <a:lnTo>
                  <a:pt x="105" y="108"/>
                </a:lnTo>
                <a:lnTo>
                  <a:pt x="117" y="97"/>
                </a:lnTo>
                <a:lnTo>
                  <a:pt x="141" y="75"/>
                </a:lnTo>
                <a:lnTo>
                  <a:pt x="165" y="56"/>
                </a:lnTo>
                <a:lnTo>
                  <a:pt x="178" y="46"/>
                </a:lnTo>
                <a:lnTo>
                  <a:pt x="191" y="37"/>
                </a:lnTo>
                <a:lnTo>
                  <a:pt x="203" y="29"/>
                </a:lnTo>
                <a:lnTo>
                  <a:pt x="217" y="22"/>
                </a:lnTo>
                <a:lnTo>
                  <a:pt x="229" y="16"/>
                </a:lnTo>
                <a:lnTo>
                  <a:pt x="241" y="10"/>
                </a:lnTo>
                <a:lnTo>
                  <a:pt x="255" y="5"/>
                </a:lnTo>
                <a:lnTo>
                  <a:pt x="2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18"/>
          <p:cNvSpPr>
            <a:spLocks/>
          </p:cNvSpPr>
          <p:nvPr/>
        </p:nvSpPr>
        <p:spPr bwMode="auto">
          <a:xfrm>
            <a:off x="7832725" y="3397250"/>
            <a:ext cx="14288" cy="19050"/>
          </a:xfrm>
          <a:custGeom>
            <a:avLst/>
            <a:gdLst>
              <a:gd name="T0" fmla="*/ 2147483647 w 55"/>
              <a:gd name="T1" fmla="*/ 2147483647 h 88"/>
              <a:gd name="T2" fmla="*/ 2147483647 w 55"/>
              <a:gd name="T3" fmla="*/ 2147483647 h 88"/>
              <a:gd name="T4" fmla="*/ 2147483647 w 55"/>
              <a:gd name="T5" fmla="*/ 2147483647 h 88"/>
              <a:gd name="T6" fmla="*/ 2147483647 w 55"/>
              <a:gd name="T7" fmla="*/ 2147483647 h 88"/>
              <a:gd name="T8" fmla="*/ 2147483647 w 55"/>
              <a:gd name="T9" fmla="*/ 2147483647 h 88"/>
              <a:gd name="T10" fmla="*/ 2147483647 w 55"/>
              <a:gd name="T11" fmla="*/ 2147483647 h 88"/>
              <a:gd name="T12" fmla="*/ 2147483647 w 55"/>
              <a:gd name="T13" fmla="*/ 2147483647 h 88"/>
              <a:gd name="T14" fmla="*/ 2147483647 w 55"/>
              <a:gd name="T15" fmla="*/ 2147483647 h 88"/>
              <a:gd name="T16" fmla="*/ 2147483647 w 55"/>
              <a:gd name="T17" fmla="*/ 2147483647 h 88"/>
              <a:gd name="T18" fmla="*/ 2147483647 w 55"/>
              <a:gd name="T19" fmla="*/ 2147483647 h 88"/>
              <a:gd name="T20" fmla="*/ 2147483647 w 55"/>
              <a:gd name="T21" fmla="*/ 2147483647 h 88"/>
              <a:gd name="T22" fmla="*/ 2147483647 w 55"/>
              <a:gd name="T23" fmla="*/ 2147483647 h 88"/>
              <a:gd name="T24" fmla="*/ 2147483647 w 55"/>
              <a:gd name="T25" fmla="*/ 2147483647 h 88"/>
              <a:gd name="T26" fmla="*/ 2147483647 w 55"/>
              <a:gd name="T27" fmla="*/ 2147483647 h 88"/>
              <a:gd name="T28" fmla="*/ 2147483647 w 55"/>
              <a:gd name="T29" fmla="*/ 2147483647 h 88"/>
              <a:gd name="T30" fmla="*/ 0 w 55"/>
              <a:gd name="T31" fmla="*/ 2147483647 h 88"/>
              <a:gd name="T32" fmla="*/ 0 w 55"/>
              <a:gd name="T33" fmla="*/ 2147483647 h 88"/>
              <a:gd name="T34" fmla="*/ 2147483647 w 55"/>
              <a:gd name="T35" fmla="*/ 2147483647 h 88"/>
              <a:gd name="T36" fmla="*/ 2147483647 w 55"/>
              <a:gd name="T37" fmla="*/ 2147483647 h 88"/>
              <a:gd name="T38" fmla="*/ 2147483647 w 55"/>
              <a:gd name="T39" fmla="*/ 2147483647 h 88"/>
              <a:gd name="T40" fmla="*/ 2147483647 w 55"/>
              <a:gd name="T41" fmla="*/ 2147483647 h 88"/>
              <a:gd name="T42" fmla="*/ 2147483647 w 55"/>
              <a:gd name="T43" fmla="*/ 2147483647 h 88"/>
              <a:gd name="T44" fmla="*/ 2147483647 w 55"/>
              <a:gd name="T45" fmla="*/ 2147483647 h 88"/>
              <a:gd name="T46" fmla="*/ 2147483647 w 55"/>
              <a:gd name="T47" fmla="*/ 2147483647 h 88"/>
              <a:gd name="T48" fmla="*/ 2147483647 w 55"/>
              <a:gd name="T49" fmla="*/ 0 h 88"/>
              <a:gd name="T50" fmla="*/ 2147483647 w 55"/>
              <a:gd name="T51" fmla="*/ 0 h 88"/>
              <a:gd name="T52" fmla="*/ 2147483647 w 55"/>
              <a:gd name="T53" fmla="*/ 2147483647 h 88"/>
              <a:gd name="T54" fmla="*/ 2147483647 w 55"/>
              <a:gd name="T55" fmla="*/ 2147483647 h 88"/>
              <a:gd name="T56" fmla="*/ 2147483647 w 55"/>
              <a:gd name="T57" fmla="*/ 2147483647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
              <a:gd name="T88" fmla="*/ 0 h 88"/>
              <a:gd name="T89" fmla="*/ 55 w 55"/>
              <a:gd name="T90" fmla="*/ 88 h 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 h="88">
                <a:moveTo>
                  <a:pt x="55" y="8"/>
                </a:moveTo>
                <a:lnTo>
                  <a:pt x="55" y="20"/>
                </a:lnTo>
                <a:lnTo>
                  <a:pt x="54" y="31"/>
                </a:lnTo>
                <a:lnTo>
                  <a:pt x="53" y="43"/>
                </a:lnTo>
                <a:lnTo>
                  <a:pt x="50" y="53"/>
                </a:lnTo>
                <a:lnTo>
                  <a:pt x="46" y="63"/>
                </a:lnTo>
                <a:lnTo>
                  <a:pt x="41" y="72"/>
                </a:lnTo>
                <a:lnTo>
                  <a:pt x="35" y="80"/>
                </a:lnTo>
                <a:lnTo>
                  <a:pt x="26" y="88"/>
                </a:lnTo>
                <a:lnTo>
                  <a:pt x="20" y="82"/>
                </a:lnTo>
                <a:lnTo>
                  <a:pt x="15" y="75"/>
                </a:lnTo>
                <a:lnTo>
                  <a:pt x="10" y="67"/>
                </a:lnTo>
                <a:lnTo>
                  <a:pt x="6" y="59"/>
                </a:lnTo>
                <a:lnTo>
                  <a:pt x="3" y="50"/>
                </a:lnTo>
                <a:lnTo>
                  <a:pt x="1" y="41"/>
                </a:lnTo>
                <a:lnTo>
                  <a:pt x="0" y="33"/>
                </a:lnTo>
                <a:lnTo>
                  <a:pt x="0" y="25"/>
                </a:lnTo>
                <a:lnTo>
                  <a:pt x="1" y="17"/>
                </a:lnTo>
                <a:lnTo>
                  <a:pt x="4" y="11"/>
                </a:lnTo>
                <a:lnTo>
                  <a:pt x="5" y="8"/>
                </a:lnTo>
                <a:lnTo>
                  <a:pt x="8" y="6"/>
                </a:lnTo>
                <a:lnTo>
                  <a:pt x="10" y="4"/>
                </a:lnTo>
                <a:lnTo>
                  <a:pt x="13" y="2"/>
                </a:lnTo>
                <a:lnTo>
                  <a:pt x="17" y="1"/>
                </a:lnTo>
                <a:lnTo>
                  <a:pt x="21" y="0"/>
                </a:lnTo>
                <a:lnTo>
                  <a:pt x="25" y="0"/>
                </a:lnTo>
                <a:lnTo>
                  <a:pt x="31" y="1"/>
                </a:lnTo>
                <a:lnTo>
                  <a:pt x="42" y="3"/>
                </a:lnTo>
                <a:lnTo>
                  <a:pt x="5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Rectangle 19"/>
          <p:cNvSpPr>
            <a:spLocks noChangeArrowheads="1"/>
          </p:cNvSpPr>
          <p:nvPr/>
        </p:nvSpPr>
        <p:spPr bwMode="auto">
          <a:xfrm>
            <a:off x="7767638" y="3402013"/>
            <a:ext cx="4762" cy="174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84" name="Freeform 20"/>
          <p:cNvSpPr>
            <a:spLocks/>
          </p:cNvSpPr>
          <p:nvPr/>
        </p:nvSpPr>
        <p:spPr bwMode="auto">
          <a:xfrm>
            <a:off x="7080250" y="3444875"/>
            <a:ext cx="96838" cy="41275"/>
          </a:xfrm>
          <a:custGeom>
            <a:avLst/>
            <a:gdLst>
              <a:gd name="T0" fmla="*/ 2147483647 w 367"/>
              <a:gd name="T1" fmla="*/ 2147483647 h 181"/>
              <a:gd name="T2" fmla="*/ 2147483647 w 367"/>
              <a:gd name="T3" fmla="*/ 2147483647 h 181"/>
              <a:gd name="T4" fmla="*/ 2147483647 w 367"/>
              <a:gd name="T5" fmla="*/ 2147483647 h 181"/>
              <a:gd name="T6" fmla="*/ 2147483647 w 367"/>
              <a:gd name="T7" fmla="*/ 2147483647 h 181"/>
              <a:gd name="T8" fmla="*/ 2147483647 w 367"/>
              <a:gd name="T9" fmla="*/ 2147483647 h 181"/>
              <a:gd name="T10" fmla="*/ 2147483647 w 367"/>
              <a:gd name="T11" fmla="*/ 2147483647 h 181"/>
              <a:gd name="T12" fmla="*/ 2147483647 w 367"/>
              <a:gd name="T13" fmla="*/ 2147483647 h 181"/>
              <a:gd name="T14" fmla="*/ 2147483647 w 367"/>
              <a:gd name="T15" fmla="*/ 2147483647 h 181"/>
              <a:gd name="T16" fmla="*/ 2147483647 w 367"/>
              <a:gd name="T17" fmla="*/ 2147483647 h 181"/>
              <a:gd name="T18" fmla="*/ 2147483647 w 367"/>
              <a:gd name="T19" fmla="*/ 2147483647 h 181"/>
              <a:gd name="T20" fmla="*/ 2147483647 w 367"/>
              <a:gd name="T21" fmla="*/ 2147483647 h 181"/>
              <a:gd name="T22" fmla="*/ 2147483647 w 367"/>
              <a:gd name="T23" fmla="*/ 2147483647 h 181"/>
              <a:gd name="T24" fmla="*/ 2147483647 w 367"/>
              <a:gd name="T25" fmla="*/ 2147483647 h 181"/>
              <a:gd name="T26" fmla="*/ 2147483647 w 367"/>
              <a:gd name="T27" fmla="*/ 2147483647 h 181"/>
              <a:gd name="T28" fmla="*/ 2147483647 w 367"/>
              <a:gd name="T29" fmla="*/ 2147483647 h 181"/>
              <a:gd name="T30" fmla="*/ 2147483647 w 367"/>
              <a:gd name="T31" fmla="*/ 2147483647 h 181"/>
              <a:gd name="T32" fmla="*/ 2147483647 w 367"/>
              <a:gd name="T33" fmla="*/ 2147483647 h 181"/>
              <a:gd name="T34" fmla="*/ 2147483647 w 367"/>
              <a:gd name="T35" fmla="*/ 2147483647 h 181"/>
              <a:gd name="T36" fmla="*/ 2147483647 w 367"/>
              <a:gd name="T37" fmla="*/ 2147483647 h 181"/>
              <a:gd name="T38" fmla="*/ 2147483647 w 367"/>
              <a:gd name="T39" fmla="*/ 2147483647 h 181"/>
              <a:gd name="T40" fmla="*/ 2147483647 w 367"/>
              <a:gd name="T41" fmla="*/ 2147483647 h 181"/>
              <a:gd name="T42" fmla="*/ 2147483647 w 367"/>
              <a:gd name="T43" fmla="*/ 2147483647 h 181"/>
              <a:gd name="T44" fmla="*/ 2147483647 w 367"/>
              <a:gd name="T45" fmla="*/ 2147483647 h 181"/>
              <a:gd name="T46" fmla="*/ 2147483647 w 367"/>
              <a:gd name="T47" fmla="*/ 2147483647 h 181"/>
              <a:gd name="T48" fmla="*/ 2147483647 w 367"/>
              <a:gd name="T49" fmla="*/ 2147483647 h 181"/>
              <a:gd name="T50" fmla="*/ 2147483647 w 367"/>
              <a:gd name="T51" fmla="*/ 0 h 181"/>
              <a:gd name="T52" fmla="*/ 2147483647 w 367"/>
              <a:gd name="T53" fmla="*/ 2147483647 h 181"/>
              <a:gd name="T54" fmla="*/ 2147483647 w 367"/>
              <a:gd name="T55" fmla="*/ 2147483647 h 181"/>
              <a:gd name="T56" fmla="*/ 2147483647 w 367"/>
              <a:gd name="T57" fmla="*/ 2147483647 h 181"/>
              <a:gd name="T58" fmla="*/ 2147483647 w 367"/>
              <a:gd name="T59" fmla="*/ 2147483647 h 181"/>
              <a:gd name="T60" fmla="*/ 2147483647 w 367"/>
              <a:gd name="T61" fmla="*/ 2147483647 h 181"/>
              <a:gd name="T62" fmla="*/ 2147483647 w 367"/>
              <a:gd name="T63" fmla="*/ 2147483647 h 181"/>
              <a:gd name="T64" fmla="*/ 2147483647 w 367"/>
              <a:gd name="T65" fmla="*/ 2147483647 h 181"/>
              <a:gd name="T66" fmla="*/ 2147483647 w 367"/>
              <a:gd name="T67" fmla="*/ 2147483647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7"/>
              <a:gd name="T103" fmla="*/ 0 h 181"/>
              <a:gd name="T104" fmla="*/ 367 w 367"/>
              <a:gd name="T105" fmla="*/ 181 h 1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7" h="181">
                <a:moveTo>
                  <a:pt x="159" y="161"/>
                </a:moveTo>
                <a:lnTo>
                  <a:pt x="153" y="167"/>
                </a:lnTo>
                <a:lnTo>
                  <a:pt x="147" y="170"/>
                </a:lnTo>
                <a:lnTo>
                  <a:pt x="142" y="173"/>
                </a:lnTo>
                <a:lnTo>
                  <a:pt x="136" y="175"/>
                </a:lnTo>
                <a:lnTo>
                  <a:pt x="131" y="176"/>
                </a:lnTo>
                <a:lnTo>
                  <a:pt x="125" y="177"/>
                </a:lnTo>
                <a:lnTo>
                  <a:pt x="119" y="176"/>
                </a:lnTo>
                <a:lnTo>
                  <a:pt x="114" y="175"/>
                </a:lnTo>
                <a:lnTo>
                  <a:pt x="104" y="172"/>
                </a:lnTo>
                <a:lnTo>
                  <a:pt x="93" y="168"/>
                </a:lnTo>
                <a:lnTo>
                  <a:pt x="83" y="162"/>
                </a:lnTo>
                <a:lnTo>
                  <a:pt x="74" y="156"/>
                </a:lnTo>
                <a:lnTo>
                  <a:pt x="64" y="151"/>
                </a:lnTo>
                <a:lnTo>
                  <a:pt x="54" y="147"/>
                </a:lnTo>
                <a:lnTo>
                  <a:pt x="50" y="146"/>
                </a:lnTo>
                <a:lnTo>
                  <a:pt x="45" y="145"/>
                </a:lnTo>
                <a:lnTo>
                  <a:pt x="41" y="145"/>
                </a:lnTo>
                <a:lnTo>
                  <a:pt x="36" y="145"/>
                </a:lnTo>
                <a:lnTo>
                  <a:pt x="32" y="146"/>
                </a:lnTo>
                <a:lnTo>
                  <a:pt x="27" y="148"/>
                </a:lnTo>
                <a:lnTo>
                  <a:pt x="22" y="151"/>
                </a:lnTo>
                <a:lnTo>
                  <a:pt x="17" y="154"/>
                </a:lnTo>
                <a:lnTo>
                  <a:pt x="13" y="159"/>
                </a:lnTo>
                <a:lnTo>
                  <a:pt x="8" y="166"/>
                </a:lnTo>
                <a:lnTo>
                  <a:pt x="4" y="173"/>
                </a:lnTo>
                <a:lnTo>
                  <a:pt x="0" y="181"/>
                </a:lnTo>
                <a:lnTo>
                  <a:pt x="7" y="172"/>
                </a:lnTo>
                <a:lnTo>
                  <a:pt x="15" y="165"/>
                </a:lnTo>
                <a:lnTo>
                  <a:pt x="23" y="157"/>
                </a:lnTo>
                <a:lnTo>
                  <a:pt x="33" y="150"/>
                </a:lnTo>
                <a:lnTo>
                  <a:pt x="42" y="145"/>
                </a:lnTo>
                <a:lnTo>
                  <a:pt x="51" y="140"/>
                </a:lnTo>
                <a:lnTo>
                  <a:pt x="61" y="135"/>
                </a:lnTo>
                <a:lnTo>
                  <a:pt x="71" y="131"/>
                </a:lnTo>
                <a:lnTo>
                  <a:pt x="90" y="124"/>
                </a:lnTo>
                <a:lnTo>
                  <a:pt x="111" y="118"/>
                </a:lnTo>
                <a:lnTo>
                  <a:pt x="131" y="113"/>
                </a:lnTo>
                <a:lnTo>
                  <a:pt x="151" y="109"/>
                </a:lnTo>
                <a:lnTo>
                  <a:pt x="172" y="104"/>
                </a:lnTo>
                <a:lnTo>
                  <a:pt x="191" y="100"/>
                </a:lnTo>
                <a:lnTo>
                  <a:pt x="210" y="95"/>
                </a:lnTo>
                <a:lnTo>
                  <a:pt x="227" y="89"/>
                </a:lnTo>
                <a:lnTo>
                  <a:pt x="236" y="86"/>
                </a:lnTo>
                <a:lnTo>
                  <a:pt x="244" y="82"/>
                </a:lnTo>
                <a:lnTo>
                  <a:pt x="252" y="78"/>
                </a:lnTo>
                <a:lnTo>
                  <a:pt x="259" y="73"/>
                </a:lnTo>
                <a:lnTo>
                  <a:pt x="266" y="68"/>
                </a:lnTo>
                <a:lnTo>
                  <a:pt x="274" y="62"/>
                </a:lnTo>
                <a:lnTo>
                  <a:pt x="280" y="55"/>
                </a:lnTo>
                <a:lnTo>
                  <a:pt x="285" y="48"/>
                </a:lnTo>
                <a:lnTo>
                  <a:pt x="367" y="0"/>
                </a:lnTo>
                <a:lnTo>
                  <a:pt x="366" y="6"/>
                </a:lnTo>
                <a:lnTo>
                  <a:pt x="364" y="11"/>
                </a:lnTo>
                <a:lnTo>
                  <a:pt x="361" y="17"/>
                </a:lnTo>
                <a:lnTo>
                  <a:pt x="358" y="22"/>
                </a:lnTo>
                <a:lnTo>
                  <a:pt x="351" y="33"/>
                </a:lnTo>
                <a:lnTo>
                  <a:pt x="340" y="44"/>
                </a:lnTo>
                <a:lnTo>
                  <a:pt x="328" y="54"/>
                </a:lnTo>
                <a:lnTo>
                  <a:pt x="315" y="64"/>
                </a:lnTo>
                <a:lnTo>
                  <a:pt x="300" y="73"/>
                </a:lnTo>
                <a:lnTo>
                  <a:pt x="285" y="83"/>
                </a:lnTo>
                <a:lnTo>
                  <a:pt x="252" y="102"/>
                </a:lnTo>
                <a:lnTo>
                  <a:pt x="219" y="121"/>
                </a:lnTo>
                <a:lnTo>
                  <a:pt x="203" y="130"/>
                </a:lnTo>
                <a:lnTo>
                  <a:pt x="187" y="140"/>
                </a:lnTo>
                <a:lnTo>
                  <a:pt x="173" y="151"/>
                </a:lnTo>
                <a:lnTo>
                  <a:pt x="159" y="161"/>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21"/>
          <p:cNvSpPr>
            <a:spLocks/>
          </p:cNvSpPr>
          <p:nvPr/>
        </p:nvSpPr>
        <p:spPr bwMode="auto">
          <a:xfrm>
            <a:off x="7189788" y="3451225"/>
            <a:ext cx="93662" cy="73025"/>
          </a:xfrm>
          <a:custGeom>
            <a:avLst/>
            <a:gdLst>
              <a:gd name="T0" fmla="*/ 2147483647 w 353"/>
              <a:gd name="T1" fmla="*/ 2147483647 h 318"/>
              <a:gd name="T2" fmla="*/ 2147483647 w 353"/>
              <a:gd name="T3" fmla="*/ 2147483647 h 318"/>
              <a:gd name="T4" fmla="*/ 2147483647 w 353"/>
              <a:gd name="T5" fmla="*/ 2147483647 h 318"/>
              <a:gd name="T6" fmla="*/ 2147483647 w 353"/>
              <a:gd name="T7" fmla="*/ 2147483647 h 318"/>
              <a:gd name="T8" fmla="*/ 2147483647 w 353"/>
              <a:gd name="T9" fmla="*/ 2147483647 h 318"/>
              <a:gd name="T10" fmla="*/ 2147483647 w 353"/>
              <a:gd name="T11" fmla="*/ 2147483647 h 318"/>
              <a:gd name="T12" fmla="*/ 2147483647 w 353"/>
              <a:gd name="T13" fmla="*/ 2147483647 h 318"/>
              <a:gd name="T14" fmla="*/ 2147483647 w 353"/>
              <a:gd name="T15" fmla="*/ 2147483647 h 318"/>
              <a:gd name="T16" fmla="*/ 2147483647 w 353"/>
              <a:gd name="T17" fmla="*/ 2147483647 h 318"/>
              <a:gd name="T18" fmla="*/ 2147483647 w 353"/>
              <a:gd name="T19" fmla="*/ 2147483647 h 318"/>
              <a:gd name="T20" fmla="*/ 2147483647 w 353"/>
              <a:gd name="T21" fmla="*/ 2147483647 h 318"/>
              <a:gd name="T22" fmla="*/ 2147483647 w 353"/>
              <a:gd name="T23" fmla="*/ 2147483647 h 318"/>
              <a:gd name="T24" fmla="*/ 2147483647 w 353"/>
              <a:gd name="T25" fmla="*/ 2147483647 h 318"/>
              <a:gd name="T26" fmla="*/ 2147483647 w 353"/>
              <a:gd name="T27" fmla="*/ 2147483647 h 318"/>
              <a:gd name="T28" fmla="*/ 2147483647 w 353"/>
              <a:gd name="T29" fmla="*/ 2147483647 h 318"/>
              <a:gd name="T30" fmla="*/ 2147483647 w 353"/>
              <a:gd name="T31" fmla="*/ 2147483647 h 318"/>
              <a:gd name="T32" fmla="*/ 0 w 353"/>
              <a:gd name="T33" fmla="*/ 2147483647 h 318"/>
              <a:gd name="T34" fmla="*/ 2147483647 w 353"/>
              <a:gd name="T35" fmla="*/ 2147483647 h 318"/>
              <a:gd name="T36" fmla="*/ 2147483647 w 353"/>
              <a:gd name="T37" fmla="*/ 2147483647 h 318"/>
              <a:gd name="T38" fmla="*/ 2147483647 w 353"/>
              <a:gd name="T39" fmla="*/ 2147483647 h 318"/>
              <a:gd name="T40" fmla="*/ 2147483647 w 353"/>
              <a:gd name="T41" fmla="*/ 2147483647 h 318"/>
              <a:gd name="T42" fmla="*/ 2147483647 w 353"/>
              <a:gd name="T43" fmla="*/ 2147483647 h 318"/>
              <a:gd name="T44" fmla="*/ 2147483647 w 353"/>
              <a:gd name="T45" fmla="*/ 2147483647 h 318"/>
              <a:gd name="T46" fmla="*/ 2147483647 w 353"/>
              <a:gd name="T47" fmla="*/ 2147483647 h 318"/>
              <a:gd name="T48" fmla="*/ 2147483647 w 353"/>
              <a:gd name="T49" fmla="*/ 2147483647 h 318"/>
              <a:gd name="T50" fmla="*/ 2147483647 w 353"/>
              <a:gd name="T51" fmla="*/ 2147483647 h 318"/>
              <a:gd name="T52" fmla="*/ 2147483647 w 353"/>
              <a:gd name="T53" fmla="*/ 2147483647 h 318"/>
              <a:gd name="T54" fmla="*/ 2147483647 w 353"/>
              <a:gd name="T55" fmla="*/ 2147483647 h 318"/>
              <a:gd name="T56" fmla="*/ 2147483647 w 353"/>
              <a:gd name="T57" fmla="*/ 2147483647 h 318"/>
              <a:gd name="T58" fmla="*/ 2147483647 w 353"/>
              <a:gd name="T59" fmla="*/ 2147483647 h 318"/>
              <a:gd name="T60" fmla="*/ 2147483647 w 353"/>
              <a:gd name="T61" fmla="*/ 2147483647 h 318"/>
              <a:gd name="T62" fmla="*/ 2147483647 w 353"/>
              <a:gd name="T63" fmla="*/ 2147483647 h 318"/>
              <a:gd name="T64" fmla="*/ 2147483647 w 353"/>
              <a:gd name="T65" fmla="*/ 0 h 318"/>
              <a:gd name="T66" fmla="*/ 2147483647 w 353"/>
              <a:gd name="T67" fmla="*/ 2147483647 h 318"/>
              <a:gd name="T68" fmla="*/ 2147483647 w 353"/>
              <a:gd name="T69" fmla="*/ 2147483647 h 318"/>
              <a:gd name="T70" fmla="*/ 2147483647 w 353"/>
              <a:gd name="T71" fmla="*/ 2147483647 h 318"/>
              <a:gd name="T72" fmla="*/ 2147483647 w 353"/>
              <a:gd name="T73" fmla="*/ 2147483647 h 318"/>
              <a:gd name="T74" fmla="*/ 2147483647 w 353"/>
              <a:gd name="T75" fmla="*/ 2147483647 h 318"/>
              <a:gd name="T76" fmla="*/ 2147483647 w 353"/>
              <a:gd name="T77" fmla="*/ 2147483647 h 318"/>
              <a:gd name="T78" fmla="*/ 2147483647 w 353"/>
              <a:gd name="T79" fmla="*/ 2147483647 h 318"/>
              <a:gd name="T80" fmla="*/ 2147483647 w 353"/>
              <a:gd name="T81" fmla="*/ 2147483647 h 318"/>
              <a:gd name="T82" fmla="*/ 2147483647 w 353"/>
              <a:gd name="T83" fmla="*/ 2147483647 h 318"/>
              <a:gd name="T84" fmla="*/ 2147483647 w 353"/>
              <a:gd name="T85" fmla="*/ 2147483647 h 318"/>
              <a:gd name="T86" fmla="*/ 2147483647 w 353"/>
              <a:gd name="T87" fmla="*/ 2147483647 h 318"/>
              <a:gd name="T88" fmla="*/ 2147483647 w 353"/>
              <a:gd name="T89" fmla="*/ 2147483647 h 318"/>
              <a:gd name="T90" fmla="*/ 2147483647 w 353"/>
              <a:gd name="T91" fmla="*/ 2147483647 h 318"/>
              <a:gd name="T92" fmla="*/ 2147483647 w 353"/>
              <a:gd name="T93" fmla="*/ 2147483647 h 318"/>
              <a:gd name="T94" fmla="*/ 2147483647 w 353"/>
              <a:gd name="T95" fmla="*/ 2147483647 h 318"/>
              <a:gd name="T96" fmla="*/ 2147483647 w 353"/>
              <a:gd name="T97" fmla="*/ 2147483647 h 3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3"/>
              <a:gd name="T148" fmla="*/ 0 h 318"/>
              <a:gd name="T149" fmla="*/ 353 w 353"/>
              <a:gd name="T150" fmla="*/ 318 h 3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3" h="318">
                <a:moveTo>
                  <a:pt x="111" y="271"/>
                </a:moveTo>
                <a:lnTo>
                  <a:pt x="112" y="283"/>
                </a:lnTo>
                <a:lnTo>
                  <a:pt x="111" y="293"/>
                </a:lnTo>
                <a:lnTo>
                  <a:pt x="110" y="297"/>
                </a:lnTo>
                <a:lnTo>
                  <a:pt x="108" y="301"/>
                </a:lnTo>
                <a:lnTo>
                  <a:pt x="107" y="304"/>
                </a:lnTo>
                <a:lnTo>
                  <a:pt x="104" y="307"/>
                </a:lnTo>
                <a:lnTo>
                  <a:pt x="98" y="311"/>
                </a:lnTo>
                <a:lnTo>
                  <a:pt x="91" y="314"/>
                </a:lnTo>
                <a:lnTo>
                  <a:pt x="84" y="316"/>
                </a:lnTo>
                <a:lnTo>
                  <a:pt x="76" y="318"/>
                </a:lnTo>
                <a:lnTo>
                  <a:pt x="56" y="318"/>
                </a:lnTo>
                <a:lnTo>
                  <a:pt x="37" y="317"/>
                </a:lnTo>
                <a:lnTo>
                  <a:pt x="27" y="316"/>
                </a:lnTo>
                <a:lnTo>
                  <a:pt x="17" y="316"/>
                </a:lnTo>
                <a:lnTo>
                  <a:pt x="8" y="317"/>
                </a:lnTo>
                <a:lnTo>
                  <a:pt x="0" y="318"/>
                </a:lnTo>
                <a:lnTo>
                  <a:pt x="8" y="310"/>
                </a:lnTo>
                <a:lnTo>
                  <a:pt x="16" y="303"/>
                </a:lnTo>
                <a:lnTo>
                  <a:pt x="25" y="297"/>
                </a:lnTo>
                <a:lnTo>
                  <a:pt x="35" y="291"/>
                </a:lnTo>
                <a:lnTo>
                  <a:pt x="54" y="282"/>
                </a:lnTo>
                <a:lnTo>
                  <a:pt x="74" y="272"/>
                </a:lnTo>
                <a:lnTo>
                  <a:pt x="82" y="267"/>
                </a:lnTo>
                <a:lnTo>
                  <a:pt x="90" y="262"/>
                </a:lnTo>
                <a:lnTo>
                  <a:pt x="97" y="254"/>
                </a:lnTo>
                <a:lnTo>
                  <a:pt x="104" y="247"/>
                </a:lnTo>
                <a:lnTo>
                  <a:pt x="108" y="239"/>
                </a:lnTo>
                <a:lnTo>
                  <a:pt x="111" y="229"/>
                </a:lnTo>
                <a:lnTo>
                  <a:pt x="112" y="217"/>
                </a:lnTo>
                <a:lnTo>
                  <a:pt x="111" y="204"/>
                </a:lnTo>
                <a:lnTo>
                  <a:pt x="77" y="171"/>
                </a:lnTo>
                <a:lnTo>
                  <a:pt x="353" y="0"/>
                </a:lnTo>
                <a:lnTo>
                  <a:pt x="348" y="13"/>
                </a:lnTo>
                <a:lnTo>
                  <a:pt x="342" y="24"/>
                </a:lnTo>
                <a:lnTo>
                  <a:pt x="336" y="34"/>
                </a:lnTo>
                <a:lnTo>
                  <a:pt x="330" y="45"/>
                </a:lnTo>
                <a:lnTo>
                  <a:pt x="317" y="64"/>
                </a:lnTo>
                <a:lnTo>
                  <a:pt x="302" y="82"/>
                </a:lnTo>
                <a:lnTo>
                  <a:pt x="287" y="99"/>
                </a:lnTo>
                <a:lnTo>
                  <a:pt x="271" y="114"/>
                </a:lnTo>
                <a:lnTo>
                  <a:pt x="255" y="129"/>
                </a:lnTo>
                <a:lnTo>
                  <a:pt x="237" y="145"/>
                </a:lnTo>
                <a:lnTo>
                  <a:pt x="203" y="173"/>
                </a:lnTo>
                <a:lnTo>
                  <a:pt x="170" y="202"/>
                </a:lnTo>
                <a:lnTo>
                  <a:pt x="154" y="218"/>
                </a:lnTo>
                <a:lnTo>
                  <a:pt x="139" y="234"/>
                </a:lnTo>
                <a:lnTo>
                  <a:pt x="124" y="251"/>
                </a:lnTo>
                <a:lnTo>
                  <a:pt x="111" y="271"/>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22"/>
          <p:cNvSpPr>
            <a:spLocks/>
          </p:cNvSpPr>
          <p:nvPr/>
        </p:nvSpPr>
        <p:spPr bwMode="auto">
          <a:xfrm>
            <a:off x="7754938" y="3473450"/>
            <a:ext cx="7937" cy="14288"/>
          </a:xfrm>
          <a:custGeom>
            <a:avLst/>
            <a:gdLst>
              <a:gd name="T0" fmla="*/ 0 w 34"/>
              <a:gd name="T1" fmla="*/ 2147483647 h 62"/>
              <a:gd name="T2" fmla="*/ 0 w 34"/>
              <a:gd name="T3" fmla="*/ 0 h 62"/>
              <a:gd name="T4" fmla="*/ 2147483647 w 34"/>
              <a:gd name="T5" fmla="*/ 2147483647 h 62"/>
              <a:gd name="T6" fmla="*/ 0 w 34"/>
              <a:gd name="T7" fmla="*/ 2147483647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0" y="0"/>
                </a:lnTo>
                <a:lnTo>
                  <a:pt x="34" y="33"/>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23"/>
          <p:cNvSpPr>
            <a:spLocks/>
          </p:cNvSpPr>
          <p:nvPr/>
        </p:nvSpPr>
        <p:spPr bwMode="auto">
          <a:xfrm>
            <a:off x="7275513" y="3487738"/>
            <a:ext cx="17462" cy="33337"/>
          </a:xfrm>
          <a:custGeom>
            <a:avLst/>
            <a:gdLst>
              <a:gd name="T0" fmla="*/ 0 w 69"/>
              <a:gd name="T1" fmla="*/ 2147483647 h 148"/>
              <a:gd name="T2" fmla="*/ 2147483647 w 69"/>
              <a:gd name="T3" fmla="*/ 2147483647 h 148"/>
              <a:gd name="T4" fmla="*/ 2147483647 w 69"/>
              <a:gd name="T5" fmla="*/ 2147483647 h 148"/>
              <a:gd name="T6" fmla="*/ 2147483647 w 69"/>
              <a:gd name="T7" fmla="*/ 2147483647 h 148"/>
              <a:gd name="T8" fmla="*/ 2147483647 w 69"/>
              <a:gd name="T9" fmla="*/ 2147483647 h 148"/>
              <a:gd name="T10" fmla="*/ 2147483647 w 69"/>
              <a:gd name="T11" fmla="*/ 2147483647 h 148"/>
              <a:gd name="T12" fmla="*/ 0 w 69"/>
              <a:gd name="T13" fmla="*/ 2147483647 h 148"/>
              <a:gd name="T14" fmla="*/ 0 w 69"/>
              <a:gd name="T15" fmla="*/ 2147483647 h 148"/>
              <a:gd name="T16" fmla="*/ 2147483647 w 69"/>
              <a:gd name="T17" fmla="*/ 2147483647 h 148"/>
              <a:gd name="T18" fmla="*/ 2147483647 w 69"/>
              <a:gd name="T19" fmla="*/ 2147483647 h 148"/>
              <a:gd name="T20" fmla="*/ 2147483647 w 69"/>
              <a:gd name="T21" fmla="*/ 2147483647 h 148"/>
              <a:gd name="T22" fmla="*/ 2147483647 w 69"/>
              <a:gd name="T23" fmla="*/ 2147483647 h 148"/>
              <a:gd name="T24" fmla="*/ 2147483647 w 69"/>
              <a:gd name="T25" fmla="*/ 2147483647 h 148"/>
              <a:gd name="T26" fmla="*/ 2147483647 w 69"/>
              <a:gd name="T27" fmla="*/ 2147483647 h 148"/>
              <a:gd name="T28" fmla="*/ 2147483647 w 69"/>
              <a:gd name="T29" fmla="*/ 0 h 148"/>
              <a:gd name="T30" fmla="*/ 2147483647 w 69"/>
              <a:gd name="T31" fmla="*/ 2147483647 h 148"/>
              <a:gd name="T32" fmla="*/ 2147483647 w 69"/>
              <a:gd name="T33" fmla="*/ 2147483647 h 148"/>
              <a:gd name="T34" fmla="*/ 2147483647 w 69"/>
              <a:gd name="T35" fmla="*/ 2147483647 h 148"/>
              <a:gd name="T36" fmla="*/ 2147483647 w 69"/>
              <a:gd name="T37" fmla="*/ 2147483647 h 148"/>
              <a:gd name="T38" fmla="*/ 2147483647 w 69"/>
              <a:gd name="T39" fmla="*/ 2147483647 h 148"/>
              <a:gd name="T40" fmla="*/ 2147483647 w 69"/>
              <a:gd name="T41" fmla="*/ 2147483647 h 148"/>
              <a:gd name="T42" fmla="*/ 2147483647 w 69"/>
              <a:gd name="T43" fmla="*/ 2147483647 h 148"/>
              <a:gd name="T44" fmla="*/ 2147483647 w 69"/>
              <a:gd name="T45" fmla="*/ 2147483647 h 148"/>
              <a:gd name="T46" fmla="*/ 2147483647 w 69"/>
              <a:gd name="T47" fmla="*/ 2147483647 h 148"/>
              <a:gd name="T48" fmla="*/ 2147483647 w 69"/>
              <a:gd name="T49" fmla="*/ 2147483647 h 148"/>
              <a:gd name="T50" fmla="*/ 2147483647 w 69"/>
              <a:gd name="T51" fmla="*/ 2147483647 h 148"/>
              <a:gd name="T52" fmla="*/ 2147483647 w 69"/>
              <a:gd name="T53" fmla="*/ 2147483647 h 148"/>
              <a:gd name="T54" fmla="*/ 2147483647 w 69"/>
              <a:gd name="T55" fmla="*/ 2147483647 h 148"/>
              <a:gd name="T56" fmla="*/ 2147483647 w 69"/>
              <a:gd name="T57" fmla="*/ 2147483647 h 148"/>
              <a:gd name="T58" fmla="*/ 2147483647 w 69"/>
              <a:gd name="T59" fmla="*/ 2147483647 h 148"/>
              <a:gd name="T60" fmla="*/ 2147483647 w 69"/>
              <a:gd name="T61" fmla="*/ 2147483647 h 148"/>
              <a:gd name="T62" fmla="*/ 2147483647 w 69"/>
              <a:gd name="T63" fmla="*/ 2147483647 h 148"/>
              <a:gd name="T64" fmla="*/ 2147483647 w 69"/>
              <a:gd name="T65" fmla="*/ 2147483647 h 148"/>
              <a:gd name="T66" fmla="*/ 2147483647 w 69"/>
              <a:gd name="T67" fmla="*/ 2147483647 h 148"/>
              <a:gd name="T68" fmla="*/ 2147483647 w 69"/>
              <a:gd name="T69" fmla="*/ 2147483647 h 148"/>
              <a:gd name="T70" fmla="*/ 2147483647 w 69"/>
              <a:gd name="T71" fmla="*/ 2147483647 h 148"/>
              <a:gd name="T72" fmla="*/ 2147483647 w 69"/>
              <a:gd name="T73" fmla="*/ 2147483647 h 148"/>
              <a:gd name="T74" fmla="*/ 2147483647 w 69"/>
              <a:gd name="T75" fmla="*/ 2147483647 h 148"/>
              <a:gd name="T76" fmla="*/ 2147483647 w 69"/>
              <a:gd name="T77" fmla="*/ 2147483647 h 148"/>
              <a:gd name="T78" fmla="*/ 2147483647 w 69"/>
              <a:gd name="T79" fmla="*/ 2147483647 h 148"/>
              <a:gd name="T80" fmla="*/ 0 w 69"/>
              <a:gd name="T81" fmla="*/ 2147483647 h 1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148"/>
              <a:gd name="T125" fmla="*/ 69 w 69"/>
              <a:gd name="T126" fmla="*/ 148 h 1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148">
                <a:moveTo>
                  <a:pt x="0" y="147"/>
                </a:moveTo>
                <a:lnTo>
                  <a:pt x="2" y="137"/>
                </a:lnTo>
                <a:lnTo>
                  <a:pt x="3" y="128"/>
                </a:lnTo>
                <a:lnTo>
                  <a:pt x="3" y="118"/>
                </a:lnTo>
                <a:lnTo>
                  <a:pt x="3" y="109"/>
                </a:lnTo>
                <a:lnTo>
                  <a:pt x="1" y="90"/>
                </a:lnTo>
                <a:lnTo>
                  <a:pt x="0" y="71"/>
                </a:lnTo>
                <a:lnTo>
                  <a:pt x="0" y="62"/>
                </a:lnTo>
                <a:lnTo>
                  <a:pt x="1" y="53"/>
                </a:lnTo>
                <a:lnTo>
                  <a:pt x="3" y="44"/>
                </a:lnTo>
                <a:lnTo>
                  <a:pt x="6" y="36"/>
                </a:lnTo>
                <a:lnTo>
                  <a:pt x="10" y="27"/>
                </a:lnTo>
                <a:lnTo>
                  <a:pt x="15" y="18"/>
                </a:lnTo>
                <a:lnTo>
                  <a:pt x="23" y="9"/>
                </a:lnTo>
                <a:lnTo>
                  <a:pt x="33" y="0"/>
                </a:lnTo>
                <a:lnTo>
                  <a:pt x="29" y="6"/>
                </a:lnTo>
                <a:lnTo>
                  <a:pt x="25" y="13"/>
                </a:lnTo>
                <a:lnTo>
                  <a:pt x="22" y="19"/>
                </a:lnTo>
                <a:lnTo>
                  <a:pt x="21" y="26"/>
                </a:lnTo>
                <a:lnTo>
                  <a:pt x="21" y="33"/>
                </a:lnTo>
                <a:lnTo>
                  <a:pt x="22" y="39"/>
                </a:lnTo>
                <a:lnTo>
                  <a:pt x="24" y="46"/>
                </a:lnTo>
                <a:lnTo>
                  <a:pt x="26" y="53"/>
                </a:lnTo>
                <a:lnTo>
                  <a:pt x="33" y="66"/>
                </a:lnTo>
                <a:lnTo>
                  <a:pt x="40" y="79"/>
                </a:lnTo>
                <a:lnTo>
                  <a:pt x="48" y="91"/>
                </a:lnTo>
                <a:lnTo>
                  <a:pt x="56" y="104"/>
                </a:lnTo>
                <a:lnTo>
                  <a:pt x="63" y="115"/>
                </a:lnTo>
                <a:lnTo>
                  <a:pt x="67" y="124"/>
                </a:lnTo>
                <a:lnTo>
                  <a:pt x="68" y="129"/>
                </a:lnTo>
                <a:lnTo>
                  <a:pt x="69" y="133"/>
                </a:lnTo>
                <a:lnTo>
                  <a:pt x="68" y="136"/>
                </a:lnTo>
                <a:lnTo>
                  <a:pt x="66" y="139"/>
                </a:lnTo>
                <a:lnTo>
                  <a:pt x="63" y="142"/>
                </a:lnTo>
                <a:lnTo>
                  <a:pt x="58" y="144"/>
                </a:lnTo>
                <a:lnTo>
                  <a:pt x="53" y="146"/>
                </a:lnTo>
                <a:lnTo>
                  <a:pt x="46" y="148"/>
                </a:lnTo>
                <a:lnTo>
                  <a:pt x="37" y="148"/>
                </a:lnTo>
                <a:lnTo>
                  <a:pt x="26" y="148"/>
                </a:lnTo>
                <a:lnTo>
                  <a:pt x="14" y="148"/>
                </a:lnTo>
                <a:lnTo>
                  <a:pt x="0" y="147"/>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24"/>
          <p:cNvSpPr>
            <a:spLocks/>
          </p:cNvSpPr>
          <p:nvPr/>
        </p:nvSpPr>
        <p:spPr bwMode="auto">
          <a:xfrm>
            <a:off x="7329488" y="3524250"/>
            <a:ext cx="14287" cy="11113"/>
          </a:xfrm>
          <a:custGeom>
            <a:avLst/>
            <a:gdLst>
              <a:gd name="T0" fmla="*/ 2147483647 w 53"/>
              <a:gd name="T1" fmla="*/ 0 h 47"/>
              <a:gd name="T2" fmla="*/ 0 w 53"/>
              <a:gd name="T3" fmla="*/ 2147483647 h 47"/>
              <a:gd name="T4" fmla="*/ 2147483647 w 53"/>
              <a:gd name="T5" fmla="*/ 0 h 47"/>
              <a:gd name="T6" fmla="*/ 0 60000 65536"/>
              <a:gd name="T7" fmla="*/ 0 60000 65536"/>
              <a:gd name="T8" fmla="*/ 0 60000 65536"/>
              <a:gd name="T9" fmla="*/ 0 w 53"/>
              <a:gd name="T10" fmla="*/ 0 h 47"/>
              <a:gd name="T11" fmla="*/ 53 w 53"/>
              <a:gd name="T12" fmla="*/ 47 h 47"/>
            </a:gdLst>
            <a:ahLst/>
            <a:cxnLst>
              <a:cxn ang="T6">
                <a:pos x="T0" y="T1"/>
              </a:cxn>
              <a:cxn ang="T7">
                <a:pos x="T2" y="T3"/>
              </a:cxn>
              <a:cxn ang="T8">
                <a:pos x="T4" y="T5"/>
              </a:cxn>
            </a:cxnLst>
            <a:rect l="T9" t="T10" r="T11" b="T12"/>
            <a:pathLst>
              <a:path w="53" h="47">
                <a:moveTo>
                  <a:pt x="53" y="0"/>
                </a:moveTo>
                <a:lnTo>
                  <a:pt x="0" y="47"/>
                </a:lnTo>
                <a:lnTo>
                  <a:pt x="53" y="0"/>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25"/>
          <p:cNvSpPr>
            <a:spLocks/>
          </p:cNvSpPr>
          <p:nvPr/>
        </p:nvSpPr>
        <p:spPr bwMode="auto">
          <a:xfrm>
            <a:off x="7143750" y="3551238"/>
            <a:ext cx="42863" cy="41275"/>
          </a:xfrm>
          <a:custGeom>
            <a:avLst/>
            <a:gdLst>
              <a:gd name="T0" fmla="*/ 0 w 164"/>
              <a:gd name="T1" fmla="*/ 2147483647 h 180"/>
              <a:gd name="T2" fmla="*/ 2147483647 w 164"/>
              <a:gd name="T3" fmla="*/ 2147483647 h 180"/>
              <a:gd name="T4" fmla="*/ 2147483647 w 164"/>
              <a:gd name="T5" fmla="*/ 2147483647 h 180"/>
              <a:gd name="T6" fmla="*/ 2147483647 w 164"/>
              <a:gd name="T7" fmla="*/ 2147483647 h 180"/>
              <a:gd name="T8" fmla="*/ 2147483647 w 164"/>
              <a:gd name="T9" fmla="*/ 2147483647 h 180"/>
              <a:gd name="T10" fmla="*/ 2147483647 w 164"/>
              <a:gd name="T11" fmla="*/ 2147483647 h 180"/>
              <a:gd name="T12" fmla="*/ 2147483647 w 164"/>
              <a:gd name="T13" fmla="*/ 2147483647 h 180"/>
              <a:gd name="T14" fmla="*/ 2147483647 w 164"/>
              <a:gd name="T15" fmla="*/ 2147483647 h 180"/>
              <a:gd name="T16" fmla="*/ 2147483647 w 164"/>
              <a:gd name="T17" fmla="*/ 2147483647 h 180"/>
              <a:gd name="T18" fmla="*/ 2147483647 w 164"/>
              <a:gd name="T19" fmla="*/ 2147483647 h 180"/>
              <a:gd name="T20" fmla="*/ 2147483647 w 164"/>
              <a:gd name="T21" fmla="*/ 2147483647 h 180"/>
              <a:gd name="T22" fmla="*/ 2147483647 w 164"/>
              <a:gd name="T23" fmla="*/ 2147483647 h 180"/>
              <a:gd name="T24" fmla="*/ 2147483647 w 164"/>
              <a:gd name="T25" fmla="*/ 0 h 180"/>
              <a:gd name="T26" fmla="*/ 0 w 164"/>
              <a:gd name="T27" fmla="*/ 2147483647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4"/>
              <a:gd name="T43" fmla="*/ 0 h 180"/>
              <a:gd name="T44" fmla="*/ 164 w 164"/>
              <a:gd name="T45" fmla="*/ 180 h 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4" h="180">
                <a:moveTo>
                  <a:pt x="0" y="180"/>
                </a:moveTo>
                <a:lnTo>
                  <a:pt x="5" y="166"/>
                </a:lnTo>
                <a:lnTo>
                  <a:pt x="11" y="153"/>
                </a:lnTo>
                <a:lnTo>
                  <a:pt x="18" y="139"/>
                </a:lnTo>
                <a:lnTo>
                  <a:pt x="26" y="126"/>
                </a:lnTo>
                <a:lnTo>
                  <a:pt x="36" y="114"/>
                </a:lnTo>
                <a:lnTo>
                  <a:pt x="46" y="102"/>
                </a:lnTo>
                <a:lnTo>
                  <a:pt x="56" y="90"/>
                </a:lnTo>
                <a:lnTo>
                  <a:pt x="67" y="78"/>
                </a:lnTo>
                <a:lnTo>
                  <a:pt x="91" y="56"/>
                </a:lnTo>
                <a:lnTo>
                  <a:pt x="115" y="36"/>
                </a:lnTo>
                <a:lnTo>
                  <a:pt x="141" y="17"/>
                </a:lnTo>
                <a:lnTo>
                  <a:pt x="164" y="0"/>
                </a:lnTo>
                <a:lnTo>
                  <a:pt x="0" y="180"/>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26"/>
          <p:cNvSpPr>
            <a:spLocks/>
          </p:cNvSpPr>
          <p:nvPr/>
        </p:nvSpPr>
        <p:spPr bwMode="auto">
          <a:xfrm>
            <a:off x="7818438" y="3578225"/>
            <a:ext cx="12700" cy="9525"/>
          </a:xfrm>
          <a:custGeom>
            <a:avLst/>
            <a:gdLst>
              <a:gd name="T0" fmla="*/ 2147483647 w 50"/>
              <a:gd name="T1" fmla="*/ 0 h 47"/>
              <a:gd name="T2" fmla="*/ 2147483647 w 50"/>
              <a:gd name="T3" fmla="*/ 2147483647 h 47"/>
              <a:gd name="T4" fmla="*/ 2147483647 w 50"/>
              <a:gd name="T5" fmla="*/ 2147483647 h 47"/>
              <a:gd name="T6" fmla="*/ 2147483647 w 50"/>
              <a:gd name="T7" fmla="*/ 2147483647 h 47"/>
              <a:gd name="T8" fmla="*/ 2147483647 w 50"/>
              <a:gd name="T9" fmla="*/ 2147483647 h 47"/>
              <a:gd name="T10" fmla="*/ 2147483647 w 50"/>
              <a:gd name="T11" fmla="*/ 2147483647 h 47"/>
              <a:gd name="T12" fmla="*/ 2147483647 w 50"/>
              <a:gd name="T13" fmla="*/ 2147483647 h 47"/>
              <a:gd name="T14" fmla="*/ 2147483647 w 50"/>
              <a:gd name="T15" fmla="*/ 2147483647 h 47"/>
              <a:gd name="T16" fmla="*/ 2147483647 w 50"/>
              <a:gd name="T17" fmla="*/ 2147483647 h 47"/>
              <a:gd name="T18" fmla="*/ 0 w 50"/>
              <a:gd name="T19" fmla="*/ 2147483647 h 47"/>
              <a:gd name="T20" fmla="*/ 0 w 50"/>
              <a:gd name="T21" fmla="*/ 0 h 47"/>
              <a:gd name="T22" fmla="*/ 2147483647 w 50"/>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47"/>
              <a:gd name="T38" fmla="*/ 50 w 50"/>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47">
                <a:moveTo>
                  <a:pt x="48" y="0"/>
                </a:moveTo>
                <a:lnTo>
                  <a:pt x="50" y="12"/>
                </a:lnTo>
                <a:lnTo>
                  <a:pt x="48" y="26"/>
                </a:lnTo>
                <a:lnTo>
                  <a:pt x="47" y="32"/>
                </a:lnTo>
                <a:lnTo>
                  <a:pt x="44" y="38"/>
                </a:lnTo>
                <a:lnTo>
                  <a:pt x="42" y="41"/>
                </a:lnTo>
                <a:lnTo>
                  <a:pt x="40" y="43"/>
                </a:lnTo>
                <a:lnTo>
                  <a:pt x="37" y="45"/>
                </a:lnTo>
                <a:lnTo>
                  <a:pt x="34" y="47"/>
                </a:lnTo>
                <a:lnTo>
                  <a:pt x="0" y="47"/>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27"/>
          <p:cNvSpPr>
            <a:spLocks/>
          </p:cNvSpPr>
          <p:nvPr/>
        </p:nvSpPr>
        <p:spPr bwMode="auto">
          <a:xfrm>
            <a:off x="6670675" y="3638550"/>
            <a:ext cx="546100" cy="120650"/>
          </a:xfrm>
          <a:custGeom>
            <a:avLst/>
            <a:gdLst>
              <a:gd name="T0" fmla="*/ 2147483647 w 2063"/>
              <a:gd name="T1" fmla="*/ 2147483647 h 531"/>
              <a:gd name="T2" fmla="*/ 2147483647 w 2063"/>
              <a:gd name="T3" fmla="*/ 2147483647 h 531"/>
              <a:gd name="T4" fmla="*/ 2147483647 w 2063"/>
              <a:gd name="T5" fmla="*/ 2147483647 h 531"/>
              <a:gd name="T6" fmla="*/ 2147483647 w 2063"/>
              <a:gd name="T7" fmla="*/ 2147483647 h 531"/>
              <a:gd name="T8" fmla="*/ 2147483647 w 2063"/>
              <a:gd name="T9" fmla="*/ 2147483647 h 531"/>
              <a:gd name="T10" fmla="*/ 2147483647 w 2063"/>
              <a:gd name="T11" fmla="*/ 2147483647 h 531"/>
              <a:gd name="T12" fmla="*/ 2147483647 w 2063"/>
              <a:gd name="T13" fmla="*/ 2147483647 h 531"/>
              <a:gd name="T14" fmla="*/ 2147483647 w 2063"/>
              <a:gd name="T15" fmla="*/ 2147483647 h 531"/>
              <a:gd name="T16" fmla="*/ 2147483647 w 2063"/>
              <a:gd name="T17" fmla="*/ 2147483647 h 531"/>
              <a:gd name="T18" fmla="*/ 2147483647 w 2063"/>
              <a:gd name="T19" fmla="*/ 2147483647 h 531"/>
              <a:gd name="T20" fmla="*/ 2147483647 w 2063"/>
              <a:gd name="T21" fmla="*/ 2147483647 h 531"/>
              <a:gd name="T22" fmla="*/ 2147483647 w 2063"/>
              <a:gd name="T23" fmla="*/ 2147483647 h 531"/>
              <a:gd name="T24" fmla="*/ 2147483647 w 2063"/>
              <a:gd name="T25" fmla="*/ 2147483647 h 531"/>
              <a:gd name="T26" fmla="*/ 2147483647 w 2063"/>
              <a:gd name="T27" fmla="*/ 2147483647 h 531"/>
              <a:gd name="T28" fmla="*/ 2147483647 w 2063"/>
              <a:gd name="T29" fmla="*/ 2147483647 h 531"/>
              <a:gd name="T30" fmla="*/ 2147483647 w 2063"/>
              <a:gd name="T31" fmla="*/ 2147483647 h 531"/>
              <a:gd name="T32" fmla="*/ 2147483647 w 2063"/>
              <a:gd name="T33" fmla="*/ 2147483647 h 531"/>
              <a:gd name="T34" fmla="*/ 2147483647 w 2063"/>
              <a:gd name="T35" fmla="*/ 2147483647 h 531"/>
              <a:gd name="T36" fmla="*/ 2147483647 w 2063"/>
              <a:gd name="T37" fmla="*/ 2147483647 h 531"/>
              <a:gd name="T38" fmla="*/ 2147483647 w 2063"/>
              <a:gd name="T39" fmla="*/ 2147483647 h 531"/>
              <a:gd name="T40" fmla="*/ 2147483647 w 2063"/>
              <a:gd name="T41" fmla="*/ 2147483647 h 531"/>
              <a:gd name="T42" fmla="*/ 2147483647 w 2063"/>
              <a:gd name="T43" fmla="*/ 2147483647 h 531"/>
              <a:gd name="T44" fmla="*/ 2147483647 w 2063"/>
              <a:gd name="T45" fmla="*/ 2147483647 h 531"/>
              <a:gd name="T46" fmla="*/ 0 w 2063"/>
              <a:gd name="T47" fmla="*/ 2147483647 h 531"/>
              <a:gd name="T48" fmla="*/ 2147483647 w 2063"/>
              <a:gd name="T49" fmla="*/ 2147483647 h 531"/>
              <a:gd name="T50" fmla="*/ 2147483647 w 2063"/>
              <a:gd name="T51" fmla="*/ 2147483647 h 531"/>
              <a:gd name="T52" fmla="*/ 2147483647 w 2063"/>
              <a:gd name="T53" fmla="*/ 2147483647 h 531"/>
              <a:gd name="T54" fmla="*/ 2147483647 w 2063"/>
              <a:gd name="T55" fmla="*/ 2147483647 h 531"/>
              <a:gd name="T56" fmla="*/ 2147483647 w 2063"/>
              <a:gd name="T57" fmla="*/ 2147483647 h 531"/>
              <a:gd name="T58" fmla="*/ 2147483647 w 2063"/>
              <a:gd name="T59" fmla="*/ 2147483647 h 531"/>
              <a:gd name="T60" fmla="*/ 2147483647 w 2063"/>
              <a:gd name="T61" fmla="*/ 2147483647 h 531"/>
              <a:gd name="T62" fmla="*/ 2147483647 w 2063"/>
              <a:gd name="T63" fmla="*/ 2147483647 h 531"/>
              <a:gd name="T64" fmla="*/ 2147483647 w 2063"/>
              <a:gd name="T65" fmla="*/ 2147483647 h 531"/>
              <a:gd name="T66" fmla="*/ 2147483647 w 2063"/>
              <a:gd name="T67" fmla="*/ 2147483647 h 531"/>
              <a:gd name="T68" fmla="*/ 2147483647 w 2063"/>
              <a:gd name="T69" fmla="*/ 2147483647 h 531"/>
              <a:gd name="T70" fmla="*/ 2147483647 w 2063"/>
              <a:gd name="T71" fmla="*/ 2147483647 h 531"/>
              <a:gd name="T72" fmla="*/ 2147483647 w 2063"/>
              <a:gd name="T73" fmla="*/ 2147483647 h 531"/>
              <a:gd name="T74" fmla="*/ 2147483647 w 2063"/>
              <a:gd name="T75" fmla="*/ 2147483647 h 531"/>
              <a:gd name="T76" fmla="*/ 2147483647 w 2063"/>
              <a:gd name="T77" fmla="*/ 2147483647 h 531"/>
              <a:gd name="T78" fmla="*/ 2147483647 w 2063"/>
              <a:gd name="T79" fmla="*/ 2147483647 h 531"/>
              <a:gd name="T80" fmla="*/ 2147483647 w 2063"/>
              <a:gd name="T81" fmla="*/ 2147483647 h 531"/>
              <a:gd name="T82" fmla="*/ 2147483647 w 2063"/>
              <a:gd name="T83" fmla="*/ 2147483647 h 531"/>
              <a:gd name="T84" fmla="*/ 2147483647 w 2063"/>
              <a:gd name="T85" fmla="*/ 2147483647 h 531"/>
              <a:gd name="T86" fmla="*/ 2147483647 w 2063"/>
              <a:gd name="T87" fmla="*/ 2147483647 h 531"/>
              <a:gd name="T88" fmla="*/ 2147483647 w 2063"/>
              <a:gd name="T89" fmla="*/ 2147483647 h 5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63"/>
              <a:gd name="T136" fmla="*/ 0 h 531"/>
              <a:gd name="T137" fmla="*/ 2063 w 2063"/>
              <a:gd name="T138" fmla="*/ 531 h 5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63" h="531">
                <a:moveTo>
                  <a:pt x="2063" y="219"/>
                </a:moveTo>
                <a:lnTo>
                  <a:pt x="2052" y="232"/>
                </a:lnTo>
                <a:lnTo>
                  <a:pt x="2042" y="243"/>
                </a:lnTo>
                <a:lnTo>
                  <a:pt x="2030" y="252"/>
                </a:lnTo>
                <a:lnTo>
                  <a:pt x="2020" y="259"/>
                </a:lnTo>
                <a:lnTo>
                  <a:pt x="2010" y="265"/>
                </a:lnTo>
                <a:lnTo>
                  <a:pt x="2000" y="269"/>
                </a:lnTo>
                <a:lnTo>
                  <a:pt x="1989" y="271"/>
                </a:lnTo>
                <a:lnTo>
                  <a:pt x="1980" y="272"/>
                </a:lnTo>
                <a:lnTo>
                  <a:pt x="1970" y="272"/>
                </a:lnTo>
                <a:lnTo>
                  <a:pt x="1960" y="270"/>
                </a:lnTo>
                <a:lnTo>
                  <a:pt x="1950" y="268"/>
                </a:lnTo>
                <a:lnTo>
                  <a:pt x="1941" y="264"/>
                </a:lnTo>
                <a:lnTo>
                  <a:pt x="1932" y="260"/>
                </a:lnTo>
                <a:lnTo>
                  <a:pt x="1922" y="255"/>
                </a:lnTo>
                <a:lnTo>
                  <a:pt x="1913" y="249"/>
                </a:lnTo>
                <a:lnTo>
                  <a:pt x="1904" y="243"/>
                </a:lnTo>
                <a:lnTo>
                  <a:pt x="1867" y="215"/>
                </a:lnTo>
                <a:lnTo>
                  <a:pt x="1828" y="185"/>
                </a:lnTo>
                <a:lnTo>
                  <a:pt x="1818" y="179"/>
                </a:lnTo>
                <a:lnTo>
                  <a:pt x="1808" y="174"/>
                </a:lnTo>
                <a:lnTo>
                  <a:pt x="1798" y="168"/>
                </a:lnTo>
                <a:lnTo>
                  <a:pt x="1788" y="164"/>
                </a:lnTo>
                <a:lnTo>
                  <a:pt x="1777" y="161"/>
                </a:lnTo>
                <a:lnTo>
                  <a:pt x="1766" y="158"/>
                </a:lnTo>
                <a:lnTo>
                  <a:pt x="1756" y="157"/>
                </a:lnTo>
                <a:lnTo>
                  <a:pt x="1744" y="157"/>
                </a:lnTo>
                <a:lnTo>
                  <a:pt x="1666" y="152"/>
                </a:lnTo>
                <a:lnTo>
                  <a:pt x="1587" y="146"/>
                </a:lnTo>
                <a:lnTo>
                  <a:pt x="1507" y="139"/>
                </a:lnTo>
                <a:lnTo>
                  <a:pt x="1426" y="132"/>
                </a:lnTo>
                <a:lnTo>
                  <a:pt x="1345" y="125"/>
                </a:lnTo>
                <a:lnTo>
                  <a:pt x="1264" y="120"/>
                </a:lnTo>
                <a:lnTo>
                  <a:pt x="1223" y="117"/>
                </a:lnTo>
                <a:lnTo>
                  <a:pt x="1183" y="116"/>
                </a:lnTo>
                <a:lnTo>
                  <a:pt x="1142" y="115"/>
                </a:lnTo>
                <a:lnTo>
                  <a:pt x="1102" y="114"/>
                </a:lnTo>
                <a:lnTo>
                  <a:pt x="1062" y="115"/>
                </a:lnTo>
                <a:lnTo>
                  <a:pt x="1023" y="116"/>
                </a:lnTo>
                <a:lnTo>
                  <a:pt x="983" y="118"/>
                </a:lnTo>
                <a:lnTo>
                  <a:pt x="944" y="121"/>
                </a:lnTo>
                <a:lnTo>
                  <a:pt x="904" y="126"/>
                </a:lnTo>
                <a:lnTo>
                  <a:pt x="865" y="131"/>
                </a:lnTo>
                <a:lnTo>
                  <a:pt x="827" y="138"/>
                </a:lnTo>
                <a:lnTo>
                  <a:pt x="789" y="146"/>
                </a:lnTo>
                <a:lnTo>
                  <a:pt x="752" y="156"/>
                </a:lnTo>
                <a:lnTo>
                  <a:pt x="715" y="167"/>
                </a:lnTo>
                <a:lnTo>
                  <a:pt x="678" y="179"/>
                </a:lnTo>
                <a:lnTo>
                  <a:pt x="642" y="195"/>
                </a:lnTo>
                <a:lnTo>
                  <a:pt x="607" y="211"/>
                </a:lnTo>
                <a:lnTo>
                  <a:pt x="572" y="229"/>
                </a:lnTo>
                <a:lnTo>
                  <a:pt x="538" y="249"/>
                </a:lnTo>
                <a:lnTo>
                  <a:pt x="504" y="271"/>
                </a:lnTo>
                <a:lnTo>
                  <a:pt x="436" y="294"/>
                </a:lnTo>
                <a:lnTo>
                  <a:pt x="368" y="318"/>
                </a:lnTo>
                <a:lnTo>
                  <a:pt x="334" y="330"/>
                </a:lnTo>
                <a:lnTo>
                  <a:pt x="301" y="341"/>
                </a:lnTo>
                <a:lnTo>
                  <a:pt x="268" y="354"/>
                </a:lnTo>
                <a:lnTo>
                  <a:pt x="236" y="367"/>
                </a:lnTo>
                <a:lnTo>
                  <a:pt x="205" y="382"/>
                </a:lnTo>
                <a:lnTo>
                  <a:pt x="174" y="398"/>
                </a:lnTo>
                <a:lnTo>
                  <a:pt x="143" y="415"/>
                </a:lnTo>
                <a:lnTo>
                  <a:pt x="113" y="434"/>
                </a:lnTo>
                <a:lnTo>
                  <a:pt x="99" y="445"/>
                </a:lnTo>
                <a:lnTo>
                  <a:pt x="84" y="455"/>
                </a:lnTo>
                <a:lnTo>
                  <a:pt x="70" y="467"/>
                </a:lnTo>
                <a:lnTo>
                  <a:pt x="55" y="478"/>
                </a:lnTo>
                <a:lnTo>
                  <a:pt x="42" y="491"/>
                </a:lnTo>
                <a:lnTo>
                  <a:pt x="27" y="504"/>
                </a:lnTo>
                <a:lnTo>
                  <a:pt x="14" y="517"/>
                </a:lnTo>
                <a:lnTo>
                  <a:pt x="1" y="531"/>
                </a:lnTo>
                <a:lnTo>
                  <a:pt x="0" y="524"/>
                </a:lnTo>
                <a:lnTo>
                  <a:pt x="1" y="516"/>
                </a:lnTo>
                <a:lnTo>
                  <a:pt x="3" y="509"/>
                </a:lnTo>
                <a:lnTo>
                  <a:pt x="6" y="502"/>
                </a:lnTo>
                <a:lnTo>
                  <a:pt x="10" y="495"/>
                </a:lnTo>
                <a:lnTo>
                  <a:pt x="15" y="489"/>
                </a:lnTo>
                <a:lnTo>
                  <a:pt x="20" y="482"/>
                </a:lnTo>
                <a:lnTo>
                  <a:pt x="27" y="476"/>
                </a:lnTo>
                <a:lnTo>
                  <a:pt x="41" y="464"/>
                </a:lnTo>
                <a:lnTo>
                  <a:pt x="54" y="452"/>
                </a:lnTo>
                <a:lnTo>
                  <a:pt x="68" y="440"/>
                </a:lnTo>
                <a:lnTo>
                  <a:pt x="79" y="427"/>
                </a:lnTo>
                <a:lnTo>
                  <a:pt x="90" y="417"/>
                </a:lnTo>
                <a:lnTo>
                  <a:pt x="104" y="407"/>
                </a:lnTo>
                <a:lnTo>
                  <a:pt x="116" y="398"/>
                </a:lnTo>
                <a:lnTo>
                  <a:pt x="130" y="389"/>
                </a:lnTo>
                <a:lnTo>
                  <a:pt x="158" y="373"/>
                </a:lnTo>
                <a:lnTo>
                  <a:pt x="187" y="356"/>
                </a:lnTo>
                <a:lnTo>
                  <a:pt x="216" y="339"/>
                </a:lnTo>
                <a:lnTo>
                  <a:pt x="245" y="320"/>
                </a:lnTo>
                <a:lnTo>
                  <a:pt x="258" y="308"/>
                </a:lnTo>
                <a:lnTo>
                  <a:pt x="271" y="297"/>
                </a:lnTo>
                <a:lnTo>
                  <a:pt x="284" y="284"/>
                </a:lnTo>
                <a:lnTo>
                  <a:pt x="296" y="271"/>
                </a:lnTo>
                <a:lnTo>
                  <a:pt x="317" y="256"/>
                </a:lnTo>
                <a:lnTo>
                  <a:pt x="337" y="241"/>
                </a:lnTo>
                <a:lnTo>
                  <a:pt x="358" y="228"/>
                </a:lnTo>
                <a:lnTo>
                  <a:pt x="378" y="214"/>
                </a:lnTo>
                <a:lnTo>
                  <a:pt x="400" y="202"/>
                </a:lnTo>
                <a:lnTo>
                  <a:pt x="422" y="190"/>
                </a:lnTo>
                <a:lnTo>
                  <a:pt x="443" y="178"/>
                </a:lnTo>
                <a:lnTo>
                  <a:pt x="466" y="167"/>
                </a:lnTo>
                <a:lnTo>
                  <a:pt x="510" y="148"/>
                </a:lnTo>
                <a:lnTo>
                  <a:pt x="557" y="130"/>
                </a:lnTo>
                <a:lnTo>
                  <a:pt x="603" y="113"/>
                </a:lnTo>
                <a:lnTo>
                  <a:pt x="650" y="98"/>
                </a:lnTo>
                <a:lnTo>
                  <a:pt x="698" y="85"/>
                </a:lnTo>
                <a:lnTo>
                  <a:pt x="745" y="72"/>
                </a:lnTo>
                <a:lnTo>
                  <a:pt x="793" y="59"/>
                </a:lnTo>
                <a:lnTo>
                  <a:pt x="841" y="47"/>
                </a:lnTo>
                <a:lnTo>
                  <a:pt x="889" y="36"/>
                </a:lnTo>
                <a:lnTo>
                  <a:pt x="937" y="24"/>
                </a:lnTo>
                <a:lnTo>
                  <a:pt x="985" y="13"/>
                </a:lnTo>
                <a:lnTo>
                  <a:pt x="1032" y="0"/>
                </a:lnTo>
                <a:lnTo>
                  <a:pt x="1101" y="5"/>
                </a:lnTo>
                <a:lnTo>
                  <a:pt x="1169" y="10"/>
                </a:lnTo>
                <a:lnTo>
                  <a:pt x="1237" y="15"/>
                </a:lnTo>
                <a:lnTo>
                  <a:pt x="1304" y="21"/>
                </a:lnTo>
                <a:lnTo>
                  <a:pt x="1370" y="28"/>
                </a:lnTo>
                <a:lnTo>
                  <a:pt x="1436" y="36"/>
                </a:lnTo>
                <a:lnTo>
                  <a:pt x="1501" y="45"/>
                </a:lnTo>
                <a:lnTo>
                  <a:pt x="1566" y="56"/>
                </a:lnTo>
                <a:lnTo>
                  <a:pt x="1630" y="69"/>
                </a:lnTo>
                <a:lnTo>
                  <a:pt x="1694" y="83"/>
                </a:lnTo>
                <a:lnTo>
                  <a:pt x="1726" y="91"/>
                </a:lnTo>
                <a:lnTo>
                  <a:pt x="1757" y="99"/>
                </a:lnTo>
                <a:lnTo>
                  <a:pt x="1789" y="108"/>
                </a:lnTo>
                <a:lnTo>
                  <a:pt x="1819" y="118"/>
                </a:lnTo>
                <a:lnTo>
                  <a:pt x="1850" y="128"/>
                </a:lnTo>
                <a:lnTo>
                  <a:pt x="1881" y="139"/>
                </a:lnTo>
                <a:lnTo>
                  <a:pt x="1912" y="150"/>
                </a:lnTo>
                <a:lnTo>
                  <a:pt x="1943" y="162"/>
                </a:lnTo>
                <a:lnTo>
                  <a:pt x="1973" y="175"/>
                </a:lnTo>
                <a:lnTo>
                  <a:pt x="2004" y="190"/>
                </a:lnTo>
                <a:lnTo>
                  <a:pt x="2034" y="204"/>
                </a:lnTo>
                <a:lnTo>
                  <a:pt x="2063" y="219"/>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28"/>
          <p:cNvSpPr>
            <a:spLocks/>
          </p:cNvSpPr>
          <p:nvPr/>
        </p:nvSpPr>
        <p:spPr bwMode="auto">
          <a:xfrm>
            <a:off x="7302500" y="3689350"/>
            <a:ext cx="327025" cy="288925"/>
          </a:xfrm>
          <a:custGeom>
            <a:avLst/>
            <a:gdLst>
              <a:gd name="T0" fmla="*/ 2147483647 w 1240"/>
              <a:gd name="T1" fmla="*/ 2147483647 h 1280"/>
              <a:gd name="T2" fmla="*/ 2147483647 w 1240"/>
              <a:gd name="T3" fmla="*/ 2147483647 h 1280"/>
              <a:gd name="T4" fmla="*/ 2147483647 w 1240"/>
              <a:gd name="T5" fmla="*/ 2147483647 h 1280"/>
              <a:gd name="T6" fmla="*/ 2147483647 w 1240"/>
              <a:gd name="T7" fmla="*/ 2147483647 h 1280"/>
              <a:gd name="T8" fmla="*/ 2147483647 w 1240"/>
              <a:gd name="T9" fmla="*/ 2147483647 h 1280"/>
              <a:gd name="T10" fmla="*/ 2147483647 w 1240"/>
              <a:gd name="T11" fmla="*/ 2147483647 h 1280"/>
              <a:gd name="T12" fmla="*/ 2147483647 w 1240"/>
              <a:gd name="T13" fmla="*/ 2147483647 h 1280"/>
              <a:gd name="T14" fmla="*/ 2147483647 w 1240"/>
              <a:gd name="T15" fmla="*/ 2147483647 h 1280"/>
              <a:gd name="T16" fmla="*/ 2147483647 w 1240"/>
              <a:gd name="T17" fmla="*/ 2147483647 h 1280"/>
              <a:gd name="T18" fmla="*/ 2147483647 w 1240"/>
              <a:gd name="T19" fmla="*/ 2147483647 h 1280"/>
              <a:gd name="T20" fmla="*/ 2147483647 w 1240"/>
              <a:gd name="T21" fmla="*/ 2147483647 h 1280"/>
              <a:gd name="T22" fmla="*/ 2147483647 w 1240"/>
              <a:gd name="T23" fmla="*/ 2147483647 h 1280"/>
              <a:gd name="T24" fmla="*/ 2147483647 w 1240"/>
              <a:gd name="T25" fmla="*/ 2147483647 h 1280"/>
              <a:gd name="T26" fmla="*/ 2147483647 w 1240"/>
              <a:gd name="T27" fmla="*/ 2147483647 h 1280"/>
              <a:gd name="T28" fmla="*/ 2147483647 w 1240"/>
              <a:gd name="T29" fmla="*/ 2147483647 h 1280"/>
              <a:gd name="T30" fmla="*/ 2147483647 w 1240"/>
              <a:gd name="T31" fmla="*/ 2147483647 h 1280"/>
              <a:gd name="T32" fmla="*/ 2147483647 w 1240"/>
              <a:gd name="T33" fmla="*/ 2147483647 h 1280"/>
              <a:gd name="T34" fmla="*/ 2147483647 w 1240"/>
              <a:gd name="T35" fmla="*/ 2147483647 h 1280"/>
              <a:gd name="T36" fmla="*/ 2147483647 w 1240"/>
              <a:gd name="T37" fmla="*/ 2147483647 h 1280"/>
              <a:gd name="T38" fmla="*/ 2147483647 w 1240"/>
              <a:gd name="T39" fmla="*/ 2147483647 h 1280"/>
              <a:gd name="T40" fmla="*/ 2147483647 w 1240"/>
              <a:gd name="T41" fmla="*/ 2147483647 h 1280"/>
              <a:gd name="T42" fmla="*/ 2147483647 w 1240"/>
              <a:gd name="T43" fmla="*/ 2147483647 h 1280"/>
              <a:gd name="T44" fmla="*/ 2147483647 w 1240"/>
              <a:gd name="T45" fmla="*/ 2147483647 h 1280"/>
              <a:gd name="T46" fmla="*/ 2147483647 w 1240"/>
              <a:gd name="T47" fmla="*/ 2147483647 h 1280"/>
              <a:gd name="T48" fmla="*/ 2147483647 w 1240"/>
              <a:gd name="T49" fmla="*/ 2147483647 h 1280"/>
              <a:gd name="T50" fmla="*/ 2147483647 w 1240"/>
              <a:gd name="T51" fmla="*/ 2147483647 h 1280"/>
              <a:gd name="T52" fmla="*/ 2147483647 w 1240"/>
              <a:gd name="T53" fmla="*/ 2147483647 h 1280"/>
              <a:gd name="T54" fmla="*/ 2147483647 w 1240"/>
              <a:gd name="T55" fmla="*/ 2147483647 h 1280"/>
              <a:gd name="T56" fmla="*/ 2147483647 w 1240"/>
              <a:gd name="T57" fmla="*/ 2147483647 h 1280"/>
              <a:gd name="T58" fmla="*/ 2147483647 w 1240"/>
              <a:gd name="T59" fmla="*/ 2147483647 h 1280"/>
              <a:gd name="T60" fmla="*/ 2147483647 w 1240"/>
              <a:gd name="T61" fmla="*/ 2147483647 h 1280"/>
              <a:gd name="T62" fmla="*/ 2147483647 w 1240"/>
              <a:gd name="T63" fmla="*/ 2147483647 h 1280"/>
              <a:gd name="T64" fmla="*/ 2147483647 w 1240"/>
              <a:gd name="T65" fmla="*/ 2147483647 h 1280"/>
              <a:gd name="T66" fmla="*/ 2147483647 w 1240"/>
              <a:gd name="T67" fmla="*/ 2147483647 h 1280"/>
              <a:gd name="T68" fmla="*/ 2147483647 w 1240"/>
              <a:gd name="T69" fmla="*/ 2147483647 h 1280"/>
              <a:gd name="T70" fmla="*/ 2147483647 w 1240"/>
              <a:gd name="T71" fmla="*/ 2147483647 h 1280"/>
              <a:gd name="T72" fmla="*/ 2147483647 w 1240"/>
              <a:gd name="T73" fmla="*/ 2147483647 h 1280"/>
              <a:gd name="T74" fmla="*/ 2147483647 w 1240"/>
              <a:gd name="T75" fmla="*/ 2147483647 h 1280"/>
              <a:gd name="T76" fmla="*/ 2147483647 w 1240"/>
              <a:gd name="T77" fmla="*/ 2147483647 h 1280"/>
              <a:gd name="T78" fmla="*/ 2147483647 w 1240"/>
              <a:gd name="T79" fmla="*/ 2147483647 h 1280"/>
              <a:gd name="T80" fmla="*/ 2147483647 w 1240"/>
              <a:gd name="T81" fmla="*/ 2147483647 h 1280"/>
              <a:gd name="T82" fmla="*/ 2147483647 w 1240"/>
              <a:gd name="T83" fmla="*/ 2147483647 h 1280"/>
              <a:gd name="T84" fmla="*/ 2147483647 w 1240"/>
              <a:gd name="T85" fmla="*/ 2147483647 h 1280"/>
              <a:gd name="T86" fmla="*/ 2147483647 w 1240"/>
              <a:gd name="T87" fmla="*/ 2147483647 h 1280"/>
              <a:gd name="T88" fmla="*/ 2147483647 w 1240"/>
              <a:gd name="T89" fmla="*/ 2147483647 h 1280"/>
              <a:gd name="T90" fmla="*/ 2147483647 w 1240"/>
              <a:gd name="T91" fmla="*/ 2147483647 h 1280"/>
              <a:gd name="T92" fmla="*/ 2147483647 w 1240"/>
              <a:gd name="T93" fmla="*/ 2147483647 h 1280"/>
              <a:gd name="T94" fmla="*/ 2147483647 w 1240"/>
              <a:gd name="T95" fmla="*/ 2147483647 h 1280"/>
              <a:gd name="T96" fmla="*/ 2147483647 w 1240"/>
              <a:gd name="T97" fmla="*/ 2147483647 h 1280"/>
              <a:gd name="T98" fmla="*/ 2147483647 w 1240"/>
              <a:gd name="T99" fmla="*/ 2147483647 h 1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0"/>
              <a:gd name="T151" fmla="*/ 0 h 1280"/>
              <a:gd name="T152" fmla="*/ 1240 w 1240"/>
              <a:gd name="T153" fmla="*/ 1280 h 1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0" h="1280">
                <a:moveTo>
                  <a:pt x="1094" y="696"/>
                </a:moveTo>
                <a:lnTo>
                  <a:pt x="1240" y="744"/>
                </a:lnTo>
                <a:lnTo>
                  <a:pt x="1231" y="748"/>
                </a:lnTo>
                <a:lnTo>
                  <a:pt x="1222" y="752"/>
                </a:lnTo>
                <a:lnTo>
                  <a:pt x="1214" y="756"/>
                </a:lnTo>
                <a:lnTo>
                  <a:pt x="1208" y="761"/>
                </a:lnTo>
                <a:lnTo>
                  <a:pt x="1202" y="766"/>
                </a:lnTo>
                <a:lnTo>
                  <a:pt x="1197" y="772"/>
                </a:lnTo>
                <a:lnTo>
                  <a:pt x="1191" y="778"/>
                </a:lnTo>
                <a:lnTo>
                  <a:pt x="1187" y="784"/>
                </a:lnTo>
                <a:lnTo>
                  <a:pt x="1179" y="797"/>
                </a:lnTo>
                <a:lnTo>
                  <a:pt x="1173" y="812"/>
                </a:lnTo>
                <a:lnTo>
                  <a:pt x="1168" y="827"/>
                </a:lnTo>
                <a:lnTo>
                  <a:pt x="1163" y="842"/>
                </a:lnTo>
                <a:lnTo>
                  <a:pt x="1158" y="858"/>
                </a:lnTo>
                <a:lnTo>
                  <a:pt x="1151" y="874"/>
                </a:lnTo>
                <a:lnTo>
                  <a:pt x="1144" y="889"/>
                </a:lnTo>
                <a:lnTo>
                  <a:pt x="1135" y="903"/>
                </a:lnTo>
                <a:lnTo>
                  <a:pt x="1130" y="910"/>
                </a:lnTo>
                <a:lnTo>
                  <a:pt x="1125" y="916"/>
                </a:lnTo>
                <a:lnTo>
                  <a:pt x="1118" y="922"/>
                </a:lnTo>
                <a:lnTo>
                  <a:pt x="1111" y="928"/>
                </a:lnTo>
                <a:lnTo>
                  <a:pt x="1103" y="934"/>
                </a:lnTo>
                <a:lnTo>
                  <a:pt x="1095" y="939"/>
                </a:lnTo>
                <a:lnTo>
                  <a:pt x="1085" y="943"/>
                </a:lnTo>
                <a:lnTo>
                  <a:pt x="1075" y="948"/>
                </a:lnTo>
                <a:lnTo>
                  <a:pt x="1078" y="968"/>
                </a:lnTo>
                <a:lnTo>
                  <a:pt x="1079" y="990"/>
                </a:lnTo>
                <a:lnTo>
                  <a:pt x="1080" y="1012"/>
                </a:lnTo>
                <a:lnTo>
                  <a:pt x="1080" y="1033"/>
                </a:lnTo>
                <a:lnTo>
                  <a:pt x="1078" y="1055"/>
                </a:lnTo>
                <a:lnTo>
                  <a:pt x="1076" y="1077"/>
                </a:lnTo>
                <a:lnTo>
                  <a:pt x="1072" y="1099"/>
                </a:lnTo>
                <a:lnTo>
                  <a:pt x="1067" y="1121"/>
                </a:lnTo>
                <a:lnTo>
                  <a:pt x="1061" y="1143"/>
                </a:lnTo>
                <a:lnTo>
                  <a:pt x="1054" y="1164"/>
                </a:lnTo>
                <a:lnTo>
                  <a:pt x="1044" y="1185"/>
                </a:lnTo>
                <a:lnTo>
                  <a:pt x="1035" y="1205"/>
                </a:lnTo>
                <a:lnTo>
                  <a:pt x="1024" y="1225"/>
                </a:lnTo>
                <a:lnTo>
                  <a:pt x="1011" y="1245"/>
                </a:lnTo>
                <a:lnTo>
                  <a:pt x="998" y="1263"/>
                </a:lnTo>
                <a:lnTo>
                  <a:pt x="983" y="1280"/>
                </a:lnTo>
                <a:lnTo>
                  <a:pt x="987" y="1230"/>
                </a:lnTo>
                <a:lnTo>
                  <a:pt x="988" y="1180"/>
                </a:lnTo>
                <a:lnTo>
                  <a:pt x="986" y="1131"/>
                </a:lnTo>
                <a:lnTo>
                  <a:pt x="980" y="1082"/>
                </a:lnTo>
                <a:lnTo>
                  <a:pt x="973" y="1034"/>
                </a:lnTo>
                <a:lnTo>
                  <a:pt x="963" y="987"/>
                </a:lnTo>
                <a:lnTo>
                  <a:pt x="951" y="939"/>
                </a:lnTo>
                <a:lnTo>
                  <a:pt x="936" y="892"/>
                </a:lnTo>
                <a:lnTo>
                  <a:pt x="919" y="846"/>
                </a:lnTo>
                <a:lnTo>
                  <a:pt x="899" y="801"/>
                </a:lnTo>
                <a:lnTo>
                  <a:pt x="878" y="757"/>
                </a:lnTo>
                <a:lnTo>
                  <a:pt x="854" y="712"/>
                </a:lnTo>
                <a:lnTo>
                  <a:pt x="828" y="669"/>
                </a:lnTo>
                <a:lnTo>
                  <a:pt x="800" y="627"/>
                </a:lnTo>
                <a:lnTo>
                  <a:pt x="772" y="585"/>
                </a:lnTo>
                <a:lnTo>
                  <a:pt x="741" y="544"/>
                </a:lnTo>
                <a:lnTo>
                  <a:pt x="709" y="505"/>
                </a:lnTo>
                <a:lnTo>
                  <a:pt x="675" y="465"/>
                </a:lnTo>
                <a:lnTo>
                  <a:pt x="640" y="427"/>
                </a:lnTo>
                <a:lnTo>
                  <a:pt x="604" y="390"/>
                </a:lnTo>
                <a:lnTo>
                  <a:pt x="566" y="355"/>
                </a:lnTo>
                <a:lnTo>
                  <a:pt x="528" y="319"/>
                </a:lnTo>
                <a:lnTo>
                  <a:pt x="487" y="285"/>
                </a:lnTo>
                <a:lnTo>
                  <a:pt x="447" y="253"/>
                </a:lnTo>
                <a:lnTo>
                  <a:pt x="406" y="221"/>
                </a:lnTo>
                <a:lnTo>
                  <a:pt x="365" y="190"/>
                </a:lnTo>
                <a:lnTo>
                  <a:pt x="323" y="161"/>
                </a:lnTo>
                <a:lnTo>
                  <a:pt x="280" y="133"/>
                </a:lnTo>
                <a:lnTo>
                  <a:pt x="237" y="106"/>
                </a:lnTo>
                <a:lnTo>
                  <a:pt x="193" y="80"/>
                </a:lnTo>
                <a:lnTo>
                  <a:pt x="150" y="56"/>
                </a:lnTo>
                <a:lnTo>
                  <a:pt x="107" y="33"/>
                </a:lnTo>
                <a:lnTo>
                  <a:pt x="0" y="0"/>
                </a:lnTo>
                <a:lnTo>
                  <a:pt x="43" y="3"/>
                </a:lnTo>
                <a:lnTo>
                  <a:pt x="85" y="8"/>
                </a:lnTo>
                <a:lnTo>
                  <a:pt x="125" y="15"/>
                </a:lnTo>
                <a:lnTo>
                  <a:pt x="166" y="23"/>
                </a:lnTo>
                <a:lnTo>
                  <a:pt x="205" y="34"/>
                </a:lnTo>
                <a:lnTo>
                  <a:pt x="245" y="46"/>
                </a:lnTo>
                <a:lnTo>
                  <a:pt x="283" y="61"/>
                </a:lnTo>
                <a:lnTo>
                  <a:pt x="320" y="76"/>
                </a:lnTo>
                <a:lnTo>
                  <a:pt x="357" y="93"/>
                </a:lnTo>
                <a:lnTo>
                  <a:pt x="393" y="113"/>
                </a:lnTo>
                <a:lnTo>
                  <a:pt x="429" y="133"/>
                </a:lnTo>
                <a:lnTo>
                  <a:pt x="464" y="154"/>
                </a:lnTo>
                <a:lnTo>
                  <a:pt x="499" y="176"/>
                </a:lnTo>
                <a:lnTo>
                  <a:pt x="533" y="199"/>
                </a:lnTo>
                <a:lnTo>
                  <a:pt x="567" y="224"/>
                </a:lnTo>
                <a:lnTo>
                  <a:pt x="600" y="249"/>
                </a:lnTo>
                <a:lnTo>
                  <a:pt x="633" y="275"/>
                </a:lnTo>
                <a:lnTo>
                  <a:pt x="665" y="301"/>
                </a:lnTo>
                <a:lnTo>
                  <a:pt x="697" y="328"/>
                </a:lnTo>
                <a:lnTo>
                  <a:pt x="728" y="356"/>
                </a:lnTo>
                <a:lnTo>
                  <a:pt x="791" y="413"/>
                </a:lnTo>
                <a:lnTo>
                  <a:pt x="853" y="470"/>
                </a:lnTo>
                <a:lnTo>
                  <a:pt x="914" y="528"/>
                </a:lnTo>
                <a:lnTo>
                  <a:pt x="974" y="585"/>
                </a:lnTo>
                <a:lnTo>
                  <a:pt x="1034" y="642"/>
                </a:lnTo>
                <a:lnTo>
                  <a:pt x="1094" y="696"/>
                </a:lnTo>
                <a:close/>
              </a:path>
            </a:pathLst>
          </a:custGeom>
          <a:solidFill>
            <a:srgbClr val="A9A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29"/>
          <p:cNvSpPr>
            <a:spLocks/>
          </p:cNvSpPr>
          <p:nvPr/>
        </p:nvSpPr>
        <p:spPr bwMode="auto">
          <a:xfrm>
            <a:off x="7016750" y="3692525"/>
            <a:ext cx="58738" cy="3175"/>
          </a:xfrm>
          <a:custGeom>
            <a:avLst/>
            <a:gdLst>
              <a:gd name="T0" fmla="*/ 0 w 223"/>
              <a:gd name="T1" fmla="*/ 0 h 14"/>
              <a:gd name="T2" fmla="*/ 2147483647 w 223"/>
              <a:gd name="T3" fmla="*/ 2147483647 h 14"/>
              <a:gd name="T4" fmla="*/ 0 w 223"/>
              <a:gd name="T5" fmla="*/ 0 h 14"/>
              <a:gd name="T6" fmla="*/ 0 60000 65536"/>
              <a:gd name="T7" fmla="*/ 0 60000 65536"/>
              <a:gd name="T8" fmla="*/ 0 60000 65536"/>
              <a:gd name="T9" fmla="*/ 0 w 223"/>
              <a:gd name="T10" fmla="*/ 0 h 14"/>
              <a:gd name="T11" fmla="*/ 223 w 223"/>
              <a:gd name="T12" fmla="*/ 14 h 14"/>
            </a:gdLst>
            <a:ahLst/>
            <a:cxnLst>
              <a:cxn ang="T6">
                <a:pos x="T0" y="T1"/>
              </a:cxn>
              <a:cxn ang="T7">
                <a:pos x="T2" y="T3"/>
              </a:cxn>
              <a:cxn ang="T8">
                <a:pos x="T4" y="T5"/>
              </a:cxn>
            </a:cxnLst>
            <a:rect l="T9" t="T10" r="T11" b="T12"/>
            <a:pathLst>
              <a:path w="223" h="14">
                <a:moveTo>
                  <a:pt x="0" y="0"/>
                </a:moveTo>
                <a:lnTo>
                  <a:pt x="223" y="14"/>
                </a:lnTo>
                <a:lnTo>
                  <a:pt x="0" y="0"/>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30"/>
          <p:cNvSpPr>
            <a:spLocks/>
          </p:cNvSpPr>
          <p:nvPr/>
        </p:nvSpPr>
        <p:spPr bwMode="auto">
          <a:xfrm>
            <a:off x="7102475" y="3695700"/>
            <a:ext cx="71438" cy="28575"/>
          </a:xfrm>
          <a:custGeom>
            <a:avLst/>
            <a:gdLst>
              <a:gd name="T0" fmla="*/ 2147483647 w 271"/>
              <a:gd name="T1" fmla="*/ 2147483647 h 125"/>
              <a:gd name="T2" fmla="*/ 2147483647 w 271"/>
              <a:gd name="T3" fmla="*/ 2147483647 h 125"/>
              <a:gd name="T4" fmla="*/ 2147483647 w 271"/>
              <a:gd name="T5" fmla="*/ 2147483647 h 125"/>
              <a:gd name="T6" fmla="*/ 2147483647 w 271"/>
              <a:gd name="T7" fmla="*/ 2147483647 h 125"/>
              <a:gd name="T8" fmla="*/ 2147483647 w 271"/>
              <a:gd name="T9" fmla="*/ 2147483647 h 125"/>
              <a:gd name="T10" fmla="*/ 2147483647 w 271"/>
              <a:gd name="T11" fmla="*/ 2147483647 h 125"/>
              <a:gd name="T12" fmla="*/ 2147483647 w 271"/>
              <a:gd name="T13" fmla="*/ 2147483647 h 125"/>
              <a:gd name="T14" fmla="*/ 2147483647 w 271"/>
              <a:gd name="T15" fmla="*/ 2147483647 h 125"/>
              <a:gd name="T16" fmla="*/ 2147483647 w 271"/>
              <a:gd name="T17" fmla="*/ 2147483647 h 125"/>
              <a:gd name="T18" fmla="*/ 2147483647 w 271"/>
              <a:gd name="T19" fmla="*/ 2147483647 h 125"/>
              <a:gd name="T20" fmla="*/ 2147483647 w 271"/>
              <a:gd name="T21" fmla="*/ 2147483647 h 125"/>
              <a:gd name="T22" fmla="*/ 2147483647 w 271"/>
              <a:gd name="T23" fmla="*/ 2147483647 h 125"/>
              <a:gd name="T24" fmla="*/ 2147483647 w 271"/>
              <a:gd name="T25" fmla="*/ 2147483647 h 125"/>
              <a:gd name="T26" fmla="*/ 2147483647 w 271"/>
              <a:gd name="T27" fmla="*/ 2147483647 h 125"/>
              <a:gd name="T28" fmla="*/ 2147483647 w 271"/>
              <a:gd name="T29" fmla="*/ 2147483647 h 125"/>
              <a:gd name="T30" fmla="*/ 2147483647 w 271"/>
              <a:gd name="T31" fmla="*/ 2147483647 h 125"/>
              <a:gd name="T32" fmla="*/ 2147483647 w 271"/>
              <a:gd name="T33" fmla="*/ 2147483647 h 125"/>
              <a:gd name="T34" fmla="*/ 0 w 271"/>
              <a:gd name="T35" fmla="*/ 0 h 125"/>
              <a:gd name="T36" fmla="*/ 2147483647 w 271"/>
              <a:gd name="T37" fmla="*/ 0 h 125"/>
              <a:gd name="T38" fmla="*/ 2147483647 w 271"/>
              <a:gd name="T39" fmla="*/ 2147483647 h 125"/>
              <a:gd name="T40" fmla="*/ 2147483647 w 271"/>
              <a:gd name="T41" fmla="*/ 2147483647 h 125"/>
              <a:gd name="T42" fmla="*/ 2147483647 w 271"/>
              <a:gd name="T43" fmla="*/ 2147483647 h 125"/>
              <a:gd name="T44" fmla="*/ 2147483647 w 271"/>
              <a:gd name="T45" fmla="*/ 2147483647 h 125"/>
              <a:gd name="T46" fmla="*/ 2147483647 w 271"/>
              <a:gd name="T47" fmla="*/ 2147483647 h 125"/>
              <a:gd name="T48" fmla="*/ 2147483647 w 271"/>
              <a:gd name="T49" fmla="*/ 2147483647 h 125"/>
              <a:gd name="T50" fmla="*/ 2147483647 w 271"/>
              <a:gd name="T51" fmla="*/ 2147483647 h 125"/>
              <a:gd name="T52" fmla="*/ 2147483647 w 271"/>
              <a:gd name="T53" fmla="*/ 2147483647 h 125"/>
              <a:gd name="T54" fmla="*/ 2147483647 w 271"/>
              <a:gd name="T55" fmla="*/ 2147483647 h 125"/>
              <a:gd name="T56" fmla="*/ 2147483647 w 271"/>
              <a:gd name="T57" fmla="*/ 2147483647 h 125"/>
              <a:gd name="T58" fmla="*/ 2147483647 w 271"/>
              <a:gd name="T59" fmla="*/ 2147483647 h 1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1"/>
              <a:gd name="T91" fmla="*/ 0 h 125"/>
              <a:gd name="T92" fmla="*/ 271 w 271"/>
              <a:gd name="T93" fmla="*/ 125 h 1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1" h="125">
                <a:moveTo>
                  <a:pt x="271" y="109"/>
                </a:moveTo>
                <a:lnTo>
                  <a:pt x="271" y="123"/>
                </a:lnTo>
                <a:lnTo>
                  <a:pt x="261" y="124"/>
                </a:lnTo>
                <a:lnTo>
                  <a:pt x="249" y="125"/>
                </a:lnTo>
                <a:lnTo>
                  <a:pt x="240" y="125"/>
                </a:lnTo>
                <a:lnTo>
                  <a:pt x="230" y="124"/>
                </a:lnTo>
                <a:lnTo>
                  <a:pt x="211" y="121"/>
                </a:lnTo>
                <a:lnTo>
                  <a:pt x="193" y="117"/>
                </a:lnTo>
                <a:lnTo>
                  <a:pt x="176" y="111"/>
                </a:lnTo>
                <a:lnTo>
                  <a:pt x="160" y="104"/>
                </a:lnTo>
                <a:lnTo>
                  <a:pt x="143" y="96"/>
                </a:lnTo>
                <a:lnTo>
                  <a:pt x="128" y="87"/>
                </a:lnTo>
                <a:lnTo>
                  <a:pt x="97" y="66"/>
                </a:lnTo>
                <a:lnTo>
                  <a:pt x="66" y="43"/>
                </a:lnTo>
                <a:lnTo>
                  <a:pt x="51" y="31"/>
                </a:lnTo>
                <a:lnTo>
                  <a:pt x="34" y="20"/>
                </a:lnTo>
                <a:lnTo>
                  <a:pt x="18" y="10"/>
                </a:lnTo>
                <a:lnTo>
                  <a:pt x="0" y="0"/>
                </a:lnTo>
                <a:lnTo>
                  <a:pt x="19" y="0"/>
                </a:lnTo>
                <a:lnTo>
                  <a:pt x="37" y="2"/>
                </a:lnTo>
                <a:lnTo>
                  <a:pt x="55" y="5"/>
                </a:lnTo>
                <a:lnTo>
                  <a:pt x="72" y="9"/>
                </a:lnTo>
                <a:lnTo>
                  <a:pt x="90" y="14"/>
                </a:lnTo>
                <a:lnTo>
                  <a:pt x="107" y="20"/>
                </a:lnTo>
                <a:lnTo>
                  <a:pt x="124" y="27"/>
                </a:lnTo>
                <a:lnTo>
                  <a:pt x="141" y="34"/>
                </a:lnTo>
                <a:lnTo>
                  <a:pt x="173" y="51"/>
                </a:lnTo>
                <a:lnTo>
                  <a:pt x="206" y="70"/>
                </a:lnTo>
                <a:lnTo>
                  <a:pt x="238" y="89"/>
                </a:lnTo>
                <a:lnTo>
                  <a:pt x="271" y="109"/>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5" name="Freeform 31"/>
          <p:cNvSpPr>
            <a:spLocks/>
          </p:cNvSpPr>
          <p:nvPr/>
        </p:nvSpPr>
        <p:spPr bwMode="auto">
          <a:xfrm>
            <a:off x="6696075" y="3716338"/>
            <a:ext cx="439738" cy="249237"/>
          </a:xfrm>
          <a:custGeom>
            <a:avLst/>
            <a:gdLst>
              <a:gd name="T0" fmla="*/ 2147483647 w 1662"/>
              <a:gd name="T1" fmla="*/ 2147483647 h 1098"/>
              <a:gd name="T2" fmla="*/ 2147483647 w 1662"/>
              <a:gd name="T3" fmla="*/ 2147483647 h 1098"/>
              <a:gd name="T4" fmla="*/ 2147483647 w 1662"/>
              <a:gd name="T5" fmla="*/ 2147483647 h 1098"/>
              <a:gd name="T6" fmla="*/ 2147483647 w 1662"/>
              <a:gd name="T7" fmla="*/ 2147483647 h 1098"/>
              <a:gd name="T8" fmla="*/ 2147483647 w 1662"/>
              <a:gd name="T9" fmla="*/ 2147483647 h 1098"/>
              <a:gd name="T10" fmla="*/ 2147483647 w 1662"/>
              <a:gd name="T11" fmla="*/ 2147483647 h 1098"/>
              <a:gd name="T12" fmla="*/ 2147483647 w 1662"/>
              <a:gd name="T13" fmla="*/ 2147483647 h 1098"/>
              <a:gd name="T14" fmla="*/ 2147483647 w 1662"/>
              <a:gd name="T15" fmla="*/ 2147483647 h 1098"/>
              <a:gd name="T16" fmla="*/ 2147483647 w 1662"/>
              <a:gd name="T17" fmla="*/ 2147483647 h 1098"/>
              <a:gd name="T18" fmla="*/ 2147483647 w 1662"/>
              <a:gd name="T19" fmla="*/ 2147483647 h 1098"/>
              <a:gd name="T20" fmla="*/ 2147483647 w 1662"/>
              <a:gd name="T21" fmla="*/ 2147483647 h 1098"/>
              <a:gd name="T22" fmla="*/ 2147483647 w 1662"/>
              <a:gd name="T23" fmla="*/ 2147483647 h 1098"/>
              <a:gd name="T24" fmla="*/ 2147483647 w 1662"/>
              <a:gd name="T25" fmla="*/ 2147483647 h 1098"/>
              <a:gd name="T26" fmla="*/ 2147483647 w 1662"/>
              <a:gd name="T27" fmla="*/ 2147483647 h 1098"/>
              <a:gd name="T28" fmla="*/ 2147483647 w 1662"/>
              <a:gd name="T29" fmla="*/ 2147483647 h 1098"/>
              <a:gd name="T30" fmla="*/ 2147483647 w 1662"/>
              <a:gd name="T31" fmla="*/ 2147483647 h 1098"/>
              <a:gd name="T32" fmla="*/ 2147483647 w 1662"/>
              <a:gd name="T33" fmla="*/ 2147483647 h 1098"/>
              <a:gd name="T34" fmla="*/ 2147483647 w 1662"/>
              <a:gd name="T35" fmla="*/ 2147483647 h 1098"/>
              <a:gd name="T36" fmla="*/ 2147483647 w 1662"/>
              <a:gd name="T37" fmla="*/ 2147483647 h 1098"/>
              <a:gd name="T38" fmla="*/ 2147483647 w 1662"/>
              <a:gd name="T39" fmla="*/ 2147483647 h 1098"/>
              <a:gd name="T40" fmla="*/ 2147483647 w 1662"/>
              <a:gd name="T41" fmla="*/ 2147483647 h 1098"/>
              <a:gd name="T42" fmla="*/ 2147483647 w 1662"/>
              <a:gd name="T43" fmla="*/ 2147483647 h 1098"/>
              <a:gd name="T44" fmla="*/ 2147483647 w 1662"/>
              <a:gd name="T45" fmla="*/ 2147483647 h 1098"/>
              <a:gd name="T46" fmla="*/ 2147483647 w 1662"/>
              <a:gd name="T47" fmla="*/ 2147483647 h 1098"/>
              <a:gd name="T48" fmla="*/ 2147483647 w 1662"/>
              <a:gd name="T49" fmla="*/ 2147483647 h 1098"/>
              <a:gd name="T50" fmla="*/ 2147483647 w 1662"/>
              <a:gd name="T51" fmla="*/ 2147483647 h 1098"/>
              <a:gd name="T52" fmla="*/ 2147483647 w 1662"/>
              <a:gd name="T53" fmla="*/ 2147483647 h 1098"/>
              <a:gd name="T54" fmla="*/ 2147483647 w 1662"/>
              <a:gd name="T55" fmla="*/ 2147483647 h 1098"/>
              <a:gd name="T56" fmla="*/ 2147483647 w 1662"/>
              <a:gd name="T57" fmla="*/ 2147483647 h 1098"/>
              <a:gd name="T58" fmla="*/ 2147483647 w 1662"/>
              <a:gd name="T59" fmla="*/ 2147483647 h 1098"/>
              <a:gd name="T60" fmla="*/ 2147483647 w 1662"/>
              <a:gd name="T61" fmla="*/ 2147483647 h 1098"/>
              <a:gd name="T62" fmla="*/ 2147483647 w 1662"/>
              <a:gd name="T63" fmla="*/ 2147483647 h 1098"/>
              <a:gd name="T64" fmla="*/ 2147483647 w 1662"/>
              <a:gd name="T65" fmla="*/ 2147483647 h 1098"/>
              <a:gd name="T66" fmla="*/ 2147483647 w 1662"/>
              <a:gd name="T67" fmla="*/ 2147483647 h 1098"/>
              <a:gd name="T68" fmla="*/ 2147483647 w 1662"/>
              <a:gd name="T69" fmla="*/ 2147483647 h 1098"/>
              <a:gd name="T70" fmla="*/ 2147483647 w 1662"/>
              <a:gd name="T71" fmla="*/ 2147483647 h 1098"/>
              <a:gd name="T72" fmla="*/ 2147483647 w 1662"/>
              <a:gd name="T73" fmla="*/ 2147483647 h 1098"/>
              <a:gd name="T74" fmla="*/ 2147483647 w 1662"/>
              <a:gd name="T75" fmla="*/ 2147483647 h 1098"/>
              <a:gd name="T76" fmla="*/ 2147483647 w 1662"/>
              <a:gd name="T77" fmla="*/ 2147483647 h 1098"/>
              <a:gd name="T78" fmla="*/ 2147483647 w 1662"/>
              <a:gd name="T79" fmla="*/ 2147483647 h 1098"/>
              <a:gd name="T80" fmla="*/ 2147483647 w 1662"/>
              <a:gd name="T81" fmla="*/ 2147483647 h 1098"/>
              <a:gd name="T82" fmla="*/ 2147483647 w 1662"/>
              <a:gd name="T83" fmla="*/ 2147483647 h 1098"/>
              <a:gd name="T84" fmla="*/ 2147483647 w 1662"/>
              <a:gd name="T85" fmla="*/ 2147483647 h 1098"/>
              <a:gd name="T86" fmla="*/ 2147483647 w 1662"/>
              <a:gd name="T87" fmla="*/ 2147483647 h 1098"/>
              <a:gd name="T88" fmla="*/ 2147483647 w 1662"/>
              <a:gd name="T89" fmla="*/ 2147483647 h 1098"/>
              <a:gd name="T90" fmla="*/ 2147483647 w 1662"/>
              <a:gd name="T91" fmla="*/ 2147483647 h 1098"/>
              <a:gd name="T92" fmla="*/ 2147483647 w 1662"/>
              <a:gd name="T93" fmla="*/ 2147483647 h 1098"/>
              <a:gd name="T94" fmla="*/ 2147483647 w 1662"/>
              <a:gd name="T95" fmla="*/ 2147483647 h 1098"/>
              <a:gd name="T96" fmla="*/ 2147483647 w 1662"/>
              <a:gd name="T97" fmla="*/ 2147483647 h 1098"/>
              <a:gd name="T98" fmla="*/ 2147483647 w 1662"/>
              <a:gd name="T99" fmla="*/ 2147483647 h 1098"/>
              <a:gd name="T100" fmla="*/ 2147483647 w 1662"/>
              <a:gd name="T101" fmla="*/ 2147483647 h 1098"/>
              <a:gd name="T102" fmla="*/ 2147483647 w 1662"/>
              <a:gd name="T103" fmla="*/ 2147483647 h 1098"/>
              <a:gd name="T104" fmla="*/ 2147483647 w 1662"/>
              <a:gd name="T105" fmla="*/ 2147483647 h 1098"/>
              <a:gd name="T106" fmla="*/ 2147483647 w 1662"/>
              <a:gd name="T107" fmla="*/ 2147483647 h 1098"/>
              <a:gd name="T108" fmla="*/ 2147483647 w 1662"/>
              <a:gd name="T109" fmla="*/ 2147483647 h 1098"/>
              <a:gd name="T110" fmla="*/ 2147483647 w 1662"/>
              <a:gd name="T111" fmla="*/ 2147483647 h 1098"/>
              <a:gd name="T112" fmla="*/ 2147483647 w 1662"/>
              <a:gd name="T113" fmla="*/ 2147483647 h 1098"/>
              <a:gd name="T114" fmla="*/ 2147483647 w 1662"/>
              <a:gd name="T115" fmla="*/ 2147483647 h 10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62"/>
              <a:gd name="T175" fmla="*/ 0 h 1098"/>
              <a:gd name="T176" fmla="*/ 1662 w 1662"/>
              <a:gd name="T177" fmla="*/ 1098 h 10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62" h="1098">
                <a:moveTo>
                  <a:pt x="1662" y="117"/>
                </a:moveTo>
                <a:lnTo>
                  <a:pt x="1632" y="140"/>
                </a:lnTo>
                <a:lnTo>
                  <a:pt x="1603" y="165"/>
                </a:lnTo>
                <a:lnTo>
                  <a:pt x="1573" y="189"/>
                </a:lnTo>
                <a:lnTo>
                  <a:pt x="1544" y="215"/>
                </a:lnTo>
                <a:lnTo>
                  <a:pt x="1516" y="242"/>
                </a:lnTo>
                <a:lnTo>
                  <a:pt x="1487" y="269"/>
                </a:lnTo>
                <a:lnTo>
                  <a:pt x="1458" y="297"/>
                </a:lnTo>
                <a:lnTo>
                  <a:pt x="1429" y="325"/>
                </a:lnTo>
                <a:lnTo>
                  <a:pt x="1371" y="384"/>
                </a:lnTo>
                <a:lnTo>
                  <a:pt x="1315" y="444"/>
                </a:lnTo>
                <a:lnTo>
                  <a:pt x="1258" y="507"/>
                </a:lnTo>
                <a:lnTo>
                  <a:pt x="1203" y="570"/>
                </a:lnTo>
                <a:lnTo>
                  <a:pt x="1146" y="635"/>
                </a:lnTo>
                <a:lnTo>
                  <a:pt x="1090" y="700"/>
                </a:lnTo>
                <a:lnTo>
                  <a:pt x="1035" y="767"/>
                </a:lnTo>
                <a:lnTo>
                  <a:pt x="980" y="833"/>
                </a:lnTo>
                <a:lnTo>
                  <a:pt x="925" y="900"/>
                </a:lnTo>
                <a:lnTo>
                  <a:pt x="870" y="966"/>
                </a:lnTo>
                <a:lnTo>
                  <a:pt x="816" y="1033"/>
                </a:lnTo>
                <a:lnTo>
                  <a:pt x="761" y="1098"/>
                </a:lnTo>
                <a:lnTo>
                  <a:pt x="743" y="1090"/>
                </a:lnTo>
                <a:lnTo>
                  <a:pt x="726" y="1081"/>
                </a:lnTo>
                <a:lnTo>
                  <a:pt x="713" y="1072"/>
                </a:lnTo>
                <a:lnTo>
                  <a:pt x="702" y="1063"/>
                </a:lnTo>
                <a:lnTo>
                  <a:pt x="693" y="1053"/>
                </a:lnTo>
                <a:lnTo>
                  <a:pt x="686" y="1043"/>
                </a:lnTo>
                <a:lnTo>
                  <a:pt x="681" y="1032"/>
                </a:lnTo>
                <a:lnTo>
                  <a:pt x="678" y="1021"/>
                </a:lnTo>
                <a:lnTo>
                  <a:pt x="677" y="1009"/>
                </a:lnTo>
                <a:lnTo>
                  <a:pt x="676" y="996"/>
                </a:lnTo>
                <a:lnTo>
                  <a:pt x="677" y="983"/>
                </a:lnTo>
                <a:lnTo>
                  <a:pt x="679" y="968"/>
                </a:lnTo>
                <a:lnTo>
                  <a:pt x="685" y="937"/>
                </a:lnTo>
                <a:lnTo>
                  <a:pt x="693" y="904"/>
                </a:lnTo>
                <a:lnTo>
                  <a:pt x="708" y="893"/>
                </a:lnTo>
                <a:lnTo>
                  <a:pt x="723" y="880"/>
                </a:lnTo>
                <a:lnTo>
                  <a:pt x="737" y="866"/>
                </a:lnTo>
                <a:lnTo>
                  <a:pt x="753" y="851"/>
                </a:lnTo>
                <a:lnTo>
                  <a:pt x="783" y="819"/>
                </a:lnTo>
                <a:lnTo>
                  <a:pt x="813" y="786"/>
                </a:lnTo>
                <a:lnTo>
                  <a:pt x="842" y="752"/>
                </a:lnTo>
                <a:lnTo>
                  <a:pt x="871" y="717"/>
                </a:lnTo>
                <a:lnTo>
                  <a:pt x="899" y="686"/>
                </a:lnTo>
                <a:lnTo>
                  <a:pt x="926" y="657"/>
                </a:lnTo>
                <a:lnTo>
                  <a:pt x="926" y="624"/>
                </a:lnTo>
                <a:lnTo>
                  <a:pt x="913" y="627"/>
                </a:lnTo>
                <a:lnTo>
                  <a:pt x="901" y="630"/>
                </a:lnTo>
                <a:lnTo>
                  <a:pt x="889" y="634"/>
                </a:lnTo>
                <a:lnTo>
                  <a:pt x="876" y="638"/>
                </a:lnTo>
                <a:lnTo>
                  <a:pt x="864" y="644"/>
                </a:lnTo>
                <a:lnTo>
                  <a:pt x="852" y="650"/>
                </a:lnTo>
                <a:lnTo>
                  <a:pt x="839" y="657"/>
                </a:lnTo>
                <a:lnTo>
                  <a:pt x="827" y="664"/>
                </a:lnTo>
                <a:lnTo>
                  <a:pt x="803" y="681"/>
                </a:lnTo>
                <a:lnTo>
                  <a:pt x="780" y="699"/>
                </a:lnTo>
                <a:lnTo>
                  <a:pt x="757" y="719"/>
                </a:lnTo>
                <a:lnTo>
                  <a:pt x="734" y="742"/>
                </a:lnTo>
                <a:lnTo>
                  <a:pt x="713" y="764"/>
                </a:lnTo>
                <a:lnTo>
                  <a:pt x="693" y="787"/>
                </a:lnTo>
                <a:lnTo>
                  <a:pt x="674" y="811"/>
                </a:lnTo>
                <a:lnTo>
                  <a:pt x="656" y="834"/>
                </a:lnTo>
                <a:lnTo>
                  <a:pt x="640" y="859"/>
                </a:lnTo>
                <a:lnTo>
                  <a:pt x="625" y="881"/>
                </a:lnTo>
                <a:lnTo>
                  <a:pt x="612" y="903"/>
                </a:lnTo>
                <a:lnTo>
                  <a:pt x="602" y="923"/>
                </a:lnTo>
                <a:lnTo>
                  <a:pt x="568" y="956"/>
                </a:lnTo>
                <a:lnTo>
                  <a:pt x="549" y="939"/>
                </a:lnTo>
                <a:lnTo>
                  <a:pt x="531" y="923"/>
                </a:lnTo>
                <a:lnTo>
                  <a:pt x="512" y="908"/>
                </a:lnTo>
                <a:lnTo>
                  <a:pt x="492" y="893"/>
                </a:lnTo>
                <a:lnTo>
                  <a:pt x="452" y="863"/>
                </a:lnTo>
                <a:lnTo>
                  <a:pt x="413" y="831"/>
                </a:lnTo>
                <a:lnTo>
                  <a:pt x="394" y="816"/>
                </a:lnTo>
                <a:lnTo>
                  <a:pt x="375" y="800"/>
                </a:lnTo>
                <a:lnTo>
                  <a:pt x="359" y="783"/>
                </a:lnTo>
                <a:lnTo>
                  <a:pt x="342" y="765"/>
                </a:lnTo>
                <a:lnTo>
                  <a:pt x="327" y="747"/>
                </a:lnTo>
                <a:lnTo>
                  <a:pt x="313" y="727"/>
                </a:lnTo>
                <a:lnTo>
                  <a:pt x="307" y="717"/>
                </a:lnTo>
                <a:lnTo>
                  <a:pt x="301" y="707"/>
                </a:lnTo>
                <a:lnTo>
                  <a:pt x="296" y="696"/>
                </a:lnTo>
                <a:lnTo>
                  <a:pt x="292" y="686"/>
                </a:lnTo>
                <a:lnTo>
                  <a:pt x="371" y="632"/>
                </a:lnTo>
                <a:lnTo>
                  <a:pt x="453" y="577"/>
                </a:lnTo>
                <a:lnTo>
                  <a:pt x="495" y="549"/>
                </a:lnTo>
                <a:lnTo>
                  <a:pt x="536" y="521"/>
                </a:lnTo>
                <a:lnTo>
                  <a:pt x="577" y="492"/>
                </a:lnTo>
                <a:lnTo>
                  <a:pt x="617" y="462"/>
                </a:lnTo>
                <a:lnTo>
                  <a:pt x="656" y="432"/>
                </a:lnTo>
                <a:lnTo>
                  <a:pt x="695" y="401"/>
                </a:lnTo>
                <a:lnTo>
                  <a:pt x="732" y="369"/>
                </a:lnTo>
                <a:lnTo>
                  <a:pt x="768" y="335"/>
                </a:lnTo>
                <a:lnTo>
                  <a:pt x="785" y="319"/>
                </a:lnTo>
                <a:lnTo>
                  <a:pt x="802" y="302"/>
                </a:lnTo>
                <a:lnTo>
                  <a:pt x="819" y="284"/>
                </a:lnTo>
                <a:lnTo>
                  <a:pt x="834" y="267"/>
                </a:lnTo>
                <a:lnTo>
                  <a:pt x="850" y="249"/>
                </a:lnTo>
                <a:lnTo>
                  <a:pt x="864" y="231"/>
                </a:lnTo>
                <a:lnTo>
                  <a:pt x="878" y="211"/>
                </a:lnTo>
                <a:lnTo>
                  <a:pt x="892" y="192"/>
                </a:lnTo>
                <a:lnTo>
                  <a:pt x="878" y="192"/>
                </a:lnTo>
                <a:lnTo>
                  <a:pt x="865" y="193"/>
                </a:lnTo>
                <a:lnTo>
                  <a:pt x="851" y="196"/>
                </a:lnTo>
                <a:lnTo>
                  <a:pt x="836" y="199"/>
                </a:lnTo>
                <a:lnTo>
                  <a:pt x="821" y="204"/>
                </a:lnTo>
                <a:lnTo>
                  <a:pt x="806" y="210"/>
                </a:lnTo>
                <a:lnTo>
                  <a:pt x="791" y="217"/>
                </a:lnTo>
                <a:lnTo>
                  <a:pt x="777" y="224"/>
                </a:lnTo>
                <a:lnTo>
                  <a:pt x="762" y="233"/>
                </a:lnTo>
                <a:lnTo>
                  <a:pt x="749" y="242"/>
                </a:lnTo>
                <a:lnTo>
                  <a:pt x="735" y="252"/>
                </a:lnTo>
                <a:lnTo>
                  <a:pt x="723" y="262"/>
                </a:lnTo>
                <a:lnTo>
                  <a:pt x="712" y="273"/>
                </a:lnTo>
                <a:lnTo>
                  <a:pt x="700" y="284"/>
                </a:lnTo>
                <a:lnTo>
                  <a:pt x="691" y="295"/>
                </a:lnTo>
                <a:lnTo>
                  <a:pt x="684" y="306"/>
                </a:lnTo>
                <a:lnTo>
                  <a:pt x="651" y="323"/>
                </a:lnTo>
                <a:lnTo>
                  <a:pt x="619" y="340"/>
                </a:lnTo>
                <a:lnTo>
                  <a:pt x="588" y="360"/>
                </a:lnTo>
                <a:lnTo>
                  <a:pt x="557" y="379"/>
                </a:lnTo>
                <a:lnTo>
                  <a:pt x="497" y="419"/>
                </a:lnTo>
                <a:lnTo>
                  <a:pt x="438" y="460"/>
                </a:lnTo>
                <a:lnTo>
                  <a:pt x="379" y="501"/>
                </a:lnTo>
                <a:lnTo>
                  <a:pt x="320" y="540"/>
                </a:lnTo>
                <a:lnTo>
                  <a:pt x="290" y="559"/>
                </a:lnTo>
                <a:lnTo>
                  <a:pt x="260" y="577"/>
                </a:lnTo>
                <a:lnTo>
                  <a:pt x="230" y="594"/>
                </a:lnTo>
                <a:lnTo>
                  <a:pt x="199" y="610"/>
                </a:lnTo>
                <a:lnTo>
                  <a:pt x="183" y="594"/>
                </a:lnTo>
                <a:lnTo>
                  <a:pt x="165" y="578"/>
                </a:lnTo>
                <a:lnTo>
                  <a:pt x="158" y="570"/>
                </a:lnTo>
                <a:lnTo>
                  <a:pt x="152" y="561"/>
                </a:lnTo>
                <a:lnTo>
                  <a:pt x="150" y="557"/>
                </a:lnTo>
                <a:lnTo>
                  <a:pt x="148" y="552"/>
                </a:lnTo>
                <a:lnTo>
                  <a:pt x="147" y="548"/>
                </a:lnTo>
                <a:lnTo>
                  <a:pt x="146" y="543"/>
                </a:lnTo>
                <a:lnTo>
                  <a:pt x="150" y="536"/>
                </a:lnTo>
                <a:lnTo>
                  <a:pt x="155" y="530"/>
                </a:lnTo>
                <a:lnTo>
                  <a:pt x="160" y="524"/>
                </a:lnTo>
                <a:lnTo>
                  <a:pt x="166" y="519"/>
                </a:lnTo>
                <a:lnTo>
                  <a:pt x="172" y="514"/>
                </a:lnTo>
                <a:lnTo>
                  <a:pt x="179" y="509"/>
                </a:lnTo>
                <a:lnTo>
                  <a:pt x="186" y="505"/>
                </a:lnTo>
                <a:lnTo>
                  <a:pt x="193" y="502"/>
                </a:lnTo>
                <a:lnTo>
                  <a:pt x="226" y="489"/>
                </a:lnTo>
                <a:lnTo>
                  <a:pt x="259" y="477"/>
                </a:lnTo>
                <a:lnTo>
                  <a:pt x="275" y="471"/>
                </a:lnTo>
                <a:lnTo>
                  <a:pt x="291" y="463"/>
                </a:lnTo>
                <a:lnTo>
                  <a:pt x="298" y="459"/>
                </a:lnTo>
                <a:lnTo>
                  <a:pt x="305" y="455"/>
                </a:lnTo>
                <a:lnTo>
                  <a:pt x="311" y="450"/>
                </a:lnTo>
                <a:lnTo>
                  <a:pt x="316" y="444"/>
                </a:lnTo>
                <a:lnTo>
                  <a:pt x="323" y="438"/>
                </a:lnTo>
                <a:lnTo>
                  <a:pt x="327" y="431"/>
                </a:lnTo>
                <a:lnTo>
                  <a:pt x="331" y="423"/>
                </a:lnTo>
                <a:lnTo>
                  <a:pt x="334" y="415"/>
                </a:lnTo>
                <a:lnTo>
                  <a:pt x="337" y="406"/>
                </a:lnTo>
                <a:lnTo>
                  <a:pt x="339" y="396"/>
                </a:lnTo>
                <a:lnTo>
                  <a:pt x="340" y="385"/>
                </a:lnTo>
                <a:lnTo>
                  <a:pt x="340" y="373"/>
                </a:lnTo>
                <a:lnTo>
                  <a:pt x="329" y="370"/>
                </a:lnTo>
                <a:lnTo>
                  <a:pt x="317" y="368"/>
                </a:lnTo>
                <a:lnTo>
                  <a:pt x="307" y="367"/>
                </a:lnTo>
                <a:lnTo>
                  <a:pt x="296" y="368"/>
                </a:lnTo>
                <a:lnTo>
                  <a:pt x="285" y="369"/>
                </a:lnTo>
                <a:lnTo>
                  <a:pt x="273" y="371"/>
                </a:lnTo>
                <a:lnTo>
                  <a:pt x="263" y="375"/>
                </a:lnTo>
                <a:lnTo>
                  <a:pt x="252" y="378"/>
                </a:lnTo>
                <a:lnTo>
                  <a:pt x="229" y="388"/>
                </a:lnTo>
                <a:lnTo>
                  <a:pt x="207" y="399"/>
                </a:lnTo>
                <a:lnTo>
                  <a:pt x="185" y="411"/>
                </a:lnTo>
                <a:lnTo>
                  <a:pt x="163" y="423"/>
                </a:lnTo>
                <a:lnTo>
                  <a:pt x="141" y="434"/>
                </a:lnTo>
                <a:lnTo>
                  <a:pt x="120" y="444"/>
                </a:lnTo>
                <a:lnTo>
                  <a:pt x="110" y="448"/>
                </a:lnTo>
                <a:lnTo>
                  <a:pt x="99" y="451"/>
                </a:lnTo>
                <a:lnTo>
                  <a:pt x="89" y="453"/>
                </a:lnTo>
                <a:lnTo>
                  <a:pt x="79" y="454"/>
                </a:lnTo>
                <a:lnTo>
                  <a:pt x="68" y="455"/>
                </a:lnTo>
                <a:lnTo>
                  <a:pt x="58" y="454"/>
                </a:lnTo>
                <a:lnTo>
                  <a:pt x="48" y="452"/>
                </a:lnTo>
                <a:lnTo>
                  <a:pt x="39" y="449"/>
                </a:lnTo>
                <a:lnTo>
                  <a:pt x="28" y="444"/>
                </a:lnTo>
                <a:lnTo>
                  <a:pt x="19" y="438"/>
                </a:lnTo>
                <a:lnTo>
                  <a:pt x="10" y="430"/>
                </a:lnTo>
                <a:lnTo>
                  <a:pt x="0" y="420"/>
                </a:lnTo>
                <a:lnTo>
                  <a:pt x="35" y="388"/>
                </a:lnTo>
                <a:lnTo>
                  <a:pt x="70" y="358"/>
                </a:lnTo>
                <a:lnTo>
                  <a:pt x="106" y="329"/>
                </a:lnTo>
                <a:lnTo>
                  <a:pt x="144" y="302"/>
                </a:lnTo>
                <a:lnTo>
                  <a:pt x="182" y="276"/>
                </a:lnTo>
                <a:lnTo>
                  <a:pt x="220" y="252"/>
                </a:lnTo>
                <a:lnTo>
                  <a:pt x="260" y="230"/>
                </a:lnTo>
                <a:lnTo>
                  <a:pt x="299" y="207"/>
                </a:lnTo>
                <a:lnTo>
                  <a:pt x="340" y="187"/>
                </a:lnTo>
                <a:lnTo>
                  <a:pt x="381" y="169"/>
                </a:lnTo>
                <a:lnTo>
                  <a:pt x="422" y="152"/>
                </a:lnTo>
                <a:lnTo>
                  <a:pt x="466" y="136"/>
                </a:lnTo>
                <a:lnTo>
                  <a:pt x="508" y="121"/>
                </a:lnTo>
                <a:lnTo>
                  <a:pt x="551" y="107"/>
                </a:lnTo>
                <a:lnTo>
                  <a:pt x="595" y="93"/>
                </a:lnTo>
                <a:lnTo>
                  <a:pt x="640" y="82"/>
                </a:lnTo>
                <a:lnTo>
                  <a:pt x="684" y="71"/>
                </a:lnTo>
                <a:lnTo>
                  <a:pt x="729" y="62"/>
                </a:lnTo>
                <a:lnTo>
                  <a:pt x="773" y="53"/>
                </a:lnTo>
                <a:lnTo>
                  <a:pt x="820" y="46"/>
                </a:lnTo>
                <a:lnTo>
                  <a:pt x="865" y="39"/>
                </a:lnTo>
                <a:lnTo>
                  <a:pt x="911" y="33"/>
                </a:lnTo>
                <a:lnTo>
                  <a:pt x="958" y="27"/>
                </a:lnTo>
                <a:lnTo>
                  <a:pt x="1004" y="23"/>
                </a:lnTo>
                <a:lnTo>
                  <a:pt x="1050" y="19"/>
                </a:lnTo>
                <a:lnTo>
                  <a:pt x="1097" y="16"/>
                </a:lnTo>
                <a:lnTo>
                  <a:pt x="1143" y="13"/>
                </a:lnTo>
                <a:lnTo>
                  <a:pt x="1190" y="11"/>
                </a:lnTo>
                <a:lnTo>
                  <a:pt x="1283" y="9"/>
                </a:lnTo>
                <a:lnTo>
                  <a:pt x="1376" y="8"/>
                </a:lnTo>
                <a:lnTo>
                  <a:pt x="1386" y="5"/>
                </a:lnTo>
                <a:lnTo>
                  <a:pt x="1395" y="3"/>
                </a:lnTo>
                <a:lnTo>
                  <a:pt x="1404" y="1"/>
                </a:lnTo>
                <a:lnTo>
                  <a:pt x="1415" y="0"/>
                </a:lnTo>
                <a:lnTo>
                  <a:pt x="1434" y="0"/>
                </a:lnTo>
                <a:lnTo>
                  <a:pt x="1454" y="2"/>
                </a:lnTo>
                <a:lnTo>
                  <a:pt x="1473" y="5"/>
                </a:lnTo>
                <a:lnTo>
                  <a:pt x="1493" y="10"/>
                </a:lnTo>
                <a:lnTo>
                  <a:pt x="1512" y="17"/>
                </a:lnTo>
                <a:lnTo>
                  <a:pt x="1531" y="25"/>
                </a:lnTo>
                <a:lnTo>
                  <a:pt x="1550" y="34"/>
                </a:lnTo>
                <a:lnTo>
                  <a:pt x="1568" y="44"/>
                </a:lnTo>
                <a:lnTo>
                  <a:pt x="1586" y="55"/>
                </a:lnTo>
                <a:lnTo>
                  <a:pt x="1603" y="67"/>
                </a:lnTo>
                <a:lnTo>
                  <a:pt x="1618" y="79"/>
                </a:lnTo>
                <a:lnTo>
                  <a:pt x="1634" y="91"/>
                </a:lnTo>
                <a:lnTo>
                  <a:pt x="1648" y="105"/>
                </a:lnTo>
                <a:lnTo>
                  <a:pt x="1662" y="117"/>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6" name="Freeform 32"/>
          <p:cNvSpPr>
            <a:spLocks/>
          </p:cNvSpPr>
          <p:nvPr/>
        </p:nvSpPr>
        <p:spPr bwMode="auto">
          <a:xfrm>
            <a:off x="6699250" y="3724275"/>
            <a:ext cx="700088" cy="581025"/>
          </a:xfrm>
          <a:custGeom>
            <a:avLst/>
            <a:gdLst>
              <a:gd name="T0" fmla="*/ 2147483647 w 2644"/>
              <a:gd name="T1" fmla="*/ 2147483647 h 2559"/>
              <a:gd name="T2" fmla="*/ 2147483647 w 2644"/>
              <a:gd name="T3" fmla="*/ 2147483647 h 2559"/>
              <a:gd name="T4" fmla="*/ 2147483647 w 2644"/>
              <a:gd name="T5" fmla="*/ 2147483647 h 2559"/>
              <a:gd name="T6" fmla="*/ 2147483647 w 2644"/>
              <a:gd name="T7" fmla="*/ 2147483647 h 2559"/>
              <a:gd name="T8" fmla="*/ 2147483647 w 2644"/>
              <a:gd name="T9" fmla="*/ 2147483647 h 2559"/>
              <a:gd name="T10" fmla="*/ 2147483647 w 2644"/>
              <a:gd name="T11" fmla="*/ 2147483647 h 2559"/>
              <a:gd name="T12" fmla="*/ 2147483647 w 2644"/>
              <a:gd name="T13" fmla="*/ 2147483647 h 2559"/>
              <a:gd name="T14" fmla="*/ 2147483647 w 2644"/>
              <a:gd name="T15" fmla="*/ 2147483647 h 2559"/>
              <a:gd name="T16" fmla="*/ 2147483647 w 2644"/>
              <a:gd name="T17" fmla="*/ 2147483647 h 2559"/>
              <a:gd name="T18" fmla="*/ 2147483647 w 2644"/>
              <a:gd name="T19" fmla="*/ 2147483647 h 2559"/>
              <a:gd name="T20" fmla="*/ 2147483647 w 2644"/>
              <a:gd name="T21" fmla="*/ 2147483647 h 2559"/>
              <a:gd name="T22" fmla="*/ 2147483647 w 2644"/>
              <a:gd name="T23" fmla="*/ 2147483647 h 2559"/>
              <a:gd name="T24" fmla="*/ 2147483647 w 2644"/>
              <a:gd name="T25" fmla="*/ 2147483647 h 2559"/>
              <a:gd name="T26" fmla="*/ 2147483647 w 2644"/>
              <a:gd name="T27" fmla="*/ 2147483647 h 2559"/>
              <a:gd name="T28" fmla="*/ 2147483647 w 2644"/>
              <a:gd name="T29" fmla="*/ 2147483647 h 2559"/>
              <a:gd name="T30" fmla="*/ 2147483647 w 2644"/>
              <a:gd name="T31" fmla="*/ 2147483647 h 2559"/>
              <a:gd name="T32" fmla="*/ 2147483647 w 2644"/>
              <a:gd name="T33" fmla="*/ 2147483647 h 2559"/>
              <a:gd name="T34" fmla="*/ 2147483647 w 2644"/>
              <a:gd name="T35" fmla="*/ 2147483647 h 2559"/>
              <a:gd name="T36" fmla="*/ 2147483647 w 2644"/>
              <a:gd name="T37" fmla="*/ 2147483647 h 2559"/>
              <a:gd name="T38" fmla="*/ 2147483647 w 2644"/>
              <a:gd name="T39" fmla="*/ 2147483647 h 2559"/>
              <a:gd name="T40" fmla="*/ 2147483647 w 2644"/>
              <a:gd name="T41" fmla="*/ 2147483647 h 2559"/>
              <a:gd name="T42" fmla="*/ 2147483647 w 2644"/>
              <a:gd name="T43" fmla="*/ 2147483647 h 2559"/>
              <a:gd name="T44" fmla="*/ 2147483647 w 2644"/>
              <a:gd name="T45" fmla="*/ 2147483647 h 2559"/>
              <a:gd name="T46" fmla="*/ 2147483647 w 2644"/>
              <a:gd name="T47" fmla="*/ 2147483647 h 2559"/>
              <a:gd name="T48" fmla="*/ 2147483647 w 2644"/>
              <a:gd name="T49" fmla="*/ 2147483647 h 2559"/>
              <a:gd name="T50" fmla="*/ 2147483647 w 2644"/>
              <a:gd name="T51" fmla="*/ 2147483647 h 2559"/>
              <a:gd name="T52" fmla="*/ 2147483647 w 2644"/>
              <a:gd name="T53" fmla="*/ 2147483647 h 2559"/>
              <a:gd name="T54" fmla="*/ 2147483647 w 2644"/>
              <a:gd name="T55" fmla="*/ 2147483647 h 2559"/>
              <a:gd name="T56" fmla="*/ 2147483647 w 2644"/>
              <a:gd name="T57" fmla="*/ 2147483647 h 2559"/>
              <a:gd name="T58" fmla="*/ 2147483647 w 2644"/>
              <a:gd name="T59" fmla="*/ 2147483647 h 2559"/>
              <a:gd name="T60" fmla="*/ 2147483647 w 2644"/>
              <a:gd name="T61" fmla="*/ 2147483647 h 2559"/>
              <a:gd name="T62" fmla="*/ 2147483647 w 2644"/>
              <a:gd name="T63" fmla="*/ 2147483647 h 2559"/>
              <a:gd name="T64" fmla="*/ 2147483647 w 2644"/>
              <a:gd name="T65" fmla="*/ 2147483647 h 2559"/>
              <a:gd name="T66" fmla="*/ 2147483647 w 2644"/>
              <a:gd name="T67" fmla="*/ 2147483647 h 2559"/>
              <a:gd name="T68" fmla="*/ 2147483647 w 2644"/>
              <a:gd name="T69" fmla="*/ 2147483647 h 2559"/>
              <a:gd name="T70" fmla="*/ 2147483647 w 2644"/>
              <a:gd name="T71" fmla="*/ 2147483647 h 2559"/>
              <a:gd name="T72" fmla="*/ 2147483647 w 2644"/>
              <a:gd name="T73" fmla="*/ 2147483647 h 2559"/>
              <a:gd name="T74" fmla="*/ 2147483647 w 2644"/>
              <a:gd name="T75" fmla="*/ 2147483647 h 2559"/>
              <a:gd name="T76" fmla="*/ 2147483647 w 2644"/>
              <a:gd name="T77" fmla="*/ 2147483647 h 2559"/>
              <a:gd name="T78" fmla="*/ 2147483647 w 2644"/>
              <a:gd name="T79" fmla="*/ 2147483647 h 2559"/>
              <a:gd name="T80" fmla="*/ 2147483647 w 2644"/>
              <a:gd name="T81" fmla="*/ 2147483647 h 2559"/>
              <a:gd name="T82" fmla="*/ 2147483647 w 2644"/>
              <a:gd name="T83" fmla="*/ 2147483647 h 2559"/>
              <a:gd name="T84" fmla="*/ 2147483647 w 2644"/>
              <a:gd name="T85" fmla="*/ 2147483647 h 2559"/>
              <a:gd name="T86" fmla="*/ 2147483647 w 2644"/>
              <a:gd name="T87" fmla="*/ 2147483647 h 2559"/>
              <a:gd name="T88" fmla="*/ 2147483647 w 2644"/>
              <a:gd name="T89" fmla="*/ 2147483647 h 2559"/>
              <a:gd name="T90" fmla="*/ 2147483647 w 2644"/>
              <a:gd name="T91" fmla="*/ 2147483647 h 2559"/>
              <a:gd name="T92" fmla="*/ 2147483647 w 2644"/>
              <a:gd name="T93" fmla="*/ 2147483647 h 2559"/>
              <a:gd name="T94" fmla="*/ 2147483647 w 2644"/>
              <a:gd name="T95" fmla="*/ 0 h 2559"/>
              <a:gd name="T96" fmla="*/ 2147483647 w 2644"/>
              <a:gd name="T97" fmla="*/ 2147483647 h 2559"/>
              <a:gd name="T98" fmla="*/ 2147483647 w 2644"/>
              <a:gd name="T99" fmla="*/ 2147483647 h 2559"/>
              <a:gd name="T100" fmla="*/ 2147483647 w 2644"/>
              <a:gd name="T101" fmla="*/ 2147483647 h 2559"/>
              <a:gd name="T102" fmla="*/ 2147483647 w 2644"/>
              <a:gd name="T103" fmla="*/ 2147483647 h 2559"/>
              <a:gd name="T104" fmla="*/ 2147483647 w 2644"/>
              <a:gd name="T105" fmla="*/ 2147483647 h 2559"/>
              <a:gd name="T106" fmla="*/ 2147483647 w 2644"/>
              <a:gd name="T107" fmla="*/ 2147483647 h 2559"/>
              <a:gd name="T108" fmla="*/ 2147483647 w 2644"/>
              <a:gd name="T109" fmla="*/ 2147483647 h 25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44"/>
              <a:gd name="T166" fmla="*/ 0 h 2559"/>
              <a:gd name="T167" fmla="*/ 2644 w 2644"/>
              <a:gd name="T168" fmla="*/ 2559 h 25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44" h="2559">
                <a:moveTo>
                  <a:pt x="2644" y="539"/>
                </a:moveTo>
                <a:lnTo>
                  <a:pt x="2643" y="576"/>
                </a:lnTo>
                <a:lnTo>
                  <a:pt x="2641" y="611"/>
                </a:lnTo>
                <a:lnTo>
                  <a:pt x="2639" y="646"/>
                </a:lnTo>
                <a:lnTo>
                  <a:pt x="2635" y="680"/>
                </a:lnTo>
                <a:lnTo>
                  <a:pt x="2631" y="716"/>
                </a:lnTo>
                <a:lnTo>
                  <a:pt x="2626" y="750"/>
                </a:lnTo>
                <a:lnTo>
                  <a:pt x="2619" y="784"/>
                </a:lnTo>
                <a:lnTo>
                  <a:pt x="2612" y="818"/>
                </a:lnTo>
                <a:lnTo>
                  <a:pt x="2605" y="852"/>
                </a:lnTo>
                <a:lnTo>
                  <a:pt x="2597" y="886"/>
                </a:lnTo>
                <a:lnTo>
                  <a:pt x="2586" y="919"/>
                </a:lnTo>
                <a:lnTo>
                  <a:pt x="2577" y="952"/>
                </a:lnTo>
                <a:lnTo>
                  <a:pt x="2566" y="985"/>
                </a:lnTo>
                <a:lnTo>
                  <a:pt x="2554" y="1017"/>
                </a:lnTo>
                <a:lnTo>
                  <a:pt x="2541" y="1048"/>
                </a:lnTo>
                <a:lnTo>
                  <a:pt x="2528" y="1081"/>
                </a:lnTo>
                <a:lnTo>
                  <a:pt x="2513" y="1112"/>
                </a:lnTo>
                <a:lnTo>
                  <a:pt x="2498" y="1142"/>
                </a:lnTo>
                <a:lnTo>
                  <a:pt x="2482" y="1172"/>
                </a:lnTo>
                <a:lnTo>
                  <a:pt x="2466" y="1203"/>
                </a:lnTo>
                <a:lnTo>
                  <a:pt x="2449" y="1232"/>
                </a:lnTo>
                <a:lnTo>
                  <a:pt x="2431" y="1261"/>
                </a:lnTo>
                <a:lnTo>
                  <a:pt x="2411" y="1289"/>
                </a:lnTo>
                <a:lnTo>
                  <a:pt x="2392" y="1317"/>
                </a:lnTo>
                <a:lnTo>
                  <a:pt x="2371" y="1345"/>
                </a:lnTo>
                <a:lnTo>
                  <a:pt x="2351" y="1372"/>
                </a:lnTo>
                <a:lnTo>
                  <a:pt x="2328" y="1398"/>
                </a:lnTo>
                <a:lnTo>
                  <a:pt x="2305" y="1423"/>
                </a:lnTo>
                <a:lnTo>
                  <a:pt x="2283" y="1450"/>
                </a:lnTo>
                <a:lnTo>
                  <a:pt x="2258" y="1474"/>
                </a:lnTo>
                <a:lnTo>
                  <a:pt x="2233" y="1498"/>
                </a:lnTo>
                <a:lnTo>
                  <a:pt x="2208" y="1521"/>
                </a:lnTo>
                <a:lnTo>
                  <a:pt x="2175" y="1548"/>
                </a:lnTo>
                <a:lnTo>
                  <a:pt x="2142" y="1573"/>
                </a:lnTo>
                <a:lnTo>
                  <a:pt x="2108" y="1597"/>
                </a:lnTo>
                <a:lnTo>
                  <a:pt x="2074" y="1620"/>
                </a:lnTo>
                <a:lnTo>
                  <a:pt x="2039" y="1642"/>
                </a:lnTo>
                <a:lnTo>
                  <a:pt x="2004" y="1664"/>
                </a:lnTo>
                <a:lnTo>
                  <a:pt x="1968" y="1686"/>
                </a:lnTo>
                <a:lnTo>
                  <a:pt x="1932" y="1711"/>
                </a:lnTo>
                <a:lnTo>
                  <a:pt x="1972" y="1660"/>
                </a:lnTo>
                <a:lnTo>
                  <a:pt x="2011" y="1610"/>
                </a:lnTo>
                <a:lnTo>
                  <a:pt x="2049" y="1557"/>
                </a:lnTo>
                <a:lnTo>
                  <a:pt x="2086" y="1505"/>
                </a:lnTo>
                <a:lnTo>
                  <a:pt x="2122" y="1451"/>
                </a:lnTo>
                <a:lnTo>
                  <a:pt x="2157" y="1396"/>
                </a:lnTo>
                <a:lnTo>
                  <a:pt x="2191" y="1341"/>
                </a:lnTo>
                <a:lnTo>
                  <a:pt x="2223" y="1284"/>
                </a:lnTo>
                <a:lnTo>
                  <a:pt x="2221" y="1281"/>
                </a:lnTo>
                <a:lnTo>
                  <a:pt x="2220" y="1278"/>
                </a:lnTo>
                <a:lnTo>
                  <a:pt x="2218" y="1275"/>
                </a:lnTo>
                <a:lnTo>
                  <a:pt x="2216" y="1273"/>
                </a:lnTo>
                <a:lnTo>
                  <a:pt x="2211" y="1270"/>
                </a:lnTo>
                <a:lnTo>
                  <a:pt x="2204" y="1267"/>
                </a:lnTo>
                <a:lnTo>
                  <a:pt x="2189" y="1265"/>
                </a:lnTo>
                <a:lnTo>
                  <a:pt x="2175" y="1265"/>
                </a:lnTo>
                <a:lnTo>
                  <a:pt x="2132" y="1316"/>
                </a:lnTo>
                <a:lnTo>
                  <a:pt x="2089" y="1369"/>
                </a:lnTo>
                <a:lnTo>
                  <a:pt x="2047" y="1420"/>
                </a:lnTo>
                <a:lnTo>
                  <a:pt x="2007" y="1473"/>
                </a:lnTo>
                <a:lnTo>
                  <a:pt x="1966" y="1525"/>
                </a:lnTo>
                <a:lnTo>
                  <a:pt x="1926" y="1577"/>
                </a:lnTo>
                <a:lnTo>
                  <a:pt x="1886" y="1629"/>
                </a:lnTo>
                <a:lnTo>
                  <a:pt x="1845" y="1680"/>
                </a:lnTo>
                <a:lnTo>
                  <a:pt x="1804" y="1733"/>
                </a:lnTo>
                <a:lnTo>
                  <a:pt x="1764" y="1784"/>
                </a:lnTo>
                <a:lnTo>
                  <a:pt x="1722" y="1835"/>
                </a:lnTo>
                <a:lnTo>
                  <a:pt x="1680" y="1886"/>
                </a:lnTo>
                <a:lnTo>
                  <a:pt x="1636" y="1936"/>
                </a:lnTo>
                <a:lnTo>
                  <a:pt x="1593" y="1987"/>
                </a:lnTo>
                <a:lnTo>
                  <a:pt x="1548" y="2036"/>
                </a:lnTo>
                <a:lnTo>
                  <a:pt x="1502" y="2086"/>
                </a:lnTo>
                <a:lnTo>
                  <a:pt x="1533" y="2008"/>
                </a:lnTo>
                <a:lnTo>
                  <a:pt x="1568" y="1931"/>
                </a:lnTo>
                <a:lnTo>
                  <a:pt x="1603" y="1855"/>
                </a:lnTo>
                <a:lnTo>
                  <a:pt x="1641" y="1779"/>
                </a:lnTo>
                <a:lnTo>
                  <a:pt x="1680" y="1703"/>
                </a:lnTo>
                <a:lnTo>
                  <a:pt x="1719" y="1627"/>
                </a:lnTo>
                <a:lnTo>
                  <a:pt x="1760" y="1551"/>
                </a:lnTo>
                <a:lnTo>
                  <a:pt x="1801" y="1477"/>
                </a:lnTo>
                <a:lnTo>
                  <a:pt x="1844" y="1402"/>
                </a:lnTo>
                <a:lnTo>
                  <a:pt x="1888" y="1328"/>
                </a:lnTo>
                <a:lnTo>
                  <a:pt x="1932" y="1253"/>
                </a:lnTo>
                <a:lnTo>
                  <a:pt x="1976" y="1179"/>
                </a:lnTo>
                <a:lnTo>
                  <a:pt x="2021" y="1106"/>
                </a:lnTo>
                <a:lnTo>
                  <a:pt x="2068" y="1032"/>
                </a:lnTo>
                <a:lnTo>
                  <a:pt x="2114" y="959"/>
                </a:lnTo>
                <a:lnTo>
                  <a:pt x="2159" y="886"/>
                </a:lnTo>
                <a:lnTo>
                  <a:pt x="2141" y="867"/>
                </a:lnTo>
                <a:lnTo>
                  <a:pt x="2105" y="904"/>
                </a:lnTo>
                <a:lnTo>
                  <a:pt x="2071" y="943"/>
                </a:lnTo>
                <a:lnTo>
                  <a:pt x="2039" y="983"/>
                </a:lnTo>
                <a:lnTo>
                  <a:pt x="2007" y="1023"/>
                </a:lnTo>
                <a:lnTo>
                  <a:pt x="1976" y="1063"/>
                </a:lnTo>
                <a:lnTo>
                  <a:pt x="1947" y="1105"/>
                </a:lnTo>
                <a:lnTo>
                  <a:pt x="1918" y="1147"/>
                </a:lnTo>
                <a:lnTo>
                  <a:pt x="1891" y="1189"/>
                </a:lnTo>
                <a:lnTo>
                  <a:pt x="1864" y="1233"/>
                </a:lnTo>
                <a:lnTo>
                  <a:pt x="1838" y="1276"/>
                </a:lnTo>
                <a:lnTo>
                  <a:pt x="1812" y="1320"/>
                </a:lnTo>
                <a:lnTo>
                  <a:pt x="1788" y="1365"/>
                </a:lnTo>
                <a:lnTo>
                  <a:pt x="1763" y="1410"/>
                </a:lnTo>
                <a:lnTo>
                  <a:pt x="1739" y="1455"/>
                </a:lnTo>
                <a:lnTo>
                  <a:pt x="1717" y="1500"/>
                </a:lnTo>
                <a:lnTo>
                  <a:pt x="1694" y="1546"/>
                </a:lnTo>
                <a:lnTo>
                  <a:pt x="1649" y="1638"/>
                </a:lnTo>
                <a:lnTo>
                  <a:pt x="1605" y="1731"/>
                </a:lnTo>
                <a:lnTo>
                  <a:pt x="1561" y="1822"/>
                </a:lnTo>
                <a:lnTo>
                  <a:pt x="1517" y="1915"/>
                </a:lnTo>
                <a:lnTo>
                  <a:pt x="1472" y="2007"/>
                </a:lnTo>
                <a:lnTo>
                  <a:pt x="1425" y="2098"/>
                </a:lnTo>
                <a:lnTo>
                  <a:pt x="1402" y="2142"/>
                </a:lnTo>
                <a:lnTo>
                  <a:pt x="1377" y="2187"/>
                </a:lnTo>
                <a:lnTo>
                  <a:pt x="1352" y="2232"/>
                </a:lnTo>
                <a:lnTo>
                  <a:pt x="1327" y="2275"/>
                </a:lnTo>
                <a:lnTo>
                  <a:pt x="1317" y="2287"/>
                </a:lnTo>
                <a:lnTo>
                  <a:pt x="1308" y="2297"/>
                </a:lnTo>
                <a:lnTo>
                  <a:pt x="1298" y="2308"/>
                </a:lnTo>
                <a:lnTo>
                  <a:pt x="1288" y="2317"/>
                </a:lnTo>
                <a:lnTo>
                  <a:pt x="1266" y="2336"/>
                </a:lnTo>
                <a:lnTo>
                  <a:pt x="1243" y="2352"/>
                </a:lnTo>
                <a:lnTo>
                  <a:pt x="1196" y="2380"/>
                </a:lnTo>
                <a:lnTo>
                  <a:pt x="1149" y="2407"/>
                </a:lnTo>
                <a:lnTo>
                  <a:pt x="1125" y="2420"/>
                </a:lnTo>
                <a:lnTo>
                  <a:pt x="1103" y="2434"/>
                </a:lnTo>
                <a:lnTo>
                  <a:pt x="1092" y="2442"/>
                </a:lnTo>
                <a:lnTo>
                  <a:pt x="1082" y="2450"/>
                </a:lnTo>
                <a:lnTo>
                  <a:pt x="1071" y="2459"/>
                </a:lnTo>
                <a:lnTo>
                  <a:pt x="1062" y="2468"/>
                </a:lnTo>
                <a:lnTo>
                  <a:pt x="1053" y="2477"/>
                </a:lnTo>
                <a:lnTo>
                  <a:pt x="1044" y="2487"/>
                </a:lnTo>
                <a:lnTo>
                  <a:pt x="1035" y="2497"/>
                </a:lnTo>
                <a:lnTo>
                  <a:pt x="1028" y="2508"/>
                </a:lnTo>
                <a:lnTo>
                  <a:pt x="1021" y="2520"/>
                </a:lnTo>
                <a:lnTo>
                  <a:pt x="1014" y="2532"/>
                </a:lnTo>
                <a:lnTo>
                  <a:pt x="1008" y="2545"/>
                </a:lnTo>
                <a:lnTo>
                  <a:pt x="1002" y="2559"/>
                </a:lnTo>
                <a:lnTo>
                  <a:pt x="968" y="2559"/>
                </a:lnTo>
                <a:lnTo>
                  <a:pt x="977" y="2553"/>
                </a:lnTo>
                <a:lnTo>
                  <a:pt x="983" y="2546"/>
                </a:lnTo>
                <a:lnTo>
                  <a:pt x="987" y="2540"/>
                </a:lnTo>
                <a:lnTo>
                  <a:pt x="991" y="2533"/>
                </a:lnTo>
                <a:lnTo>
                  <a:pt x="994" y="2527"/>
                </a:lnTo>
                <a:lnTo>
                  <a:pt x="996" y="2520"/>
                </a:lnTo>
                <a:lnTo>
                  <a:pt x="996" y="2514"/>
                </a:lnTo>
                <a:lnTo>
                  <a:pt x="997" y="2508"/>
                </a:lnTo>
                <a:lnTo>
                  <a:pt x="996" y="2501"/>
                </a:lnTo>
                <a:lnTo>
                  <a:pt x="994" y="2495"/>
                </a:lnTo>
                <a:lnTo>
                  <a:pt x="992" y="2489"/>
                </a:lnTo>
                <a:lnTo>
                  <a:pt x="990" y="2482"/>
                </a:lnTo>
                <a:lnTo>
                  <a:pt x="983" y="2469"/>
                </a:lnTo>
                <a:lnTo>
                  <a:pt x="976" y="2455"/>
                </a:lnTo>
                <a:lnTo>
                  <a:pt x="966" y="2442"/>
                </a:lnTo>
                <a:lnTo>
                  <a:pt x="958" y="2429"/>
                </a:lnTo>
                <a:lnTo>
                  <a:pt x="950" y="2415"/>
                </a:lnTo>
                <a:lnTo>
                  <a:pt x="942" y="2402"/>
                </a:lnTo>
                <a:lnTo>
                  <a:pt x="939" y="2394"/>
                </a:lnTo>
                <a:lnTo>
                  <a:pt x="937" y="2387"/>
                </a:lnTo>
                <a:lnTo>
                  <a:pt x="934" y="2380"/>
                </a:lnTo>
                <a:lnTo>
                  <a:pt x="932" y="2373"/>
                </a:lnTo>
                <a:lnTo>
                  <a:pt x="932" y="2365"/>
                </a:lnTo>
                <a:lnTo>
                  <a:pt x="932" y="2358"/>
                </a:lnTo>
                <a:lnTo>
                  <a:pt x="933" y="2350"/>
                </a:lnTo>
                <a:lnTo>
                  <a:pt x="934" y="2342"/>
                </a:lnTo>
                <a:lnTo>
                  <a:pt x="913" y="2316"/>
                </a:lnTo>
                <a:lnTo>
                  <a:pt x="890" y="2292"/>
                </a:lnTo>
                <a:lnTo>
                  <a:pt x="867" y="2269"/>
                </a:lnTo>
                <a:lnTo>
                  <a:pt x="843" y="2247"/>
                </a:lnTo>
                <a:lnTo>
                  <a:pt x="818" y="2225"/>
                </a:lnTo>
                <a:lnTo>
                  <a:pt x="793" y="2203"/>
                </a:lnTo>
                <a:lnTo>
                  <a:pt x="768" y="2183"/>
                </a:lnTo>
                <a:lnTo>
                  <a:pt x="742" y="2164"/>
                </a:lnTo>
                <a:lnTo>
                  <a:pt x="715" y="2146"/>
                </a:lnTo>
                <a:lnTo>
                  <a:pt x="688" y="2129"/>
                </a:lnTo>
                <a:lnTo>
                  <a:pt x="661" y="2112"/>
                </a:lnTo>
                <a:lnTo>
                  <a:pt x="633" y="2096"/>
                </a:lnTo>
                <a:lnTo>
                  <a:pt x="604" y="2082"/>
                </a:lnTo>
                <a:lnTo>
                  <a:pt x="575" y="2067"/>
                </a:lnTo>
                <a:lnTo>
                  <a:pt x="546" y="2054"/>
                </a:lnTo>
                <a:lnTo>
                  <a:pt x="517" y="2041"/>
                </a:lnTo>
                <a:lnTo>
                  <a:pt x="487" y="2030"/>
                </a:lnTo>
                <a:lnTo>
                  <a:pt x="456" y="2020"/>
                </a:lnTo>
                <a:lnTo>
                  <a:pt x="425" y="2010"/>
                </a:lnTo>
                <a:lnTo>
                  <a:pt x="394" y="2002"/>
                </a:lnTo>
                <a:lnTo>
                  <a:pt x="363" y="1995"/>
                </a:lnTo>
                <a:lnTo>
                  <a:pt x="331" y="1988"/>
                </a:lnTo>
                <a:lnTo>
                  <a:pt x="299" y="1982"/>
                </a:lnTo>
                <a:lnTo>
                  <a:pt x="266" y="1978"/>
                </a:lnTo>
                <a:lnTo>
                  <a:pt x="235" y="1974"/>
                </a:lnTo>
                <a:lnTo>
                  <a:pt x="202" y="1971"/>
                </a:lnTo>
                <a:lnTo>
                  <a:pt x="169" y="1970"/>
                </a:lnTo>
                <a:lnTo>
                  <a:pt x="135" y="1969"/>
                </a:lnTo>
                <a:lnTo>
                  <a:pt x="102" y="1969"/>
                </a:lnTo>
                <a:lnTo>
                  <a:pt x="68" y="1971"/>
                </a:lnTo>
                <a:lnTo>
                  <a:pt x="34" y="1973"/>
                </a:lnTo>
                <a:lnTo>
                  <a:pt x="0" y="1977"/>
                </a:lnTo>
                <a:lnTo>
                  <a:pt x="61" y="1925"/>
                </a:lnTo>
                <a:lnTo>
                  <a:pt x="120" y="1873"/>
                </a:lnTo>
                <a:lnTo>
                  <a:pt x="179" y="1820"/>
                </a:lnTo>
                <a:lnTo>
                  <a:pt x="236" y="1766"/>
                </a:lnTo>
                <a:lnTo>
                  <a:pt x="292" y="1711"/>
                </a:lnTo>
                <a:lnTo>
                  <a:pt x="348" y="1654"/>
                </a:lnTo>
                <a:lnTo>
                  <a:pt x="402" y="1597"/>
                </a:lnTo>
                <a:lnTo>
                  <a:pt x="457" y="1539"/>
                </a:lnTo>
                <a:lnTo>
                  <a:pt x="510" y="1481"/>
                </a:lnTo>
                <a:lnTo>
                  <a:pt x="563" y="1421"/>
                </a:lnTo>
                <a:lnTo>
                  <a:pt x="615" y="1362"/>
                </a:lnTo>
                <a:lnTo>
                  <a:pt x="668" y="1302"/>
                </a:lnTo>
                <a:lnTo>
                  <a:pt x="771" y="1181"/>
                </a:lnTo>
                <a:lnTo>
                  <a:pt x="874" y="1060"/>
                </a:lnTo>
                <a:lnTo>
                  <a:pt x="977" y="939"/>
                </a:lnTo>
                <a:lnTo>
                  <a:pt x="1081" y="820"/>
                </a:lnTo>
                <a:lnTo>
                  <a:pt x="1133" y="760"/>
                </a:lnTo>
                <a:lnTo>
                  <a:pt x="1186" y="702"/>
                </a:lnTo>
                <a:lnTo>
                  <a:pt x="1239" y="643"/>
                </a:lnTo>
                <a:lnTo>
                  <a:pt x="1294" y="585"/>
                </a:lnTo>
                <a:lnTo>
                  <a:pt x="1348" y="527"/>
                </a:lnTo>
                <a:lnTo>
                  <a:pt x="1404" y="472"/>
                </a:lnTo>
                <a:lnTo>
                  <a:pt x="1460" y="416"/>
                </a:lnTo>
                <a:lnTo>
                  <a:pt x="1517" y="362"/>
                </a:lnTo>
                <a:lnTo>
                  <a:pt x="1576" y="308"/>
                </a:lnTo>
                <a:lnTo>
                  <a:pt x="1635" y="256"/>
                </a:lnTo>
                <a:lnTo>
                  <a:pt x="1696" y="206"/>
                </a:lnTo>
                <a:lnTo>
                  <a:pt x="1758" y="155"/>
                </a:lnTo>
                <a:lnTo>
                  <a:pt x="1787" y="141"/>
                </a:lnTo>
                <a:lnTo>
                  <a:pt x="1816" y="126"/>
                </a:lnTo>
                <a:lnTo>
                  <a:pt x="1844" y="111"/>
                </a:lnTo>
                <a:lnTo>
                  <a:pt x="1873" y="95"/>
                </a:lnTo>
                <a:lnTo>
                  <a:pt x="1902" y="79"/>
                </a:lnTo>
                <a:lnTo>
                  <a:pt x="1931" y="64"/>
                </a:lnTo>
                <a:lnTo>
                  <a:pt x="1960" y="48"/>
                </a:lnTo>
                <a:lnTo>
                  <a:pt x="1988" y="35"/>
                </a:lnTo>
                <a:lnTo>
                  <a:pt x="2017" y="23"/>
                </a:lnTo>
                <a:lnTo>
                  <a:pt x="2046" y="14"/>
                </a:lnTo>
                <a:lnTo>
                  <a:pt x="2060" y="10"/>
                </a:lnTo>
                <a:lnTo>
                  <a:pt x="2075" y="6"/>
                </a:lnTo>
                <a:lnTo>
                  <a:pt x="2090" y="3"/>
                </a:lnTo>
                <a:lnTo>
                  <a:pt x="2105" y="2"/>
                </a:lnTo>
                <a:lnTo>
                  <a:pt x="2119" y="0"/>
                </a:lnTo>
                <a:lnTo>
                  <a:pt x="2134" y="0"/>
                </a:lnTo>
                <a:lnTo>
                  <a:pt x="2148" y="1"/>
                </a:lnTo>
                <a:lnTo>
                  <a:pt x="2163" y="2"/>
                </a:lnTo>
                <a:lnTo>
                  <a:pt x="2178" y="4"/>
                </a:lnTo>
                <a:lnTo>
                  <a:pt x="2193" y="8"/>
                </a:lnTo>
                <a:lnTo>
                  <a:pt x="2208" y="12"/>
                </a:lnTo>
                <a:lnTo>
                  <a:pt x="2223" y="18"/>
                </a:lnTo>
                <a:lnTo>
                  <a:pt x="2246" y="26"/>
                </a:lnTo>
                <a:lnTo>
                  <a:pt x="2267" y="35"/>
                </a:lnTo>
                <a:lnTo>
                  <a:pt x="2289" y="45"/>
                </a:lnTo>
                <a:lnTo>
                  <a:pt x="2310" y="55"/>
                </a:lnTo>
                <a:lnTo>
                  <a:pt x="2329" y="67"/>
                </a:lnTo>
                <a:lnTo>
                  <a:pt x="2349" y="78"/>
                </a:lnTo>
                <a:lnTo>
                  <a:pt x="2367" y="90"/>
                </a:lnTo>
                <a:lnTo>
                  <a:pt x="2385" y="102"/>
                </a:lnTo>
                <a:lnTo>
                  <a:pt x="2401" y="115"/>
                </a:lnTo>
                <a:lnTo>
                  <a:pt x="2418" y="129"/>
                </a:lnTo>
                <a:lnTo>
                  <a:pt x="2434" y="143"/>
                </a:lnTo>
                <a:lnTo>
                  <a:pt x="2450" y="158"/>
                </a:lnTo>
                <a:lnTo>
                  <a:pt x="2464" y="173"/>
                </a:lnTo>
                <a:lnTo>
                  <a:pt x="2477" y="190"/>
                </a:lnTo>
                <a:lnTo>
                  <a:pt x="2491" y="206"/>
                </a:lnTo>
                <a:lnTo>
                  <a:pt x="2504" y="222"/>
                </a:lnTo>
                <a:lnTo>
                  <a:pt x="2516" y="239"/>
                </a:lnTo>
                <a:lnTo>
                  <a:pt x="2528" y="257"/>
                </a:lnTo>
                <a:lnTo>
                  <a:pt x="2539" y="274"/>
                </a:lnTo>
                <a:lnTo>
                  <a:pt x="2550" y="293"/>
                </a:lnTo>
                <a:lnTo>
                  <a:pt x="2561" y="311"/>
                </a:lnTo>
                <a:lnTo>
                  <a:pt x="2570" y="331"/>
                </a:lnTo>
                <a:lnTo>
                  <a:pt x="2579" y="351"/>
                </a:lnTo>
                <a:lnTo>
                  <a:pt x="2589" y="370"/>
                </a:lnTo>
                <a:lnTo>
                  <a:pt x="2605" y="411"/>
                </a:lnTo>
                <a:lnTo>
                  <a:pt x="2619" y="453"/>
                </a:lnTo>
                <a:lnTo>
                  <a:pt x="2633" y="496"/>
                </a:lnTo>
                <a:lnTo>
                  <a:pt x="2644" y="539"/>
                </a:lnTo>
                <a:close/>
              </a:path>
            </a:pathLst>
          </a:custGeom>
          <a:solidFill>
            <a:srgbClr val="A9A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7" name="Freeform 33"/>
          <p:cNvSpPr>
            <a:spLocks/>
          </p:cNvSpPr>
          <p:nvPr/>
        </p:nvSpPr>
        <p:spPr bwMode="auto">
          <a:xfrm>
            <a:off x="7356475" y="3741738"/>
            <a:ext cx="112713" cy="366712"/>
          </a:xfrm>
          <a:custGeom>
            <a:avLst/>
            <a:gdLst>
              <a:gd name="T0" fmla="*/ 2147483647 w 422"/>
              <a:gd name="T1" fmla="*/ 2147483647 h 1611"/>
              <a:gd name="T2" fmla="*/ 2147483647 w 422"/>
              <a:gd name="T3" fmla="*/ 2147483647 h 1611"/>
              <a:gd name="T4" fmla="*/ 2147483647 w 422"/>
              <a:gd name="T5" fmla="*/ 2147483647 h 1611"/>
              <a:gd name="T6" fmla="*/ 2147483647 w 422"/>
              <a:gd name="T7" fmla="*/ 2147483647 h 1611"/>
              <a:gd name="T8" fmla="*/ 2147483647 w 422"/>
              <a:gd name="T9" fmla="*/ 2147483647 h 1611"/>
              <a:gd name="T10" fmla="*/ 2147483647 w 422"/>
              <a:gd name="T11" fmla="*/ 2147483647 h 1611"/>
              <a:gd name="T12" fmla="*/ 2147483647 w 422"/>
              <a:gd name="T13" fmla="*/ 2147483647 h 1611"/>
              <a:gd name="T14" fmla="*/ 2147483647 w 422"/>
              <a:gd name="T15" fmla="*/ 2147483647 h 1611"/>
              <a:gd name="T16" fmla="*/ 2147483647 w 422"/>
              <a:gd name="T17" fmla="*/ 2147483647 h 1611"/>
              <a:gd name="T18" fmla="*/ 2147483647 w 422"/>
              <a:gd name="T19" fmla="*/ 2147483647 h 1611"/>
              <a:gd name="T20" fmla="*/ 2147483647 w 422"/>
              <a:gd name="T21" fmla="*/ 2147483647 h 1611"/>
              <a:gd name="T22" fmla="*/ 2147483647 w 422"/>
              <a:gd name="T23" fmla="*/ 2147483647 h 1611"/>
              <a:gd name="T24" fmla="*/ 2147483647 w 422"/>
              <a:gd name="T25" fmla="*/ 2147483647 h 1611"/>
              <a:gd name="T26" fmla="*/ 2147483647 w 422"/>
              <a:gd name="T27" fmla="*/ 2147483647 h 1611"/>
              <a:gd name="T28" fmla="*/ 2147483647 w 422"/>
              <a:gd name="T29" fmla="*/ 2147483647 h 1611"/>
              <a:gd name="T30" fmla="*/ 2147483647 w 422"/>
              <a:gd name="T31" fmla="*/ 2147483647 h 1611"/>
              <a:gd name="T32" fmla="*/ 2147483647 w 422"/>
              <a:gd name="T33" fmla="*/ 2147483647 h 1611"/>
              <a:gd name="T34" fmla="*/ 2147483647 w 422"/>
              <a:gd name="T35" fmla="*/ 2147483647 h 1611"/>
              <a:gd name="T36" fmla="*/ 2147483647 w 422"/>
              <a:gd name="T37" fmla="*/ 2147483647 h 1611"/>
              <a:gd name="T38" fmla="*/ 2147483647 w 422"/>
              <a:gd name="T39" fmla="*/ 2147483647 h 1611"/>
              <a:gd name="T40" fmla="*/ 2147483647 w 422"/>
              <a:gd name="T41" fmla="*/ 2147483647 h 1611"/>
              <a:gd name="T42" fmla="*/ 2147483647 w 422"/>
              <a:gd name="T43" fmla="*/ 2147483647 h 1611"/>
              <a:gd name="T44" fmla="*/ 2147483647 w 422"/>
              <a:gd name="T45" fmla="*/ 2147483647 h 1611"/>
              <a:gd name="T46" fmla="*/ 2147483647 w 422"/>
              <a:gd name="T47" fmla="*/ 2147483647 h 1611"/>
              <a:gd name="T48" fmla="*/ 2147483647 w 422"/>
              <a:gd name="T49" fmla="*/ 2147483647 h 1611"/>
              <a:gd name="T50" fmla="*/ 2147483647 w 422"/>
              <a:gd name="T51" fmla="*/ 2147483647 h 1611"/>
              <a:gd name="T52" fmla="*/ 2147483647 w 422"/>
              <a:gd name="T53" fmla="*/ 2147483647 h 1611"/>
              <a:gd name="T54" fmla="*/ 2147483647 w 422"/>
              <a:gd name="T55" fmla="*/ 2147483647 h 1611"/>
              <a:gd name="T56" fmla="*/ 2147483647 w 422"/>
              <a:gd name="T57" fmla="*/ 2147483647 h 1611"/>
              <a:gd name="T58" fmla="*/ 2147483647 w 422"/>
              <a:gd name="T59" fmla="*/ 2147483647 h 1611"/>
              <a:gd name="T60" fmla="*/ 2147483647 w 422"/>
              <a:gd name="T61" fmla="*/ 2147483647 h 1611"/>
              <a:gd name="T62" fmla="*/ 2147483647 w 422"/>
              <a:gd name="T63" fmla="*/ 2147483647 h 1611"/>
              <a:gd name="T64" fmla="*/ 2147483647 w 422"/>
              <a:gd name="T65" fmla="*/ 2147483647 h 1611"/>
              <a:gd name="T66" fmla="*/ 2147483647 w 422"/>
              <a:gd name="T67" fmla="*/ 2147483647 h 1611"/>
              <a:gd name="T68" fmla="*/ 2147483647 w 422"/>
              <a:gd name="T69" fmla="*/ 2147483647 h 1611"/>
              <a:gd name="T70" fmla="*/ 2147483647 w 422"/>
              <a:gd name="T71" fmla="*/ 2147483647 h 1611"/>
              <a:gd name="T72" fmla="*/ 2147483647 w 422"/>
              <a:gd name="T73" fmla="*/ 2147483647 h 1611"/>
              <a:gd name="T74" fmla="*/ 2147483647 w 422"/>
              <a:gd name="T75" fmla="*/ 2147483647 h 1611"/>
              <a:gd name="T76" fmla="*/ 2147483647 w 422"/>
              <a:gd name="T77" fmla="*/ 2147483647 h 1611"/>
              <a:gd name="T78" fmla="*/ 2147483647 w 422"/>
              <a:gd name="T79" fmla="*/ 2147483647 h 1611"/>
              <a:gd name="T80" fmla="*/ 2147483647 w 422"/>
              <a:gd name="T81" fmla="*/ 2147483647 h 1611"/>
              <a:gd name="T82" fmla="*/ 2147483647 w 422"/>
              <a:gd name="T83" fmla="*/ 2147483647 h 1611"/>
              <a:gd name="T84" fmla="*/ 2147483647 w 422"/>
              <a:gd name="T85" fmla="*/ 2147483647 h 1611"/>
              <a:gd name="T86" fmla="*/ 2147483647 w 422"/>
              <a:gd name="T87" fmla="*/ 2147483647 h 1611"/>
              <a:gd name="T88" fmla="*/ 2147483647 w 422"/>
              <a:gd name="T89" fmla="*/ 2147483647 h 1611"/>
              <a:gd name="T90" fmla="*/ 2147483647 w 422"/>
              <a:gd name="T91" fmla="*/ 2147483647 h 1611"/>
              <a:gd name="T92" fmla="*/ 2147483647 w 422"/>
              <a:gd name="T93" fmla="*/ 2147483647 h 1611"/>
              <a:gd name="T94" fmla="*/ 2147483647 w 422"/>
              <a:gd name="T95" fmla="*/ 2147483647 h 1611"/>
              <a:gd name="T96" fmla="*/ 2147483647 w 422"/>
              <a:gd name="T97" fmla="*/ 2147483647 h 1611"/>
              <a:gd name="T98" fmla="*/ 2147483647 w 422"/>
              <a:gd name="T99" fmla="*/ 2147483647 h 1611"/>
              <a:gd name="T100" fmla="*/ 2147483647 w 422"/>
              <a:gd name="T101" fmla="*/ 2147483647 h 1611"/>
              <a:gd name="T102" fmla="*/ 2147483647 w 422"/>
              <a:gd name="T103" fmla="*/ 2147483647 h 1611"/>
              <a:gd name="T104" fmla="*/ 2147483647 w 422"/>
              <a:gd name="T105" fmla="*/ 2147483647 h 16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2"/>
              <a:gd name="T160" fmla="*/ 0 h 1611"/>
              <a:gd name="T161" fmla="*/ 422 w 422"/>
              <a:gd name="T162" fmla="*/ 1611 h 16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2" h="1611">
                <a:moveTo>
                  <a:pt x="401" y="473"/>
                </a:moveTo>
                <a:lnTo>
                  <a:pt x="406" y="493"/>
                </a:lnTo>
                <a:lnTo>
                  <a:pt x="410" y="511"/>
                </a:lnTo>
                <a:lnTo>
                  <a:pt x="414" y="530"/>
                </a:lnTo>
                <a:lnTo>
                  <a:pt x="416" y="548"/>
                </a:lnTo>
                <a:lnTo>
                  <a:pt x="418" y="567"/>
                </a:lnTo>
                <a:lnTo>
                  <a:pt x="421" y="586"/>
                </a:lnTo>
                <a:lnTo>
                  <a:pt x="422" y="605"/>
                </a:lnTo>
                <a:lnTo>
                  <a:pt x="422" y="625"/>
                </a:lnTo>
                <a:lnTo>
                  <a:pt x="421" y="664"/>
                </a:lnTo>
                <a:lnTo>
                  <a:pt x="418" y="703"/>
                </a:lnTo>
                <a:lnTo>
                  <a:pt x="413" y="743"/>
                </a:lnTo>
                <a:lnTo>
                  <a:pt x="408" y="782"/>
                </a:lnTo>
                <a:lnTo>
                  <a:pt x="401" y="821"/>
                </a:lnTo>
                <a:lnTo>
                  <a:pt x="393" y="861"/>
                </a:lnTo>
                <a:lnTo>
                  <a:pt x="383" y="901"/>
                </a:lnTo>
                <a:lnTo>
                  <a:pt x="374" y="939"/>
                </a:lnTo>
                <a:lnTo>
                  <a:pt x="356" y="1016"/>
                </a:lnTo>
                <a:lnTo>
                  <a:pt x="338" y="1090"/>
                </a:lnTo>
                <a:lnTo>
                  <a:pt x="325" y="1126"/>
                </a:lnTo>
                <a:lnTo>
                  <a:pt x="310" y="1161"/>
                </a:lnTo>
                <a:lnTo>
                  <a:pt x="295" y="1196"/>
                </a:lnTo>
                <a:lnTo>
                  <a:pt x="280" y="1230"/>
                </a:lnTo>
                <a:lnTo>
                  <a:pt x="262" y="1265"/>
                </a:lnTo>
                <a:lnTo>
                  <a:pt x="243" y="1299"/>
                </a:lnTo>
                <a:lnTo>
                  <a:pt x="224" y="1332"/>
                </a:lnTo>
                <a:lnTo>
                  <a:pt x="203" y="1365"/>
                </a:lnTo>
                <a:lnTo>
                  <a:pt x="182" y="1398"/>
                </a:lnTo>
                <a:lnTo>
                  <a:pt x="159" y="1430"/>
                </a:lnTo>
                <a:lnTo>
                  <a:pt x="135" y="1462"/>
                </a:lnTo>
                <a:lnTo>
                  <a:pt x="110" y="1493"/>
                </a:lnTo>
                <a:lnTo>
                  <a:pt x="84" y="1524"/>
                </a:lnTo>
                <a:lnTo>
                  <a:pt x="57" y="1554"/>
                </a:lnTo>
                <a:lnTo>
                  <a:pt x="28" y="1583"/>
                </a:lnTo>
                <a:lnTo>
                  <a:pt x="0" y="1611"/>
                </a:lnTo>
                <a:lnTo>
                  <a:pt x="37" y="1542"/>
                </a:lnTo>
                <a:lnTo>
                  <a:pt x="78" y="1470"/>
                </a:lnTo>
                <a:lnTo>
                  <a:pt x="119" y="1398"/>
                </a:lnTo>
                <a:lnTo>
                  <a:pt x="161" y="1323"/>
                </a:lnTo>
                <a:lnTo>
                  <a:pt x="182" y="1286"/>
                </a:lnTo>
                <a:lnTo>
                  <a:pt x="202" y="1248"/>
                </a:lnTo>
                <a:lnTo>
                  <a:pt x="222" y="1210"/>
                </a:lnTo>
                <a:lnTo>
                  <a:pt x="241" y="1172"/>
                </a:lnTo>
                <a:lnTo>
                  <a:pt x="260" y="1134"/>
                </a:lnTo>
                <a:lnTo>
                  <a:pt x="277" y="1094"/>
                </a:lnTo>
                <a:lnTo>
                  <a:pt x="294" y="1056"/>
                </a:lnTo>
                <a:lnTo>
                  <a:pt x="309" y="1017"/>
                </a:lnTo>
                <a:lnTo>
                  <a:pt x="324" y="977"/>
                </a:lnTo>
                <a:lnTo>
                  <a:pt x="336" y="938"/>
                </a:lnTo>
                <a:lnTo>
                  <a:pt x="347" y="899"/>
                </a:lnTo>
                <a:lnTo>
                  <a:pt x="358" y="859"/>
                </a:lnTo>
                <a:lnTo>
                  <a:pt x="365" y="819"/>
                </a:lnTo>
                <a:lnTo>
                  <a:pt x="371" y="780"/>
                </a:lnTo>
                <a:lnTo>
                  <a:pt x="374" y="740"/>
                </a:lnTo>
                <a:lnTo>
                  <a:pt x="375" y="699"/>
                </a:lnTo>
                <a:lnTo>
                  <a:pt x="374" y="660"/>
                </a:lnTo>
                <a:lnTo>
                  <a:pt x="371" y="620"/>
                </a:lnTo>
                <a:lnTo>
                  <a:pt x="365" y="579"/>
                </a:lnTo>
                <a:lnTo>
                  <a:pt x="356" y="539"/>
                </a:lnTo>
                <a:lnTo>
                  <a:pt x="344" y="500"/>
                </a:lnTo>
                <a:lnTo>
                  <a:pt x="329" y="459"/>
                </a:lnTo>
                <a:lnTo>
                  <a:pt x="311" y="419"/>
                </a:lnTo>
                <a:lnTo>
                  <a:pt x="290" y="379"/>
                </a:lnTo>
                <a:lnTo>
                  <a:pt x="283" y="386"/>
                </a:lnTo>
                <a:lnTo>
                  <a:pt x="277" y="392"/>
                </a:lnTo>
                <a:lnTo>
                  <a:pt x="275" y="396"/>
                </a:lnTo>
                <a:lnTo>
                  <a:pt x="274" y="401"/>
                </a:lnTo>
                <a:lnTo>
                  <a:pt x="274" y="406"/>
                </a:lnTo>
                <a:lnTo>
                  <a:pt x="275" y="412"/>
                </a:lnTo>
                <a:lnTo>
                  <a:pt x="273" y="399"/>
                </a:lnTo>
                <a:lnTo>
                  <a:pt x="270" y="386"/>
                </a:lnTo>
                <a:lnTo>
                  <a:pt x="267" y="373"/>
                </a:lnTo>
                <a:lnTo>
                  <a:pt x="263" y="358"/>
                </a:lnTo>
                <a:lnTo>
                  <a:pt x="254" y="332"/>
                </a:lnTo>
                <a:lnTo>
                  <a:pt x="242" y="306"/>
                </a:lnTo>
                <a:lnTo>
                  <a:pt x="230" y="279"/>
                </a:lnTo>
                <a:lnTo>
                  <a:pt x="216" y="253"/>
                </a:lnTo>
                <a:lnTo>
                  <a:pt x="200" y="226"/>
                </a:lnTo>
                <a:lnTo>
                  <a:pt x="183" y="200"/>
                </a:lnTo>
                <a:lnTo>
                  <a:pt x="165" y="175"/>
                </a:lnTo>
                <a:lnTo>
                  <a:pt x="147" y="149"/>
                </a:lnTo>
                <a:lnTo>
                  <a:pt x="128" y="124"/>
                </a:lnTo>
                <a:lnTo>
                  <a:pt x="109" y="98"/>
                </a:lnTo>
                <a:lnTo>
                  <a:pt x="71" y="48"/>
                </a:lnTo>
                <a:lnTo>
                  <a:pt x="34" y="0"/>
                </a:lnTo>
                <a:lnTo>
                  <a:pt x="93" y="46"/>
                </a:lnTo>
                <a:lnTo>
                  <a:pt x="155" y="95"/>
                </a:lnTo>
                <a:lnTo>
                  <a:pt x="186" y="122"/>
                </a:lnTo>
                <a:lnTo>
                  <a:pt x="217" y="148"/>
                </a:lnTo>
                <a:lnTo>
                  <a:pt x="246" y="176"/>
                </a:lnTo>
                <a:lnTo>
                  <a:pt x="273" y="204"/>
                </a:lnTo>
                <a:lnTo>
                  <a:pt x="287" y="219"/>
                </a:lnTo>
                <a:lnTo>
                  <a:pt x="299" y="234"/>
                </a:lnTo>
                <a:lnTo>
                  <a:pt x="311" y="250"/>
                </a:lnTo>
                <a:lnTo>
                  <a:pt x="324" y="266"/>
                </a:lnTo>
                <a:lnTo>
                  <a:pt x="334" y="281"/>
                </a:lnTo>
                <a:lnTo>
                  <a:pt x="344" y="297"/>
                </a:lnTo>
                <a:lnTo>
                  <a:pt x="355" y="314"/>
                </a:lnTo>
                <a:lnTo>
                  <a:pt x="363" y="330"/>
                </a:lnTo>
                <a:lnTo>
                  <a:pt x="371" y="347"/>
                </a:lnTo>
                <a:lnTo>
                  <a:pt x="378" y="365"/>
                </a:lnTo>
                <a:lnTo>
                  <a:pt x="384" y="382"/>
                </a:lnTo>
                <a:lnTo>
                  <a:pt x="391" y="400"/>
                </a:lnTo>
                <a:lnTo>
                  <a:pt x="395" y="418"/>
                </a:lnTo>
                <a:lnTo>
                  <a:pt x="398" y="436"/>
                </a:lnTo>
                <a:lnTo>
                  <a:pt x="400" y="455"/>
                </a:lnTo>
                <a:lnTo>
                  <a:pt x="401" y="473"/>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8" name="Freeform 34"/>
          <p:cNvSpPr>
            <a:spLocks/>
          </p:cNvSpPr>
          <p:nvPr/>
        </p:nvSpPr>
        <p:spPr bwMode="auto">
          <a:xfrm>
            <a:off x="6592888" y="3746500"/>
            <a:ext cx="33337" cy="31750"/>
          </a:xfrm>
          <a:custGeom>
            <a:avLst/>
            <a:gdLst>
              <a:gd name="T0" fmla="*/ 2147483647 w 126"/>
              <a:gd name="T1" fmla="*/ 2147483647 h 137"/>
              <a:gd name="T2" fmla="*/ 0 w 126"/>
              <a:gd name="T3" fmla="*/ 2147483647 h 137"/>
              <a:gd name="T4" fmla="*/ 2147483647 w 126"/>
              <a:gd name="T5" fmla="*/ 2147483647 h 137"/>
              <a:gd name="T6" fmla="*/ 2147483647 w 126"/>
              <a:gd name="T7" fmla="*/ 2147483647 h 137"/>
              <a:gd name="T8" fmla="*/ 2147483647 w 126"/>
              <a:gd name="T9" fmla="*/ 2147483647 h 137"/>
              <a:gd name="T10" fmla="*/ 2147483647 w 126"/>
              <a:gd name="T11" fmla="*/ 2147483647 h 137"/>
              <a:gd name="T12" fmla="*/ 2147483647 w 126"/>
              <a:gd name="T13" fmla="*/ 2147483647 h 137"/>
              <a:gd name="T14" fmla="*/ 2147483647 w 126"/>
              <a:gd name="T15" fmla="*/ 2147483647 h 137"/>
              <a:gd name="T16" fmla="*/ 2147483647 w 126"/>
              <a:gd name="T17" fmla="*/ 2147483647 h 137"/>
              <a:gd name="T18" fmla="*/ 2147483647 w 126"/>
              <a:gd name="T19" fmla="*/ 2147483647 h 137"/>
              <a:gd name="T20" fmla="*/ 2147483647 w 126"/>
              <a:gd name="T21" fmla="*/ 2147483647 h 137"/>
              <a:gd name="T22" fmla="*/ 2147483647 w 126"/>
              <a:gd name="T23" fmla="*/ 2147483647 h 137"/>
              <a:gd name="T24" fmla="*/ 2147483647 w 126"/>
              <a:gd name="T25" fmla="*/ 2147483647 h 137"/>
              <a:gd name="T26" fmla="*/ 2147483647 w 126"/>
              <a:gd name="T27" fmla="*/ 2147483647 h 137"/>
              <a:gd name="T28" fmla="*/ 2147483647 w 126"/>
              <a:gd name="T29" fmla="*/ 2147483647 h 137"/>
              <a:gd name="T30" fmla="*/ 2147483647 w 126"/>
              <a:gd name="T31" fmla="*/ 0 h 137"/>
              <a:gd name="T32" fmla="*/ 2147483647 w 126"/>
              <a:gd name="T33" fmla="*/ 2147483647 h 137"/>
              <a:gd name="T34" fmla="*/ 2147483647 w 126"/>
              <a:gd name="T35" fmla="*/ 2147483647 h 137"/>
              <a:gd name="T36" fmla="*/ 2147483647 w 126"/>
              <a:gd name="T37" fmla="*/ 2147483647 h 137"/>
              <a:gd name="T38" fmla="*/ 2147483647 w 126"/>
              <a:gd name="T39" fmla="*/ 2147483647 h 137"/>
              <a:gd name="T40" fmla="*/ 2147483647 w 126"/>
              <a:gd name="T41" fmla="*/ 2147483647 h 137"/>
              <a:gd name="T42" fmla="*/ 2147483647 w 126"/>
              <a:gd name="T43" fmla="*/ 2147483647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6"/>
              <a:gd name="T67" fmla="*/ 0 h 137"/>
              <a:gd name="T68" fmla="*/ 126 w 126"/>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6" h="137">
                <a:moveTo>
                  <a:pt x="126" y="33"/>
                </a:moveTo>
                <a:lnTo>
                  <a:pt x="0" y="137"/>
                </a:lnTo>
                <a:lnTo>
                  <a:pt x="4" y="125"/>
                </a:lnTo>
                <a:lnTo>
                  <a:pt x="9" y="114"/>
                </a:lnTo>
                <a:lnTo>
                  <a:pt x="14" y="104"/>
                </a:lnTo>
                <a:lnTo>
                  <a:pt x="20" y="94"/>
                </a:lnTo>
                <a:lnTo>
                  <a:pt x="27" y="84"/>
                </a:lnTo>
                <a:lnTo>
                  <a:pt x="34" y="75"/>
                </a:lnTo>
                <a:lnTo>
                  <a:pt x="43" y="67"/>
                </a:lnTo>
                <a:lnTo>
                  <a:pt x="51" y="59"/>
                </a:lnTo>
                <a:lnTo>
                  <a:pt x="68" y="44"/>
                </a:lnTo>
                <a:lnTo>
                  <a:pt x="86" y="30"/>
                </a:lnTo>
                <a:lnTo>
                  <a:pt x="94" y="23"/>
                </a:lnTo>
                <a:lnTo>
                  <a:pt x="102" y="15"/>
                </a:lnTo>
                <a:lnTo>
                  <a:pt x="110" y="8"/>
                </a:lnTo>
                <a:lnTo>
                  <a:pt x="117" y="0"/>
                </a:lnTo>
                <a:lnTo>
                  <a:pt x="114" y="5"/>
                </a:lnTo>
                <a:lnTo>
                  <a:pt x="114" y="9"/>
                </a:lnTo>
                <a:lnTo>
                  <a:pt x="114" y="13"/>
                </a:lnTo>
                <a:lnTo>
                  <a:pt x="116" y="16"/>
                </a:lnTo>
                <a:lnTo>
                  <a:pt x="122" y="24"/>
                </a:lnTo>
                <a:lnTo>
                  <a:pt x="126" y="33"/>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9" name="Freeform 35"/>
          <p:cNvSpPr>
            <a:spLocks/>
          </p:cNvSpPr>
          <p:nvPr/>
        </p:nvSpPr>
        <p:spPr bwMode="auto">
          <a:xfrm>
            <a:off x="6626225" y="3778250"/>
            <a:ext cx="19050" cy="14288"/>
          </a:xfrm>
          <a:custGeom>
            <a:avLst/>
            <a:gdLst>
              <a:gd name="T0" fmla="*/ 2147483647 w 68"/>
              <a:gd name="T1" fmla="*/ 0 h 66"/>
              <a:gd name="T2" fmla="*/ 0 w 68"/>
              <a:gd name="T3" fmla="*/ 2147483647 h 66"/>
              <a:gd name="T4" fmla="*/ 2147483647 w 68"/>
              <a:gd name="T5" fmla="*/ 0 h 66"/>
              <a:gd name="T6" fmla="*/ 0 60000 65536"/>
              <a:gd name="T7" fmla="*/ 0 60000 65536"/>
              <a:gd name="T8" fmla="*/ 0 60000 65536"/>
              <a:gd name="T9" fmla="*/ 0 w 68"/>
              <a:gd name="T10" fmla="*/ 0 h 66"/>
              <a:gd name="T11" fmla="*/ 68 w 68"/>
              <a:gd name="T12" fmla="*/ 66 h 66"/>
            </a:gdLst>
            <a:ahLst/>
            <a:cxnLst>
              <a:cxn ang="T6">
                <a:pos x="T0" y="T1"/>
              </a:cxn>
              <a:cxn ang="T7">
                <a:pos x="T2" y="T3"/>
              </a:cxn>
              <a:cxn ang="T8">
                <a:pos x="T4" y="T5"/>
              </a:cxn>
            </a:cxnLst>
            <a:rect l="T9" t="T10" r="T11" b="T12"/>
            <a:pathLst>
              <a:path w="68" h="66">
                <a:moveTo>
                  <a:pt x="68" y="0"/>
                </a:moveTo>
                <a:lnTo>
                  <a:pt x="0" y="66"/>
                </a:lnTo>
                <a:lnTo>
                  <a:pt x="68" y="0"/>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0" name="Freeform 36"/>
          <p:cNvSpPr>
            <a:spLocks/>
          </p:cNvSpPr>
          <p:nvPr/>
        </p:nvSpPr>
        <p:spPr bwMode="auto">
          <a:xfrm>
            <a:off x="7959725" y="3784600"/>
            <a:ext cx="4763" cy="19050"/>
          </a:xfrm>
          <a:custGeom>
            <a:avLst/>
            <a:gdLst>
              <a:gd name="T0" fmla="*/ 2147483647 w 19"/>
              <a:gd name="T1" fmla="*/ 2147483647 h 81"/>
              <a:gd name="T2" fmla="*/ 0 w 19"/>
              <a:gd name="T3" fmla="*/ 0 h 81"/>
              <a:gd name="T4" fmla="*/ 2147483647 w 19"/>
              <a:gd name="T5" fmla="*/ 2147483647 h 81"/>
              <a:gd name="T6" fmla="*/ 2147483647 w 19"/>
              <a:gd name="T7" fmla="*/ 2147483647 h 81"/>
              <a:gd name="T8" fmla="*/ 0 60000 65536"/>
              <a:gd name="T9" fmla="*/ 0 60000 65536"/>
              <a:gd name="T10" fmla="*/ 0 60000 65536"/>
              <a:gd name="T11" fmla="*/ 0 60000 65536"/>
              <a:gd name="T12" fmla="*/ 0 w 19"/>
              <a:gd name="T13" fmla="*/ 0 h 81"/>
              <a:gd name="T14" fmla="*/ 19 w 19"/>
              <a:gd name="T15" fmla="*/ 81 h 81"/>
            </a:gdLst>
            <a:ahLst/>
            <a:cxnLst>
              <a:cxn ang="T8">
                <a:pos x="T0" y="T1"/>
              </a:cxn>
              <a:cxn ang="T9">
                <a:pos x="T2" y="T3"/>
              </a:cxn>
              <a:cxn ang="T10">
                <a:pos x="T4" y="T5"/>
              </a:cxn>
              <a:cxn ang="T11">
                <a:pos x="T6" y="T7"/>
              </a:cxn>
            </a:cxnLst>
            <a:rect l="T12" t="T13" r="T14" b="T15"/>
            <a:pathLst>
              <a:path w="19" h="81">
                <a:moveTo>
                  <a:pt x="19" y="81"/>
                </a:moveTo>
                <a:lnTo>
                  <a:pt x="0" y="0"/>
                </a:lnTo>
                <a:lnTo>
                  <a:pt x="19" y="33"/>
                </a:lnTo>
                <a:lnTo>
                  <a:pt x="1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1" name="Freeform 37"/>
          <p:cNvSpPr>
            <a:spLocks/>
          </p:cNvSpPr>
          <p:nvPr/>
        </p:nvSpPr>
        <p:spPr bwMode="auto">
          <a:xfrm>
            <a:off x="7092950" y="3849688"/>
            <a:ext cx="434975" cy="1028700"/>
          </a:xfrm>
          <a:custGeom>
            <a:avLst/>
            <a:gdLst>
              <a:gd name="T0" fmla="*/ 2147483647 w 1643"/>
              <a:gd name="T1" fmla="*/ 2147483647 h 4534"/>
              <a:gd name="T2" fmla="*/ 2147483647 w 1643"/>
              <a:gd name="T3" fmla="*/ 2147483647 h 4534"/>
              <a:gd name="T4" fmla="*/ 2147483647 w 1643"/>
              <a:gd name="T5" fmla="*/ 2147483647 h 4534"/>
              <a:gd name="T6" fmla="*/ 2147483647 w 1643"/>
              <a:gd name="T7" fmla="*/ 2147483647 h 4534"/>
              <a:gd name="T8" fmla="*/ 2147483647 w 1643"/>
              <a:gd name="T9" fmla="*/ 2147483647 h 4534"/>
              <a:gd name="T10" fmla="*/ 2147483647 w 1643"/>
              <a:gd name="T11" fmla="*/ 2147483647 h 4534"/>
              <a:gd name="T12" fmla="*/ 2147483647 w 1643"/>
              <a:gd name="T13" fmla="*/ 2147483647 h 4534"/>
              <a:gd name="T14" fmla="*/ 2147483647 w 1643"/>
              <a:gd name="T15" fmla="*/ 2147483647 h 4534"/>
              <a:gd name="T16" fmla="*/ 2147483647 w 1643"/>
              <a:gd name="T17" fmla="*/ 2147483647 h 4534"/>
              <a:gd name="T18" fmla="*/ 2147483647 w 1643"/>
              <a:gd name="T19" fmla="*/ 2147483647 h 4534"/>
              <a:gd name="T20" fmla="*/ 2147483647 w 1643"/>
              <a:gd name="T21" fmla="*/ 2147483647 h 4534"/>
              <a:gd name="T22" fmla="*/ 2147483647 w 1643"/>
              <a:gd name="T23" fmla="*/ 2147483647 h 4534"/>
              <a:gd name="T24" fmla="*/ 2147483647 w 1643"/>
              <a:gd name="T25" fmla="*/ 2147483647 h 4534"/>
              <a:gd name="T26" fmla="*/ 2147483647 w 1643"/>
              <a:gd name="T27" fmla="*/ 2147483647 h 4534"/>
              <a:gd name="T28" fmla="*/ 2147483647 w 1643"/>
              <a:gd name="T29" fmla="*/ 2147483647 h 4534"/>
              <a:gd name="T30" fmla="*/ 2147483647 w 1643"/>
              <a:gd name="T31" fmla="*/ 2147483647 h 4534"/>
              <a:gd name="T32" fmla="*/ 2147483647 w 1643"/>
              <a:gd name="T33" fmla="*/ 2147483647 h 4534"/>
              <a:gd name="T34" fmla="*/ 2147483647 w 1643"/>
              <a:gd name="T35" fmla="*/ 2147483647 h 4534"/>
              <a:gd name="T36" fmla="*/ 2147483647 w 1643"/>
              <a:gd name="T37" fmla="*/ 2147483647 h 4534"/>
              <a:gd name="T38" fmla="*/ 2147483647 w 1643"/>
              <a:gd name="T39" fmla="*/ 2147483647 h 4534"/>
              <a:gd name="T40" fmla="*/ 2147483647 w 1643"/>
              <a:gd name="T41" fmla="*/ 2147483647 h 4534"/>
              <a:gd name="T42" fmla="*/ 2147483647 w 1643"/>
              <a:gd name="T43" fmla="*/ 2147483647 h 4534"/>
              <a:gd name="T44" fmla="*/ 2147483647 w 1643"/>
              <a:gd name="T45" fmla="*/ 2147483647 h 4534"/>
              <a:gd name="T46" fmla="*/ 2147483647 w 1643"/>
              <a:gd name="T47" fmla="*/ 2147483647 h 4534"/>
              <a:gd name="T48" fmla="*/ 2147483647 w 1643"/>
              <a:gd name="T49" fmla="*/ 2147483647 h 4534"/>
              <a:gd name="T50" fmla="*/ 2147483647 w 1643"/>
              <a:gd name="T51" fmla="*/ 2147483647 h 4534"/>
              <a:gd name="T52" fmla="*/ 2147483647 w 1643"/>
              <a:gd name="T53" fmla="*/ 2147483647 h 4534"/>
              <a:gd name="T54" fmla="*/ 2147483647 w 1643"/>
              <a:gd name="T55" fmla="*/ 2147483647 h 4534"/>
              <a:gd name="T56" fmla="*/ 2147483647 w 1643"/>
              <a:gd name="T57" fmla="*/ 2147483647 h 4534"/>
              <a:gd name="T58" fmla="*/ 2147483647 w 1643"/>
              <a:gd name="T59" fmla="*/ 2147483647 h 4534"/>
              <a:gd name="T60" fmla="*/ 2147483647 w 1643"/>
              <a:gd name="T61" fmla="*/ 2147483647 h 4534"/>
              <a:gd name="T62" fmla="*/ 2147483647 w 1643"/>
              <a:gd name="T63" fmla="*/ 2147483647 h 4534"/>
              <a:gd name="T64" fmla="*/ 2147483647 w 1643"/>
              <a:gd name="T65" fmla="*/ 2147483647 h 4534"/>
              <a:gd name="T66" fmla="*/ 2147483647 w 1643"/>
              <a:gd name="T67" fmla="*/ 2147483647 h 4534"/>
              <a:gd name="T68" fmla="*/ 2147483647 w 1643"/>
              <a:gd name="T69" fmla="*/ 2147483647 h 4534"/>
              <a:gd name="T70" fmla="*/ 2147483647 w 1643"/>
              <a:gd name="T71" fmla="*/ 2147483647 h 4534"/>
              <a:gd name="T72" fmla="*/ 2147483647 w 1643"/>
              <a:gd name="T73" fmla="*/ 2147483647 h 4534"/>
              <a:gd name="T74" fmla="*/ 2147483647 w 1643"/>
              <a:gd name="T75" fmla="*/ 2147483647 h 4534"/>
              <a:gd name="T76" fmla="*/ 2147483647 w 1643"/>
              <a:gd name="T77" fmla="*/ 2147483647 h 4534"/>
              <a:gd name="T78" fmla="*/ 2147483647 w 1643"/>
              <a:gd name="T79" fmla="*/ 2147483647 h 4534"/>
              <a:gd name="T80" fmla="*/ 2147483647 w 1643"/>
              <a:gd name="T81" fmla="*/ 2147483647 h 4534"/>
              <a:gd name="T82" fmla="*/ 2147483647 w 1643"/>
              <a:gd name="T83" fmla="*/ 2147483647 h 4534"/>
              <a:gd name="T84" fmla="*/ 2147483647 w 1643"/>
              <a:gd name="T85" fmla="*/ 2147483647 h 4534"/>
              <a:gd name="T86" fmla="*/ 2147483647 w 1643"/>
              <a:gd name="T87" fmla="*/ 2147483647 h 4534"/>
              <a:gd name="T88" fmla="*/ 2147483647 w 1643"/>
              <a:gd name="T89" fmla="*/ 2147483647 h 4534"/>
              <a:gd name="T90" fmla="*/ 2147483647 w 1643"/>
              <a:gd name="T91" fmla="*/ 2147483647 h 4534"/>
              <a:gd name="T92" fmla="*/ 2147483647 w 1643"/>
              <a:gd name="T93" fmla="*/ 2147483647 h 4534"/>
              <a:gd name="T94" fmla="*/ 2147483647 w 1643"/>
              <a:gd name="T95" fmla="*/ 2147483647 h 4534"/>
              <a:gd name="T96" fmla="*/ 2147483647 w 1643"/>
              <a:gd name="T97" fmla="*/ 2147483647 h 4534"/>
              <a:gd name="T98" fmla="*/ 2147483647 w 1643"/>
              <a:gd name="T99" fmla="*/ 2147483647 h 4534"/>
              <a:gd name="T100" fmla="*/ 2147483647 w 1643"/>
              <a:gd name="T101" fmla="*/ 2147483647 h 4534"/>
              <a:gd name="T102" fmla="*/ 2147483647 w 1643"/>
              <a:gd name="T103" fmla="*/ 2147483647 h 4534"/>
              <a:gd name="T104" fmla="*/ 2147483647 w 1643"/>
              <a:gd name="T105" fmla="*/ 2147483647 h 4534"/>
              <a:gd name="T106" fmla="*/ 2147483647 w 1643"/>
              <a:gd name="T107" fmla="*/ 2147483647 h 4534"/>
              <a:gd name="T108" fmla="*/ 2147483647 w 1643"/>
              <a:gd name="T109" fmla="*/ 2147483647 h 4534"/>
              <a:gd name="T110" fmla="*/ 2147483647 w 1643"/>
              <a:gd name="T111" fmla="*/ 2147483647 h 4534"/>
              <a:gd name="T112" fmla="*/ 2147483647 w 1643"/>
              <a:gd name="T113" fmla="*/ 2147483647 h 4534"/>
              <a:gd name="T114" fmla="*/ 2147483647 w 1643"/>
              <a:gd name="T115" fmla="*/ 2147483647 h 4534"/>
              <a:gd name="T116" fmla="*/ 2147483647 w 1643"/>
              <a:gd name="T117" fmla="*/ 2147483647 h 4534"/>
              <a:gd name="T118" fmla="*/ 2147483647 w 1643"/>
              <a:gd name="T119" fmla="*/ 2147483647 h 4534"/>
              <a:gd name="T120" fmla="*/ 2147483647 w 1643"/>
              <a:gd name="T121" fmla="*/ 2147483647 h 4534"/>
              <a:gd name="T122" fmla="*/ 2147483647 w 1643"/>
              <a:gd name="T123" fmla="*/ 2147483647 h 4534"/>
              <a:gd name="T124" fmla="*/ 2147483647 w 1643"/>
              <a:gd name="T125" fmla="*/ 2147483647 h 45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43"/>
              <a:gd name="T190" fmla="*/ 0 h 4534"/>
              <a:gd name="T191" fmla="*/ 1643 w 1643"/>
              <a:gd name="T192" fmla="*/ 4534 h 45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43" h="4534">
                <a:moveTo>
                  <a:pt x="1544" y="1362"/>
                </a:moveTo>
                <a:lnTo>
                  <a:pt x="1537" y="1373"/>
                </a:lnTo>
                <a:lnTo>
                  <a:pt x="1531" y="1385"/>
                </a:lnTo>
                <a:lnTo>
                  <a:pt x="1526" y="1397"/>
                </a:lnTo>
                <a:lnTo>
                  <a:pt x="1522" y="1409"/>
                </a:lnTo>
                <a:lnTo>
                  <a:pt x="1518" y="1422"/>
                </a:lnTo>
                <a:lnTo>
                  <a:pt x="1516" y="1434"/>
                </a:lnTo>
                <a:lnTo>
                  <a:pt x="1515" y="1446"/>
                </a:lnTo>
                <a:lnTo>
                  <a:pt x="1514" y="1458"/>
                </a:lnTo>
                <a:lnTo>
                  <a:pt x="1513" y="1483"/>
                </a:lnTo>
                <a:lnTo>
                  <a:pt x="1515" y="1508"/>
                </a:lnTo>
                <a:lnTo>
                  <a:pt x="1518" y="1535"/>
                </a:lnTo>
                <a:lnTo>
                  <a:pt x="1522" y="1561"/>
                </a:lnTo>
                <a:lnTo>
                  <a:pt x="1527" y="1586"/>
                </a:lnTo>
                <a:lnTo>
                  <a:pt x="1531" y="1612"/>
                </a:lnTo>
                <a:lnTo>
                  <a:pt x="1533" y="1638"/>
                </a:lnTo>
                <a:lnTo>
                  <a:pt x="1535" y="1666"/>
                </a:lnTo>
                <a:lnTo>
                  <a:pt x="1535" y="1679"/>
                </a:lnTo>
                <a:lnTo>
                  <a:pt x="1534" y="1692"/>
                </a:lnTo>
                <a:lnTo>
                  <a:pt x="1533" y="1705"/>
                </a:lnTo>
                <a:lnTo>
                  <a:pt x="1531" y="1718"/>
                </a:lnTo>
                <a:lnTo>
                  <a:pt x="1529" y="1731"/>
                </a:lnTo>
                <a:lnTo>
                  <a:pt x="1525" y="1743"/>
                </a:lnTo>
                <a:lnTo>
                  <a:pt x="1520" y="1756"/>
                </a:lnTo>
                <a:lnTo>
                  <a:pt x="1515" y="1769"/>
                </a:lnTo>
                <a:lnTo>
                  <a:pt x="1503" y="1852"/>
                </a:lnTo>
                <a:lnTo>
                  <a:pt x="1490" y="1934"/>
                </a:lnTo>
                <a:lnTo>
                  <a:pt x="1475" y="2015"/>
                </a:lnTo>
                <a:lnTo>
                  <a:pt x="1461" y="2097"/>
                </a:lnTo>
                <a:lnTo>
                  <a:pt x="1444" y="2179"/>
                </a:lnTo>
                <a:lnTo>
                  <a:pt x="1428" y="2260"/>
                </a:lnTo>
                <a:lnTo>
                  <a:pt x="1409" y="2341"/>
                </a:lnTo>
                <a:lnTo>
                  <a:pt x="1391" y="2422"/>
                </a:lnTo>
                <a:lnTo>
                  <a:pt x="1372" y="2503"/>
                </a:lnTo>
                <a:lnTo>
                  <a:pt x="1352" y="2584"/>
                </a:lnTo>
                <a:lnTo>
                  <a:pt x="1331" y="2665"/>
                </a:lnTo>
                <a:lnTo>
                  <a:pt x="1309" y="2744"/>
                </a:lnTo>
                <a:lnTo>
                  <a:pt x="1287" y="2825"/>
                </a:lnTo>
                <a:lnTo>
                  <a:pt x="1264" y="2904"/>
                </a:lnTo>
                <a:lnTo>
                  <a:pt x="1240" y="2984"/>
                </a:lnTo>
                <a:lnTo>
                  <a:pt x="1217" y="3064"/>
                </a:lnTo>
                <a:lnTo>
                  <a:pt x="1192" y="3143"/>
                </a:lnTo>
                <a:lnTo>
                  <a:pt x="1167" y="3223"/>
                </a:lnTo>
                <a:lnTo>
                  <a:pt x="1141" y="3302"/>
                </a:lnTo>
                <a:lnTo>
                  <a:pt x="1115" y="3381"/>
                </a:lnTo>
                <a:lnTo>
                  <a:pt x="1061" y="3538"/>
                </a:lnTo>
                <a:lnTo>
                  <a:pt x="1005" y="3696"/>
                </a:lnTo>
                <a:lnTo>
                  <a:pt x="948" y="3851"/>
                </a:lnTo>
                <a:lnTo>
                  <a:pt x="889" y="4007"/>
                </a:lnTo>
                <a:lnTo>
                  <a:pt x="830" y="4161"/>
                </a:lnTo>
                <a:lnTo>
                  <a:pt x="770" y="4316"/>
                </a:lnTo>
                <a:lnTo>
                  <a:pt x="760" y="4329"/>
                </a:lnTo>
                <a:lnTo>
                  <a:pt x="752" y="4342"/>
                </a:lnTo>
                <a:lnTo>
                  <a:pt x="743" y="4355"/>
                </a:lnTo>
                <a:lnTo>
                  <a:pt x="736" y="4369"/>
                </a:lnTo>
                <a:lnTo>
                  <a:pt x="722" y="4396"/>
                </a:lnTo>
                <a:lnTo>
                  <a:pt x="708" y="4425"/>
                </a:lnTo>
                <a:lnTo>
                  <a:pt x="695" y="4454"/>
                </a:lnTo>
                <a:lnTo>
                  <a:pt x="681" y="4481"/>
                </a:lnTo>
                <a:lnTo>
                  <a:pt x="672" y="4495"/>
                </a:lnTo>
                <a:lnTo>
                  <a:pt x="664" y="4508"/>
                </a:lnTo>
                <a:lnTo>
                  <a:pt x="654" y="4521"/>
                </a:lnTo>
                <a:lnTo>
                  <a:pt x="643" y="4534"/>
                </a:lnTo>
                <a:lnTo>
                  <a:pt x="334" y="4534"/>
                </a:lnTo>
                <a:lnTo>
                  <a:pt x="338" y="4508"/>
                </a:lnTo>
                <a:lnTo>
                  <a:pt x="343" y="4482"/>
                </a:lnTo>
                <a:lnTo>
                  <a:pt x="349" y="4456"/>
                </a:lnTo>
                <a:lnTo>
                  <a:pt x="355" y="4430"/>
                </a:lnTo>
                <a:lnTo>
                  <a:pt x="362" y="4403"/>
                </a:lnTo>
                <a:lnTo>
                  <a:pt x="371" y="4378"/>
                </a:lnTo>
                <a:lnTo>
                  <a:pt x="380" y="4352"/>
                </a:lnTo>
                <a:lnTo>
                  <a:pt x="389" y="4326"/>
                </a:lnTo>
                <a:lnTo>
                  <a:pt x="410" y="4274"/>
                </a:lnTo>
                <a:lnTo>
                  <a:pt x="431" y="4224"/>
                </a:lnTo>
                <a:lnTo>
                  <a:pt x="455" y="4173"/>
                </a:lnTo>
                <a:lnTo>
                  <a:pt x="479" y="4122"/>
                </a:lnTo>
                <a:lnTo>
                  <a:pt x="503" y="4073"/>
                </a:lnTo>
                <a:lnTo>
                  <a:pt x="528" y="4022"/>
                </a:lnTo>
                <a:lnTo>
                  <a:pt x="553" y="3974"/>
                </a:lnTo>
                <a:lnTo>
                  <a:pt x="577" y="3925"/>
                </a:lnTo>
                <a:lnTo>
                  <a:pt x="598" y="3876"/>
                </a:lnTo>
                <a:lnTo>
                  <a:pt x="619" y="3828"/>
                </a:lnTo>
                <a:lnTo>
                  <a:pt x="628" y="3804"/>
                </a:lnTo>
                <a:lnTo>
                  <a:pt x="637" y="3780"/>
                </a:lnTo>
                <a:lnTo>
                  <a:pt x="646" y="3756"/>
                </a:lnTo>
                <a:lnTo>
                  <a:pt x="654" y="3733"/>
                </a:lnTo>
                <a:lnTo>
                  <a:pt x="689" y="3643"/>
                </a:lnTo>
                <a:lnTo>
                  <a:pt x="725" y="3554"/>
                </a:lnTo>
                <a:lnTo>
                  <a:pt x="762" y="3465"/>
                </a:lnTo>
                <a:lnTo>
                  <a:pt x="800" y="3375"/>
                </a:lnTo>
                <a:lnTo>
                  <a:pt x="839" y="3286"/>
                </a:lnTo>
                <a:lnTo>
                  <a:pt x="878" y="3199"/>
                </a:lnTo>
                <a:lnTo>
                  <a:pt x="917" y="3110"/>
                </a:lnTo>
                <a:lnTo>
                  <a:pt x="957" y="3021"/>
                </a:lnTo>
                <a:lnTo>
                  <a:pt x="997" y="2933"/>
                </a:lnTo>
                <a:lnTo>
                  <a:pt x="1036" y="2844"/>
                </a:lnTo>
                <a:lnTo>
                  <a:pt x="1075" y="2756"/>
                </a:lnTo>
                <a:lnTo>
                  <a:pt x="1112" y="2667"/>
                </a:lnTo>
                <a:lnTo>
                  <a:pt x="1150" y="2578"/>
                </a:lnTo>
                <a:lnTo>
                  <a:pt x="1186" y="2489"/>
                </a:lnTo>
                <a:lnTo>
                  <a:pt x="1220" y="2399"/>
                </a:lnTo>
                <a:lnTo>
                  <a:pt x="1254" y="2310"/>
                </a:lnTo>
                <a:lnTo>
                  <a:pt x="1251" y="2306"/>
                </a:lnTo>
                <a:lnTo>
                  <a:pt x="1248" y="2301"/>
                </a:lnTo>
                <a:lnTo>
                  <a:pt x="1245" y="2296"/>
                </a:lnTo>
                <a:lnTo>
                  <a:pt x="1243" y="2289"/>
                </a:lnTo>
                <a:lnTo>
                  <a:pt x="1238" y="2275"/>
                </a:lnTo>
                <a:lnTo>
                  <a:pt x="1233" y="2262"/>
                </a:lnTo>
                <a:lnTo>
                  <a:pt x="1230" y="2256"/>
                </a:lnTo>
                <a:lnTo>
                  <a:pt x="1227" y="2251"/>
                </a:lnTo>
                <a:lnTo>
                  <a:pt x="1223" y="2247"/>
                </a:lnTo>
                <a:lnTo>
                  <a:pt x="1219" y="2243"/>
                </a:lnTo>
                <a:lnTo>
                  <a:pt x="1213" y="2241"/>
                </a:lnTo>
                <a:lnTo>
                  <a:pt x="1206" y="2240"/>
                </a:lnTo>
                <a:lnTo>
                  <a:pt x="1199" y="2241"/>
                </a:lnTo>
                <a:lnTo>
                  <a:pt x="1191" y="2243"/>
                </a:lnTo>
                <a:lnTo>
                  <a:pt x="1191" y="2236"/>
                </a:lnTo>
                <a:lnTo>
                  <a:pt x="1193" y="2228"/>
                </a:lnTo>
                <a:lnTo>
                  <a:pt x="1196" y="2220"/>
                </a:lnTo>
                <a:lnTo>
                  <a:pt x="1199" y="2212"/>
                </a:lnTo>
                <a:lnTo>
                  <a:pt x="1206" y="2195"/>
                </a:lnTo>
                <a:lnTo>
                  <a:pt x="1212" y="2179"/>
                </a:lnTo>
                <a:lnTo>
                  <a:pt x="1214" y="2171"/>
                </a:lnTo>
                <a:lnTo>
                  <a:pt x="1214" y="2164"/>
                </a:lnTo>
                <a:lnTo>
                  <a:pt x="1213" y="2157"/>
                </a:lnTo>
                <a:lnTo>
                  <a:pt x="1210" y="2150"/>
                </a:lnTo>
                <a:lnTo>
                  <a:pt x="1206" y="2147"/>
                </a:lnTo>
                <a:lnTo>
                  <a:pt x="1203" y="2145"/>
                </a:lnTo>
                <a:lnTo>
                  <a:pt x="1200" y="2142"/>
                </a:lnTo>
                <a:lnTo>
                  <a:pt x="1196" y="2140"/>
                </a:lnTo>
                <a:lnTo>
                  <a:pt x="1185" y="2137"/>
                </a:lnTo>
                <a:lnTo>
                  <a:pt x="1171" y="2134"/>
                </a:lnTo>
                <a:lnTo>
                  <a:pt x="1138" y="2134"/>
                </a:lnTo>
                <a:lnTo>
                  <a:pt x="1130" y="2127"/>
                </a:lnTo>
                <a:lnTo>
                  <a:pt x="1123" y="2120"/>
                </a:lnTo>
                <a:lnTo>
                  <a:pt x="1114" y="2115"/>
                </a:lnTo>
                <a:lnTo>
                  <a:pt x="1105" y="2110"/>
                </a:lnTo>
                <a:lnTo>
                  <a:pt x="1094" y="2105"/>
                </a:lnTo>
                <a:lnTo>
                  <a:pt x="1084" y="2101"/>
                </a:lnTo>
                <a:lnTo>
                  <a:pt x="1073" y="2098"/>
                </a:lnTo>
                <a:lnTo>
                  <a:pt x="1061" y="2095"/>
                </a:lnTo>
                <a:lnTo>
                  <a:pt x="1037" y="2090"/>
                </a:lnTo>
                <a:lnTo>
                  <a:pt x="1012" y="2085"/>
                </a:lnTo>
                <a:lnTo>
                  <a:pt x="987" y="2079"/>
                </a:lnTo>
                <a:lnTo>
                  <a:pt x="964" y="2073"/>
                </a:lnTo>
                <a:lnTo>
                  <a:pt x="932" y="2065"/>
                </a:lnTo>
                <a:lnTo>
                  <a:pt x="901" y="2056"/>
                </a:lnTo>
                <a:lnTo>
                  <a:pt x="870" y="2047"/>
                </a:lnTo>
                <a:lnTo>
                  <a:pt x="840" y="2037"/>
                </a:lnTo>
                <a:lnTo>
                  <a:pt x="779" y="2014"/>
                </a:lnTo>
                <a:lnTo>
                  <a:pt x="720" y="1991"/>
                </a:lnTo>
                <a:lnTo>
                  <a:pt x="660" y="1967"/>
                </a:lnTo>
                <a:lnTo>
                  <a:pt x="601" y="1942"/>
                </a:lnTo>
                <a:lnTo>
                  <a:pt x="542" y="1917"/>
                </a:lnTo>
                <a:lnTo>
                  <a:pt x="483" y="1890"/>
                </a:lnTo>
                <a:lnTo>
                  <a:pt x="424" y="1865"/>
                </a:lnTo>
                <a:lnTo>
                  <a:pt x="366" y="1840"/>
                </a:lnTo>
                <a:lnTo>
                  <a:pt x="306" y="1816"/>
                </a:lnTo>
                <a:lnTo>
                  <a:pt x="246" y="1793"/>
                </a:lnTo>
                <a:lnTo>
                  <a:pt x="216" y="1783"/>
                </a:lnTo>
                <a:lnTo>
                  <a:pt x="185" y="1771"/>
                </a:lnTo>
                <a:lnTo>
                  <a:pt x="156" y="1762"/>
                </a:lnTo>
                <a:lnTo>
                  <a:pt x="125" y="1752"/>
                </a:lnTo>
                <a:lnTo>
                  <a:pt x="94" y="1744"/>
                </a:lnTo>
                <a:lnTo>
                  <a:pt x="63" y="1736"/>
                </a:lnTo>
                <a:lnTo>
                  <a:pt x="31" y="1729"/>
                </a:lnTo>
                <a:lnTo>
                  <a:pt x="0" y="1722"/>
                </a:lnTo>
                <a:lnTo>
                  <a:pt x="0" y="1694"/>
                </a:lnTo>
                <a:lnTo>
                  <a:pt x="61" y="1691"/>
                </a:lnTo>
                <a:lnTo>
                  <a:pt x="121" y="1690"/>
                </a:lnTo>
                <a:lnTo>
                  <a:pt x="178" y="1688"/>
                </a:lnTo>
                <a:lnTo>
                  <a:pt x="234" y="1686"/>
                </a:lnTo>
                <a:lnTo>
                  <a:pt x="289" y="1684"/>
                </a:lnTo>
                <a:lnTo>
                  <a:pt x="343" y="1681"/>
                </a:lnTo>
                <a:lnTo>
                  <a:pt x="395" y="1677"/>
                </a:lnTo>
                <a:lnTo>
                  <a:pt x="448" y="1673"/>
                </a:lnTo>
                <a:lnTo>
                  <a:pt x="500" y="1667"/>
                </a:lnTo>
                <a:lnTo>
                  <a:pt x="553" y="1659"/>
                </a:lnTo>
                <a:lnTo>
                  <a:pt x="606" y="1649"/>
                </a:lnTo>
                <a:lnTo>
                  <a:pt x="660" y="1637"/>
                </a:lnTo>
                <a:lnTo>
                  <a:pt x="687" y="1631"/>
                </a:lnTo>
                <a:lnTo>
                  <a:pt x="713" y="1623"/>
                </a:lnTo>
                <a:lnTo>
                  <a:pt x="741" y="1616"/>
                </a:lnTo>
                <a:lnTo>
                  <a:pt x="770" y="1607"/>
                </a:lnTo>
                <a:lnTo>
                  <a:pt x="798" y="1598"/>
                </a:lnTo>
                <a:lnTo>
                  <a:pt x="827" y="1588"/>
                </a:lnTo>
                <a:lnTo>
                  <a:pt x="857" y="1577"/>
                </a:lnTo>
                <a:lnTo>
                  <a:pt x="885" y="1566"/>
                </a:lnTo>
                <a:lnTo>
                  <a:pt x="861" y="1565"/>
                </a:lnTo>
                <a:lnTo>
                  <a:pt x="835" y="1565"/>
                </a:lnTo>
                <a:lnTo>
                  <a:pt x="809" y="1565"/>
                </a:lnTo>
                <a:lnTo>
                  <a:pt x="784" y="1566"/>
                </a:lnTo>
                <a:lnTo>
                  <a:pt x="733" y="1569"/>
                </a:lnTo>
                <a:lnTo>
                  <a:pt x="683" y="1573"/>
                </a:lnTo>
                <a:lnTo>
                  <a:pt x="633" y="1579"/>
                </a:lnTo>
                <a:lnTo>
                  <a:pt x="583" y="1585"/>
                </a:lnTo>
                <a:lnTo>
                  <a:pt x="533" y="1592"/>
                </a:lnTo>
                <a:lnTo>
                  <a:pt x="484" y="1598"/>
                </a:lnTo>
                <a:lnTo>
                  <a:pt x="436" y="1603"/>
                </a:lnTo>
                <a:lnTo>
                  <a:pt x="387" y="1607"/>
                </a:lnTo>
                <a:lnTo>
                  <a:pt x="362" y="1608"/>
                </a:lnTo>
                <a:lnTo>
                  <a:pt x="339" y="1609"/>
                </a:lnTo>
                <a:lnTo>
                  <a:pt x="315" y="1610"/>
                </a:lnTo>
                <a:lnTo>
                  <a:pt x="292" y="1609"/>
                </a:lnTo>
                <a:lnTo>
                  <a:pt x="269" y="1609"/>
                </a:lnTo>
                <a:lnTo>
                  <a:pt x="245" y="1607"/>
                </a:lnTo>
                <a:lnTo>
                  <a:pt x="223" y="1605"/>
                </a:lnTo>
                <a:lnTo>
                  <a:pt x="200" y="1602"/>
                </a:lnTo>
                <a:lnTo>
                  <a:pt x="177" y="1598"/>
                </a:lnTo>
                <a:lnTo>
                  <a:pt x="156" y="1593"/>
                </a:lnTo>
                <a:lnTo>
                  <a:pt x="133" y="1587"/>
                </a:lnTo>
                <a:lnTo>
                  <a:pt x="111" y="1580"/>
                </a:lnTo>
                <a:lnTo>
                  <a:pt x="111" y="1575"/>
                </a:lnTo>
                <a:lnTo>
                  <a:pt x="112" y="1570"/>
                </a:lnTo>
                <a:lnTo>
                  <a:pt x="114" y="1566"/>
                </a:lnTo>
                <a:lnTo>
                  <a:pt x="116" y="1562"/>
                </a:lnTo>
                <a:lnTo>
                  <a:pt x="123" y="1554"/>
                </a:lnTo>
                <a:lnTo>
                  <a:pt x="130" y="1548"/>
                </a:lnTo>
                <a:lnTo>
                  <a:pt x="138" y="1541"/>
                </a:lnTo>
                <a:lnTo>
                  <a:pt x="146" y="1534"/>
                </a:lnTo>
                <a:lnTo>
                  <a:pt x="154" y="1527"/>
                </a:lnTo>
                <a:lnTo>
                  <a:pt x="160" y="1518"/>
                </a:lnTo>
                <a:lnTo>
                  <a:pt x="164" y="1517"/>
                </a:lnTo>
                <a:lnTo>
                  <a:pt x="168" y="1517"/>
                </a:lnTo>
                <a:lnTo>
                  <a:pt x="171" y="1518"/>
                </a:lnTo>
                <a:lnTo>
                  <a:pt x="174" y="1520"/>
                </a:lnTo>
                <a:lnTo>
                  <a:pt x="180" y="1524"/>
                </a:lnTo>
                <a:lnTo>
                  <a:pt x="185" y="1530"/>
                </a:lnTo>
                <a:lnTo>
                  <a:pt x="190" y="1536"/>
                </a:lnTo>
                <a:lnTo>
                  <a:pt x="194" y="1542"/>
                </a:lnTo>
                <a:lnTo>
                  <a:pt x="198" y="1547"/>
                </a:lnTo>
                <a:lnTo>
                  <a:pt x="203" y="1552"/>
                </a:lnTo>
                <a:lnTo>
                  <a:pt x="247" y="1556"/>
                </a:lnTo>
                <a:lnTo>
                  <a:pt x="290" y="1558"/>
                </a:lnTo>
                <a:lnTo>
                  <a:pt x="335" y="1558"/>
                </a:lnTo>
                <a:lnTo>
                  <a:pt x="378" y="1555"/>
                </a:lnTo>
                <a:lnTo>
                  <a:pt x="421" y="1551"/>
                </a:lnTo>
                <a:lnTo>
                  <a:pt x="464" y="1545"/>
                </a:lnTo>
                <a:lnTo>
                  <a:pt x="507" y="1536"/>
                </a:lnTo>
                <a:lnTo>
                  <a:pt x="549" y="1525"/>
                </a:lnTo>
                <a:lnTo>
                  <a:pt x="591" y="1513"/>
                </a:lnTo>
                <a:lnTo>
                  <a:pt x="632" y="1500"/>
                </a:lnTo>
                <a:lnTo>
                  <a:pt x="672" y="1484"/>
                </a:lnTo>
                <a:lnTo>
                  <a:pt x="713" y="1468"/>
                </a:lnTo>
                <a:lnTo>
                  <a:pt x="753" y="1449"/>
                </a:lnTo>
                <a:lnTo>
                  <a:pt x="792" y="1429"/>
                </a:lnTo>
                <a:lnTo>
                  <a:pt x="830" y="1408"/>
                </a:lnTo>
                <a:lnTo>
                  <a:pt x="868" y="1384"/>
                </a:lnTo>
                <a:lnTo>
                  <a:pt x="905" y="1361"/>
                </a:lnTo>
                <a:lnTo>
                  <a:pt x="941" y="1335"/>
                </a:lnTo>
                <a:lnTo>
                  <a:pt x="976" y="1309"/>
                </a:lnTo>
                <a:lnTo>
                  <a:pt x="1010" y="1282"/>
                </a:lnTo>
                <a:lnTo>
                  <a:pt x="1043" y="1252"/>
                </a:lnTo>
                <a:lnTo>
                  <a:pt x="1076" y="1223"/>
                </a:lnTo>
                <a:lnTo>
                  <a:pt x="1107" y="1193"/>
                </a:lnTo>
                <a:lnTo>
                  <a:pt x="1138" y="1162"/>
                </a:lnTo>
                <a:lnTo>
                  <a:pt x="1166" y="1129"/>
                </a:lnTo>
                <a:lnTo>
                  <a:pt x="1194" y="1096"/>
                </a:lnTo>
                <a:lnTo>
                  <a:pt x="1221" y="1063"/>
                </a:lnTo>
                <a:lnTo>
                  <a:pt x="1247" y="1029"/>
                </a:lnTo>
                <a:lnTo>
                  <a:pt x="1271" y="994"/>
                </a:lnTo>
                <a:lnTo>
                  <a:pt x="1294" y="959"/>
                </a:lnTo>
                <a:lnTo>
                  <a:pt x="1316" y="924"/>
                </a:lnTo>
                <a:lnTo>
                  <a:pt x="1336" y="887"/>
                </a:lnTo>
                <a:lnTo>
                  <a:pt x="1359" y="834"/>
                </a:lnTo>
                <a:lnTo>
                  <a:pt x="1381" y="782"/>
                </a:lnTo>
                <a:lnTo>
                  <a:pt x="1403" y="728"/>
                </a:lnTo>
                <a:lnTo>
                  <a:pt x="1423" y="676"/>
                </a:lnTo>
                <a:lnTo>
                  <a:pt x="1441" y="622"/>
                </a:lnTo>
                <a:lnTo>
                  <a:pt x="1459" y="570"/>
                </a:lnTo>
                <a:lnTo>
                  <a:pt x="1474" y="516"/>
                </a:lnTo>
                <a:lnTo>
                  <a:pt x="1487" y="462"/>
                </a:lnTo>
                <a:lnTo>
                  <a:pt x="1494" y="435"/>
                </a:lnTo>
                <a:lnTo>
                  <a:pt x="1499" y="408"/>
                </a:lnTo>
                <a:lnTo>
                  <a:pt x="1504" y="380"/>
                </a:lnTo>
                <a:lnTo>
                  <a:pt x="1509" y="352"/>
                </a:lnTo>
                <a:lnTo>
                  <a:pt x="1513" y="324"/>
                </a:lnTo>
                <a:lnTo>
                  <a:pt x="1516" y="297"/>
                </a:lnTo>
                <a:lnTo>
                  <a:pt x="1519" y="268"/>
                </a:lnTo>
                <a:lnTo>
                  <a:pt x="1521" y="239"/>
                </a:lnTo>
                <a:lnTo>
                  <a:pt x="1522" y="211"/>
                </a:lnTo>
                <a:lnTo>
                  <a:pt x="1524" y="182"/>
                </a:lnTo>
                <a:lnTo>
                  <a:pt x="1525" y="153"/>
                </a:lnTo>
                <a:lnTo>
                  <a:pt x="1524" y="122"/>
                </a:lnTo>
                <a:lnTo>
                  <a:pt x="1522" y="93"/>
                </a:lnTo>
                <a:lnTo>
                  <a:pt x="1521" y="63"/>
                </a:lnTo>
                <a:lnTo>
                  <a:pt x="1518" y="32"/>
                </a:lnTo>
                <a:lnTo>
                  <a:pt x="1515" y="0"/>
                </a:lnTo>
                <a:lnTo>
                  <a:pt x="1537" y="42"/>
                </a:lnTo>
                <a:lnTo>
                  <a:pt x="1556" y="82"/>
                </a:lnTo>
                <a:lnTo>
                  <a:pt x="1574" y="122"/>
                </a:lnTo>
                <a:lnTo>
                  <a:pt x="1589" y="163"/>
                </a:lnTo>
                <a:lnTo>
                  <a:pt x="1602" y="204"/>
                </a:lnTo>
                <a:lnTo>
                  <a:pt x="1613" y="244"/>
                </a:lnTo>
                <a:lnTo>
                  <a:pt x="1622" y="286"/>
                </a:lnTo>
                <a:lnTo>
                  <a:pt x="1630" y="326"/>
                </a:lnTo>
                <a:lnTo>
                  <a:pt x="1635" y="367"/>
                </a:lnTo>
                <a:lnTo>
                  <a:pt x="1639" y="409"/>
                </a:lnTo>
                <a:lnTo>
                  <a:pt x="1642" y="450"/>
                </a:lnTo>
                <a:lnTo>
                  <a:pt x="1643" y="491"/>
                </a:lnTo>
                <a:lnTo>
                  <a:pt x="1643" y="533"/>
                </a:lnTo>
                <a:lnTo>
                  <a:pt x="1642" y="574"/>
                </a:lnTo>
                <a:lnTo>
                  <a:pt x="1640" y="616"/>
                </a:lnTo>
                <a:lnTo>
                  <a:pt x="1637" y="659"/>
                </a:lnTo>
                <a:lnTo>
                  <a:pt x="1633" y="700"/>
                </a:lnTo>
                <a:lnTo>
                  <a:pt x="1628" y="743"/>
                </a:lnTo>
                <a:lnTo>
                  <a:pt x="1623" y="786"/>
                </a:lnTo>
                <a:lnTo>
                  <a:pt x="1617" y="828"/>
                </a:lnTo>
                <a:lnTo>
                  <a:pt x="1605" y="915"/>
                </a:lnTo>
                <a:lnTo>
                  <a:pt x="1590" y="1001"/>
                </a:lnTo>
                <a:lnTo>
                  <a:pt x="1577" y="1090"/>
                </a:lnTo>
                <a:lnTo>
                  <a:pt x="1565" y="1180"/>
                </a:lnTo>
                <a:lnTo>
                  <a:pt x="1558" y="1224"/>
                </a:lnTo>
                <a:lnTo>
                  <a:pt x="1553" y="1269"/>
                </a:lnTo>
                <a:lnTo>
                  <a:pt x="1548" y="1316"/>
                </a:lnTo>
                <a:lnTo>
                  <a:pt x="1544" y="1362"/>
                </a:lnTo>
                <a:close/>
              </a:path>
            </a:pathLst>
          </a:custGeom>
          <a:solidFill>
            <a:srgbClr val="8057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2" name="Freeform 38"/>
          <p:cNvSpPr>
            <a:spLocks/>
          </p:cNvSpPr>
          <p:nvPr/>
        </p:nvSpPr>
        <p:spPr bwMode="auto">
          <a:xfrm>
            <a:off x="6461125" y="3865563"/>
            <a:ext cx="168275" cy="193675"/>
          </a:xfrm>
          <a:custGeom>
            <a:avLst/>
            <a:gdLst>
              <a:gd name="T0" fmla="*/ 2147483647 w 632"/>
              <a:gd name="T1" fmla="*/ 2147483647 h 854"/>
              <a:gd name="T2" fmla="*/ 2147483647 w 632"/>
              <a:gd name="T3" fmla="*/ 2147483647 h 854"/>
              <a:gd name="T4" fmla="*/ 2147483647 w 632"/>
              <a:gd name="T5" fmla="*/ 2147483647 h 854"/>
              <a:gd name="T6" fmla="*/ 2147483647 w 632"/>
              <a:gd name="T7" fmla="*/ 2147483647 h 854"/>
              <a:gd name="T8" fmla="*/ 2147483647 w 632"/>
              <a:gd name="T9" fmla="*/ 2147483647 h 854"/>
              <a:gd name="T10" fmla="*/ 2147483647 w 632"/>
              <a:gd name="T11" fmla="*/ 2147483647 h 854"/>
              <a:gd name="T12" fmla="*/ 2147483647 w 632"/>
              <a:gd name="T13" fmla="*/ 2147483647 h 854"/>
              <a:gd name="T14" fmla="*/ 2147483647 w 632"/>
              <a:gd name="T15" fmla="*/ 2147483647 h 854"/>
              <a:gd name="T16" fmla="*/ 2147483647 w 632"/>
              <a:gd name="T17" fmla="*/ 2147483647 h 854"/>
              <a:gd name="T18" fmla="*/ 2147483647 w 632"/>
              <a:gd name="T19" fmla="*/ 2147483647 h 854"/>
              <a:gd name="T20" fmla="*/ 2147483647 w 632"/>
              <a:gd name="T21" fmla="*/ 2147483647 h 854"/>
              <a:gd name="T22" fmla="*/ 2147483647 w 632"/>
              <a:gd name="T23" fmla="*/ 2147483647 h 854"/>
              <a:gd name="T24" fmla="*/ 2147483647 w 632"/>
              <a:gd name="T25" fmla="*/ 2147483647 h 854"/>
              <a:gd name="T26" fmla="*/ 2147483647 w 632"/>
              <a:gd name="T27" fmla="*/ 2147483647 h 854"/>
              <a:gd name="T28" fmla="*/ 2147483647 w 632"/>
              <a:gd name="T29" fmla="*/ 2147483647 h 854"/>
              <a:gd name="T30" fmla="*/ 2147483647 w 632"/>
              <a:gd name="T31" fmla="*/ 2147483647 h 854"/>
              <a:gd name="T32" fmla="*/ 2147483647 w 632"/>
              <a:gd name="T33" fmla="*/ 2147483647 h 854"/>
              <a:gd name="T34" fmla="*/ 2147483647 w 632"/>
              <a:gd name="T35" fmla="*/ 2147483647 h 854"/>
              <a:gd name="T36" fmla="*/ 2147483647 w 632"/>
              <a:gd name="T37" fmla="*/ 2147483647 h 854"/>
              <a:gd name="T38" fmla="*/ 2147483647 w 632"/>
              <a:gd name="T39" fmla="*/ 2147483647 h 854"/>
              <a:gd name="T40" fmla="*/ 0 w 632"/>
              <a:gd name="T41" fmla="*/ 2147483647 h 854"/>
              <a:gd name="T42" fmla="*/ 2147483647 w 632"/>
              <a:gd name="T43" fmla="*/ 2147483647 h 854"/>
              <a:gd name="T44" fmla="*/ 2147483647 w 632"/>
              <a:gd name="T45" fmla="*/ 2147483647 h 854"/>
              <a:gd name="T46" fmla="*/ 2147483647 w 632"/>
              <a:gd name="T47" fmla="*/ 2147483647 h 854"/>
              <a:gd name="T48" fmla="*/ 2147483647 w 632"/>
              <a:gd name="T49" fmla="*/ 2147483647 h 854"/>
              <a:gd name="T50" fmla="*/ 2147483647 w 632"/>
              <a:gd name="T51" fmla="*/ 2147483647 h 854"/>
              <a:gd name="T52" fmla="*/ 2147483647 w 632"/>
              <a:gd name="T53" fmla="*/ 2147483647 h 854"/>
              <a:gd name="T54" fmla="*/ 2147483647 w 632"/>
              <a:gd name="T55" fmla="*/ 2147483647 h 854"/>
              <a:gd name="T56" fmla="*/ 2147483647 w 632"/>
              <a:gd name="T57" fmla="*/ 2147483647 h 854"/>
              <a:gd name="T58" fmla="*/ 2147483647 w 632"/>
              <a:gd name="T59" fmla="*/ 2147483647 h 854"/>
              <a:gd name="T60" fmla="*/ 2147483647 w 632"/>
              <a:gd name="T61" fmla="*/ 2147483647 h 854"/>
              <a:gd name="T62" fmla="*/ 2147483647 w 632"/>
              <a:gd name="T63" fmla="*/ 2147483647 h 854"/>
              <a:gd name="T64" fmla="*/ 2147483647 w 632"/>
              <a:gd name="T65" fmla="*/ 2147483647 h 854"/>
              <a:gd name="T66" fmla="*/ 2147483647 w 632"/>
              <a:gd name="T67" fmla="*/ 2147483647 h 854"/>
              <a:gd name="T68" fmla="*/ 2147483647 w 632"/>
              <a:gd name="T69" fmla="*/ 0 h 8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2"/>
              <a:gd name="T106" fmla="*/ 0 h 854"/>
              <a:gd name="T107" fmla="*/ 632 w 632"/>
              <a:gd name="T108" fmla="*/ 854 h 8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2" h="854">
                <a:moveTo>
                  <a:pt x="625" y="0"/>
                </a:moveTo>
                <a:lnTo>
                  <a:pt x="628" y="7"/>
                </a:lnTo>
                <a:lnTo>
                  <a:pt x="630" y="14"/>
                </a:lnTo>
                <a:lnTo>
                  <a:pt x="631" y="20"/>
                </a:lnTo>
                <a:lnTo>
                  <a:pt x="632" y="27"/>
                </a:lnTo>
                <a:lnTo>
                  <a:pt x="631" y="33"/>
                </a:lnTo>
                <a:lnTo>
                  <a:pt x="631" y="40"/>
                </a:lnTo>
                <a:lnTo>
                  <a:pt x="629" y="46"/>
                </a:lnTo>
                <a:lnTo>
                  <a:pt x="628" y="52"/>
                </a:lnTo>
                <a:lnTo>
                  <a:pt x="622" y="65"/>
                </a:lnTo>
                <a:lnTo>
                  <a:pt x="616" y="79"/>
                </a:lnTo>
                <a:lnTo>
                  <a:pt x="607" y="92"/>
                </a:lnTo>
                <a:lnTo>
                  <a:pt x="597" y="104"/>
                </a:lnTo>
                <a:lnTo>
                  <a:pt x="577" y="129"/>
                </a:lnTo>
                <a:lnTo>
                  <a:pt x="554" y="154"/>
                </a:lnTo>
                <a:lnTo>
                  <a:pt x="544" y="167"/>
                </a:lnTo>
                <a:lnTo>
                  <a:pt x="534" y="179"/>
                </a:lnTo>
                <a:lnTo>
                  <a:pt x="526" y="191"/>
                </a:lnTo>
                <a:lnTo>
                  <a:pt x="519" y="205"/>
                </a:lnTo>
                <a:lnTo>
                  <a:pt x="500" y="212"/>
                </a:lnTo>
                <a:lnTo>
                  <a:pt x="483" y="220"/>
                </a:lnTo>
                <a:lnTo>
                  <a:pt x="466" y="230"/>
                </a:lnTo>
                <a:lnTo>
                  <a:pt x="450" y="242"/>
                </a:lnTo>
                <a:lnTo>
                  <a:pt x="435" y="254"/>
                </a:lnTo>
                <a:lnTo>
                  <a:pt x="421" y="268"/>
                </a:lnTo>
                <a:lnTo>
                  <a:pt x="407" y="282"/>
                </a:lnTo>
                <a:lnTo>
                  <a:pt x="394" y="297"/>
                </a:lnTo>
                <a:lnTo>
                  <a:pt x="382" y="313"/>
                </a:lnTo>
                <a:lnTo>
                  <a:pt x="370" y="330"/>
                </a:lnTo>
                <a:lnTo>
                  <a:pt x="358" y="347"/>
                </a:lnTo>
                <a:lnTo>
                  <a:pt x="347" y="363"/>
                </a:lnTo>
                <a:lnTo>
                  <a:pt x="327" y="396"/>
                </a:lnTo>
                <a:lnTo>
                  <a:pt x="306" y="427"/>
                </a:lnTo>
                <a:lnTo>
                  <a:pt x="275" y="483"/>
                </a:lnTo>
                <a:lnTo>
                  <a:pt x="246" y="536"/>
                </a:lnTo>
                <a:lnTo>
                  <a:pt x="217" y="588"/>
                </a:lnTo>
                <a:lnTo>
                  <a:pt x="189" y="639"/>
                </a:lnTo>
                <a:lnTo>
                  <a:pt x="159" y="690"/>
                </a:lnTo>
                <a:lnTo>
                  <a:pt x="129" y="743"/>
                </a:lnTo>
                <a:lnTo>
                  <a:pt x="97" y="796"/>
                </a:lnTo>
                <a:lnTo>
                  <a:pt x="64" y="854"/>
                </a:lnTo>
                <a:lnTo>
                  <a:pt x="0" y="835"/>
                </a:lnTo>
                <a:lnTo>
                  <a:pt x="26" y="813"/>
                </a:lnTo>
                <a:lnTo>
                  <a:pt x="51" y="791"/>
                </a:lnTo>
                <a:lnTo>
                  <a:pt x="73" y="768"/>
                </a:lnTo>
                <a:lnTo>
                  <a:pt x="96" y="744"/>
                </a:lnTo>
                <a:lnTo>
                  <a:pt x="117" y="720"/>
                </a:lnTo>
                <a:lnTo>
                  <a:pt x="137" y="694"/>
                </a:lnTo>
                <a:lnTo>
                  <a:pt x="157" y="668"/>
                </a:lnTo>
                <a:lnTo>
                  <a:pt x="176" y="642"/>
                </a:lnTo>
                <a:lnTo>
                  <a:pt x="195" y="615"/>
                </a:lnTo>
                <a:lnTo>
                  <a:pt x="212" y="588"/>
                </a:lnTo>
                <a:lnTo>
                  <a:pt x="230" y="559"/>
                </a:lnTo>
                <a:lnTo>
                  <a:pt x="247" y="531"/>
                </a:lnTo>
                <a:lnTo>
                  <a:pt x="280" y="475"/>
                </a:lnTo>
                <a:lnTo>
                  <a:pt x="313" y="417"/>
                </a:lnTo>
                <a:lnTo>
                  <a:pt x="346" y="360"/>
                </a:lnTo>
                <a:lnTo>
                  <a:pt x="379" y="303"/>
                </a:lnTo>
                <a:lnTo>
                  <a:pt x="397" y="275"/>
                </a:lnTo>
                <a:lnTo>
                  <a:pt x="414" y="248"/>
                </a:lnTo>
                <a:lnTo>
                  <a:pt x="432" y="221"/>
                </a:lnTo>
                <a:lnTo>
                  <a:pt x="450" y="193"/>
                </a:lnTo>
                <a:lnTo>
                  <a:pt x="470" y="167"/>
                </a:lnTo>
                <a:lnTo>
                  <a:pt x="489" y="141"/>
                </a:lnTo>
                <a:lnTo>
                  <a:pt x="510" y="116"/>
                </a:lnTo>
                <a:lnTo>
                  <a:pt x="530" y="91"/>
                </a:lnTo>
                <a:lnTo>
                  <a:pt x="553" y="67"/>
                </a:lnTo>
                <a:lnTo>
                  <a:pt x="576" y="44"/>
                </a:lnTo>
                <a:lnTo>
                  <a:pt x="600" y="22"/>
                </a:lnTo>
                <a:lnTo>
                  <a:pt x="625" y="0"/>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3" name="Freeform 39"/>
          <p:cNvSpPr>
            <a:spLocks/>
          </p:cNvSpPr>
          <p:nvPr/>
        </p:nvSpPr>
        <p:spPr bwMode="auto">
          <a:xfrm>
            <a:off x="6797675" y="3865563"/>
            <a:ext cx="47625" cy="31750"/>
          </a:xfrm>
          <a:custGeom>
            <a:avLst/>
            <a:gdLst>
              <a:gd name="T0" fmla="*/ 2147483647 w 184"/>
              <a:gd name="T1" fmla="*/ 2147483647 h 142"/>
              <a:gd name="T2" fmla="*/ 2147483647 w 184"/>
              <a:gd name="T3" fmla="*/ 2147483647 h 142"/>
              <a:gd name="T4" fmla="*/ 2147483647 w 184"/>
              <a:gd name="T5" fmla="*/ 2147483647 h 142"/>
              <a:gd name="T6" fmla="*/ 2147483647 w 184"/>
              <a:gd name="T7" fmla="*/ 2147483647 h 142"/>
              <a:gd name="T8" fmla="*/ 2147483647 w 184"/>
              <a:gd name="T9" fmla="*/ 2147483647 h 142"/>
              <a:gd name="T10" fmla="*/ 2147483647 w 184"/>
              <a:gd name="T11" fmla="*/ 2147483647 h 142"/>
              <a:gd name="T12" fmla="*/ 2147483647 w 184"/>
              <a:gd name="T13" fmla="*/ 2147483647 h 142"/>
              <a:gd name="T14" fmla="*/ 2147483647 w 184"/>
              <a:gd name="T15" fmla="*/ 2147483647 h 142"/>
              <a:gd name="T16" fmla="*/ 2147483647 w 184"/>
              <a:gd name="T17" fmla="*/ 2147483647 h 142"/>
              <a:gd name="T18" fmla="*/ 2147483647 w 184"/>
              <a:gd name="T19" fmla="*/ 2147483647 h 142"/>
              <a:gd name="T20" fmla="*/ 2147483647 w 184"/>
              <a:gd name="T21" fmla="*/ 2147483647 h 142"/>
              <a:gd name="T22" fmla="*/ 2147483647 w 184"/>
              <a:gd name="T23" fmla="*/ 2147483647 h 142"/>
              <a:gd name="T24" fmla="*/ 2147483647 w 184"/>
              <a:gd name="T25" fmla="*/ 2147483647 h 142"/>
              <a:gd name="T26" fmla="*/ 2147483647 w 184"/>
              <a:gd name="T27" fmla="*/ 2147483647 h 142"/>
              <a:gd name="T28" fmla="*/ 2147483647 w 184"/>
              <a:gd name="T29" fmla="*/ 2147483647 h 142"/>
              <a:gd name="T30" fmla="*/ 2147483647 w 184"/>
              <a:gd name="T31" fmla="*/ 2147483647 h 142"/>
              <a:gd name="T32" fmla="*/ 2147483647 w 184"/>
              <a:gd name="T33" fmla="*/ 2147483647 h 142"/>
              <a:gd name="T34" fmla="*/ 2147483647 w 184"/>
              <a:gd name="T35" fmla="*/ 2147483647 h 142"/>
              <a:gd name="T36" fmla="*/ 2147483647 w 184"/>
              <a:gd name="T37" fmla="*/ 2147483647 h 142"/>
              <a:gd name="T38" fmla="*/ 2147483647 w 184"/>
              <a:gd name="T39" fmla="*/ 2147483647 h 142"/>
              <a:gd name="T40" fmla="*/ 2147483647 w 184"/>
              <a:gd name="T41" fmla="*/ 2147483647 h 142"/>
              <a:gd name="T42" fmla="*/ 2147483647 w 184"/>
              <a:gd name="T43" fmla="*/ 2147483647 h 142"/>
              <a:gd name="T44" fmla="*/ 0 w 184"/>
              <a:gd name="T45" fmla="*/ 2147483647 h 142"/>
              <a:gd name="T46" fmla="*/ 0 w 184"/>
              <a:gd name="T47" fmla="*/ 2147483647 h 142"/>
              <a:gd name="T48" fmla="*/ 2147483647 w 184"/>
              <a:gd name="T49" fmla="*/ 2147483647 h 142"/>
              <a:gd name="T50" fmla="*/ 2147483647 w 184"/>
              <a:gd name="T51" fmla="*/ 2147483647 h 142"/>
              <a:gd name="T52" fmla="*/ 2147483647 w 184"/>
              <a:gd name="T53" fmla="*/ 2147483647 h 142"/>
              <a:gd name="T54" fmla="*/ 2147483647 w 184"/>
              <a:gd name="T55" fmla="*/ 2147483647 h 142"/>
              <a:gd name="T56" fmla="*/ 2147483647 w 184"/>
              <a:gd name="T57" fmla="*/ 2147483647 h 142"/>
              <a:gd name="T58" fmla="*/ 2147483647 w 184"/>
              <a:gd name="T59" fmla="*/ 2147483647 h 142"/>
              <a:gd name="T60" fmla="*/ 2147483647 w 184"/>
              <a:gd name="T61" fmla="*/ 2147483647 h 142"/>
              <a:gd name="T62" fmla="*/ 2147483647 w 184"/>
              <a:gd name="T63" fmla="*/ 2147483647 h 142"/>
              <a:gd name="T64" fmla="*/ 2147483647 w 184"/>
              <a:gd name="T65" fmla="*/ 2147483647 h 142"/>
              <a:gd name="T66" fmla="*/ 2147483647 w 184"/>
              <a:gd name="T67" fmla="*/ 2147483647 h 142"/>
              <a:gd name="T68" fmla="*/ 2147483647 w 184"/>
              <a:gd name="T69" fmla="*/ 2147483647 h 142"/>
              <a:gd name="T70" fmla="*/ 2147483647 w 184"/>
              <a:gd name="T71" fmla="*/ 2147483647 h 142"/>
              <a:gd name="T72" fmla="*/ 2147483647 w 184"/>
              <a:gd name="T73" fmla="*/ 2147483647 h 142"/>
              <a:gd name="T74" fmla="*/ 2147483647 w 184"/>
              <a:gd name="T75" fmla="*/ 2147483647 h 142"/>
              <a:gd name="T76" fmla="*/ 2147483647 w 184"/>
              <a:gd name="T77" fmla="*/ 0 h 142"/>
              <a:gd name="T78" fmla="*/ 2147483647 w 184"/>
              <a:gd name="T79" fmla="*/ 2147483647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4"/>
              <a:gd name="T121" fmla="*/ 0 h 142"/>
              <a:gd name="T122" fmla="*/ 184 w 184"/>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4" h="142">
                <a:moveTo>
                  <a:pt x="184" y="10"/>
                </a:moveTo>
                <a:lnTo>
                  <a:pt x="179" y="19"/>
                </a:lnTo>
                <a:lnTo>
                  <a:pt x="174" y="28"/>
                </a:lnTo>
                <a:lnTo>
                  <a:pt x="167" y="38"/>
                </a:lnTo>
                <a:lnTo>
                  <a:pt x="160" y="48"/>
                </a:lnTo>
                <a:lnTo>
                  <a:pt x="153" y="57"/>
                </a:lnTo>
                <a:lnTo>
                  <a:pt x="143" y="67"/>
                </a:lnTo>
                <a:lnTo>
                  <a:pt x="134" y="78"/>
                </a:lnTo>
                <a:lnTo>
                  <a:pt x="123" y="87"/>
                </a:lnTo>
                <a:lnTo>
                  <a:pt x="113" y="96"/>
                </a:lnTo>
                <a:lnTo>
                  <a:pt x="101" y="105"/>
                </a:lnTo>
                <a:lnTo>
                  <a:pt x="89" y="113"/>
                </a:lnTo>
                <a:lnTo>
                  <a:pt x="77" y="121"/>
                </a:lnTo>
                <a:lnTo>
                  <a:pt x="63" y="127"/>
                </a:lnTo>
                <a:lnTo>
                  <a:pt x="51" y="133"/>
                </a:lnTo>
                <a:lnTo>
                  <a:pt x="37" y="138"/>
                </a:lnTo>
                <a:lnTo>
                  <a:pt x="23" y="142"/>
                </a:lnTo>
                <a:lnTo>
                  <a:pt x="17" y="133"/>
                </a:lnTo>
                <a:lnTo>
                  <a:pt x="11" y="124"/>
                </a:lnTo>
                <a:lnTo>
                  <a:pt x="7" y="117"/>
                </a:lnTo>
                <a:lnTo>
                  <a:pt x="3" y="109"/>
                </a:lnTo>
                <a:lnTo>
                  <a:pt x="1" y="102"/>
                </a:lnTo>
                <a:lnTo>
                  <a:pt x="0" y="96"/>
                </a:lnTo>
                <a:lnTo>
                  <a:pt x="0" y="91"/>
                </a:lnTo>
                <a:lnTo>
                  <a:pt x="1" y="85"/>
                </a:lnTo>
                <a:lnTo>
                  <a:pt x="3" y="81"/>
                </a:lnTo>
                <a:lnTo>
                  <a:pt x="6" y="76"/>
                </a:lnTo>
                <a:lnTo>
                  <a:pt x="10" y="71"/>
                </a:lnTo>
                <a:lnTo>
                  <a:pt x="14" y="67"/>
                </a:lnTo>
                <a:lnTo>
                  <a:pt x="24" y="61"/>
                </a:lnTo>
                <a:lnTo>
                  <a:pt x="35" y="55"/>
                </a:lnTo>
                <a:lnTo>
                  <a:pt x="63" y="45"/>
                </a:lnTo>
                <a:lnTo>
                  <a:pt x="92" y="34"/>
                </a:lnTo>
                <a:lnTo>
                  <a:pt x="105" y="27"/>
                </a:lnTo>
                <a:lnTo>
                  <a:pt x="117" y="20"/>
                </a:lnTo>
                <a:lnTo>
                  <a:pt x="122" y="15"/>
                </a:lnTo>
                <a:lnTo>
                  <a:pt x="127" y="11"/>
                </a:lnTo>
                <a:lnTo>
                  <a:pt x="131" y="6"/>
                </a:lnTo>
                <a:lnTo>
                  <a:pt x="135" y="0"/>
                </a:lnTo>
                <a:lnTo>
                  <a:pt x="18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4" name="Freeform 40"/>
          <p:cNvSpPr>
            <a:spLocks/>
          </p:cNvSpPr>
          <p:nvPr/>
        </p:nvSpPr>
        <p:spPr bwMode="auto">
          <a:xfrm>
            <a:off x="6503988" y="3886200"/>
            <a:ext cx="350837" cy="236538"/>
          </a:xfrm>
          <a:custGeom>
            <a:avLst/>
            <a:gdLst>
              <a:gd name="T0" fmla="*/ 2147483647 w 1327"/>
              <a:gd name="T1" fmla="*/ 2147483647 h 1047"/>
              <a:gd name="T2" fmla="*/ 2147483647 w 1327"/>
              <a:gd name="T3" fmla="*/ 2147483647 h 1047"/>
              <a:gd name="T4" fmla="*/ 2147483647 w 1327"/>
              <a:gd name="T5" fmla="*/ 2147483647 h 1047"/>
              <a:gd name="T6" fmla="*/ 2147483647 w 1327"/>
              <a:gd name="T7" fmla="*/ 2147483647 h 1047"/>
              <a:gd name="T8" fmla="*/ 2147483647 w 1327"/>
              <a:gd name="T9" fmla="*/ 2147483647 h 1047"/>
              <a:gd name="T10" fmla="*/ 2147483647 w 1327"/>
              <a:gd name="T11" fmla="*/ 2147483647 h 1047"/>
              <a:gd name="T12" fmla="*/ 2147483647 w 1327"/>
              <a:gd name="T13" fmla="*/ 2147483647 h 1047"/>
              <a:gd name="T14" fmla="*/ 2147483647 w 1327"/>
              <a:gd name="T15" fmla="*/ 2147483647 h 1047"/>
              <a:gd name="T16" fmla="*/ 2147483647 w 1327"/>
              <a:gd name="T17" fmla="*/ 2147483647 h 1047"/>
              <a:gd name="T18" fmla="*/ 2147483647 w 1327"/>
              <a:gd name="T19" fmla="*/ 2147483647 h 1047"/>
              <a:gd name="T20" fmla="*/ 2147483647 w 1327"/>
              <a:gd name="T21" fmla="*/ 2147483647 h 1047"/>
              <a:gd name="T22" fmla="*/ 2147483647 w 1327"/>
              <a:gd name="T23" fmla="*/ 2147483647 h 1047"/>
              <a:gd name="T24" fmla="*/ 2147483647 w 1327"/>
              <a:gd name="T25" fmla="*/ 2147483647 h 1047"/>
              <a:gd name="T26" fmla="*/ 2147483647 w 1327"/>
              <a:gd name="T27" fmla="*/ 2147483647 h 1047"/>
              <a:gd name="T28" fmla="*/ 2147483647 w 1327"/>
              <a:gd name="T29" fmla="*/ 2147483647 h 1047"/>
              <a:gd name="T30" fmla="*/ 2147483647 w 1327"/>
              <a:gd name="T31" fmla="*/ 2147483647 h 1047"/>
              <a:gd name="T32" fmla="*/ 2147483647 w 1327"/>
              <a:gd name="T33" fmla="*/ 2147483647 h 1047"/>
              <a:gd name="T34" fmla="*/ 2147483647 w 1327"/>
              <a:gd name="T35" fmla="*/ 2147483647 h 1047"/>
              <a:gd name="T36" fmla="*/ 2147483647 w 1327"/>
              <a:gd name="T37" fmla="*/ 2147483647 h 1047"/>
              <a:gd name="T38" fmla="*/ 2147483647 w 1327"/>
              <a:gd name="T39" fmla="*/ 2147483647 h 1047"/>
              <a:gd name="T40" fmla="*/ 2147483647 w 1327"/>
              <a:gd name="T41" fmla="*/ 2147483647 h 1047"/>
              <a:gd name="T42" fmla="*/ 2147483647 w 1327"/>
              <a:gd name="T43" fmla="*/ 2147483647 h 1047"/>
              <a:gd name="T44" fmla="*/ 2147483647 w 1327"/>
              <a:gd name="T45" fmla="*/ 2147483647 h 1047"/>
              <a:gd name="T46" fmla="*/ 2147483647 w 1327"/>
              <a:gd name="T47" fmla="*/ 2147483647 h 1047"/>
              <a:gd name="T48" fmla="*/ 2147483647 w 1327"/>
              <a:gd name="T49" fmla="*/ 2147483647 h 1047"/>
              <a:gd name="T50" fmla="*/ 2147483647 w 1327"/>
              <a:gd name="T51" fmla="*/ 2147483647 h 1047"/>
              <a:gd name="T52" fmla="*/ 2147483647 w 1327"/>
              <a:gd name="T53" fmla="*/ 2147483647 h 1047"/>
              <a:gd name="T54" fmla="*/ 2147483647 w 1327"/>
              <a:gd name="T55" fmla="*/ 2147483647 h 1047"/>
              <a:gd name="T56" fmla="*/ 2147483647 w 1327"/>
              <a:gd name="T57" fmla="*/ 2147483647 h 1047"/>
              <a:gd name="T58" fmla="*/ 2147483647 w 1327"/>
              <a:gd name="T59" fmla="*/ 2147483647 h 1047"/>
              <a:gd name="T60" fmla="*/ 2147483647 w 1327"/>
              <a:gd name="T61" fmla="*/ 2147483647 h 1047"/>
              <a:gd name="T62" fmla="*/ 2147483647 w 1327"/>
              <a:gd name="T63" fmla="*/ 2147483647 h 1047"/>
              <a:gd name="T64" fmla="*/ 2147483647 w 1327"/>
              <a:gd name="T65" fmla="*/ 2147483647 h 1047"/>
              <a:gd name="T66" fmla="*/ 2147483647 w 1327"/>
              <a:gd name="T67" fmla="*/ 2147483647 h 1047"/>
              <a:gd name="T68" fmla="*/ 2147483647 w 1327"/>
              <a:gd name="T69" fmla="*/ 2147483647 h 1047"/>
              <a:gd name="T70" fmla="*/ 2147483647 w 1327"/>
              <a:gd name="T71" fmla="*/ 2147483647 h 1047"/>
              <a:gd name="T72" fmla="*/ 2147483647 w 1327"/>
              <a:gd name="T73" fmla="*/ 2147483647 h 1047"/>
              <a:gd name="T74" fmla="*/ 2147483647 w 1327"/>
              <a:gd name="T75" fmla="*/ 2147483647 h 1047"/>
              <a:gd name="T76" fmla="*/ 2147483647 w 1327"/>
              <a:gd name="T77" fmla="*/ 2147483647 h 1047"/>
              <a:gd name="T78" fmla="*/ 2147483647 w 1327"/>
              <a:gd name="T79" fmla="*/ 2147483647 h 1047"/>
              <a:gd name="T80" fmla="*/ 2147483647 w 1327"/>
              <a:gd name="T81" fmla="*/ 2147483647 h 1047"/>
              <a:gd name="T82" fmla="*/ 2147483647 w 1327"/>
              <a:gd name="T83" fmla="*/ 2147483647 h 1047"/>
              <a:gd name="T84" fmla="*/ 2147483647 w 1327"/>
              <a:gd name="T85" fmla="*/ 2147483647 h 1047"/>
              <a:gd name="T86" fmla="*/ 2147483647 w 1327"/>
              <a:gd name="T87" fmla="*/ 2147483647 h 1047"/>
              <a:gd name="T88" fmla="*/ 2147483647 w 1327"/>
              <a:gd name="T89" fmla="*/ 2147483647 h 1047"/>
              <a:gd name="T90" fmla="*/ 2147483647 w 1327"/>
              <a:gd name="T91" fmla="*/ 2147483647 h 1047"/>
              <a:gd name="T92" fmla="*/ 2147483647 w 1327"/>
              <a:gd name="T93" fmla="*/ 2147483647 h 1047"/>
              <a:gd name="T94" fmla="*/ 2147483647 w 1327"/>
              <a:gd name="T95" fmla="*/ 2147483647 h 1047"/>
              <a:gd name="T96" fmla="*/ 2147483647 w 1327"/>
              <a:gd name="T97" fmla="*/ 0 h 1047"/>
              <a:gd name="T98" fmla="*/ 2147483647 w 1327"/>
              <a:gd name="T99" fmla="*/ 2147483647 h 1047"/>
              <a:gd name="T100" fmla="*/ 2147483647 w 1327"/>
              <a:gd name="T101" fmla="*/ 2147483647 h 10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7"/>
              <a:gd name="T154" fmla="*/ 0 h 1047"/>
              <a:gd name="T155" fmla="*/ 1327 w 1327"/>
              <a:gd name="T156" fmla="*/ 1047 h 10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7" h="1047">
                <a:moveTo>
                  <a:pt x="774" y="189"/>
                </a:moveTo>
                <a:lnTo>
                  <a:pt x="1050" y="459"/>
                </a:lnTo>
                <a:lnTo>
                  <a:pt x="1037" y="464"/>
                </a:lnTo>
                <a:lnTo>
                  <a:pt x="1025" y="469"/>
                </a:lnTo>
                <a:lnTo>
                  <a:pt x="1013" y="474"/>
                </a:lnTo>
                <a:lnTo>
                  <a:pt x="1001" y="480"/>
                </a:lnTo>
                <a:lnTo>
                  <a:pt x="980" y="493"/>
                </a:lnTo>
                <a:lnTo>
                  <a:pt x="960" y="507"/>
                </a:lnTo>
                <a:lnTo>
                  <a:pt x="942" y="522"/>
                </a:lnTo>
                <a:lnTo>
                  <a:pt x="924" y="538"/>
                </a:lnTo>
                <a:lnTo>
                  <a:pt x="908" y="555"/>
                </a:lnTo>
                <a:lnTo>
                  <a:pt x="892" y="573"/>
                </a:lnTo>
                <a:lnTo>
                  <a:pt x="862" y="610"/>
                </a:lnTo>
                <a:lnTo>
                  <a:pt x="835" y="650"/>
                </a:lnTo>
                <a:lnTo>
                  <a:pt x="806" y="690"/>
                </a:lnTo>
                <a:lnTo>
                  <a:pt x="774" y="729"/>
                </a:lnTo>
                <a:lnTo>
                  <a:pt x="788" y="742"/>
                </a:lnTo>
                <a:lnTo>
                  <a:pt x="803" y="754"/>
                </a:lnTo>
                <a:lnTo>
                  <a:pt x="811" y="758"/>
                </a:lnTo>
                <a:lnTo>
                  <a:pt x="820" y="762"/>
                </a:lnTo>
                <a:lnTo>
                  <a:pt x="824" y="763"/>
                </a:lnTo>
                <a:lnTo>
                  <a:pt x="830" y="764"/>
                </a:lnTo>
                <a:lnTo>
                  <a:pt x="836" y="764"/>
                </a:lnTo>
                <a:lnTo>
                  <a:pt x="842" y="763"/>
                </a:lnTo>
                <a:lnTo>
                  <a:pt x="1084" y="493"/>
                </a:lnTo>
                <a:lnTo>
                  <a:pt x="1087" y="497"/>
                </a:lnTo>
                <a:lnTo>
                  <a:pt x="1087" y="502"/>
                </a:lnTo>
                <a:lnTo>
                  <a:pt x="1087" y="508"/>
                </a:lnTo>
                <a:lnTo>
                  <a:pt x="1085" y="514"/>
                </a:lnTo>
                <a:lnTo>
                  <a:pt x="1077" y="531"/>
                </a:lnTo>
                <a:lnTo>
                  <a:pt x="1067" y="550"/>
                </a:lnTo>
                <a:lnTo>
                  <a:pt x="1041" y="592"/>
                </a:lnTo>
                <a:lnTo>
                  <a:pt x="1017" y="635"/>
                </a:lnTo>
                <a:lnTo>
                  <a:pt x="1012" y="645"/>
                </a:lnTo>
                <a:lnTo>
                  <a:pt x="1007" y="654"/>
                </a:lnTo>
                <a:lnTo>
                  <a:pt x="1004" y="662"/>
                </a:lnTo>
                <a:lnTo>
                  <a:pt x="1002" y="670"/>
                </a:lnTo>
                <a:lnTo>
                  <a:pt x="1001" y="677"/>
                </a:lnTo>
                <a:lnTo>
                  <a:pt x="1001" y="683"/>
                </a:lnTo>
                <a:lnTo>
                  <a:pt x="1003" y="688"/>
                </a:lnTo>
                <a:lnTo>
                  <a:pt x="1007" y="691"/>
                </a:lnTo>
                <a:lnTo>
                  <a:pt x="1013" y="693"/>
                </a:lnTo>
                <a:lnTo>
                  <a:pt x="1020" y="694"/>
                </a:lnTo>
                <a:lnTo>
                  <a:pt x="1029" y="693"/>
                </a:lnTo>
                <a:lnTo>
                  <a:pt x="1041" y="691"/>
                </a:lnTo>
                <a:lnTo>
                  <a:pt x="1055" y="687"/>
                </a:lnTo>
                <a:lnTo>
                  <a:pt x="1071" y="681"/>
                </a:lnTo>
                <a:lnTo>
                  <a:pt x="1091" y="673"/>
                </a:lnTo>
                <a:lnTo>
                  <a:pt x="1114" y="663"/>
                </a:lnTo>
                <a:lnTo>
                  <a:pt x="1114" y="654"/>
                </a:lnTo>
                <a:lnTo>
                  <a:pt x="1117" y="644"/>
                </a:lnTo>
                <a:lnTo>
                  <a:pt x="1120" y="635"/>
                </a:lnTo>
                <a:lnTo>
                  <a:pt x="1125" y="625"/>
                </a:lnTo>
                <a:lnTo>
                  <a:pt x="1136" y="605"/>
                </a:lnTo>
                <a:lnTo>
                  <a:pt x="1151" y="586"/>
                </a:lnTo>
                <a:lnTo>
                  <a:pt x="1164" y="567"/>
                </a:lnTo>
                <a:lnTo>
                  <a:pt x="1176" y="548"/>
                </a:lnTo>
                <a:lnTo>
                  <a:pt x="1181" y="538"/>
                </a:lnTo>
                <a:lnTo>
                  <a:pt x="1186" y="528"/>
                </a:lnTo>
                <a:lnTo>
                  <a:pt x="1189" y="518"/>
                </a:lnTo>
                <a:lnTo>
                  <a:pt x="1191" y="507"/>
                </a:lnTo>
                <a:lnTo>
                  <a:pt x="1327" y="526"/>
                </a:lnTo>
                <a:lnTo>
                  <a:pt x="1295" y="564"/>
                </a:lnTo>
                <a:lnTo>
                  <a:pt x="1263" y="600"/>
                </a:lnTo>
                <a:lnTo>
                  <a:pt x="1232" y="636"/>
                </a:lnTo>
                <a:lnTo>
                  <a:pt x="1201" y="669"/>
                </a:lnTo>
                <a:lnTo>
                  <a:pt x="1139" y="733"/>
                </a:lnTo>
                <a:lnTo>
                  <a:pt x="1079" y="795"/>
                </a:lnTo>
                <a:lnTo>
                  <a:pt x="1016" y="856"/>
                </a:lnTo>
                <a:lnTo>
                  <a:pt x="953" y="917"/>
                </a:lnTo>
                <a:lnTo>
                  <a:pt x="889" y="980"/>
                </a:lnTo>
                <a:lnTo>
                  <a:pt x="822" y="1047"/>
                </a:lnTo>
                <a:lnTo>
                  <a:pt x="799" y="1046"/>
                </a:lnTo>
                <a:lnTo>
                  <a:pt x="775" y="1044"/>
                </a:lnTo>
                <a:lnTo>
                  <a:pt x="751" y="1040"/>
                </a:lnTo>
                <a:lnTo>
                  <a:pt x="729" y="1035"/>
                </a:lnTo>
                <a:lnTo>
                  <a:pt x="706" y="1028"/>
                </a:lnTo>
                <a:lnTo>
                  <a:pt x="683" y="1021"/>
                </a:lnTo>
                <a:lnTo>
                  <a:pt x="661" y="1013"/>
                </a:lnTo>
                <a:lnTo>
                  <a:pt x="639" y="1005"/>
                </a:lnTo>
                <a:lnTo>
                  <a:pt x="594" y="987"/>
                </a:lnTo>
                <a:lnTo>
                  <a:pt x="548" y="971"/>
                </a:lnTo>
                <a:lnTo>
                  <a:pt x="526" y="964"/>
                </a:lnTo>
                <a:lnTo>
                  <a:pt x="502" y="957"/>
                </a:lnTo>
                <a:lnTo>
                  <a:pt x="478" y="952"/>
                </a:lnTo>
                <a:lnTo>
                  <a:pt x="455" y="947"/>
                </a:lnTo>
                <a:lnTo>
                  <a:pt x="440" y="868"/>
                </a:lnTo>
                <a:lnTo>
                  <a:pt x="425" y="867"/>
                </a:lnTo>
                <a:lnTo>
                  <a:pt x="411" y="868"/>
                </a:lnTo>
                <a:lnTo>
                  <a:pt x="396" y="871"/>
                </a:lnTo>
                <a:lnTo>
                  <a:pt x="383" y="874"/>
                </a:lnTo>
                <a:lnTo>
                  <a:pt x="357" y="884"/>
                </a:lnTo>
                <a:lnTo>
                  <a:pt x="331" y="895"/>
                </a:lnTo>
                <a:lnTo>
                  <a:pt x="319" y="899"/>
                </a:lnTo>
                <a:lnTo>
                  <a:pt x="306" y="903"/>
                </a:lnTo>
                <a:lnTo>
                  <a:pt x="292" y="905"/>
                </a:lnTo>
                <a:lnTo>
                  <a:pt x="280" y="906"/>
                </a:lnTo>
                <a:lnTo>
                  <a:pt x="273" y="906"/>
                </a:lnTo>
                <a:lnTo>
                  <a:pt x="265" y="905"/>
                </a:lnTo>
                <a:lnTo>
                  <a:pt x="259" y="903"/>
                </a:lnTo>
                <a:lnTo>
                  <a:pt x="252" y="901"/>
                </a:lnTo>
                <a:lnTo>
                  <a:pt x="245" y="899"/>
                </a:lnTo>
                <a:lnTo>
                  <a:pt x="238" y="895"/>
                </a:lnTo>
                <a:lnTo>
                  <a:pt x="229" y="891"/>
                </a:lnTo>
                <a:lnTo>
                  <a:pt x="222" y="886"/>
                </a:lnTo>
                <a:lnTo>
                  <a:pt x="245" y="837"/>
                </a:lnTo>
                <a:lnTo>
                  <a:pt x="268" y="790"/>
                </a:lnTo>
                <a:lnTo>
                  <a:pt x="293" y="744"/>
                </a:lnTo>
                <a:lnTo>
                  <a:pt x="319" y="697"/>
                </a:lnTo>
                <a:lnTo>
                  <a:pt x="346" y="652"/>
                </a:lnTo>
                <a:lnTo>
                  <a:pt x="373" y="606"/>
                </a:lnTo>
                <a:lnTo>
                  <a:pt x="402" y="562"/>
                </a:lnTo>
                <a:lnTo>
                  <a:pt x="432" y="518"/>
                </a:lnTo>
                <a:lnTo>
                  <a:pt x="462" y="473"/>
                </a:lnTo>
                <a:lnTo>
                  <a:pt x="493" y="429"/>
                </a:lnTo>
                <a:lnTo>
                  <a:pt x="525" y="384"/>
                </a:lnTo>
                <a:lnTo>
                  <a:pt x="558" y="339"/>
                </a:lnTo>
                <a:lnTo>
                  <a:pt x="591" y="294"/>
                </a:lnTo>
                <a:lnTo>
                  <a:pt x="624" y="249"/>
                </a:lnTo>
                <a:lnTo>
                  <a:pt x="658" y="202"/>
                </a:lnTo>
                <a:lnTo>
                  <a:pt x="692" y="156"/>
                </a:lnTo>
                <a:lnTo>
                  <a:pt x="648" y="114"/>
                </a:lnTo>
                <a:lnTo>
                  <a:pt x="628" y="133"/>
                </a:lnTo>
                <a:lnTo>
                  <a:pt x="607" y="152"/>
                </a:lnTo>
                <a:lnTo>
                  <a:pt x="587" y="173"/>
                </a:lnTo>
                <a:lnTo>
                  <a:pt x="567" y="193"/>
                </a:lnTo>
                <a:lnTo>
                  <a:pt x="548" y="214"/>
                </a:lnTo>
                <a:lnTo>
                  <a:pt x="530" y="236"/>
                </a:lnTo>
                <a:lnTo>
                  <a:pt x="511" y="258"/>
                </a:lnTo>
                <a:lnTo>
                  <a:pt x="494" y="280"/>
                </a:lnTo>
                <a:lnTo>
                  <a:pt x="460" y="325"/>
                </a:lnTo>
                <a:lnTo>
                  <a:pt x="427" y="372"/>
                </a:lnTo>
                <a:lnTo>
                  <a:pt x="395" y="418"/>
                </a:lnTo>
                <a:lnTo>
                  <a:pt x="364" y="465"/>
                </a:lnTo>
                <a:lnTo>
                  <a:pt x="333" y="514"/>
                </a:lnTo>
                <a:lnTo>
                  <a:pt x="305" y="562"/>
                </a:lnTo>
                <a:lnTo>
                  <a:pt x="276" y="610"/>
                </a:lnTo>
                <a:lnTo>
                  <a:pt x="247" y="658"/>
                </a:lnTo>
                <a:lnTo>
                  <a:pt x="218" y="705"/>
                </a:lnTo>
                <a:lnTo>
                  <a:pt x="189" y="753"/>
                </a:lnTo>
                <a:lnTo>
                  <a:pt x="160" y="798"/>
                </a:lnTo>
                <a:lnTo>
                  <a:pt x="131" y="843"/>
                </a:lnTo>
                <a:lnTo>
                  <a:pt x="120" y="844"/>
                </a:lnTo>
                <a:lnTo>
                  <a:pt x="111" y="844"/>
                </a:lnTo>
                <a:lnTo>
                  <a:pt x="102" y="843"/>
                </a:lnTo>
                <a:lnTo>
                  <a:pt x="94" y="842"/>
                </a:lnTo>
                <a:lnTo>
                  <a:pt x="77" y="838"/>
                </a:lnTo>
                <a:lnTo>
                  <a:pt x="62" y="834"/>
                </a:lnTo>
                <a:lnTo>
                  <a:pt x="31" y="822"/>
                </a:lnTo>
                <a:lnTo>
                  <a:pt x="0" y="810"/>
                </a:lnTo>
                <a:lnTo>
                  <a:pt x="7" y="816"/>
                </a:lnTo>
                <a:lnTo>
                  <a:pt x="14" y="821"/>
                </a:lnTo>
                <a:lnTo>
                  <a:pt x="21" y="825"/>
                </a:lnTo>
                <a:lnTo>
                  <a:pt x="29" y="828"/>
                </a:lnTo>
                <a:lnTo>
                  <a:pt x="36" y="830"/>
                </a:lnTo>
                <a:lnTo>
                  <a:pt x="42" y="831"/>
                </a:lnTo>
                <a:lnTo>
                  <a:pt x="49" y="832"/>
                </a:lnTo>
                <a:lnTo>
                  <a:pt x="55" y="831"/>
                </a:lnTo>
                <a:lnTo>
                  <a:pt x="62" y="830"/>
                </a:lnTo>
                <a:lnTo>
                  <a:pt x="68" y="828"/>
                </a:lnTo>
                <a:lnTo>
                  <a:pt x="74" y="825"/>
                </a:lnTo>
                <a:lnTo>
                  <a:pt x="79" y="822"/>
                </a:lnTo>
                <a:lnTo>
                  <a:pt x="90" y="814"/>
                </a:lnTo>
                <a:lnTo>
                  <a:pt x="102" y="805"/>
                </a:lnTo>
                <a:lnTo>
                  <a:pt x="112" y="794"/>
                </a:lnTo>
                <a:lnTo>
                  <a:pt x="122" y="782"/>
                </a:lnTo>
                <a:lnTo>
                  <a:pt x="133" y="769"/>
                </a:lnTo>
                <a:lnTo>
                  <a:pt x="142" y="756"/>
                </a:lnTo>
                <a:lnTo>
                  <a:pt x="151" y="744"/>
                </a:lnTo>
                <a:lnTo>
                  <a:pt x="160" y="731"/>
                </a:lnTo>
                <a:lnTo>
                  <a:pt x="170" y="720"/>
                </a:lnTo>
                <a:lnTo>
                  <a:pt x="179" y="710"/>
                </a:lnTo>
                <a:lnTo>
                  <a:pt x="180" y="685"/>
                </a:lnTo>
                <a:lnTo>
                  <a:pt x="182" y="660"/>
                </a:lnTo>
                <a:lnTo>
                  <a:pt x="185" y="635"/>
                </a:lnTo>
                <a:lnTo>
                  <a:pt x="189" y="610"/>
                </a:lnTo>
                <a:lnTo>
                  <a:pt x="195" y="586"/>
                </a:lnTo>
                <a:lnTo>
                  <a:pt x="202" y="562"/>
                </a:lnTo>
                <a:lnTo>
                  <a:pt x="209" y="538"/>
                </a:lnTo>
                <a:lnTo>
                  <a:pt x="217" y="515"/>
                </a:lnTo>
                <a:lnTo>
                  <a:pt x="225" y="492"/>
                </a:lnTo>
                <a:lnTo>
                  <a:pt x="236" y="468"/>
                </a:lnTo>
                <a:lnTo>
                  <a:pt x="246" y="446"/>
                </a:lnTo>
                <a:lnTo>
                  <a:pt x="257" y="423"/>
                </a:lnTo>
                <a:lnTo>
                  <a:pt x="270" y="401"/>
                </a:lnTo>
                <a:lnTo>
                  <a:pt x="282" y="379"/>
                </a:lnTo>
                <a:lnTo>
                  <a:pt x="295" y="357"/>
                </a:lnTo>
                <a:lnTo>
                  <a:pt x="309" y="335"/>
                </a:lnTo>
                <a:lnTo>
                  <a:pt x="337" y="292"/>
                </a:lnTo>
                <a:lnTo>
                  <a:pt x="368" y="250"/>
                </a:lnTo>
                <a:lnTo>
                  <a:pt x="400" y="207"/>
                </a:lnTo>
                <a:lnTo>
                  <a:pt x="432" y="166"/>
                </a:lnTo>
                <a:lnTo>
                  <a:pt x="466" y="125"/>
                </a:lnTo>
                <a:lnTo>
                  <a:pt x="499" y="82"/>
                </a:lnTo>
                <a:lnTo>
                  <a:pt x="533" y="41"/>
                </a:lnTo>
                <a:lnTo>
                  <a:pt x="566" y="0"/>
                </a:lnTo>
                <a:lnTo>
                  <a:pt x="579" y="7"/>
                </a:lnTo>
                <a:lnTo>
                  <a:pt x="592" y="16"/>
                </a:lnTo>
                <a:lnTo>
                  <a:pt x="605" y="27"/>
                </a:lnTo>
                <a:lnTo>
                  <a:pt x="619" y="38"/>
                </a:lnTo>
                <a:lnTo>
                  <a:pt x="646" y="62"/>
                </a:lnTo>
                <a:lnTo>
                  <a:pt x="674" y="88"/>
                </a:lnTo>
                <a:lnTo>
                  <a:pt x="701" y="117"/>
                </a:lnTo>
                <a:lnTo>
                  <a:pt x="727" y="143"/>
                </a:lnTo>
                <a:lnTo>
                  <a:pt x="751" y="167"/>
                </a:lnTo>
                <a:lnTo>
                  <a:pt x="774" y="189"/>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5" name="Freeform 41"/>
          <p:cNvSpPr>
            <a:spLocks/>
          </p:cNvSpPr>
          <p:nvPr/>
        </p:nvSpPr>
        <p:spPr bwMode="auto">
          <a:xfrm>
            <a:off x="7007225" y="3892550"/>
            <a:ext cx="152400" cy="266700"/>
          </a:xfrm>
          <a:custGeom>
            <a:avLst/>
            <a:gdLst>
              <a:gd name="T0" fmla="*/ 0 w 576"/>
              <a:gd name="T1" fmla="*/ 2147483647 h 1171"/>
              <a:gd name="T2" fmla="*/ 2147483647 w 576"/>
              <a:gd name="T3" fmla="*/ 2147483647 h 1171"/>
              <a:gd name="T4" fmla="*/ 2147483647 w 576"/>
              <a:gd name="T5" fmla="*/ 2147483647 h 1171"/>
              <a:gd name="T6" fmla="*/ 2147483647 w 576"/>
              <a:gd name="T7" fmla="*/ 2147483647 h 1171"/>
              <a:gd name="T8" fmla="*/ 2147483647 w 576"/>
              <a:gd name="T9" fmla="*/ 2147483647 h 1171"/>
              <a:gd name="T10" fmla="*/ 2147483647 w 576"/>
              <a:gd name="T11" fmla="*/ 2147483647 h 1171"/>
              <a:gd name="T12" fmla="*/ 2147483647 w 576"/>
              <a:gd name="T13" fmla="*/ 2147483647 h 1171"/>
              <a:gd name="T14" fmla="*/ 2147483647 w 576"/>
              <a:gd name="T15" fmla="*/ 2147483647 h 1171"/>
              <a:gd name="T16" fmla="*/ 2147483647 w 576"/>
              <a:gd name="T17" fmla="*/ 2147483647 h 1171"/>
              <a:gd name="T18" fmla="*/ 2147483647 w 576"/>
              <a:gd name="T19" fmla="*/ 2147483647 h 1171"/>
              <a:gd name="T20" fmla="*/ 2147483647 w 576"/>
              <a:gd name="T21" fmla="*/ 2147483647 h 1171"/>
              <a:gd name="T22" fmla="*/ 2147483647 w 576"/>
              <a:gd name="T23" fmla="*/ 2147483647 h 1171"/>
              <a:gd name="T24" fmla="*/ 2147483647 w 576"/>
              <a:gd name="T25" fmla="*/ 2147483647 h 1171"/>
              <a:gd name="T26" fmla="*/ 2147483647 w 576"/>
              <a:gd name="T27" fmla="*/ 2147483647 h 1171"/>
              <a:gd name="T28" fmla="*/ 2147483647 w 576"/>
              <a:gd name="T29" fmla="*/ 2147483647 h 1171"/>
              <a:gd name="T30" fmla="*/ 2147483647 w 576"/>
              <a:gd name="T31" fmla="*/ 2147483647 h 1171"/>
              <a:gd name="T32" fmla="*/ 2147483647 w 576"/>
              <a:gd name="T33" fmla="*/ 2147483647 h 1171"/>
              <a:gd name="T34" fmla="*/ 2147483647 w 576"/>
              <a:gd name="T35" fmla="*/ 2147483647 h 1171"/>
              <a:gd name="T36" fmla="*/ 2147483647 w 576"/>
              <a:gd name="T37" fmla="*/ 2147483647 h 1171"/>
              <a:gd name="T38" fmla="*/ 2147483647 w 576"/>
              <a:gd name="T39" fmla="*/ 2147483647 h 1171"/>
              <a:gd name="T40" fmla="*/ 2147483647 w 576"/>
              <a:gd name="T41" fmla="*/ 0 h 1171"/>
              <a:gd name="T42" fmla="*/ 2147483647 w 576"/>
              <a:gd name="T43" fmla="*/ 2147483647 h 1171"/>
              <a:gd name="T44" fmla="*/ 2147483647 w 576"/>
              <a:gd name="T45" fmla="*/ 2147483647 h 1171"/>
              <a:gd name="T46" fmla="*/ 2147483647 w 576"/>
              <a:gd name="T47" fmla="*/ 2147483647 h 1171"/>
              <a:gd name="T48" fmla="*/ 2147483647 w 576"/>
              <a:gd name="T49" fmla="*/ 2147483647 h 1171"/>
              <a:gd name="T50" fmla="*/ 2147483647 w 576"/>
              <a:gd name="T51" fmla="*/ 2147483647 h 1171"/>
              <a:gd name="T52" fmla="*/ 2147483647 w 576"/>
              <a:gd name="T53" fmla="*/ 2147483647 h 1171"/>
              <a:gd name="T54" fmla="*/ 2147483647 w 576"/>
              <a:gd name="T55" fmla="*/ 2147483647 h 1171"/>
              <a:gd name="T56" fmla="*/ 2147483647 w 576"/>
              <a:gd name="T57" fmla="*/ 2147483647 h 1171"/>
              <a:gd name="T58" fmla="*/ 2147483647 w 576"/>
              <a:gd name="T59" fmla="*/ 2147483647 h 1171"/>
              <a:gd name="T60" fmla="*/ 2147483647 w 576"/>
              <a:gd name="T61" fmla="*/ 2147483647 h 1171"/>
              <a:gd name="T62" fmla="*/ 2147483647 w 576"/>
              <a:gd name="T63" fmla="*/ 2147483647 h 1171"/>
              <a:gd name="T64" fmla="*/ 2147483647 w 576"/>
              <a:gd name="T65" fmla="*/ 2147483647 h 1171"/>
              <a:gd name="T66" fmla="*/ 2147483647 w 576"/>
              <a:gd name="T67" fmla="*/ 2147483647 h 1171"/>
              <a:gd name="T68" fmla="*/ 2147483647 w 576"/>
              <a:gd name="T69" fmla="*/ 2147483647 h 1171"/>
              <a:gd name="T70" fmla="*/ 2147483647 w 576"/>
              <a:gd name="T71" fmla="*/ 2147483647 h 1171"/>
              <a:gd name="T72" fmla="*/ 0 w 576"/>
              <a:gd name="T73" fmla="*/ 2147483647 h 1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6"/>
              <a:gd name="T112" fmla="*/ 0 h 1171"/>
              <a:gd name="T113" fmla="*/ 576 w 576"/>
              <a:gd name="T114" fmla="*/ 1171 h 1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6" h="1171">
                <a:moveTo>
                  <a:pt x="0" y="1171"/>
                </a:moveTo>
                <a:lnTo>
                  <a:pt x="29" y="1106"/>
                </a:lnTo>
                <a:lnTo>
                  <a:pt x="58" y="1037"/>
                </a:lnTo>
                <a:lnTo>
                  <a:pt x="87" y="967"/>
                </a:lnTo>
                <a:lnTo>
                  <a:pt x="117" y="894"/>
                </a:lnTo>
                <a:lnTo>
                  <a:pt x="149" y="820"/>
                </a:lnTo>
                <a:lnTo>
                  <a:pt x="181" y="745"/>
                </a:lnTo>
                <a:lnTo>
                  <a:pt x="214" y="669"/>
                </a:lnTo>
                <a:lnTo>
                  <a:pt x="248" y="593"/>
                </a:lnTo>
                <a:lnTo>
                  <a:pt x="284" y="515"/>
                </a:lnTo>
                <a:lnTo>
                  <a:pt x="321" y="438"/>
                </a:lnTo>
                <a:lnTo>
                  <a:pt x="359" y="362"/>
                </a:lnTo>
                <a:lnTo>
                  <a:pt x="399" y="286"/>
                </a:lnTo>
                <a:lnTo>
                  <a:pt x="420" y="249"/>
                </a:lnTo>
                <a:lnTo>
                  <a:pt x="440" y="213"/>
                </a:lnTo>
                <a:lnTo>
                  <a:pt x="462" y="175"/>
                </a:lnTo>
                <a:lnTo>
                  <a:pt x="485" y="139"/>
                </a:lnTo>
                <a:lnTo>
                  <a:pt x="506" y="104"/>
                </a:lnTo>
                <a:lnTo>
                  <a:pt x="529" y="68"/>
                </a:lnTo>
                <a:lnTo>
                  <a:pt x="553" y="33"/>
                </a:lnTo>
                <a:lnTo>
                  <a:pt x="576" y="0"/>
                </a:lnTo>
                <a:lnTo>
                  <a:pt x="541" y="67"/>
                </a:lnTo>
                <a:lnTo>
                  <a:pt x="506" y="137"/>
                </a:lnTo>
                <a:lnTo>
                  <a:pt x="471" y="208"/>
                </a:lnTo>
                <a:lnTo>
                  <a:pt x="435" y="279"/>
                </a:lnTo>
                <a:lnTo>
                  <a:pt x="399" y="352"/>
                </a:lnTo>
                <a:lnTo>
                  <a:pt x="363" y="424"/>
                </a:lnTo>
                <a:lnTo>
                  <a:pt x="327" y="499"/>
                </a:lnTo>
                <a:lnTo>
                  <a:pt x="290" y="572"/>
                </a:lnTo>
                <a:lnTo>
                  <a:pt x="254" y="647"/>
                </a:lnTo>
                <a:lnTo>
                  <a:pt x="217" y="723"/>
                </a:lnTo>
                <a:lnTo>
                  <a:pt x="181" y="797"/>
                </a:lnTo>
                <a:lnTo>
                  <a:pt x="144" y="873"/>
                </a:lnTo>
                <a:lnTo>
                  <a:pt x="108" y="947"/>
                </a:lnTo>
                <a:lnTo>
                  <a:pt x="72" y="1022"/>
                </a:lnTo>
                <a:lnTo>
                  <a:pt x="36" y="1097"/>
                </a:lnTo>
                <a:lnTo>
                  <a:pt x="0" y="1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6" name="Freeform 42"/>
          <p:cNvSpPr>
            <a:spLocks/>
          </p:cNvSpPr>
          <p:nvPr/>
        </p:nvSpPr>
        <p:spPr bwMode="auto">
          <a:xfrm>
            <a:off x="7229475" y="3892550"/>
            <a:ext cx="195263" cy="238125"/>
          </a:xfrm>
          <a:custGeom>
            <a:avLst/>
            <a:gdLst>
              <a:gd name="T0" fmla="*/ 2147483647 w 741"/>
              <a:gd name="T1" fmla="*/ 2147483647 h 1047"/>
              <a:gd name="T2" fmla="*/ 2147483647 w 741"/>
              <a:gd name="T3" fmla="*/ 2147483647 h 1047"/>
              <a:gd name="T4" fmla="*/ 2147483647 w 741"/>
              <a:gd name="T5" fmla="*/ 2147483647 h 1047"/>
              <a:gd name="T6" fmla="*/ 2147483647 w 741"/>
              <a:gd name="T7" fmla="*/ 2147483647 h 1047"/>
              <a:gd name="T8" fmla="*/ 2147483647 w 741"/>
              <a:gd name="T9" fmla="*/ 2147483647 h 1047"/>
              <a:gd name="T10" fmla="*/ 2147483647 w 741"/>
              <a:gd name="T11" fmla="*/ 2147483647 h 1047"/>
              <a:gd name="T12" fmla="*/ 2147483647 w 741"/>
              <a:gd name="T13" fmla="*/ 2147483647 h 1047"/>
              <a:gd name="T14" fmla="*/ 2147483647 w 741"/>
              <a:gd name="T15" fmla="*/ 2147483647 h 1047"/>
              <a:gd name="T16" fmla="*/ 2147483647 w 741"/>
              <a:gd name="T17" fmla="*/ 2147483647 h 1047"/>
              <a:gd name="T18" fmla="*/ 2147483647 w 741"/>
              <a:gd name="T19" fmla="*/ 2147483647 h 1047"/>
              <a:gd name="T20" fmla="*/ 2147483647 w 741"/>
              <a:gd name="T21" fmla="*/ 2147483647 h 1047"/>
              <a:gd name="T22" fmla="*/ 2147483647 w 741"/>
              <a:gd name="T23" fmla="*/ 2147483647 h 1047"/>
              <a:gd name="T24" fmla="*/ 2147483647 w 741"/>
              <a:gd name="T25" fmla="*/ 2147483647 h 1047"/>
              <a:gd name="T26" fmla="*/ 2147483647 w 741"/>
              <a:gd name="T27" fmla="*/ 2147483647 h 1047"/>
              <a:gd name="T28" fmla="*/ 2147483647 w 741"/>
              <a:gd name="T29" fmla="*/ 2147483647 h 1047"/>
              <a:gd name="T30" fmla="*/ 2147483647 w 741"/>
              <a:gd name="T31" fmla="*/ 2147483647 h 1047"/>
              <a:gd name="T32" fmla="*/ 2147483647 w 741"/>
              <a:gd name="T33" fmla="*/ 2147483647 h 1047"/>
              <a:gd name="T34" fmla="*/ 2147483647 w 741"/>
              <a:gd name="T35" fmla="*/ 2147483647 h 1047"/>
              <a:gd name="T36" fmla="*/ 2147483647 w 741"/>
              <a:gd name="T37" fmla="*/ 2147483647 h 1047"/>
              <a:gd name="T38" fmla="*/ 2147483647 w 741"/>
              <a:gd name="T39" fmla="*/ 2147483647 h 1047"/>
              <a:gd name="T40" fmla="*/ 2147483647 w 741"/>
              <a:gd name="T41" fmla="*/ 0 h 1047"/>
              <a:gd name="T42" fmla="*/ 2147483647 w 741"/>
              <a:gd name="T43" fmla="*/ 2147483647 h 1047"/>
              <a:gd name="T44" fmla="*/ 2147483647 w 741"/>
              <a:gd name="T45" fmla="*/ 2147483647 h 1047"/>
              <a:gd name="T46" fmla="*/ 2147483647 w 741"/>
              <a:gd name="T47" fmla="*/ 2147483647 h 1047"/>
              <a:gd name="T48" fmla="*/ 2147483647 w 741"/>
              <a:gd name="T49" fmla="*/ 2147483647 h 1047"/>
              <a:gd name="T50" fmla="*/ 2147483647 w 741"/>
              <a:gd name="T51" fmla="*/ 2147483647 h 1047"/>
              <a:gd name="T52" fmla="*/ 2147483647 w 741"/>
              <a:gd name="T53" fmla="*/ 2147483647 h 1047"/>
              <a:gd name="T54" fmla="*/ 2147483647 w 741"/>
              <a:gd name="T55" fmla="*/ 2147483647 h 1047"/>
              <a:gd name="T56" fmla="*/ 2147483647 w 741"/>
              <a:gd name="T57" fmla="*/ 2147483647 h 1047"/>
              <a:gd name="T58" fmla="*/ 2147483647 w 741"/>
              <a:gd name="T59" fmla="*/ 2147483647 h 1047"/>
              <a:gd name="T60" fmla="*/ 2147483647 w 741"/>
              <a:gd name="T61" fmla="*/ 2147483647 h 1047"/>
              <a:gd name="T62" fmla="*/ 2147483647 w 741"/>
              <a:gd name="T63" fmla="*/ 2147483647 h 1047"/>
              <a:gd name="T64" fmla="*/ 2147483647 w 741"/>
              <a:gd name="T65" fmla="*/ 2147483647 h 1047"/>
              <a:gd name="T66" fmla="*/ 2147483647 w 741"/>
              <a:gd name="T67" fmla="*/ 2147483647 h 1047"/>
              <a:gd name="T68" fmla="*/ 2147483647 w 741"/>
              <a:gd name="T69" fmla="*/ 2147483647 h 1047"/>
              <a:gd name="T70" fmla="*/ 2147483647 w 741"/>
              <a:gd name="T71" fmla="*/ 2147483647 h 1047"/>
              <a:gd name="T72" fmla="*/ 2147483647 w 741"/>
              <a:gd name="T73" fmla="*/ 2147483647 h 10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1"/>
              <a:gd name="T112" fmla="*/ 0 h 1047"/>
              <a:gd name="T113" fmla="*/ 741 w 741"/>
              <a:gd name="T114" fmla="*/ 1047 h 10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1" h="1047">
                <a:moveTo>
                  <a:pt x="358" y="947"/>
                </a:moveTo>
                <a:lnTo>
                  <a:pt x="333" y="949"/>
                </a:lnTo>
                <a:lnTo>
                  <a:pt x="309" y="952"/>
                </a:lnTo>
                <a:lnTo>
                  <a:pt x="285" y="958"/>
                </a:lnTo>
                <a:lnTo>
                  <a:pt x="262" y="963"/>
                </a:lnTo>
                <a:lnTo>
                  <a:pt x="240" y="970"/>
                </a:lnTo>
                <a:lnTo>
                  <a:pt x="217" y="977"/>
                </a:lnTo>
                <a:lnTo>
                  <a:pt x="195" y="985"/>
                </a:lnTo>
                <a:lnTo>
                  <a:pt x="174" y="993"/>
                </a:lnTo>
                <a:lnTo>
                  <a:pt x="130" y="1009"/>
                </a:lnTo>
                <a:lnTo>
                  <a:pt x="88" y="1025"/>
                </a:lnTo>
                <a:lnTo>
                  <a:pt x="67" y="1032"/>
                </a:lnTo>
                <a:lnTo>
                  <a:pt x="45" y="1038"/>
                </a:lnTo>
                <a:lnTo>
                  <a:pt x="22" y="1043"/>
                </a:lnTo>
                <a:lnTo>
                  <a:pt x="0" y="1047"/>
                </a:lnTo>
                <a:lnTo>
                  <a:pt x="208" y="867"/>
                </a:lnTo>
                <a:lnTo>
                  <a:pt x="223" y="886"/>
                </a:lnTo>
                <a:lnTo>
                  <a:pt x="248" y="865"/>
                </a:lnTo>
                <a:lnTo>
                  <a:pt x="273" y="844"/>
                </a:lnTo>
                <a:lnTo>
                  <a:pt x="296" y="822"/>
                </a:lnTo>
                <a:lnTo>
                  <a:pt x="319" y="800"/>
                </a:lnTo>
                <a:lnTo>
                  <a:pt x="341" y="778"/>
                </a:lnTo>
                <a:lnTo>
                  <a:pt x="363" y="756"/>
                </a:lnTo>
                <a:lnTo>
                  <a:pt x="383" y="734"/>
                </a:lnTo>
                <a:lnTo>
                  <a:pt x="403" y="711"/>
                </a:lnTo>
                <a:lnTo>
                  <a:pt x="422" y="687"/>
                </a:lnTo>
                <a:lnTo>
                  <a:pt x="440" y="664"/>
                </a:lnTo>
                <a:lnTo>
                  <a:pt x="459" y="641"/>
                </a:lnTo>
                <a:lnTo>
                  <a:pt x="476" y="617"/>
                </a:lnTo>
                <a:lnTo>
                  <a:pt x="493" y="593"/>
                </a:lnTo>
                <a:lnTo>
                  <a:pt x="509" y="568"/>
                </a:lnTo>
                <a:lnTo>
                  <a:pt x="525" y="544"/>
                </a:lnTo>
                <a:lnTo>
                  <a:pt x="540" y="519"/>
                </a:lnTo>
                <a:lnTo>
                  <a:pt x="569" y="470"/>
                </a:lnTo>
                <a:lnTo>
                  <a:pt x="597" y="418"/>
                </a:lnTo>
                <a:lnTo>
                  <a:pt x="622" y="367"/>
                </a:lnTo>
                <a:lnTo>
                  <a:pt x="647" y="314"/>
                </a:lnTo>
                <a:lnTo>
                  <a:pt x="672" y="262"/>
                </a:lnTo>
                <a:lnTo>
                  <a:pt x="696" y="209"/>
                </a:lnTo>
                <a:lnTo>
                  <a:pt x="718" y="154"/>
                </a:lnTo>
                <a:lnTo>
                  <a:pt x="741" y="99"/>
                </a:lnTo>
                <a:lnTo>
                  <a:pt x="741" y="0"/>
                </a:lnTo>
                <a:lnTo>
                  <a:pt x="738" y="33"/>
                </a:lnTo>
                <a:lnTo>
                  <a:pt x="735" y="66"/>
                </a:lnTo>
                <a:lnTo>
                  <a:pt x="730" y="100"/>
                </a:lnTo>
                <a:lnTo>
                  <a:pt x="725" y="133"/>
                </a:lnTo>
                <a:lnTo>
                  <a:pt x="720" y="165"/>
                </a:lnTo>
                <a:lnTo>
                  <a:pt x="714" y="197"/>
                </a:lnTo>
                <a:lnTo>
                  <a:pt x="708" y="230"/>
                </a:lnTo>
                <a:lnTo>
                  <a:pt x="701" y="262"/>
                </a:lnTo>
                <a:lnTo>
                  <a:pt x="693" y="293"/>
                </a:lnTo>
                <a:lnTo>
                  <a:pt x="685" y="324"/>
                </a:lnTo>
                <a:lnTo>
                  <a:pt x="676" y="356"/>
                </a:lnTo>
                <a:lnTo>
                  <a:pt x="667" y="387"/>
                </a:lnTo>
                <a:lnTo>
                  <a:pt x="657" y="417"/>
                </a:lnTo>
                <a:lnTo>
                  <a:pt x="646" y="447"/>
                </a:lnTo>
                <a:lnTo>
                  <a:pt x="636" y="478"/>
                </a:lnTo>
                <a:lnTo>
                  <a:pt x="623" y="508"/>
                </a:lnTo>
                <a:lnTo>
                  <a:pt x="612" y="537"/>
                </a:lnTo>
                <a:lnTo>
                  <a:pt x="599" y="566"/>
                </a:lnTo>
                <a:lnTo>
                  <a:pt x="585" y="596"/>
                </a:lnTo>
                <a:lnTo>
                  <a:pt x="572" y="624"/>
                </a:lnTo>
                <a:lnTo>
                  <a:pt x="557" y="652"/>
                </a:lnTo>
                <a:lnTo>
                  <a:pt x="542" y="680"/>
                </a:lnTo>
                <a:lnTo>
                  <a:pt x="526" y="709"/>
                </a:lnTo>
                <a:lnTo>
                  <a:pt x="510" y="737"/>
                </a:lnTo>
                <a:lnTo>
                  <a:pt x="493" y="764"/>
                </a:lnTo>
                <a:lnTo>
                  <a:pt x="475" y="791"/>
                </a:lnTo>
                <a:lnTo>
                  <a:pt x="458" y="817"/>
                </a:lnTo>
                <a:lnTo>
                  <a:pt x="439" y="845"/>
                </a:lnTo>
                <a:lnTo>
                  <a:pt x="420" y="871"/>
                </a:lnTo>
                <a:lnTo>
                  <a:pt x="400" y="897"/>
                </a:lnTo>
                <a:lnTo>
                  <a:pt x="380" y="922"/>
                </a:lnTo>
                <a:lnTo>
                  <a:pt x="358" y="947"/>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7" name="Freeform 43"/>
          <p:cNvSpPr>
            <a:spLocks/>
          </p:cNvSpPr>
          <p:nvPr/>
        </p:nvSpPr>
        <p:spPr bwMode="auto">
          <a:xfrm>
            <a:off x="7604125" y="3892550"/>
            <a:ext cx="73025" cy="33338"/>
          </a:xfrm>
          <a:custGeom>
            <a:avLst/>
            <a:gdLst>
              <a:gd name="T0" fmla="*/ 2147483647 w 277"/>
              <a:gd name="T1" fmla="*/ 2147483647 h 147"/>
              <a:gd name="T2" fmla="*/ 2147483647 w 277"/>
              <a:gd name="T3" fmla="*/ 2147483647 h 147"/>
              <a:gd name="T4" fmla="*/ 2147483647 w 277"/>
              <a:gd name="T5" fmla="*/ 2147483647 h 147"/>
              <a:gd name="T6" fmla="*/ 2147483647 w 277"/>
              <a:gd name="T7" fmla="*/ 2147483647 h 147"/>
              <a:gd name="T8" fmla="*/ 2147483647 w 277"/>
              <a:gd name="T9" fmla="*/ 2147483647 h 147"/>
              <a:gd name="T10" fmla="*/ 2147483647 w 277"/>
              <a:gd name="T11" fmla="*/ 2147483647 h 147"/>
              <a:gd name="T12" fmla="*/ 2147483647 w 277"/>
              <a:gd name="T13" fmla="*/ 2147483647 h 147"/>
              <a:gd name="T14" fmla="*/ 2147483647 w 277"/>
              <a:gd name="T15" fmla="*/ 2147483647 h 147"/>
              <a:gd name="T16" fmla="*/ 2147483647 w 277"/>
              <a:gd name="T17" fmla="*/ 2147483647 h 147"/>
              <a:gd name="T18" fmla="*/ 2147483647 w 277"/>
              <a:gd name="T19" fmla="*/ 2147483647 h 147"/>
              <a:gd name="T20" fmla="*/ 2147483647 w 277"/>
              <a:gd name="T21" fmla="*/ 2147483647 h 147"/>
              <a:gd name="T22" fmla="*/ 2147483647 w 277"/>
              <a:gd name="T23" fmla="*/ 2147483647 h 147"/>
              <a:gd name="T24" fmla="*/ 2147483647 w 277"/>
              <a:gd name="T25" fmla="*/ 2147483647 h 147"/>
              <a:gd name="T26" fmla="*/ 2147483647 w 277"/>
              <a:gd name="T27" fmla="*/ 2147483647 h 147"/>
              <a:gd name="T28" fmla="*/ 2147483647 w 277"/>
              <a:gd name="T29" fmla="*/ 2147483647 h 147"/>
              <a:gd name="T30" fmla="*/ 2147483647 w 277"/>
              <a:gd name="T31" fmla="*/ 2147483647 h 147"/>
              <a:gd name="T32" fmla="*/ 2147483647 w 277"/>
              <a:gd name="T33" fmla="*/ 2147483647 h 147"/>
              <a:gd name="T34" fmla="*/ 2147483647 w 277"/>
              <a:gd name="T35" fmla="*/ 2147483647 h 147"/>
              <a:gd name="T36" fmla="*/ 2147483647 w 277"/>
              <a:gd name="T37" fmla="*/ 2147483647 h 147"/>
              <a:gd name="T38" fmla="*/ 2147483647 w 277"/>
              <a:gd name="T39" fmla="*/ 2147483647 h 147"/>
              <a:gd name="T40" fmla="*/ 2147483647 w 277"/>
              <a:gd name="T41" fmla="*/ 2147483647 h 147"/>
              <a:gd name="T42" fmla="*/ 2147483647 w 277"/>
              <a:gd name="T43" fmla="*/ 2147483647 h 147"/>
              <a:gd name="T44" fmla="*/ 2147483647 w 277"/>
              <a:gd name="T45" fmla="*/ 2147483647 h 147"/>
              <a:gd name="T46" fmla="*/ 0 w 277"/>
              <a:gd name="T47" fmla="*/ 2147483647 h 147"/>
              <a:gd name="T48" fmla="*/ 0 w 277"/>
              <a:gd name="T49" fmla="*/ 2147483647 h 147"/>
              <a:gd name="T50" fmla="*/ 2147483647 w 277"/>
              <a:gd name="T51" fmla="*/ 2147483647 h 147"/>
              <a:gd name="T52" fmla="*/ 2147483647 w 277"/>
              <a:gd name="T53" fmla="*/ 2147483647 h 147"/>
              <a:gd name="T54" fmla="*/ 2147483647 w 277"/>
              <a:gd name="T55" fmla="*/ 2147483647 h 147"/>
              <a:gd name="T56" fmla="*/ 2147483647 w 277"/>
              <a:gd name="T57" fmla="*/ 2147483647 h 147"/>
              <a:gd name="T58" fmla="*/ 2147483647 w 277"/>
              <a:gd name="T59" fmla="*/ 2147483647 h 147"/>
              <a:gd name="T60" fmla="*/ 2147483647 w 277"/>
              <a:gd name="T61" fmla="*/ 2147483647 h 147"/>
              <a:gd name="T62" fmla="*/ 2147483647 w 277"/>
              <a:gd name="T63" fmla="*/ 2147483647 h 147"/>
              <a:gd name="T64" fmla="*/ 2147483647 w 277"/>
              <a:gd name="T65" fmla="*/ 2147483647 h 147"/>
              <a:gd name="T66" fmla="*/ 2147483647 w 277"/>
              <a:gd name="T67" fmla="*/ 2147483647 h 147"/>
              <a:gd name="T68" fmla="*/ 2147483647 w 277"/>
              <a:gd name="T69" fmla="*/ 2147483647 h 147"/>
              <a:gd name="T70" fmla="*/ 2147483647 w 277"/>
              <a:gd name="T71" fmla="*/ 2147483647 h 147"/>
              <a:gd name="T72" fmla="*/ 2147483647 w 277"/>
              <a:gd name="T73" fmla="*/ 2147483647 h 147"/>
              <a:gd name="T74" fmla="*/ 2147483647 w 277"/>
              <a:gd name="T75" fmla="*/ 0 h 147"/>
              <a:gd name="T76" fmla="*/ 2147483647 w 277"/>
              <a:gd name="T77" fmla="*/ 0 h 147"/>
              <a:gd name="T78" fmla="*/ 2147483647 w 277"/>
              <a:gd name="T79" fmla="*/ 2147483647 h 147"/>
              <a:gd name="T80" fmla="*/ 2147483647 w 277"/>
              <a:gd name="T81" fmla="*/ 2147483647 h 147"/>
              <a:gd name="T82" fmla="*/ 2147483647 w 277"/>
              <a:gd name="T83" fmla="*/ 2147483647 h 147"/>
              <a:gd name="T84" fmla="*/ 2147483647 w 277"/>
              <a:gd name="T85" fmla="*/ 2147483647 h 147"/>
              <a:gd name="T86" fmla="*/ 2147483647 w 277"/>
              <a:gd name="T87" fmla="*/ 2147483647 h 147"/>
              <a:gd name="T88" fmla="*/ 2147483647 w 277"/>
              <a:gd name="T89" fmla="*/ 2147483647 h 147"/>
              <a:gd name="T90" fmla="*/ 2147483647 w 277"/>
              <a:gd name="T91" fmla="*/ 2147483647 h 147"/>
              <a:gd name="T92" fmla="*/ 2147483647 w 277"/>
              <a:gd name="T93" fmla="*/ 2147483647 h 147"/>
              <a:gd name="T94" fmla="*/ 2147483647 w 277"/>
              <a:gd name="T95" fmla="*/ 2147483647 h 147"/>
              <a:gd name="T96" fmla="*/ 2147483647 w 277"/>
              <a:gd name="T97" fmla="*/ 2147483647 h 147"/>
              <a:gd name="T98" fmla="*/ 2147483647 w 277"/>
              <a:gd name="T99" fmla="*/ 2147483647 h 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7"/>
              <a:gd name="T151" fmla="*/ 0 h 147"/>
              <a:gd name="T152" fmla="*/ 277 w 277"/>
              <a:gd name="T153" fmla="*/ 147 h 1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7" h="147">
                <a:moveTo>
                  <a:pt x="277" y="70"/>
                </a:moveTo>
                <a:lnTo>
                  <a:pt x="263" y="69"/>
                </a:lnTo>
                <a:lnTo>
                  <a:pt x="249" y="69"/>
                </a:lnTo>
                <a:lnTo>
                  <a:pt x="243" y="70"/>
                </a:lnTo>
                <a:lnTo>
                  <a:pt x="237" y="72"/>
                </a:lnTo>
                <a:lnTo>
                  <a:pt x="235" y="75"/>
                </a:lnTo>
                <a:lnTo>
                  <a:pt x="233" y="77"/>
                </a:lnTo>
                <a:lnTo>
                  <a:pt x="230" y="82"/>
                </a:lnTo>
                <a:lnTo>
                  <a:pt x="229" y="86"/>
                </a:lnTo>
                <a:lnTo>
                  <a:pt x="228" y="72"/>
                </a:lnTo>
                <a:lnTo>
                  <a:pt x="227" y="61"/>
                </a:lnTo>
                <a:lnTo>
                  <a:pt x="226" y="50"/>
                </a:lnTo>
                <a:lnTo>
                  <a:pt x="222" y="39"/>
                </a:lnTo>
                <a:lnTo>
                  <a:pt x="217" y="30"/>
                </a:lnTo>
                <a:lnTo>
                  <a:pt x="212" y="20"/>
                </a:lnTo>
                <a:lnTo>
                  <a:pt x="204" y="12"/>
                </a:lnTo>
                <a:lnTo>
                  <a:pt x="195" y="5"/>
                </a:lnTo>
                <a:lnTo>
                  <a:pt x="16" y="147"/>
                </a:lnTo>
                <a:lnTo>
                  <a:pt x="10" y="141"/>
                </a:lnTo>
                <a:lnTo>
                  <a:pt x="7" y="136"/>
                </a:lnTo>
                <a:lnTo>
                  <a:pt x="4" y="130"/>
                </a:lnTo>
                <a:lnTo>
                  <a:pt x="2" y="125"/>
                </a:lnTo>
                <a:lnTo>
                  <a:pt x="1" y="120"/>
                </a:lnTo>
                <a:lnTo>
                  <a:pt x="0" y="115"/>
                </a:lnTo>
                <a:lnTo>
                  <a:pt x="0" y="110"/>
                </a:lnTo>
                <a:lnTo>
                  <a:pt x="1" y="106"/>
                </a:lnTo>
                <a:lnTo>
                  <a:pt x="5" y="96"/>
                </a:lnTo>
                <a:lnTo>
                  <a:pt x="10" y="88"/>
                </a:lnTo>
                <a:lnTo>
                  <a:pt x="18" y="78"/>
                </a:lnTo>
                <a:lnTo>
                  <a:pt x="26" y="70"/>
                </a:lnTo>
                <a:lnTo>
                  <a:pt x="44" y="54"/>
                </a:lnTo>
                <a:lnTo>
                  <a:pt x="65" y="38"/>
                </a:lnTo>
                <a:lnTo>
                  <a:pt x="74" y="30"/>
                </a:lnTo>
                <a:lnTo>
                  <a:pt x="83" y="22"/>
                </a:lnTo>
                <a:lnTo>
                  <a:pt x="91" y="13"/>
                </a:lnTo>
                <a:lnTo>
                  <a:pt x="98" y="5"/>
                </a:lnTo>
                <a:lnTo>
                  <a:pt x="111" y="2"/>
                </a:lnTo>
                <a:lnTo>
                  <a:pt x="126" y="0"/>
                </a:lnTo>
                <a:lnTo>
                  <a:pt x="138" y="0"/>
                </a:lnTo>
                <a:lnTo>
                  <a:pt x="150" y="1"/>
                </a:lnTo>
                <a:lnTo>
                  <a:pt x="163" y="3"/>
                </a:lnTo>
                <a:lnTo>
                  <a:pt x="174" y="6"/>
                </a:lnTo>
                <a:lnTo>
                  <a:pt x="185" y="10"/>
                </a:lnTo>
                <a:lnTo>
                  <a:pt x="196" y="15"/>
                </a:lnTo>
                <a:lnTo>
                  <a:pt x="207" y="20"/>
                </a:lnTo>
                <a:lnTo>
                  <a:pt x="217" y="26"/>
                </a:lnTo>
                <a:lnTo>
                  <a:pt x="227" y="33"/>
                </a:lnTo>
                <a:lnTo>
                  <a:pt x="237" y="40"/>
                </a:lnTo>
                <a:lnTo>
                  <a:pt x="256" y="55"/>
                </a:lnTo>
                <a:lnTo>
                  <a:pt x="277" y="70"/>
                </a:lnTo>
                <a:close/>
              </a:path>
            </a:pathLst>
          </a:custGeom>
          <a:solidFill>
            <a:srgbClr val="A9A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8" name="Freeform 44"/>
          <p:cNvSpPr>
            <a:spLocks/>
          </p:cNvSpPr>
          <p:nvPr/>
        </p:nvSpPr>
        <p:spPr bwMode="auto">
          <a:xfrm>
            <a:off x="7356475" y="3992563"/>
            <a:ext cx="227013" cy="774700"/>
          </a:xfrm>
          <a:custGeom>
            <a:avLst/>
            <a:gdLst>
              <a:gd name="T0" fmla="*/ 2147483647 w 856"/>
              <a:gd name="T1" fmla="*/ 2147483647 h 3414"/>
              <a:gd name="T2" fmla="*/ 2147483647 w 856"/>
              <a:gd name="T3" fmla="*/ 2147483647 h 3414"/>
              <a:gd name="T4" fmla="*/ 2147483647 w 856"/>
              <a:gd name="T5" fmla="*/ 2147483647 h 3414"/>
              <a:gd name="T6" fmla="*/ 2147483647 w 856"/>
              <a:gd name="T7" fmla="*/ 2147483647 h 3414"/>
              <a:gd name="T8" fmla="*/ 2147483647 w 856"/>
              <a:gd name="T9" fmla="*/ 2147483647 h 3414"/>
              <a:gd name="T10" fmla="*/ 2147483647 w 856"/>
              <a:gd name="T11" fmla="*/ 2147483647 h 3414"/>
              <a:gd name="T12" fmla="*/ 2147483647 w 856"/>
              <a:gd name="T13" fmla="*/ 2147483647 h 3414"/>
              <a:gd name="T14" fmla="*/ 2147483647 w 856"/>
              <a:gd name="T15" fmla="*/ 2147483647 h 3414"/>
              <a:gd name="T16" fmla="*/ 2147483647 w 856"/>
              <a:gd name="T17" fmla="*/ 2147483647 h 3414"/>
              <a:gd name="T18" fmla="*/ 2147483647 w 856"/>
              <a:gd name="T19" fmla="*/ 2147483647 h 3414"/>
              <a:gd name="T20" fmla="*/ 2147483647 w 856"/>
              <a:gd name="T21" fmla="*/ 2147483647 h 3414"/>
              <a:gd name="T22" fmla="*/ 2147483647 w 856"/>
              <a:gd name="T23" fmla="*/ 2147483647 h 3414"/>
              <a:gd name="T24" fmla="*/ 2147483647 w 856"/>
              <a:gd name="T25" fmla="*/ 2147483647 h 3414"/>
              <a:gd name="T26" fmla="*/ 2147483647 w 856"/>
              <a:gd name="T27" fmla="*/ 2147483647 h 3414"/>
              <a:gd name="T28" fmla="*/ 2147483647 w 856"/>
              <a:gd name="T29" fmla="*/ 2147483647 h 3414"/>
              <a:gd name="T30" fmla="*/ 2147483647 w 856"/>
              <a:gd name="T31" fmla="*/ 2147483647 h 3414"/>
              <a:gd name="T32" fmla="*/ 2147483647 w 856"/>
              <a:gd name="T33" fmla="*/ 2147483647 h 3414"/>
              <a:gd name="T34" fmla="*/ 2147483647 w 856"/>
              <a:gd name="T35" fmla="*/ 2147483647 h 3414"/>
              <a:gd name="T36" fmla="*/ 2147483647 w 856"/>
              <a:gd name="T37" fmla="*/ 2147483647 h 3414"/>
              <a:gd name="T38" fmla="*/ 2147483647 w 856"/>
              <a:gd name="T39" fmla="*/ 2147483647 h 3414"/>
              <a:gd name="T40" fmla="*/ 2147483647 w 856"/>
              <a:gd name="T41" fmla="*/ 2147483647 h 3414"/>
              <a:gd name="T42" fmla="*/ 2147483647 w 856"/>
              <a:gd name="T43" fmla="*/ 2147483647 h 3414"/>
              <a:gd name="T44" fmla="*/ 2147483647 w 856"/>
              <a:gd name="T45" fmla="*/ 2147483647 h 3414"/>
              <a:gd name="T46" fmla="*/ 2147483647 w 856"/>
              <a:gd name="T47" fmla="*/ 2147483647 h 3414"/>
              <a:gd name="T48" fmla="*/ 2147483647 w 856"/>
              <a:gd name="T49" fmla="*/ 2147483647 h 3414"/>
              <a:gd name="T50" fmla="*/ 2147483647 w 856"/>
              <a:gd name="T51" fmla="*/ 2147483647 h 3414"/>
              <a:gd name="T52" fmla="*/ 0 w 856"/>
              <a:gd name="T53" fmla="*/ 2147483647 h 3414"/>
              <a:gd name="T54" fmla="*/ 2147483647 w 856"/>
              <a:gd name="T55" fmla="*/ 2147483647 h 3414"/>
              <a:gd name="T56" fmla="*/ 2147483647 w 856"/>
              <a:gd name="T57" fmla="*/ 2147483647 h 3414"/>
              <a:gd name="T58" fmla="*/ 2147483647 w 856"/>
              <a:gd name="T59" fmla="*/ 2147483647 h 3414"/>
              <a:gd name="T60" fmla="*/ 2147483647 w 856"/>
              <a:gd name="T61" fmla="*/ 2147483647 h 3414"/>
              <a:gd name="T62" fmla="*/ 2147483647 w 856"/>
              <a:gd name="T63" fmla="*/ 2147483647 h 3414"/>
              <a:gd name="T64" fmla="*/ 2147483647 w 856"/>
              <a:gd name="T65" fmla="*/ 2147483647 h 3414"/>
              <a:gd name="T66" fmla="*/ 2147483647 w 856"/>
              <a:gd name="T67" fmla="*/ 2147483647 h 3414"/>
              <a:gd name="T68" fmla="*/ 2147483647 w 856"/>
              <a:gd name="T69" fmla="*/ 2147483647 h 3414"/>
              <a:gd name="T70" fmla="*/ 2147483647 w 856"/>
              <a:gd name="T71" fmla="*/ 2147483647 h 3414"/>
              <a:gd name="T72" fmla="*/ 2147483647 w 856"/>
              <a:gd name="T73" fmla="*/ 2147483647 h 3414"/>
              <a:gd name="T74" fmla="*/ 2147483647 w 856"/>
              <a:gd name="T75" fmla="*/ 2147483647 h 3414"/>
              <a:gd name="T76" fmla="*/ 2147483647 w 856"/>
              <a:gd name="T77" fmla="*/ 2147483647 h 3414"/>
              <a:gd name="T78" fmla="*/ 2147483647 w 856"/>
              <a:gd name="T79" fmla="*/ 2147483647 h 3414"/>
              <a:gd name="T80" fmla="*/ 2147483647 w 856"/>
              <a:gd name="T81" fmla="*/ 2147483647 h 3414"/>
              <a:gd name="T82" fmla="*/ 2147483647 w 856"/>
              <a:gd name="T83" fmla="*/ 2147483647 h 3414"/>
              <a:gd name="T84" fmla="*/ 2147483647 w 856"/>
              <a:gd name="T85" fmla="*/ 2147483647 h 3414"/>
              <a:gd name="T86" fmla="*/ 2147483647 w 856"/>
              <a:gd name="T87" fmla="*/ 2147483647 h 3414"/>
              <a:gd name="T88" fmla="*/ 2147483647 w 856"/>
              <a:gd name="T89" fmla="*/ 2147483647 h 3414"/>
              <a:gd name="T90" fmla="*/ 2147483647 w 856"/>
              <a:gd name="T91" fmla="*/ 2147483647 h 3414"/>
              <a:gd name="T92" fmla="*/ 2147483647 w 856"/>
              <a:gd name="T93" fmla="*/ 2147483647 h 3414"/>
              <a:gd name="T94" fmla="*/ 2147483647 w 856"/>
              <a:gd name="T95" fmla="*/ 2147483647 h 3414"/>
              <a:gd name="T96" fmla="*/ 2147483647 w 856"/>
              <a:gd name="T97" fmla="*/ 2147483647 h 3414"/>
              <a:gd name="T98" fmla="*/ 2147483647 w 856"/>
              <a:gd name="T99" fmla="*/ 2147483647 h 3414"/>
              <a:gd name="T100" fmla="*/ 2147483647 w 856"/>
              <a:gd name="T101" fmla="*/ 2147483647 h 3414"/>
              <a:gd name="T102" fmla="*/ 2147483647 w 856"/>
              <a:gd name="T103" fmla="*/ 2147483647 h 3414"/>
              <a:gd name="T104" fmla="*/ 2147483647 w 856"/>
              <a:gd name="T105" fmla="*/ 2147483647 h 3414"/>
              <a:gd name="T106" fmla="*/ 2147483647 w 856"/>
              <a:gd name="T107" fmla="*/ 2147483647 h 3414"/>
              <a:gd name="T108" fmla="*/ 2147483647 w 856"/>
              <a:gd name="T109" fmla="*/ 2147483647 h 3414"/>
              <a:gd name="T110" fmla="*/ 2147483647 w 856"/>
              <a:gd name="T111" fmla="*/ 2147483647 h 3414"/>
              <a:gd name="T112" fmla="*/ 2147483647 w 856"/>
              <a:gd name="T113" fmla="*/ 2147483647 h 3414"/>
              <a:gd name="T114" fmla="*/ 2147483647 w 856"/>
              <a:gd name="T115" fmla="*/ 2147483647 h 3414"/>
              <a:gd name="T116" fmla="*/ 2147483647 w 856"/>
              <a:gd name="T117" fmla="*/ 2147483647 h 3414"/>
              <a:gd name="T118" fmla="*/ 2147483647 w 856"/>
              <a:gd name="T119" fmla="*/ 2147483647 h 34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56"/>
              <a:gd name="T181" fmla="*/ 0 h 3414"/>
              <a:gd name="T182" fmla="*/ 856 w 856"/>
              <a:gd name="T183" fmla="*/ 3414 h 34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56" h="3414">
                <a:moveTo>
                  <a:pt x="856" y="67"/>
                </a:moveTo>
                <a:lnTo>
                  <a:pt x="849" y="88"/>
                </a:lnTo>
                <a:lnTo>
                  <a:pt x="843" y="108"/>
                </a:lnTo>
                <a:lnTo>
                  <a:pt x="837" y="128"/>
                </a:lnTo>
                <a:lnTo>
                  <a:pt x="833" y="149"/>
                </a:lnTo>
                <a:lnTo>
                  <a:pt x="830" y="168"/>
                </a:lnTo>
                <a:lnTo>
                  <a:pt x="827" y="186"/>
                </a:lnTo>
                <a:lnTo>
                  <a:pt x="825" y="205"/>
                </a:lnTo>
                <a:lnTo>
                  <a:pt x="824" y="223"/>
                </a:lnTo>
                <a:lnTo>
                  <a:pt x="824" y="258"/>
                </a:lnTo>
                <a:lnTo>
                  <a:pt x="825" y="294"/>
                </a:lnTo>
                <a:lnTo>
                  <a:pt x="827" y="328"/>
                </a:lnTo>
                <a:lnTo>
                  <a:pt x="830" y="362"/>
                </a:lnTo>
                <a:lnTo>
                  <a:pt x="833" y="397"/>
                </a:lnTo>
                <a:lnTo>
                  <a:pt x="836" y="431"/>
                </a:lnTo>
                <a:lnTo>
                  <a:pt x="839" y="466"/>
                </a:lnTo>
                <a:lnTo>
                  <a:pt x="840" y="503"/>
                </a:lnTo>
                <a:lnTo>
                  <a:pt x="840" y="522"/>
                </a:lnTo>
                <a:lnTo>
                  <a:pt x="839" y="541"/>
                </a:lnTo>
                <a:lnTo>
                  <a:pt x="838" y="560"/>
                </a:lnTo>
                <a:lnTo>
                  <a:pt x="837" y="580"/>
                </a:lnTo>
                <a:lnTo>
                  <a:pt x="834" y="600"/>
                </a:lnTo>
                <a:lnTo>
                  <a:pt x="831" y="621"/>
                </a:lnTo>
                <a:lnTo>
                  <a:pt x="827" y="642"/>
                </a:lnTo>
                <a:lnTo>
                  <a:pt x="822" y="665"/>
                </a:lnTo>
                <a:lnTo>
                  <a:pt x="805" y="753"/>
                </a:lnTo>
                <a:lnTo>
                  <a:pt x="789" y="842"/>
                </a:lnTo>
                <a:lnTo>
                  <a:pt x="774" y="931"/>
                </a:lnTo>
                <a:lnTo>
                  <a:pt x="758" y="1019"/>
                </a:lnTo>
                <a:lnTo>
                  <a:pt x="728" y="1196"/>
                </a:lnTo>
                <a:lnTo>
                  <a:pt x="699" y="1371"/>
                </a:lnTo>
                <a:lnTo>
                  <a:pt x="670" y="1546"/>
                </a:lnTo>
                <a:lnTo>
                  <a:pt x="639" y="1719"/>
                </a:lnTo>
                <a:lnTo>
                  <a:pt x="622" y="1805"/>
                </a:lnTo>
                <a:lnTo>
                  <a:pt x="606" y="1891"/>
                </a:lnTo>
                <a:lnTo>
                  <a:pt x="588" y="1976"/>
                </a:lnTo>
                <a:lnTo>
                  <a:pt x="570" y="2062"/>
                </a:lnTo>
                <a:lnTo>
                  <a:pt x="549" y="2146"/>
                </a:lnTo>
                <a:lnTo>
                  <a:pt x="529" y="2230"/>
                </a:lnTo>
                <a:lnTo>
                  <a:pt x="507" y="2314"/>
                </a:lnTo>
                <a:lnTo>
                  <a:pt x="484" y="2396"/>
                </a:lnTo>
                <a:lnTo>
                  <a:pt x="460" y="2479"/>
                </a:lnTo>
                <a:lnTo>
                  <a:pt x="433" y="2562"/>
                </a:lnTo>
                <a:lnTo>
                  <a:pt x="405" y="2643"/>
                </a:lnTo>
                <a:lnTo>
                  <a:pt x="375" y="2724"/>
                </a:lnTo>
                <a:lnTo>
                  <a:pt x="344" y="2805"/>
                </a:lnTo>
                <a:lnTo>
                  <a:pt x="310" y="2884"/>
                </a:lnTo>
                <a:lnTo>
                  <a:pt x="275" y="2963"/>
                </a:lnTo>
                <a:lnTo>
                  <a:pt x="237" y="3042"/>
                </a:lnTo>
                <a:lnTo>
                  <a:pt x="197" y="3119"/>
                </a:lnTo>
                <a:lnTo>
                  <a:pt x="155" y="3197"/>
                </a:lnTo>
                <a:lnTo>
                  <a:pt x="110" y="3272"/>
                </a:lnTo>
                <a:lnTo>
                  <a:pt x="62" y="3348"/>
                </a:lnTo>
                <a:lnTo>
                  <a:pt x="0" y="3414"/>
                </a:lnTo>
                <a:lnTo>
                  <a:pt x="48" y="3273"/>
                </a:lnTo>
                <a:lnTo>
                  <a:pt x="97" y="3130"/>
                </a:lnTo>
                <a:lnTo>
                  <a:pt x="146" y="2985"/>
                </a:lnTo>
                <a:lnTo>
                  <a:pt x="195" y="2839"/>
                </a:lnTo>
                <a:lnTo>
                  <a:pt x="243" y="2692"/>
                </a:lnTo>
                <a:lnTo>
                  <a:pt x="291" y="2543"/>
                </a:lnTo>
                <a:lnTo>
                  <a:pt x="315" y="2468"/>
                </a:lnTo>
                <a:lnTo>
                  <a:pt x="337" y="2392"/>
                </a:lnTo>
                <a:lnTo>
                  <a:pt x="360" y="2317"/>
                </a:lnTo>
                <a:lnTo>
                  <a:pt x="381" y="2241"/>
                </a:lnTo>
                <a:lnTo>
                  <a:pt x="402" y="2166"/>
                </a:lnTo>
                <a:lnTo>
                  <a:pt x="423" y="2090"/>
                </a:lnTo>
                <a:lnTo>
                  <a:pt x="442" y="2013"/>
                </a:lnTo>
                <a:lnTo>
                  <a:pt x="462" y="1938"/>
                </a:lnTo>
                <a:lnTo>
                  <a:pt x="480" y="1861"/>
                </a:lnTo>
                <a:lnTo>
                  <a:pt x="498" y="1785"/>
                </a:lnTo>
                <a:lnTo>
                  <a:pt x="514" y="1708"/>
                </a:lnTo>
                <a:lnTo>
                  <a:pt x="530" y="1630"/>
                </a:lnTo>
                <a:lnTo>
                  <a:pt x="544" y="1554"/>
                </a:lnTo>
                <a:lnTo>
                  <a:pt x="557" y="1477"/>
                </a:lnTo>
                <a:lnTo>
                  <a:pt x="570" y="1401"/>
                </a:lnTo>
                <a:lnTo>
                  <a:pt x="581" y="1323"/>
                </a:lnTo>
                <a:lnTo>
                  <a:pt x="591" y="1246"/>
                </a:lnTo>
                <a:lnTo>
                  <a:pt x="601" y="1169"/>
                </a:lnTo>
                <a:lnTo>
                  <a:pt x="608" y="1092"/>
                </a:lnTo>
                <a:lnTo>
                  <a:pt x="614" y="1015"/>
                </a:lnTo>
                <a:lnTo>
                  <a:pt x="621" y="997"/>
                </a:lnTo>
                <a:lnTo>
                  <a:pt x="626" y="979"/>
                </a:lnTo>
                <a:lnTo>
                  <a:pt x="632" y="961"/>
                </a:lnTo>
                <a:lnTo>
                  <a:pt x="635" y="942"/>
                </a:lnTo>
                <a:lnTo>
                  <a:pt x="638" y="923"/>
                </a:lnTo>
                <a:lnTo>
                  <a:pt x="641" y="904"/>
                </a:lnTo>
                <a:lnTo>
                  <a:pt x="642" y="883"/>
                </a:lnTo>
                <a:lnTo>
                  <a:pt x="644" y="862"/>
                </a:lnTo>
                <a:lnTo>
                  <a:pt x="644" y="821"/>
                </a:lnTo>
                <a:lnTo>
                  <a:pt x="644" y="779"/>
                </a:lnTo>
                <a:lnTo>
                  <a:pt x="643" y="734"/>
                </a:lnTo>
                <a:lnTo>
                  <a:pt x="642" y="691"/>
                </a:lnTo>
                <a:lnTo>
                  <a:pt x="642" y="646"/>
                </a:lnTo>
                <a:lnTo>
                  <a:pt x="642" y="601"/>
                </a:lnTo>
                <a:lnTo>
                  <a:pt x="643" y="578"/>
                </a:lnTo>
                <a:lnTo>
                  <a:pt x="645" y="556"/>
                </a:lnTo>
                <a:lnTo>
                  <a:pt x="647" y="534"/>
                </a:lnTo>
                <a:lnTo>
                  <a:pt x="649" y="511"/>
                </a:lnTo>
                <a:lnTo>
                  <a:pt x="653" y="489"/>
                </a:lnTo>
                <a:lnTo>
                  <a:pt x="657" y="467"/>
                </a:lnTo>
                <a:lnTo>
                  <a:pt x="662" y="445"/>
                </a:lnTo>
                <a:lnTo>
                  <a:pt x="670" y="423"/>
                </a:lnTo>
                <a:lnTo>
                  <a:pt x="677" y="401"/>
                </a:lnTo>
                <a:lnTo>
                  <a:pt x="685" y="379"/>
                </a:lnTo>
                <a:lnTo>
                  <a:pt x="695" y="358"/>
                </a:lnTo>
                <a:lnTo>
                  <a:pt x="706" y="337"/>
                </a:lnTo>
                <a:lnTo>
                  <a:pt x="740" y="0"/>
                </a:lnTo>
                <a:lnTo>
                  <a:pt x="751" y="6"/>
                </a:lnTo>
                <a:lnTo>
                  <a:pt x="760" y="11"/>
                </a:lnTo>
                <a:lnTo>
                  <a:pt x="769" y="15"/>
                </a:lnTo>
                <a:lnTo>
                  <a:pt x="778" y="17"/>
                </a:lnTo>
                <a:lnTo>
                  <a:pt x="793" y="20"/>
                </a:lnTo>
                <a:lnTo>
                  <a:pt x="808" y="22"/>
                </a:lnTo>
                <a:lnTo>
                  <a:pt x="814" y="23"/>
                </a:lnTo>
                <a:lnTo>
                  <a:pt x="820" y="25"/>
                </a:lnTo>
                <a:lnTo>
                  <a:pt x="826" y="28"/>
                </a:lnTo>
                <a:lnTo>
                  <a:pt x="832" y="32"/>
                </a:lnTo>
                <a:lnTo>
                  <a:pt x="837" y="38"/>
                </a:lnTo>
                <a:lnTo>
                  <a:pt x="844" y="45"/>
                </a:lnTo>
                <a:lnTo>
                  <a:pt x="850" y="55"/>
                </a:lnTo>
                <a:lnTo>
                  <a:pt x="856" y="67"/>
                </a:lnTo>
                <a:close/>
              </a:path>
            </a:pathLst>
          </a:custGeom>
          <a:solidFill>
            <a:srgbClr val="A9A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9" name="Freeform 45"/>
          <p:cNvSpPr>
            <a:spLocks/>
          </p:cNvSpPr>
          <p:nvPr/>
        </p:nvSpPr>
        <p:spPr bwMode="auto">
          <a:xfrm>
            <a:off x="6611938" y="4005263"/>
            <a:ext cx="49212" cy="66675"/>
          </a:xfrm>
          <a:custGeom>
            <a:avLst/>
            <a:gdLst>
              <a:gd name="T0" fmla="*/ 2147483647 w 188"/>
              <a:gd name="T1" fmla="*/ 2147483647 h 298"/>
              <a:gd name="T2" fmla="*/ 2147483647 w 188"/>
              <a:gd name="T3" fmla="*/ 2147483647 h 298"/>
              <a:gd name="T4" fmla="*/ 2147483647 w 188"/>
              <a:gd name="T5" fmla="*/ 2147483647 h 298"/>
              <a:gd name="T6" fmla="*/ 2147483647 w 188"/>
              <a:gd name="T7" fmla="*/ 2147483647 h 298"/>
              <a:gd name="T8" fmla="*/ 0 w 188"/>
              <a:gd name="T9" fmla="*/ 2147483647 h 298"/>
              <a:gd name="T10" fmla="*/ 0 w 188"/>
              <a:gd name="T11" fmla="*/ 2147483647 h 298"/>
              <a:gd name="T12" fmla="*/ 0 w 188"/>
              <a:gd name="T13" fmla="*/ 2147483647 h 298"/>
              <a:gd name="T14" fmla="*/ 2147483647 w 188"/>
              <a:gd name="T15" fmla="*/ 2147483647 h 298"/>
              <a:gd name="T16" fmla="*/ 2147483647 w 188"/>
              <a:gd name="T17" fmla="*/ 2147483647 h 298"/>
              <a:gd name="T18" fmla="*/ 2147483647 w 188"/>
              <a:gd name="T19" fmla="*/ 2147483647 h 298"/>
              <a:gd name="T20" fmla="*/ 2147483647 w 188"/>
              <a:gd name="T21" fmla="*/ 2147483647 h 298"/>
              <a:gd name="T22" fmla="*/ 2147483647 w 188"/>
              <a:gd name="T23" fmla="*/ 2147483647 h 298"/>
              <a:gd name="T24" fmla="*/ 2147483647 w 188"/>
              <a:gd name="T25" fmla="*/ 2147483647 h 298"/>
              <a:gd name="T26" fmla="*/ 2147483647 w 188"/>
              <a:gd name="T27" fmla="*/ 2147483647 h 298"/>
              <a:gd name="T28" fmla="*/ 2147483647 w 188"/>
              <a:gd name="T29" fmla="*/ 2147483647 h 298"/>
              <a:gd name="T30" fmla="*/ 2147483647 w 188"/>
              <a:gd name="T31" fmla="*/ 2147483647 h 298"/>
              <a:gd name="T32" fmla="*/ 2147483647 w 188"/>
              <a:gd name="T33" fmla="*/ 2147483647 h 298"/>
              <a:gd name="T34" fmla="*/ 2147483647 w 188"/>
              <a:gd name="T35" fmla="*/ 2147483647 h 298"/>
              <a:gd name="T36" fmla="*/ 2147483647 w 188"/>
              <a:gd name="T37" fmla="*/ 2147483647 h 298"/>
              <a:gd name="T38" fmla="*/ 2147483647 w 188"/>
              <a:gd name="T39" fmla="*/ 2147483647 h 298"/>
              <a:gd name="T40" fmla="*/ 2147483647 w 188"/>
              <a:gd name="T41" fmla="*/ 2147483647 h 298"/>
              <a:gd name="T42" fmla="*/ 2147483647 w 188"/>
              <a:gd name="T43" fmla="*/ 2147483647 h 298"/>
              <a:gd name="T44" fmla="*/ 2147483647 w 188"/>
              <a:gd name="T45" fmla="*/ 0 h 298"/>
              <a:gd name="T46" fmla="*/ 2147483647 w 188"/>
              <a:gd name="T47" fmla="*/ 2147483647 h 298"/>
              <a:gd name="T48" fmla="*/ 2147483647 w 188"/>
              <a:gd name="T49" fmla="*/ 2147483647 h 298"/>
              <a:gd name="T50" fmla="*/ 2147483647 w 188"/>
              <a:gd name="T51" fmla="*/ 2147483647 h 298"/>
              <a:gd name="T52" fmla="*/ 2147483647 w 188"/>
              <a:gd name="T53" fmla="*/ 2147483647 h 298"/>
              <a:gd name="T54" fmla="*/ 2147483647 w 188"/>
              <a:gd name="T55" fmla="*/ 2147483647 h 298"/>
              <a:gd name="T56" fmla="*/ 2147483647 w 188"/>
              <a:gd name="T57" fmla="*/ 2147483647 h 298"/>
              <a:gd name="T58" fmla="*/ 2147483647 w 188"/>
              <a:gd name="T59" fmla="*/ 2147483647 h 298"/>
              <a:gd name="T60" fmla="*/ 2147483647 w 188"/>
              <a:gd name="T61" fmla="*/ 2147483647 h 298"/>
              <a:gd name="T62" fmla="*/ 2147483647 w 188"/>
              <a:gd name="T63" fmla="*/ 2147483647 h 298"/>
              <a:gd name="T64" fmla="*/ 2147483647 w 188"/>
              <a:gd name="T65" fmla="*/ 2147483647 h 298"/>
              <a:gd name="T66" fmla="*/ 2147483647 w 188"/>
              <a:gd name="T67" fmla="*/ 2147483647 h 298"/>
              <a:gd name="T68" fmla="*/ 2147483647 w 188"/>
              <a:gd name="T69" fmla="*/ 2147483647 h 298"/>
              <a:gd name="T70" fmla="*/ 2147483647 w 188"/>
              <a:gd name="T71" fmla="*/ 2147483647 h 298"/>
              <a:gd name="T72" fmla="*/ 2147483647 w 188"/>
              <a:gd name="T73" fmla="*/ 2147483647 h 298"/>
              <a:gd name="T74" fmla="*/ 2147483647 w 188"/>
              <a:gd name="T75" fmla="*/ 2147483647 h 298"/>
              <a:gd name="T76" fmla="*/ 2147483647 w 188"/>
              <a:gd name="T77" fmla="*/ 2147483647 h 298"/>
              <a:gd name="T78" fmla="*/ 2147483647 w 188"/>
              <a:gd name="T79" fmla="*/ 2147483647 h 298"/>
              <a:gd name="T80" fmla="*/ 2147483647 w 188"/>
              <a:gd name="T81" fmla="*/ 2147483647 h 298"/>
              <a:gd name="T82" fmla="*/ 2147483647 w 188"/>
              <a:gd name="T83" fmla="*/ 2147483647 h 298"/>
              <a:gd name="T84" fmla="*/ 2147483647 w 188"/>
              <a:gd name="T85" fmla="*/ 2147483647 h 298"/>
              <a:gd name="T86" fmla="*/ 2147483647 w 188"/>
              <a:gd name="T87" fmla="*/ 2147483647 h 298"/>
              <a:gd name="T88" fmla="*/ 2147483647 w 188"/>
              <a:gd name="T89" fmla="*/ 2147483647 h 2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8"/>
              <a:gd name="T136" fmla="*/ 0 h 298"/>
              <a:gd name="T137" fmla="*/ 188 w 188"/>
              <a:gd name="T138" fmla="*/ 298 h 2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8" h="298">
                <a:moveTo>
                  <a:pt x="15" y="298"/>
                </a:moveTo>
                <a:lnTo>
                  <a:pt x="10" y="289"/>
                </a:lnTo>
                <a:lnTo>
                  <a:pt x="6" y="280"/>
                </a:lnTo>
                <a:lnTo>
                  <a:pt x="2" y="271"/>
                </a:lnTo>
                <a:lnTo>
                  <a:pt x="0" y="262"/>
                </a:lnTo>
                <a:lnTo>
                  <a:pt x="0" y="253"/>
                </a:lnTo>
                <a:lnTo>
                  <a:pt x="0" y="244"/>
                </a:lnTo>
                <a:lnTo>
                  <a:pt x="1" y="234"/>
                </a:lnTo>
                <a:lnTo>
                  <a:pt x="3" y="225"/>
                </a:lnTo>
                <a:lnTo>
                  <a:pt x="7" y="215"/>
                </a:lnTo>
                <a:lnTo>
                  <a:pt x="11" y="205"/>
                </a:lnTo>
                <a:lnTo>
                  <a:pt x="15" y="195"/>
                </a:lnTo>
                <a:lnTo>
                  <a:pt x="20" y="186"/>
                </a:lnTo>
                <a:lnTo>
                  <a:pt x="31" y="166"/>
                </a:lnTo>
                <a:lnTo>
                  <a:pt x="46" y="147"/>
                </a:lnTo>
                <a:lnTo>
                  <a:pt x="61" y="128"/>
                </a:lnTo>
                <a:lnTo>
                  <a:pt x="78" y="109"/>
                </a:lnTo>
                <a:lnTo>
                  <a:pt x="95" y="90"/>
                </a:lnTo>
                <a:lnTo>
                  <a:pt x="113" y="71"/>
                </a:lnTo>
                <a:lnTo>
                  <a:pt x="129" y="52"/>
                </a:lnTo>
                <a:lnTo>
                  <a:pt x="146" y="34"/>
                </a:lnTo>
                <a:lnTo>
                  <a:pt x="161" y="17"/>
                </a:lnTo>
                <a:lnTo>
                  <a:pt x="174" y="0"/>
                </a:lnTo>
                <a:lnTo>
                  <a:pt x="181" y="9"/>
                </a:lnTo>
                <a:lnTo>
                  <a:pt x="185" y="18"/>
                </a:lnTo>
                <a:lnTo>
                  <a:pt x="187" y="28"/>
                </a:lnTo>
                <a:lnTo>
                  <a:pt x="188" y="37"/>
                </a:lnTo>
                <a:lnTo>
                  <a:pt x="188" y="46"/>
                </a:lnTo>
                <a:lnTo>
                  <a:pt x="187" y="55"/>
                </a:lnTo>
                <a:lnTo>
                  <a:pt x="185" y="65"/>
                </a:lnTo>
                <a:lnTo>
                  <a:pt x="182" y="74"/>
                </a:lnTo>
                <a:lnTo>
                  <a:pt x="177" y="83"/>
                </a:lnTo>
                <a:lnTo>
                  <a:pt x="172" y="94"/>
                </a:lnTo>
                <a:lnTo>
                  <a:pt x="166" y="103"/>
                </a:lnTo>
                <a:lnTo>
                  <a:pt x="160" y="112"/>
                </a:lnTo>
                <a:lnTo>
                  <a:pt x="146" y="131"/>
                </a:lnTo>
                <a:lnTo>
                  <a:pt x="129" y="149"/>
                </a:lnTo>
                <a:lnTo>
                  <a:pt x="94" y="186"/>
                </a:lnTo>
                <a:lnTo>
                  <a:pt x="59" y="224"/>
                </a:lnTo>
                <a:lnTo>
                  <a:pt x="45" y="243"/>
                </a:lnTo>
                <a:lnTo>
                  <a:pt x="31" y="261"/>
                </a:lnTo>
                <a:lnTo>
                  <a:pt x="26" y="270"/>
                </a:lnTo>
                <a:lnTo>
                  <a:pt x="21" y="280"/>
                </a:lnTo>
                <a:lnTo>
                  <a:pt x="18" y="289"/>
                </a:lnTo>
                <a:lnTo>
                  <a:pt x="15" y="2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0" name="Freeform 46"/>
          <p:cNvSpPr>
            <a:spLocks/>
          </p:cNvSpPr>
          <p:nvPr/>
        </p:nvSpPr>
        <p:spPr bwMode="auto">
          <a:xfrm>
            <a:off x="6380163" y="4011613"/>
            <a:ext cx="71437" cy="53975"/>
          </a:xfrm>
          <a:custGeom>
            <a:avLst/>
            <a:gdLst>
              <a:gd name="T0" fmla="*/ 2147483647 w 272"/>
              <a:gd name="T1" fmla="*/ 2147483647 h 239"/>
              <a:gd name="T2" fmla="*/ 2147483647 w 272"/>
              <a:gd name="T3" fmla="*/ 2147483647 h 239"/>
              <a:gd name="T4" fmla="*/ 2147483647 w 272"/>
              <a:gd name="T5" fmla="*/ 2147483647 h 239"/>
              <a:gd name="T6" fmla="*/ 2147483647 w 272"/>
              <a:gd name="T7" fmla="*/ 2147483647 h 239"/>
              <a:gd name="T8" fmla="*/ 2147483647 w 272"/>
              <a:gd name="T9" fmla="*/ 2147483647 h 239"/>
              <a:gd name="T10" fmla="*/ 2147483647 w 272"/>
              <a:gd name="T11" fmla="*/ 2147483647 h 239"/>
              <a:gd name="T12" fmla="*/ 2147483647 w 272"/>
              <a:gd name="T13" fmla="*/ 2147483647 h 239"/>
              <a:gd name="T14" fmla="*/ 2147483647 w 272"/>
              <a:gd name="T15" fmla="*/ 2147483647 h 239"/>
              <a:gd name="T16" fmla="*/ 2147483647 w 272"/>
              <a:gd name="T17" fmla="*/ 2147483647 h 239"/>
              <a:gd name="T18" fmla="*/ 2147483647 w 272"/>
              <a:gd name="T19" fmla="*/ 2147483647 h 239"/>
              <a:gd name="T20" fmla="*/ 2147483647 w 272"/>
              <a:gd name="T21" fmla="*/ 2147483647 h 239"/>
              <a:gd name="T22" fmla="*/ 2147483647 w 272"/>
              <a:gd name="T23" fmla="*/ 2147483647 h 239"/>
              <a:gd name="T24" fmla="*/ 2147483647 w 272"/>
              <a:gd name="T25" fmla="*/ 2147483647 h 239"/>
              <a:gd name="T26" fmla="*/ 2147483647 w 272"/>
              <a:gd name="T27" fmla="*/ 2147483647 h 239"/>
              <a:gd name="T28" fmla="*/ 2147483647 w 272"/>
              <a:gd name="T29" fmla="*/ 2147483647 h 239"/>
              <a:gd name="T30" fmla="*/ 2147483647 w 272"/>
              <a:gd name="T31" fmla="*/ 2147483647 h 239"/>
              <a:gd name="T32" fmla="*/ 2147483647 w 272"/>
              <a:gd name="T33" fmla="*/ 2147483647 h 239"/>
              <a:gd name="T34" fmla="*/ 2147483647 w 272"/>
              <a:gd name="T35" fmla="*/ 2147483647 h 239"/>
              <a:gd name="T36" fmla="*/ 2147483647 w 272"/>
              <a:gd name="T37" fmla="*/ 2147483647 h 239"/>
              <a:gd name="T38" fmla="*/ 2147483647 w 272"/>
              <a:gd name="T39" fmla="*/ 2147483647 h 239"/>
              <a:gd name="T40" fmla="*/ 2147483647 w 272"/>
              <a:gd name="T41" fmla="*/ 2147483647 h 239"/>
              <a:gd name="T42" fmla="*/ 2147483647 w 272"/>
              <a:gd name="T43" fmla="*/ 2147483647 h 239"/>
              <a:gd name="T44" fmla="*/ 2147483647 w 272"/>
              <a:gd name="T45" fmla="*/ 2147483647 h 239"/>
              <a:gd name="T46" fmla="*/ 2147483647 w 272"/>
              <a:gd name="T47" fmla="*/ 2147483647 h 239"/>
              <a:gd name="T48" fmla="*/ 2147483647 w 272"/>
              <a:gd name="T49" fmla="*/ 2147483647 h 239"/>
              <a:gd name="T50" fmla="*/ 2147483647 w 272"/>
              <a:gd name="T51" fmla="*/ 2147483647 h 239"/>
              <a:gd name="T52" fmla="*/ 2147483647 w 272"/>
              <a:gd name="T53" fmla="*/ 2147483647 h 239"/>
              <a:gd name="T54" fmla="*/ 2147483647 w 272"/>
              <a:gd name="T55" fmla="*/ 2147483647 h 239"/>
              <a:gd name="T56" fmla="*/ 2147483647 w 272"/>
              <a:gd name="T57" fmla="*/ 2147483647 h 239"/>
              <a:gd name="T58" fmla="*/ 2147483647 w 272"/>
              <a:gd name="T59" fmla="*/ 2147483647 h 239"/>
              <a:gd name="T60" fmla="*/ 2147483647 w 272"/>
              <a:gd name="T61" fmla="*/ 2147483647 h 239"/>
              <a:gd name="T62" fmla="*/ 2147483647 w 272"/>
              <a:gd name="T63" fmla="*/ 2147483647 h 239"/>
              <a:gd name="T64" fmla="*/ 2147483647 w 272"/>
              <a:gd name="T65" fmla="*/ 2147483647 h 239"/>
              <a:gd name="T66" fmla="*/ 2147483647 w 272"/>
              <a:gd name="T67" fmla="*/ 0 h 239"/>
              <a:gd name="T68" fmla="*/ 2147483647 w 272"/>
              <a:gd name="T69" fmla="*/ 2147483647 h 239"/>
              <a:gd name="T70" fmla="*/ 2147483647 w 272"/>
              <a:gd name="T71" fmla="*/ 2147483647 h 239"/>
              <a:gd name="T72" fmla="*/ 2147483647 w 272"/>
              <a:gd name="T73" fmla="*/ 2147483647 h 239"/>
              <a:gd name="T74" fmla="*/ 2147483647 w 272"/>
              <a:gd name="T75" fmla="*/ 2147483647 h 239"/>
              <a:gd name="T76" fmla="*/ 2147483647 w 272"/>
              <a:gd name="T77" fmla="*/ 2147483647 h 239"/>
              <a:gd name="T78" fmla="*/ 2147483647 w 272"/>
              <a:gd name="T79" fmla="*/ 2147483647 h 239"/>
              <a:gd name="T80" fmla="*/ 2147483647 w 272"/>
              <a:gd name="T81" fmla="*/ 2147483647 h 239"/>
              <a:gd name="T82" fmla="*/ 2147483647 w 272"/>
              <a:gd name="T83" fmla="*/ 2147483647 h 2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239"/>
              <a:gd name="T128" fmla="*/ 272 w 272"/>
              <a:gd name="T129" fmla="*/ 239 h 2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239">
                <a:moveTo>
                  <a:pt x="102" y="175"/>
                </a:moveTo>
                <a:lnTo>
                  <a:pt x="112" y="171"/>
                </a:lnTo>
                <a:lnTo>
                  <a:pt x="121" y="165"/>
                </a:lnTo>
                <a:lnTo>
                  <a:pt x="129" y="159"/>
                </a:lnTo>
                <a:lnTo>
                  <a:pt x="138" y="152"/>
                </a:lnTo>
                <a:lnTo>
                  <a:pt x="157" y="137"/>
                </a:lnTo>
                <a:lnTo>
                  <a:pt x="175" y="123"/>
                </a:lnTo>
                <a:lnTo>
                  <a:pt x="185" y="118"/>
                </a:lnTo>
                <a:lnTo>
                  <a:pt x="195" y="113"/>
                </a:lnTo>
                <a:lnTo>
                  <a:pt x="205" y="110"/>
                </a:lnTo>
                <a:lnTo>
                  <a:pt x="216" y="109"/>
                </a:lnTo>
                <a:lnTo>
                  <a:pt x="221" y="109"/>
                </a:lnTo>
                <a:lnTo>
                  <a:pt x="227" y="110"/>
                </a:lnTo>
                <a:lnTo>
                  <a:pt x="232" y="111"/>
                </a:lnTo>
                <a:lnTo>
                  <a:pt x="238" y="113"/>
                </a:lnTo>
                <a:lnTo>
                  <a:pt x="243" y="116"/>
                </a:lnTo>
                <a:lnTo>
                  <a:pt x="250" y="119"/>
                </a:lnTo>
                <a:lnTo>
                  <a:pt x="256" y="123"/>
                </a:lnTo>
                <a:lnTo>
                  <a:pt x="262" y="128"/>
                </a:lnTo>
                <a:lnTo>
                  <a:pt x="266" y="136"/>
                </a:lnTo>
                <a:lnTo>
                  <a:pt x="269" y="142"/>
                </a:lnTo>
                <a:lnTo>
                  <a:pt x="270" y="148"/>
                </a:lnTo>
                <a:lnTo>
                  <a:pt x="271" y="153"/>
                </a:lnTo>
                <a:lnTo>
                  <a:pt x="272" y="158"/>
                </a:lnTo>
                <a:lnTo>
                  <a:pt x="271" y="162"/>
                </a:lnTo>
                <a:lnTo>
                  <a:pt x="270" y="165"/>
                </a:lnTo>
                <a:lnTo>
                  <a:pt x="269" y="168"/>
                </a:lnTo>
                <a:lnTo>
                  <a:pt x="267" y="170"/>
                </a:lnTo>
                <a:lnTo>
                  <a:pt x="264" y="172"/>
                </a:lnTo>
                <a:lnTo>
                  <a:pt x="261" y="174"/>
                </a:lnTo>
                <a:lnTo>
                  <a:pt x="257" y="175"/>
                </a:lnTo>
                <a:lnTo>
                  <a:pt x="249" y="176"/>
                </a:lnTo>
                <a:lnTo>
                  <a:pt x="239" y="176"/>
                </a:lnTo>
                <a:lnTo>
                  <a:pt x="219" y="176"/>
                </a:lnTo>
                <a:lnTo>
                  <a:pt x="197" y="176"/>
                </a:lnTo>
                <a:lnTo>
                  <a:pt x="187" y="177"/>
                </a:lnTo>
                <a:lnTo>
                  <a:pt x="179" y="179"/>
                </a:lnTo>
                <a:lnTo>
                  <a:pt x="174" y="181"/>
                </a:lnTo>
                <a:lnTo>
                  <a:pt x="171" y="183"/>
                </a:lnTo>
                <a:lnTo>
                  <a:pt x="168" y="187"/>
                </a:lnTo>
                <a:lnTo>
                  <a:pt x="165" y="190"/>
                </a:lnTo>
                <a:lnTo>
                  <a:pt x="160" y="185"/>
                </a:lnTo>
                <a:lnTo>
                  <a:pt x="154" y="180"/>
                </a:lnTo>
                <a:lnTo>
                  <a:pt x="149" y="178"/>
                </a:lnTo>
                <a:lnTo>
                  <a:pt x="143" y="177"/>
                </a:lnTo>
                <a:lnTo>
                  <a:pt x="137" y="176"/>
                </a:lnTo>
                <a:lnTo>
                  <a:pt x="132" y="177"/>
                </a:lnTo>
                <a:lnTo>
                  <a:pt x="127" y="178"/>
                </a:lnTo>
                <a:lnTo>
                  <a:pt x="122" y="180"/>
                </a:lnTo>
                <a:lnTo>
                  <a:pt x="112" y="187"/>
                </a:lnTo>
                <a:lnTo>
                  <a:pt x="102" y="195"/>
                </a:lnTo>
                <a:lnTo>
                  <a:pt x="93" y="204"/>
                </a:lnTo>
                <a:lnTo>
                  <a:pt x="83" y="214"/>
                </a:lnTo>
                <a:lnTo>
                  <a:pt x="74" y="223"/>
                </a:lnTo>
                <a:lnTo>
                  <a:pt x="64" y="230"/>
                </a:lnTo>
                <a:lnTo>
                  <a:pt x="59" y="234"/>
                </a:lnTo>
                <a:lnTo>
                  <a:pt x="54" y="236"/>
                </a:lnTo>
                <a:lnTo>
                  <a:pt x="49" y="238"/>
                </a:lnTo>
                <a:lnTo>
                  <a:pt x="45" y="239"/>
                </a:lnTo>
                <a:lnTo>
                  <a:pt x="40" y="239"/>
                </a:lnTo>
                <a:lnTo>
                  <a:pt x="34" y="239"/>
                </a:lnTo>
                <a:lnTo>
                  <a:pt x="29" y="237"/>
                </a:lnTo>
                <a:lnTo>
                  <a:pt x="23" y="234"/>
                </a:lnTo>
                <a:lnTo>
                  <a:pt x="18" y="230"/>
                </a:lnTo>
                <a:lnTo>
                  <a:pt x="13" y="224"/>
                </a:lnTo>
                <a:lnTo>
                  <a:pt x="7" y="218"/>
                </a:lnTo>
                <a:lnTo>
                  <a:pt x="0" y="209"/>
                </a:lnTo>
                <a:lnTo>
                  <a:pt x="165" y="0"/>
                </a:lnTo>
                <a:lnTo>
                  <a:pt x="160" y="11"/>
                </a:lnTo>
                <a:lnTo>
                  <a:pt x="155" y="21"/>
                </a:lnTo>
                <a:lnTo>
                  <a:pt x="148" y="32"/>
                </a:lnTo>
                <a:lnTo>
                  <a:pt x="140" y="43"/>
                </a:lnTo>
                <a:lnTo>
                  <a:pt x="126" y="66"/>
                </a:lnTo>
                <a:lnTo>
                  <a:pt x="113" y="88"/>
                </a:lnTo>
                <a:lnTo>
                  <a:pt x="106" y="99"/>
                </a:lnTo>
                <a:lnTo>
                  <a:pt x="101" y="110"/>
                </a:lnTo>
                <a:lnTo>
                  <a:pt x="97" y="121"/>
                </a:lnTo>
                <a:lnTo>
                  <a:pt x="95" y="132"/>
                </a:lnTo>
                <a:lnTo>
                  <a:pt x="94" y="143"/>
                </a:lnTo>
                <a:lnTo>
                  <a:pt x="94" y="154"/>
                </a:lnTo>
                <a:lnTo>
                  <a:pt x="95" y="159"/>
                </a:lnTo>
                <a:lnTo>
                  <a:pt x="97" y="164"/>
                </a:lnTo>
                <a:lnTo>
                  <a:pt x="99" y="170"/>
                </a:lnTo>
                <a:lnTo>
                  <a:pt x="102" y="175"/>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1" name="Freeform 47"/>
          <p:cNvSpPr>
            <a:spLocks/>
          </p:cNvSpPr>
          <p:nvPr/>
        </p:nvSpPr>
        <p:spPr bwMode="auto">
          <a:xfrm>
            <a:off x="6645275" y="4051300"/>
            <a:ext cx="25400" cy="28575"/>
          </a:xfrm>
          <a:custGeom>
            <a:avLst/>
            <a:gdLst>
              <a:gd name="T0" fmla="*/ 2147483647 w 99"/>
              <a:gd name="T1" fmla="*/ 2147483647 h 129"/>
              <a:gd name="T2" fmla="*/ 2147483647 w 99"/>
              <a:gd name="T3" fmla="*/ 2147483647 h 129"/>
              <a:gd name="T4" fmla="*/ 2147483647 w 99"/>
              <a:gd name="T5" fmla="*/ 2147483647 h 129"/>
              <a:gd name="T6" fmla="*/ 2147483647 w 99"/>
              <a:gd name="T7" fmla="*/ 2147483647 h 129"/>
              <a:gd name="T8" fmla="*/ 2147483647 w 99"/>
              <a:gd name="T9" fmla="*/ 2147483647 h 129"/>
              <a:gd name="T10" fmla="*/ 2147483647 w 99"/>
              <a:gd name="T11" fmla="*/ 2147483647 h 129"/>
              <a:gd name="T12" fmla="*/ 2147483647 w 99"/>
              <a:gd name="T13" fmla="*/ 2147483647 h 129"/>
              <a:gd name="T14" fmla="*/ 2147483647 w 99"/>
              <a:gd name="T15" fmla="*/ 2147483647 h 129"/>
              <a:gd name="T16" fmla="*/ 2147483647 w 99"/>
              <a:gd name="T17" fmla="*/ 2147483647 h 129"/>
              <a:gd name="T18" fmla="*/ 2147483647 w 99"/>
              <a:gd name="T19" fmla="*/ 2147483647 h 129"/>
              <a:gd name="T20" fmla="*/ 2147483647 w 99"/>
              <a:gd name="T21" fmla="*/ 2147483647 h 129"/>
              <a:gd name="T22" fmla="*/ 2147483647 w 99"/>
              <a:gd name="T23" fmla="*/ 2147483647 h 129"/>
              <a:gd name="T24" fmla="*/ 0 w 99"/>
              <a:gd name="T25" fmla="*/ 2147483647 h 129"/>
              <a:gd name="T26" fmla="*/ 0 w 99"/>
              <a:gd name="T27" fmla="*/ 2147483647 h 129"/>
              <a:gd name="T28" fmla="*/ 2147483647 w 99"/>
              <a:gd name="T29" fmla="*/ 2147483647 h 129"/>
              <a:gd name="T30" fmla="*/ 2147483647 w 99"/>
              <a:gd name="T31" fmla="*/ 2147483647 h 129"/>
              <a:gd name="T32" fmla="*/ 2147483647 w 99"/>
              <a:gd name="T33" fmla="*/ 2147483647 h 129"/>
              <a:gd name="T34" fmla="*/ 2147483647 w 99"/>
              <a:gd name="T35" fmla="*/ 2147483647 h 129"/>
              <a:gd name="T36" fmla="*/ 2147483647 w 99"/>
              <a:gd name="T37" fmla="*/ 2147483647 h 129"/>
              <a:gd name="T38" fmla="*/ 2147483647 w 99"/>
              <a:gd name="T39" fmla="*/ 2147483647 h 129"/>
              <a:gd name="T40" fmla="*/ 2147483647 w 99"/>
              <a:gd name="T41" fmla="*/ 2147483647 h 129"/>
              <a:gd name="T42" fmla="*/ 2147483647 w 99"/>
              <a:gd name="T43" fmla="*/ 2147483647 h 129"/>
              <a:gd name="T44" fmla="*/ 2147483647 w 99"/>
              <a:gd name="T45" fmla="*/ 0 h 129"/>
              <a:gd name="T46" fmla="*/ 2147483647 w 99"/>
              <a:gd name="T47" fmla="*/ 2147483647 h 129"/>
              <a:gd name="T48" fmla="*/ 2147483647 w 99"/>
              <a:gd name="T49" fmla="*/ 2147483647 h 129"/>
              <a:gd name="T50" fmla="*/ 2147483647 w 99"/>
              <a:gd name="T51" fmla="*/ 2147483647 h 129"/>
              <a:gd name="T52" fmla="*/ 2147483647 w 99"/>
              <a:gd name="T53" fmla="*/ 2147483647 h 129"/>
              <a:gd name="T54" fmla="*/ 2147483647 w 99"/>
              <a:gd name="T55" fmla="*/ 2147483647 h 129"/>
              <a:gd name="T56" fmla="*/ 2147483647 w 99"/>
              <a:gd name="T57" fmla="*/ 2147483647 h 129"/>
              <a:gd name="T58" fmla="*/ 2147483647 w 99"/>
              <a:gd name="T59" fmla="*/ 2147483647 h 129"/>
              <a:gd name="T60" fmla="*/ 2147483647 w 99"/>
              <a:gd name="T61" fmla="*/ 2147483647 h 129"/>
              <a:gd name="T62" fmla="*/ 2147483647 w 99"/>
              <a:gd name="T63" fmla="*/ 2147483647 h 129"/>
              <a:gd name="T64" fmla="*/ 2147483647 w 99"/>
              <a:gd name="T65" fmla="*/ 2147483647 h 129"/>
              <a:gd name="T66" fmla="*/ 2147483647 w 99"/>
              <a:gd name="T67" fmla="*/ 2147483647 h 129"/>
              <a:gd name="T68" fmla="*/ 2147483647 w 99"/>
              <a:gd name="T69" fmla="*/ 2147483647 h 129"/>
              <a:gd name="T70" fmla="*/ 2147483647 w 99"/>
              <a:gd name="T71" fmla="*/ 2147483647 h 129"/>
              <a:gd name="T72" fmla="*/ 2147483647 w 99"/>
              <a:gd name="T73" fmla="*/ 2147483647 h 129"/>
              <a:gd name="T74" fmla="*/ 2147483647 w 99"/>
              <a:gd name="T75" fmla="*/ 2147483647 h 129"/>
              <a:gd name="T76" fmla="*/ 2147483647 w 99"/>
              <a:gd name="T77" fmla="*/ 2147483647 h 1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129"/>
              <a:gd name="T119" fmla="*/ 99 w 99"/>
              <a:gd name="T120" fmla="*/ 129 h 1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129">
                <a:moveTo>
                  <a:pt x="96" y="95"/>
                </a:moveTo>
                <a:lnTo>
                  <a:pt x="86" y="104"/>
                </a:lnTo>
                <a:lnTo>
                  <a:pt x="77" y="111"/>
                </a:lnTo>
                <a:lnTo>
                  <a:pt x="68" y="117"/>
                </a:lnTo>
                <a:lnTo>
                  <a:pt x="59" y="122"/>
                </a:lnTo>
                <a:lnTo>
                  <a:pt x="48" y="126"/>
                </a:lnTo>
                <a:lnTo>
                  <a:pt x="37" y="128"/>
                </a:lnTo>
                <a:lnTo>
                  <a:pt x="26" y="129"/>
                </a:lnTo>
                <a:lnTo>
                  <a:pt x="13" y="128"/>
                </a:lnTo>
                <a:lnTo>
                  <a:pt x="8" y="119"/>
                </a:lnTo>
                <a:lnTo>
                  <a:pt x="4" y="111"/>
                </a:lnTo>
                <a:lnTo>
                  <a:pt x="1" y="102"/>
                </a:lnTo>
                <a:lnTo>
                  <a:pt x="0" y="93"/>
                </a:lnTo>
                <a:lnTo>
                  <a:pt x="0" y="84"/>
                </a:lnTo>
                <a:lnTo>
                  <a:pt x="1" y="76"/>
                </a:lnTo>
                <a:lnTo>
                  <a:pt x="2" y="68"/>
                </a:lnTo>
                <a:lnTo>
                  <a:pt x="5" y="59"/>
                </a:lnTo>
                <a:lnTo>
                  <a:pt x="8" y="51"/>
                </a:lnTo>
                <a:lnTo>
                  <a:pt x="13" y="43"/>
                </a:lnTo>
                <a:lnTo>
                  <a:pt x="17" y="36"/>
                </a:lnTo>
                <a:lnTo>
                  <a:pt x="24" y="28"/>
                </a:lnTo>
                <a:lnTo>
                  <a:pt x="35" y="14"/>
                </a:lnTo>
                <a:lnTo>
                  <a:pt x="47" y="0"/>
                </a:lnTo>
                <a:lnTo>
                  <a:pt x="55" y="1"/>
                </a:lnTo>
                <a:lnTo>
                  <a:pt x="61" y="4"/>
                </a:lnTo>
                <a:lnTo>
                  <a:pt x="67" y="7"/>
                </a:lnTo>
                <a:lnTo>
                  <a:pt x="73" y="12"/>
                </a:lnTo>
                <a:lnTo>
                  <a:pt x="78" y="17"/>
                </a:lnTo>
                <a:lnTo>
                  <a:pt x="82" y="22"/>
                </a:lnTo>
                <a:lnTo>
                  <a:pt x="86" y="28"/>
                </a:lnTo>
                <a:lnTo>
                  <a:pt x="90" y="34"/>
                </a:lnTo>
                <a:lnTo>
                  <a:pt x="93" y="41"/>
                </a:lnTo>
                <a:lnTo>
                  <a:pt x="95" y="48"/>
                </a:lnTo>
                <a:lnTo>
                  <a:pt x="97" y="56"/>
                </a:lnTo>
                <a:lnTo>
                  <a:pt x="98" y="63"/>
                </a:lnTo>
                <a:lnTo>
                  <a:pt x="99" y="71"/>
                </a:lnTo>
                <a:lnTo>
                  <a:pt x="98" y="79"/>
                </a:lnTo>
                <a:lnTo>
                  <a:pt x="98" y="87"/>
                </a:lnTo>
                <a:lnTo>
                  <a:pt x="96"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2" name="Freeform 48"/>
          <p:cNvSpPr>
            <a:spLocks/>
          </p:cNvSpPr>
          <p:nvPr/>
        </p:nvSpPr>
        <p:spPr bwMode="auto">
          <a:xfrm>
            <a:off x="6286500" y="4083050"/>
            <a:ext cx="73025" cy="125413"/>
          </a:xfrm>
          <a:custGeom>
            <a:avLst/>
            <a:gdLst>
              <a:gd name="T0" fmla="*/ 2147483647 w 276"/>
              <a:gd name="T1" fmla="*/ 2147483647 h 554"/>
              <a:gd name="T2" fmla="*/ 2147483647 w 276"/>
              <a:gd name="T3" fmla="*/ 2147483647 h 554"/>
              <a:gd name="T4" fmla="*/ 2147483647 w 276"/>
              <a:gd name="T5" fmla="*/ 2147483647 h 554"/>
              <a:gd name="T6" fmla="*/ 2147483647 w 276"/>
              <a:gd name="T7" fmla="*/ 2147483647 h 554"/>
              <a:gd name="T8" fmla="*/ 2147483647 w 276"/>
              <a:gd name="T9" fmla="*/ 2147483647 h 554"/>
              <a:gd name="T10" fmla="*/ 2147483647 w 276"/>
              <a:gd name="T11" fmla="*/ 2147483647 h 554"/>
              <a:gd name="T12" fmla="*/ 2147483647 w 276"/>
              <a:gd name="T13" fmla="*/ 2147483647 h 554"/>
              <a:gd name="T14" fmla="*/ 2147483647 w 276"/>
              <a:gd name="T15" fmla="*/ 2147483647 h 554"/>
              <a:gd name="T16" fmla="*/ 2147483647 w 276"/>
              <a:gd name="T17" fmla="*/ 2147483647 h 554"/>
              <a:gd name="T18" fmla="*/ 2147483647 w 276"/>
              <a:gd name="T19" fmla="*/ 2147483647 h 554"/>
              <a:gd name="T20" fmla="*/ 2147483647 w 276"/>
              <a:gd name="T21" fmla="*/ 2147483647 h 554"/>
              <a:gd name="T22" fmla="*/ 2147483647 w 276"/>
              <a:gd name="T23" fmla="*/ 2147483647 h 554"/>
              <a:gd name="T24" fmla="*/ 2147483647 w 276"/>
              <a:gd name="T25" fmla="*/ 2147483647 h 554"/>
              <a:gd name="T26" fmla="*/ 0 w 276"/>
              <a:gd name="T27" fmla="*/ 2147483647 h 554"/>
              <a:gd name="T28" fmla="*/ 2147483647 w 276"/>
              <a:gd name="T29" fmla="*/ 2147483647 h 554"/>
              <a:gd name="T30" fmla="*/ 2147483647 w 276"/>
              <a:gd name="T31" fmla="*/ 2147483647 h 554"/>
              <a:gd name="T32" fmla="*/ 2147483647 w 276"/>
              <a:gd name="T33" fmla="*/ 2147483647 h 554"/>
              <a:gd name="T34" fmla="*/ 2147483647 w 276"/>
              <a:gd name="T35" fmla="*/ 2147483647 h 554"/>
              <a:gd name="T36" fmla="*/ 2147483647 w 276"/>
              <a:gd name="T37" fmla="*/ 2147483647 h 554"/>
              <a:gd name="T38" fmla="*/ 2147483647 w 276"/>
              <a:gd name="T39" fmla="*/ 2147483647 h 554"/>
              <a:gd name="T40" fmla="*/ 2147483647 w 276"/>
              <a:gd name="T41" fmla="*/ 2147483647 h 554"/>
              <a:gd name="T42" fmla="*/ 2147483647 w 276"/>
              <a:gd name="T43" fmla="*/ 2147483647 h 554"/>
              <a:gd name="T44" fmla="*/ 2147483647 w 276"/>
              <a:gd name="T45" fmla="*/ 2147483647 h 554"/>
              <a:gd name="T46" fmla="*/ 2147483647 w 276"/>
              <a:gd name="T47" fmla="*/ 2147483647 h 554"/>
              <a:gd name="T48" fmla="*/ 2147483647 w 276"/>
              <a:gd name="T49" fmla="*/ 2147483647 h 554"/>
              <a:gd name="T50" fmla="*/ 2147483647 w 276"/>
              <a:gd name="T51" fmla="*/ 2147483647 h 554"/>
              <a:gd name="T52" fmla="*/ 2147483647 w 276"/>
              <a:gd name="T53" fmla="*/ 2147483647 h 554"/>
              <a:gd name="T54" fmla="*/ 2147483647 w 276"/>
              <a:gd name="T55" fmla="*/ 2147483647 h 554"/>
              <a:gd name="T56" fmla="*/ 2147483647 w 276"/>
              <a:gd name="T57" fmla="*/ 2147483647 h 554"/>
              <a:gd name="T58" fmla="*/ 2147483647 w 276"/>
              <a:gd name="T59" fmla="*/ 2147483647 h 554"/>
              <a:gd name="T60" fmla="*/ 2147483647 w 276"/>
              <a:gd name="T61" fmla="*/ 2147483647 h 554"/>
              <a:gd name="T62" fmla="*/ 2147483647 w 276"/>
              <a:gd name="T63" fmla="*/ 2147483647 h 554"/>
              <a:gd name="T64" fmla="*/ 2147483647 w 276"/>
              <a:gd name="T65" fmla="*/ 2147483647 h 554"/>
              <a:gd name="T66" fmla="*/ 2147483647 w 276"/>
              <a:gd name="T67" fmla="*/ 2147483647 h 554"/>
              <a:gd name="T68" fmla="*/ 2147483647 w 276"/>
              <a:gd name="T69" fmla="*/ 2147483647 h 554"/>
              <a:gd name="T70" fmla="*/ 2147483647 w 276"/>
              <a:gd name="T71" fmla="*/ 2147483647 h 554"/>
              <a:gd name="T72" fmla="*/ 2147483647 w 276"/>
              <a:gd name="T73" fmla="*/ 2147483647 h 554"/>
              <a:gd name="T74" fmla="*/ 2147483647 w 276"/>
              <a:gd name="T75" fmla="*/ 2147483647 h 554"/>
              <a:gd name="T76" fmla="*/ 2147483647 w 276"/>
              <a:gd name="T77" fmla="*/ 2147483647 h 554"/>
              <a:gd name="T78" fmla="*/ 2147483647 w 276"/>
              <a:gd name="T79" fmla="*/ 2147483647 h 554"/>
              <a:gd name="T80" fmla="*/ 2147483647 w 276"/>
              <a:gd name="T81" fmla="*/ 2147483647 h 554"/>
              <a:gd name="T82" fmla="*/ 2147483647 w 276"/>
              <a:gd name="T83" fmla="*/ 0 h 554"/>
              <a:gd name="T84" fmla="*/ 2147483647 w 276"/>
              <a:gd name="T85" fmla="*/ 2147483647 h 5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6"/>
              <a:gd name="T130" fmla="*/ 0 h 554"/>
              <a:gd name="T131" fmla="*/ 276 w 276"/>
              <a:gd name="T132" fmla="*/ 554 h 5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6" h="554">
                <a:moveTo>
                  <a:pt x="97" y="540"/>
                </a:moveTo>
                <a:lnTo>
                  <a:pt x="93" y="541"/>
                </a:lnTo>
                <a:lnTo>
                  <a:pt x="89" y="542"/>
                </a:lnTo>
                <a:lnTo>
                  <a:pt x="85" y="541"/>
                </a:lnTo>
                <a:lnTo>
                  <a:pt x="81" y="540"/>
                </a:lnTo>
                <a:lnTo>
                  <a:pt x="74" y="537"/>
                </a:lnTo>
                <a:lnTo>
                  <a:pt x="66" y="533"/>
                </a:lnTo>
                <a:lnTo>
                  <a:pt x="58" y="529"/>
                </a:lnTo>
                <a:lnTo>
                  <a:pt x="51" y="525"/>
                </a:lnTo>
                <a:lnTo>
                  <a:pt x="47" y="524"/>
                </a:lnTo>
                <a:lnTo>
                  <a:pt x="43" y="524"/>
                </a:lnTo>
                <a:lnTo>
                  <a:pt x="39" y="524"/>
                </a:lnTo>
                <a:lnTo>
                  <a:pt x="34" y="526"/>
                </a:lnTo>
                <a:lnTo>
                  <a:pt x="0" y="554"/>
                </a:lnTo>
                <a:lnTo>
                  <a:pt x="26" y="508"/>
                </a:lnTo>
                <a:lnTo>
                  <a:pt x="52" y="460"/>
                </a:lnTo>
                <a:lnTo>
                  <a:pt x="76" y="413"/>
                </a:lnTo>
                <a:lnTo>
                  <a:pt x="99" y="364"/>
                </a:lnTo>
                <a:lnTo>
                  <a:pt x="125" y="317"/>
                </a:lnTo>
                <a:lnTo>
                  <a:pt x="152" y="271"/>
                </a:lnTo>
                <a:lnTo>
                  <a:pt x="166" y="247"/>
                </a:lnTo>
                <a:lnTo>
                  <a:pt x="181" y="224"/>
                </a:lnTo>
                <a:lnTo>
                  <a:pt x="197" y="202"/>
                </a:lnTo>
                <a:lnTo>
                  <a:pt x="213" y="179"/>
                </a:lnTo>
                <a:lnTo>
                  <a:pt x="208" y="172"/>
                </a:lnTo>
                <a:lnTo>
                  <a:pt x="204" y="166"/>
                </a:lnTo>
                <a:lnTo>
                  <a:pt x="201" y="159"/>
                </a:lnTo>
                <a:lnTo>
                  <a:pt x="198" y="153"/>
                </a:lnTo>
                <a:lnTo>
                  <a:pt x="197" y="146"/>
                </a:lnTo>
                <a:lnTo>
                  <a:pt x="196" y="140"/>
                </a:lnTo>
                <a:lnTo>
                  <a:pt x="195" y="134"/>
                </a:lnTo>
                <a:lnTo>
                  <a:pt x="195" y="128"/>
                </a:lnTo>
                <a:lnTo>
                  <a:pt x="197" y="116"/>
                </a:lnTo>
                <a:lnTo>
                  <a:pt x="201" y="105"/>
                </a:lnTo>
                <a:lnTo>
                  <a:pt x="207" y="94"/>
                </a:lnTo>
                <a:lnTo>
                  <a:pt x="215" y="84"/>
                </a:lnTo>
                <a:lnTo>
                  <a:pt x="231" y="63"/>
                </a:lnTo>
                <a:lnTo>
                  <a:pt x="248" y="43"/>
                </a:lnTo>
                <a:lnTo>
                  <a:pt x="257" y="32"/>
                </a:lnTo>
                <a:lnTo>
                  <a:pt x="264" y="22"/>
                </a:lnTo>
                <a:lnTo>
                  <a:pt x="271" y="11"/>
                </a:lnTo>
                <a:lnTo>
                  <a:pt x="276" y="0"/>
                </a:lnTo>
                <a:lnTo>
                  <a:pt x="97" y="540"/>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3" name="Freeform 49"/>
          <p:cNvSpPr>
            <a:spLocks/>
          </p:cNvSpPr>
          <p:nvPr/>
        </p:nvSpPr>
        <p:spPr bwMode="auto">
          <a:xfrm>
            <a:off x="6127750" y="4086225"/>
            <a:ext cx="538163" cy="755650"/>
          </a:xfrm>
          <a:custGeom>
            <a:avLst/>
            <a:gdLst>
              <a:gd name="T0" fmla="*/ 2147483647 w 2034"/>
              <a:gd name="T1" fmla="*/ 2147483647 h 3329"/>
              <a:gd name="T2" fmla="*/ 2147483647 w 2034"/>
              <a:gd name="T3" fmla="*/ 2147483647 h 3329"/>
              <a:gd name="T4" fmla="*/ 2147483647 w 2034"/>
              <a:gd name="T5" fmla="*/ 2147483647 h 3329"/>
              <a:gd name="T6" fmla="*/ 2147483647 w 2034"/>
              <a:gd name="T7" fmla="*/ 2147483647 h 3329"/>
              <a:gd name="T8" fmla="*/ 2147483647 w 2034"/>
              <a:gd name="T9" fmla="*/ 2147483647 h 3329"/>
              <a:gd name="T10" fmla="*/ 2147483647 w 2034"/>
              <a:gd name="T11" fmla="*/ 2147483647 h 3329"/>
              <a:gd name="T12" fmla="*/ 2147483647 w 2034"/>
              <a:gd name="T13" fmla="*/ 2147483647 h 3329"/>
              <a:gd name="T14" fmla="*/ 2147483647 w 2034"/>
              <a:gd name="T15" fmla="*/ 2147483647 h 3329"/>
              <a:gd name="T16" fmla="*/ 2147483647 w 2034"/>
              <a:gd name="T17" fmla="*/ 2147483647 h 3329"/>
              <a:gd name="T18" fmla="*/ 2147483647 w 2034"/>
              <a:gd name="T19" fmla="*/ 2147483647 h 3329"/>
              <a:gd name="T20" fmla="*/ 2147483647 w 2034"/>
              <a:gd name="T21" fmla="*/ 2147483647 h 3329"/>
              <a:gd name="T22" fmla="*/ 2147483647 w 2034"/>
              <a:gd name="T23" fmla="*/ 2147483647 h 3329"/>
              <a:gd name="T24" fmla="*/ 2147483647 w 2034"/>
              <a:gd name="T25" fmla="*/ 2147483647 h 3329"/>
              <a:gd name="T26" fmla="*/ 2147483647 w 2034"/>
              <a:gd name="T27" fmla="*/ 2147483647 h 3329"/>
              <a:gd name="T28" fmla="*/ 2147483647 w 2034"/>
              <a:gd name="T29" fmla="*/ 2147483647 h 3329"/>
              <a:gd name="T30" fmla="*/ 2147483647 w 2034"/>
              <a:gd name="T31" fmla="*/ 2147483647 h 3329"/>
              <a:gd name="T32" fmla="*/ 2147483647 w 2034"/>
              <a:gd name="T33" fmla="*/ 2147483647 h 3329"/>
              <a:gd name="T34" fmla="*/ 2147483647 w 2034"/>
              <a:gd name="T35" fmla="*/ 2147483647 h 3329"/>
              <a:gd name="T36" fmla="*/ 2147483647 w 2034"/>
              <a:gd name="T37" fmla="*/ 2147483647 h 3329"/>
              <a:gd name="T38" fmla="*/ 2147483647 w 2034"/>
              <a:gd name="T39" fmla="*/ 2147483647 h 3329"/>
              <a:gd name="T40" fmla="*/ 2147483647 w 2034"/>
              <a:gd name="T41" fmla="*/ 2147483647 h 3329"/>
              <a:gd name="T42" fmla="*/ 2147483647 w 2034"/>
              <a:gd name="T43" fmla="*/ 2147483647 h 3329"/>
              <a:gd name="T44" fmla="*/ 2147483647 w 2034"/>
              <a:gd name="T45" fmla="*/ 2147483647 h 3329"/>
              <a:gd name="T46" fmla="*/ 2147483647 w 2034"/>
              <a:gd name="T47" fmla="*/ 2147483647 h 3329"/>
              <a:gd name="T48" fmla="*/ 2147483647 w 2034"/>
              <a:gd name="T49" fmla="*/ 2147483647 h 3329"/>
              <a:gd name="T50" fmla="*/ 2147483647 w 2034"/>
              <a:gd name="T51" fmla="*/ 2147483647 h 3329"/>
              <a:gd name="T52" fmla="*/ 2147483647 w 2034"/>
              <a:gd name="T53" fmla="*/ 2147483647 h 3329"/>
              <a:gd name="T54" fmla="*/ 2147483647 w 2034"/>
              <a:gd name="T55" fmla="*/ 2147483647 h 3329"/>
              <a:gd name="T56" fmla="*/ 2147483647 w 2034"/>
              <a:gd name="T57" fmla="*/ 2147483647 h 3329"/>
              <a:gd name="T58" fmla="*/ 2147483647 w 2034"/>
              <a:gd name="T59" fmla="*/ 2147483647 h 3329"/>
              <a:gd name="T60" fmla="*/ 2147483647 w 2034"/>
              <a:gd name="T61" fmla="*/ 2147483647 h 3329"/>
              <a:gd name="T62" fmla="*/ 2147483647 w 2034"/>
              <a:gd name="T63" fmla="*/ 2147483647 h 3329"/>
              <a:gd name="T64" fmla="*/ 2147483647 w 2034"/>
              <a:gd name="T65" fmla="*/ 2147483647 h 3329"/>
              <a:gd name="T66" fmla="*/ 2147483647 w 2034"/>
              <a:gd name="T67" fmla="*/ 2147483647 h 3329"/>
              <a:gd name="T68" fmla="*/ 2147483647 w 2034"/>
              <a:gd name="T69" fmla="*/ 2147483647 h 3329"/>
              <a:gd name="T70" fmla="*/ 2147483647 w 2034"/>
              <a:gd name="T71" fmla="*/ 2147483647 h 3329"/>
              <a:gd name="T72" fmla="*/ 2147483647 w 2034"/>
              <a:gd name="T73" fmla="*/ 2147483647 h 3329"/>
              <a:gd name="T74" fmla="*/ 2147483647 w 2034"/>
              <a:gd name="T75" fmla="*/ 2147483647 h 3329"/>
              <a:gd name="T76" fmla="*/ 2147483647 w 2034"/>
              <a:gd name="T77" fmla="*/ 2147483647 h 3329"/>
              <a:gd name="T78" fmla="*/ 2147483647 w 2034"/>
              <a:gd name="T79" fmla="*/ 2147483647 h 3329"/>
              <a:gd name="T80" fmla="*/ 2147483647 w 2034"/>
              <a:gd name="T81" fmla="*/ 2147483647 h 3329"/>
              <a:gd name="T82" fmla="*/ 0 w 2034"/>
              <a:gd name="T83" fmla="*/ 2147483647 h 3329"/>
              <a:gd name="T84" fmla="*/ 2147483647 w 2034"/>
              <a:gd name="T85" fmla="*/ 2147483647 h 3329"/>
              <a:gd name="T86" fmla="*/ 2147483647 w 2034"/>
              <a:gd name="T87" fmla="*/ 2147483647 h 3329"/>
              <a:gd name="T88" fmla="*/ 2147483647 w 2034"/>
              <a:gd name="T89" fmla="*/ 2147483647 h 3329"/>
              <a:gd name="T90" fmla="*/ 2147483647 w 2034"/>
              <a:gd name="T91" fmla="*/ 2147483647 h 3329"/>
              <a:gd name="T92" fmla="*/ 2147483647 w 2034"/>
              <a:gd name="T93" fmla="*/ 2147483647 h 3329"/>
              <a:gd name="T94" fmla="*/ 2147483647 w 2034"/>
              <a:gd name="T95" fmla="*/ 2147483647 h 3329"/>
              <a:gd name="T96" fmla="*/ 2147483647 w 2034"/>
              <a:gd name="T97" fmla="*/ 2147483647 h 3329"/>
              <a:gd name="T98" fmla="*/ 2147483647 w 2034"/>
              <a:gd name="T99" fmla="*/ 2147483647 h 3329"/>
              <a:gd name="T100" fmla="*/ 2147483647 w 2034"/>
              <a:gd name="T101" fmla="*/ 2147483647 h 3329"/>
              <a:gd name="T102" fmla="*/ 2147483647 w 2034"/>
              <a:gd name="T103" fmla="*/ 2147483647 h 3329"/>
              <a:gd name="T104" fmla="*/ 2147483647 w 2034"/>
              <a:gd name="T105" fmla="*/ 2147483647 h 3329"/>
              <a:gd name="T106" fmla="*/ 2147483647 w 2034"/>
              <a:gd name="T107" fmla="*/ 2147483647 h 3329"/>
              <a:gd name="T108" fmla="*/ 2147483647 w 2034"/>
              <a:gd name="T109" fmla="*/ 2147483647 h 3329"/>
              <a:gd name="T110" fmla="*/ 2147483647 w 2034"/>
              <a:gd name="T111" fmla="*/ 2147483647 h 3329"/>
              <a:gd name="T112" fmla="*/ 2147483647 w 2034"/>
              <a:gd name="T113" fmla="*/ 2147483647 h 33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34"/>
              <a:gd name="T172" fmla="*/ 0 h 3329"/>
              <a:gd name="T173" fmla="*/ 2034 w 2034"/>
              <a:gd name="T174" fmla="*/ 3329 h 33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34" h="3329">
                <a:moveTo>
                  <a:pt x="1376" y="114"/>
                </a:moveTo>
                <a:lnTo>
                  <a:pt x="1436" y="137"/>
                </a:lnTo>
                <a:lnTo>
                  <a:pt x="1497" y="160"/>
                </a:lnTo>
                <a:lnTo>
                  <a:pt x="1559" y="183"/>
                </a:lnTo>
                <a:lnTo>
                  <a:pt x="1620" y="207"/>
                </a:lnTo>
                <a:lnTo>
                  <a:pt x="1681" y="232"/>
                </a:lnTo>
                <a:lnTo>
                  <a:pt x="1742" y="259"/>
                </a:lnTo>
                <a:lnTo>
                  <a:pt x="1772" y="273"/>
                </a:lnTo>
                <a:lnTo>
                  <a:pt x="1802" y="287"/>
                </a:lnTo>
                <a:lnTo>
                  <a:pt x="1831" y="302"/>
                </a:lnTo>
                <a:lnTo>
                  <a:pt x="1860" y="318"/>
                </a:lnTo>
                <a:lnTo>
                  <a:pt x="1882" y="324"/>
                </a:lnTo>
                <a:lnTo>
                  <a:pt x="1905" y="329"/>
                </a:lnTo>
                <a:lnTo>
                  <a:pt x="1928" y="334"/>
                </a:lnTo>
                <a:lnTo>
                  <a:pt x="1951" y="339"/>
                </a:lnTo>
                <a:lnTo>
                  <a:pt x="1974" y="346"/>
                </a:lnTo>
                <a:lnTo>
                  <a:pt x="1995" y="354"/>
                </a:lnTo>
                <a:lnTo>
                  <a:pt x="2005" y="360"/>
                </a:lnTo>
                <a:lnTo>
                  <a:pt x="2016" y="366"/>
                </a:lnTo>
                <a:lnTo>
                  <a:pt x="2025" y="372"/>
                </a:lnTo>
                <a:lnTo>
                  <a:pt x="2034" y="380"/>
                </a:lnTo>
                <a:lnTo>
                  <a:pt x="2031" y="400"/>
                </a:lnTo>
                <a:lnTo>
                  <a:pt x="2027" y="418"/>
                </a:lnTo>
                <a:lnTo>
                  <a:pt x="2021" y="434"/>
                </a:lnTo>
                <a:lnTo>
                  <a:pt x="2015" y="449"/>
                </a:lnTo>
                <a:lnTo>
                  <a:pt x="2007" y="463"/>
                </a:lnTo>
                <a:lnTo>
                  <a:pt x="1998" y="476"/>
                </a:lnTo>
                <a:lnTo>
                  <a:pt x="1989" y="488"/>
                </a:lnTo>
                <a:lnTo>
                  <a:pt x="1980" y="499"/>
                </a:lnTo>
                <a:lnTo>
                  <a:pt x="1969" y="508"/>
                </a:lnTo>
                <a:lnTo>
                  <a:pt x="1958" y="517"/>
                </a:lnTo>
                <a:lnTo>
                  <a:pt x="1947" y="525"/>
                </a:lnTo>
                <a:lnTo>
                  <a:pt x="1936" y="533"/>
                </a:lnTo>
                <a:lnTo>
                  <a:pt x="1912" y="547"/>
                </a:lnTo>
                <a:lnTo>
                  <a:pt x="1887" y="560"/>
                </a:lnTo>
                <a:lnTo>
                  <a:pt x="1863" y="573"/>
                </a:lnTo>
                <a:lnTo>
                  <a:pt x="1840" y="587"/>
                </a:lnTo>
                <a:lnTo>
                  <a:pt x="1829" y="595"/>
                </a:lnTo>
                <a:lnTo>
                  <a:pt x="1819" y="603"/>
                </a:lnTo>
                <a:lnTo>
                  <a:pt x="1809" y="613"/>
                </a:lnTo>
                <a:lnTo>
                  <a:pt x="1800" y="623"/>
                </a:lnTo>
                <a:lnTo>
                  <a:pt x="1791" y="634"/>
                </a:lnTo>
                <a:lnTo>
                  <a:pt x="1783" y="646"/>
                </a:lnTo>
                <a:lnTo>
                  <a:pt x="1776" y="658"/>
                </a:lnTo>
                <a:lnTo>
                  <a:pt x="1771" y="673"/>
                </a:lnTo>
                <a:lnTo>
                  <a:pt x="1766" y="688"/>
                </a:lnTo>
                <a:lnTo>
                  <a:pt x="1762" y="705"/>
                </a:lnTo>
                <a:lnTo>
                  <a:pt x="1759" y="724"/>
                </a:lnTo>
                <a:lnTo>
                  <a:pt x="1758" y="745"/>
                </a:lnTo>
                <a:lnTo>
                  <a:pt x="1860" y="825"/>
                </a:lnTo>
                <a:lnTo>
                  <a:pt x="1852" y="832"/>
                </a:lnTo>
                <a:lnTo>
                  <a:pt x="1845" y="839"/>
                </a:lnTo>
                <a:lnTo>
                  <a:pt x="1838" y="847"/>
                </a:lnTo>
                <a:lnTo>
                  <a:pt x="1833" y="855"/>
                </a:lnTo>
                <a:lnTo>
                  <a:pt x="1826" y="864"/>
                </a:lnTo>
                <a:lnTo>
                  <a:pt x="1821" y="872"/>
                </a:lnTo>
                <a:lnTo>
                  <a:pt x="1817" y="880"/>
                </a:lnTo>
                <a:lnTo>
                  <a:pt x="1814" y="889"/>
                </a:lnTo>
                <a:lnTo>
                  <a:pt x="1810" y="897"/>
                </a:lnTo>
                <a:lnTo>
                  <a:pt x="1808" y="906"/>
                </a:lnTo>
                <a:lnTo>
                  <a:pt x="1806" y="915"/>
                </a:lnTo>
                <a:lnTo>
                  <a:pt x="1805" y="924"/>
                </a:lnTo>
                <a:lnTo>
                  <a:pt x="1805" y="934"/>
                </a:lnTo>
                <a:lnTo>
                  <a:pt x="1805" y="943"/>
                </a:lnTo>
                <a:lnTo>
                  <a:pt x="1806" y="953"/>
                </a:lnTo>
                <a:lnTo>
                  <a:pt x="1807" y="962"/>
                </a:lnTo>
                <a:lnTo>
                  <a:pt x="1875" y="1010"/>
                </a:lnTo>
                <a:lnTo>
                  <a:pt x="1870" y="1055"/>
                </a:lnTo>
                <a:lnTo>
                  <a:pt x="1864" y="1099"/>
                </a:lnTo>
                <a:lnTo>
                  <a:pt x="1861" y="1145"/>
                </a:lnTo>
                <a:lnTo>
                  <a:pt x="1857" y="1189"/>
                </a:lnTo>
                <a:lnTo>
                  <a:pt x="1854" y="1234"/>
                </a:lnTo>
                <a:lnTo>
                  <a:pt x="1852" y="1280"/>
                </a:lnTo>
                <a:lnTo>
                  <a:pt x="1850" y="1326"/>
                </a:lnTo>
                <a:lnTo>
                  <a:pt x="1849" y="1372"/>
                </a:lnTo>
                <a:lnTo>
                  <a:pt x="1848" y="1463"/>
                </a:lnTo>
                <a:lnTo>
                  <a:pt x="1849" y="1555"/>
                </a:lnTo>
                <a:lnTo>
                  <a:pt x="1851" y="1648"/>
                </a:lnTo>
                <a:lnTo>
                  <a:pt x="1855" y="1739"/>
                </a:lnTo>
                <a:lnTo>
                  <a:pt x="1861" y="1832"/>
                </a:lnTo>
                <a:lnTo>
                  <a:pt x="1869" y="1924"/>
                </a:lnTo>
                <a:lnTo>
                  <a:pt x="1877" y="2016"/>
                </a:lnTo>
                <a:lnTo>
                  <a:pt x="1887" y="2107"/>
                </a:lnTo>
                <a:lnTo>
                  <a:pt x="1898" y="2198"/>
                </a:lnTo>
                <a:lnTo>
                  <a:pt x="1910" y="2288"/>
                </a:lnTo>
                <a:lnTo>
                  <a:pt x="1923" y="2378"/>
                </a:lnTo>
                <a:lnTo>
                  <a:pt x="1938" y="2465"/>
                </a:lnTo>
                <a:lnTo>
                  <a:pt x="1938" y="2477"/>
                </a:lnTo>
                <a:lnTo>
                  <a:pt x="1938" y="2489"/>
                </a:lnTo>
                <a:lnTo>
                  <a:pt x="1937" y="2502"/>
                </a:lnTo>
                <a:lnTo>
                  <a:pt x="1934" y="2514"/>
                </a:lnTo>
                <a:lnTo>
                  <a:pt x="1929" y="2539"/>
                </a:lnTo>
                <a:lnTo>
                  <a:pt x="1923" y="2565"/>
                </a:lnTo>
                <a:lnTo>
                  <a:pt x="1906" y="2617"/>
                </a:lnTo>
                <a:lnTo>
                  <a:pt x="1888" y="2672"/>
                </a:lnTo>
                <a:lnTo>
                  <a:pt x="1880" y="2698"/>
                </a:lnTo>
                <a:lnTo>
                  <a:pt x="1875" y="2725"/>
                </a:lnTo>
                <a:lnTo>
                  <a:pt x="1872" y="2738"/>
                </a:lnTo>
                <a:lnTo>
                  <a:pt x="1871" y="2752"/>
                </a:lnTo>
                <a:lnTo>
                  <a:pt x="1870" y="2765"/>
                </a:lnTo>
                <a:lnTo>
                  <a:pt x="1870" y="2777"/>
                </a:lnTo>
                <a:lnTo>
                  <a:pt x="1870" y="2790"/>
                </a:lnTo>
                <a:lnTo>
                  <a:pt x="1872" y="2803"/>
                </a:lnTo>
                <a:lnTo>
                  <a:pt x="1874" y="2815"/>
                </a:lnTo>
                <a:lnTo>
                  <a:pt x="1878" y="2827"/>
                </a:lnTo>
                <a:lnTo>
                  <a:pt x="1882" y="2839"/>
                </a:lnTo>
                <a:lnTo>
                  <a:pt x="1888" y="2850"/>
                </a:lnTo>
                <a:lnTo>
                  <a:pt x="1895" y="2862"/>
                </a:lnTo>
                <a:lnTo>
                  <a:pt x="1904" y="2873"/>
                </a:lnTo>
                <a:lnTo>
                  <a:pt x="1886" y="2882"/>
                </a:lnTo>
                <a:lnTo>
                  <a:pt x="1869" y="2890"/>
                </a:lnTo>
                <a:lnTo>
                  <a:pt x="1852" y="2899"/>
                </a:lnTo>
                <a:lnTo>
                  <a:pt x="1838" y="2909"/>
                </a:lnTo>
                <a:lnTo>
                  <a:pt x="1823" y="2919"/>
                </a:lnTo>
                <a:lnTo>
                  <a:pt x="1810" y="2931"/>
                </a:lnTo>
                <a:lnTo>
                  <a:pt x="1798" y="2943"/>
                </a:lnTo>
                <a:lnTo>
                  <a:pt x="1786" y="2955"/>
                </a:lnTo>
                <a:lnTo>
                  <a:pt x="1775" y="2968"/>
                </a:lnTo>
                <a:lnTo>
                  <a:pt x="1765" y="2982"/>
                </a:lnTo>
                <a:lnTo>
                  <a:pt x="1754" y="2996"/>
                </a:lnTo>
                <a:lnTo>
                  <a:pt x="1745" y="3011"/>
                </a:lnTo>
                <a:lnTo>
                  <a:pt x="1729" y="3041"/>
                </a:lnTo>
                <a:lnTo>
                  <a:pt x="1713" y="3073"/>
                </a:lnTo>
                <a:lnTo>
                  <a:pt x="1685" y="3138"/>
                </a:lnTo>
                <a:lnTo>
                  <a:pt x="1660" y="3204"/>
                </a:lnTo>
                <a:lnTo>
                  <a:pt x="1645" y="3237"/>
                </a:lnTo>
                <a:lnTo>
                  <a:pt x="1632" y="3269"/>
                </a:lnTo>
                <a:lnTo>
                  <a:pt x="1624" y="3285"/>
                </a:lnTo>
                <a:lnTo>
                  <a:pt x="1615" y="3300"/>
                </a:lnTo>
                <a:lnTo>
                  <a:pt x="1607" y="3314"/>
                </a:lnTo>
                <a:lnTo>
                  <a:pt x="1599" y="3329"/>
                </a:lnTo>
                <a:lnTo>
                  <a:pt x="1567" y="3322"/>
                </a:lnTo>
                <a:lnTo>
                  <a:pt x="1534" y="3314"/>
                </a:lnTo>
                <a:lnTo>
                  <a:pt x="1501" y="3306"/>
                </a:lnTo>
                <a:lnTo>
                  <a:pt x="1468" y="3297"/>
                </a:lnTo>
                <a:lnTo>
                  <a:pt x="1401" y="3277"/>
                </a:lnTo>
                <a:lnTo>
                  <a:pt x="1334" y="3255"/>
                </a:lnTo>
                <a:lnTo>
                  <a:pt x="1266" y="3230"/>
                </a:lnTo>
                <a:lnTo>
                  <a:pt x="1199" y="3206"/>
                </a:lnTo>
                <a:lnTo>
                  <a:pt x="1132" y="3182"/>
                </a:lnTo>
                <a:lnTo>
                  <a:pt x="1066" y="3158"/>
                </a:lnTo>
                <a:lnTo>
                  <a:pt x="1028" y="3151"/>
                </a:lnTo>
                <a:lnTo>
                  <a:pt x="993" y="3145"/>
                </a:lnTo>
                <a:lnTo>
                  <a:pt x="960" y="3139"/>
                </a:lnTo>
                <a:lnTo>
                  <a:pt x="929" y="3133"/>
                </a:lnTo>
                <a:lnTo>
                  <a:pt x="899" y="3126"/>
                </a:lnTo>
                <a:lnTo>
                  <a:pt x="869" y="3121"/>
                </a:lnTo>
                <a:lnTo>
                  <a:pt x="839" y="3116"/>
                </a:lnTo>
                <a:lnTo>
                  <a:pt x="809" y="3110"/>
                </a:lnTo>
                <a:lnTo>
                  <a:pt x="806" y="3104"/>
                </a:lnTo>
                <a:lnTo>
                  <a:pt x="802" y="3099"/>
                </a:lnTo>
                <a:lnTo>
                  <a:pt x="799" y="3095"/>
                </a:lnTo>
                <a:lnTo>
                  <a:pt x="795" y="3091"/>
                </a:lnTo>
                <a:lnTo>
                  <a:pt x="787" y="3085"/>
                </a:lnTo>
                <a:lnTo>
                  <a:pt x="778" y="3080"/>
                </a:lnTo>
                <a:lnTo>
                  <a:pt x="768" y="3078"/>
                </a:lnTo>
                <a:lnTo>
                  <a:pt x="759" y="3076"/>
                </a:lnTo>
                <a:lnTo>
                  <a:pt x="749" y="3076"/>
                </a:lnTo>
                <a:lnTo>
                  <a:pt x="738" y="3076"/>
                </a:lnTo>
                <a:lnTo>
                  <a:pt x="717" y="3076"/>
                </a:lnTo>
                <a:lnTo>
                  <a:pt x="696" y="3075"/>
                </a:lnTo>
                <a:lnTo>
                  <a:pt x="687" y="3073"/>
                </a:lnTo>
                <a:lnTo>
                  <a:pt x="677" y="3070"/>
                </a:lnTo>
                <a:lnTo>
                  <a:pt x="673" y="3068"/>
                </a:lnTo>
                <a:lnTo>
                  <a:pt x="667" y="3065"/>
                </a:lnTo>
                <a:lnTo>
                  <a:pt x="663" y="3062"/>
                </a:lnTo>
                <a:lnTo>
                  <a:pt x="659" y="3058"/>
                </a:lnTo>
                <a:lnTo>
                  <a:pt x="0" y="2873"/>
                </a:lnTo>
                <a:lnTo>
                  <a:pt x="15" y="2857"/>
                </a:lnTo>
                <a:lnTo>
                  <a:pt x="27" y="2841"/>
                </a:lnTo>
                <a:lnTo>
                  <a:pt x="38" y="2824"/>
                </a:lnTo>
                <a:lnTo>
                  <a:pt x="48" y="2807"/>
                </a:lnTo>
                <a:lnTo>
                  <a:pt x="56" y="2789"/>
                </a:lnTo>
                <a:lnTo>
                  <a:pt x="64" y="2770"/>
                </a:lnTo>
                <a:lnTo>
                  <a:pt x="70" y="2752"/>
                </a:lnTo>
                <a:lnTo>
                  <a:pt x="77" y="2732"/>
                </a:lnTo>
                <a:lnTo>
                  <a:pt x="82" y="2712"/>
                </a:lnTo>
                <a:lnTo>
                  <a:pt x="86" y="2692"/>
                </a:lnTo>
                <a:lnTo>
                  <a:pt x="89" y="2673"/>
                </a:lnTo>
                <a:lnTo>
                  <a:pt x="93" y="2652"/>
                </a:lnTo>
                <a:lnTo>
                  <a:pt x="98" y="2611"/>
                </a:lnTo>
                <a:lnTo>
                  <a:pt x="103" y="2569"/>
                </a:lnTo>
                <a:lnTo>
                  <a:pt x="109" y="2528"/>
                </a:lnTo>
                <a:lnTo>
                  <a:pt x="114" y="2486"/>
                </a:lnTo>
                <a:lnTo>
                  <a:pt x="117" y="2466"/>
                </a:lnTo>
                <a:lnTo>
                  <a:pt x="121" y="2446"/>
                </a:lnTo>
                <a:lnTo>
                  <a:pt x="126" y="2426"/>
                </a:lnTo>
                <a:lnTo>
                  <a:pt x="131" y="2406"/>
                </a:lnTo>
                <a:lnTo>
                  <a:pt x="137" y="2387"/>
                </a:lnTo>
                <a:lnTo>
                  <a:pt x="144" y="2367"/>
                </a:lnTo>
                <a:lnTo>
                  <a:pt x="152" y="2348"/>
                </a:lnTo>
                <a:lnTo>
                  <a:pt x="161" y="2330"/>
                </a:lnTo>
                <a:lnTo>
                  <a:pt x="170" y="2312"/>
                </a:lnTo>
                <a:lnTo>
                  <a:pt x="182" y="2295"/>
                </a:lnTo>
                <a:lnTo>
                  <a:pt x="195" y="2278"/>
                </a:lnTo>
                <a:lnTo>
                  <a:pt x="209" y="2262"/>
                </a:lnTo>
                <a:lnTo>
                  <a:pt x="229" y="2190"/>
                </a:lnTo>
                <a:lnTo>
                  <a:pt x="250" y="2118"/>
                </a:lnTo>
                <a:lnTo>
                  <a:pt x="271" y="2048"/>
                </a:lnTo>
                <a:lnTo>
                  <a:pt x="293" y="1976"/>
                </a:lnTo>
                <a:lnTo>
                  <a:pt x="338" y="1834"/>
                </a:lnTo>
                <a:lnTo>
                  <a:pt x="385" y="1692"/>
                </a:lnTo>
                <a:lnTo>
                  <a:pt x="434" y="1551"/>
                </a:lnTo>
                <a:lnTo>
                  <a:pt x="484" y="1410"/>
                </a:lnTo>
                <a:lnTo>
                  <a:pt x="535" y="1269"/>
                </a:lnTo>
                <a:lnTo>
                  <a:pt x="585" y="1128"/>
                </a:lnTo>
                <a:lnTo>
                  <a:pt x="636" y="987"/>
                </a:lnTo>
                <a:lnTo>
                  <a:pt x="685" y="845"/>
                </a:lnTo>
                <a:lnTo>
                  <a:pt x="734" y="705"/>
                </a:lnTo>
                <a:lnTo>
                  <a:pt x="782" y="564"/>
                </a:lnTo>
                <a:lnTo>
                  <a:pt x="804" y="494"/>
                </a:lnTo>
                <a:lnTo>
                  <a:pt x="827" y="423"/>
                </a:lnTo>
                <a:lnTo>
                  <a:pt x="850" y="352"/>
                </a:lnTo>
                <a:lnTo>
                  <a:pt x="871" y="282"/>
                </a:lnTo>
                <a:lnTo>
                  <a:pt x="892" y="212"/>
                </a:lnTo>
                <a:lnTo>
                  <a:pt x="912" y="142"/>
                </a:lnTo>
                <a:lnTo>
                  <a:pt x="931" y="70"/>
                </a:lnTo>
                <a:lnTo>
                  <a:pt x="949" y="0"/>
                </a:lnTo>
                <a:lnTo>
                  <a:pt x="977" y="4"/>
                </a:lnTo>
                <a:lnTo>
                  <a:pt x="1005" y="9"/>
                </a:lnTo>
                <a:lnTo>
                  <a:pt x="1032" y="15"/>
                </a:lnTo>
                <a:lnTo>
                  <a:pt x="1058" y="22"/>
                </a:lnTo>
                <a:lnTo>
                  <a:pt x="1110" y="39"/>
                </a:lnTo>
                <a:lnTo>
                  <a:pt x="1161" y="57"/>
                </a:lnTo>
                <a:lnTo>
                  <a:pt x="1213" y="75"/>
                </a:lnTo>
                <a:lnTo>
                  <a:pt x="1265" y="92"/>
                </a:lnTo>
                <a:lnTo>
                  <a:pt x="1292" y="99"/>
                </a:lnTo>
                <a:lnTo>
                  <a:pt x="1319" y="106"/>
                </a:lnTo>
                <a:lnTo>
                  <a:pt x="1348" y="111"/>
                </a:lnTo>
                <a:lnTo>
                  <a:pt x="1376" y="114"/>
                </a:lnTo>
                <a:close/>
              </a:path>
            </a:pathLst>
          </a:custGeom>
          <a:solidFill>
            <a:srgbClr val="33B0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4" name="Freeform 50"/>
          <p:cNvSpPr>
            <a:spLocks/>
          </p:cNvSpPr>
          <p:nvPr/>
        </p:nvSpPr>
        <p:spPr bwMode="auto">
          <a:xfrm>
            <a:off x="6551613" y="4108450"/>
            <a:ext cx="20637" cy="6350"/>
          </a:xfrm>
          <a:custGeom>
            <a:avLst/>
            <a:gdLst>
              <a:gd name="T0" fmla="*/ 2147483647 w 77"/>
              <a:gd name="T1" fmla="*/ 2147483647 h 34"/>
              <a:gd name="T2" fmla="*/ 0 w 77"/>
              <a:gd name="T3" fmla="*/ 0 h 34"/>
              <a:gd name="T4" fmla="*/ 2147483647 w 77"/>
              <a:gd name="T5" fmla="*/ 2147483647 h 34"/>
              <a:gd name="T6" fmla="*/ 2147483647 w 77"/>
              <a:gd name="T7" fmla="*/ 2147483647 h 34"/>
              <a:gd name="T8" fmla="*/ 0 60000 65536"/>
              <a:gd name="T9" fmla="*/ 0 60000 65536"/>
              <a:gd name="T10" fmla="*/ 0 60000 65536"/>
              <a:gd name="T11" fmla="*/ 0 60000 65536"/>
              <a:gd name="T12" fmla="*/ 0 w 77"/>
              <a:gd name="T13" fmla="*/ 0 h 34"/>
              <a:gd name="T14" fmla="*/ 77 w 77"/>
              <a:gd name="T15" fmla="*/ 34 h 34"/>
            </a:gdLst>
            <a:ahLst/>
            <a:cxnLst>
              <a:cxn ang="T8">
                <a:pos x="T0" y="T1"/>
              </a:cxn>
              <a:cxn ang="T9">
                <a:pos x="T2" y="T3"/>
              </a:cxn>
              <a:cxn ang="T10">
                <a:pos x="T4" y="T5"/>
              </a:cxn>
              <a:cxn ang="T11">
                <a:pos x="T6" y="T7"/>
              </a:cxn>
            </a:cxnLst>
            <a:rect l="T12" t="T13" r="T14" b="T15"/>
            <a:pathLst>
              <a:path w="77" h="34">
                <a:moveTo>
                  <a:pt x="77" y="34"/>
                </a:moveTo>
                <a:lnTo>
                  <a:pt x="0" y="0"/>
                </a:lnTo>
                <a:lnTo>
                  <a:pt x="63" y="20"/>
                </a:lnTo>
                <a:lnTo>
                  <a:pt x="7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5" name="Freeform 51"/>
          <p:cNvSpPr>
            <a:spLocks/>
          </p:cNvSpPr>
          <p:nvPr/>
        </p:nvSpPr>
        <p:spPr bwMode="auto">
          <a:xfrm>
            <a:off x="6599238" y="4124325"/>
            <a:ext cx="92075" cy="26988"/>
          </a:xfrm>
          <a:custGeom>
            <a:avLst/>
            <a:gdLst>
              <a:gd name="T0" fmla="*/ 2147483647 w 352"/>
              <a:gd name="T1" fmla="*/ 2147483647 h 116"/>
              <a:gd name="T2" fmla="*/ 2147483647 w 352"/>
              <a:gd name="T3" fmla="*/ 2147483647 h 116"/>
              <a:gd name="T4" fmla="*/ 2147483647 w 352"/>
              <a:gd name="T5" fmla="*/ 2147483647 h 116"/>
              <a:gd name="T6" fmla="*/ 2147483647 w 352"/>
              <a:gd name="T7" fmla="*/ 2147483647 h 116"/>
              <a:gd name="T8" fmla="*/ 2147483647 w 352"/>
              <a:gd name="T9" fmla="*/ 2147483647 h 116"/>
              <a:gd name="T10" fmla="*/ 2147483647 w 352"/>
              <a:gd name="T11" fmla="*/ 2147483647 h 116"/>
              <a:gd name="T12" fmla="*/ 2147483647 w 352"/>
              <a:gd name="T13" fmla="*/ 2147483647 h 116"/>
              <a:gd name="T14" fmla="*/ 2147483647 w 352"/>
              <a:gd name="T15" fmla="*/ 2147483647 h 116"/>
              <a:gd name="T16" fmla="*/ 2147483647 w 352"/>
              <a:gd name="T17" fmla="*/ 2147483647 h 116"/>
              <a:gd name="T18" fmla="*/ 2147483647 w 352"/>
              <a:gd name="T19" fmla="*/ 2147483647 h 116"/>
              <a:gd name="T20" fmla="*/ 2147483647 w 352"/>
              <a:gd name="T21" fmla="*/ 2147483647 h 116"/>
              <a:gd name="T22" fmla="*/ 2147483647 w 352"/>
              <a:gd name="T23" fmla="*/ 2147483647 h 116"/>
              <a:gd name="T24" fmla="*/ 2147483647 w 352"/>
              <a:gd name="T25" fmla="*/ 2147483647 h 116"/>
              <a:gd name="T26" fmla="*/ 2147483647 w 352"/>
              <a:gd name="T27" fmla="*/ 2147483647 h 116"/>
              <a:gd name="T28" fmla="*/ 2147483647 w 352"/>
              <a:gd name="T29" fmla="*/ 2147483647 h 116"/>
              <a:gd name="T30" fmla="*/ 2147483647 w 352"/>
              <a:gd name="T31" fmla="*/ 2147483647 h 116"/>
              <a:gd name="T32" fmla="*/ 2147483647 w 352"/>
              <a:gd name="T33" fmla="*/ 2147483647 h 116"/>
              <a:gd name="T34" fmla="*/ 2147483647 w 352"/>
              <a:gd name="T35" fmla="*/ 2147483647 h 116"/>
              <a:gd name="T36" fmla="*/ 2147483647 w 352"/>
              <a:gd name="T37" fmla="*/ 2147483647 h 116"/>
              <a:gd name="T38" fmla="*/ 2147483647 w 352"/>
              <a:gd name="T39" fmla="*/ 2147483647 h 116"/>
              <a:gd name="T40" fmla="*/ 0 w 352"/>
              <a:gd name="T41" fmla="*/ 2147483647 h 116"/>
              <a:gd name="T42" fmla="*/ 2147483647 w 352"/>
              <a:gd name="T43" fmla="*/ 2147483647 h 116"/>
              <a:gd name="T44" fmla="*/ 2147483647 w 352"/>
              <a:gd name="T45" fmla="*/ 2147483647 h 116"/>
              <a:gd name="T46" fmla="*/ 2147483647 w 352"/>
              <a:gd name="T47" fmla="*/ 2147483647 h 116"/>
              <a:gd name="T48" fmla="*/ 2147483647 w 352"/>
              <a:gd name="T49" fmla="*/ 0 h 116"/>
              <a:gd name="T50" fmla="*/ 2147483647 w 352"/>
              <a:gd name="T51" fmla="*/ 0 h 116"/>
              <a:gd name="T52" fmla="*/ 2147483647 w 352"/>
              <a:gd name="T53" fmla="*/ 2147483647 h 116"/>
              <a:gd name="T54" fmla="*/ 2147483647 w 352"/>
              <a:gd name="T55" fmla="*/ 2147483647 h 116"/>
              <a:gd name="T56" fmla="*/ 2147483647 w 352"/>
              <a:gd name="T57" fmla="*/ 2147483647 h 116"/>
              <a:gd name="T58" fmla="*/ 2147483647 w 352"/>
              <a:gd name="T59" fmla="*/ 2147483647 h 116"/>
              <a:gd name="T60" fmla="*/ 2147483647 w 352"/>
              <a:gd name="T61" fmla="*/ 2147483647 h 116"/>
              <a:gd name="T62" fmla="*/ 2147483647 w 352"/>
              <a:gd name="T63" fmla="*/ 2147483647 h 116"/>
              <a:gd name="T64" fmla="*/ 2147483647 w 352"/>
              <a:gd name="T65" fmla="*/ 2147483647 h 116"/>
              <a:gd name="T66" fmla="*/ 2147483647 w 352"/>
              <a:gd name="T67" fmla="*/ 2147483647 h 116"/>
              <a:gd name="T68" fmla="*/ 2147483647 w 352"/>
              <a:gd name="T69" fmla="*/ 2147483647 h 116"/>
              <a:gd name="T70" fmla="*/ 2147483647 w 352"/>
              <a:gd name="T71" fmla="*/ 2147483647 h 116"/>
              <a:gd name="T72" fmla="*/ 2147483647 w 352"/>
              <a:gd name="T73" fmla="*/ 214748364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2"/>
              <a:gd name="T112" fmla="*/ 0 h 116"/>
              <a:gd name="T113" fmla="*/ 352 w 352"/>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2" h="116">
                <a:moveTo>
                  <a:pt x="349" y="69"/>
                </a:moveTo>
                <a:lnTo>
                  <a:pt x="351" y="73"/>
                </a:lnTo>
                <a:lnTo>
                  <a:pt x="352" y="77"/>
                </a:lnTo>
                <a:lnTo>
                  <a:pt x="352" y="80"/>
                </a:lnTo>
                <a:lnTo>
                  <a:pt x="351" y="84"/>
                </a:lnTo>
                <a:lnTo>
                  <a:pt x="348" y="90"/>
                </a:lnTo>
                <a:lnTo>
                  <a:pt x="344" y="96"/>
                </a:lnTo>
                <a:lnTo>
                  <a:pt x="338" y="101"/>
                </a:lnTo>
                <a:lnTo>
                  <a:pt x="332" y="106"/>
                </a:lnTo>
                <a:lnTo>
                  <a:pt x="327" y="110"/>
                </a:lnTo>
                <a:lnTo>
                  <a:pt x="324" y="116"/>
                </a:lnTo>
                <a:lnTo>
                  <a:pt x="281" y="104"/>
                </a:lnTo>
                <a:lnTo>
                  <a:pt x="238" y="93"/>
                </a:lnTo>
                <a:lnTo>
                  <a:pt x="196" y="82"/>
                </a:lnTo>
                <a:lnTo>
                  <a:pt x="154" y="70"/>
                </a:lnTo>
                <a:lnTo>
                  <a:pt x="114" y="57"/>
                </a:lnTo>
                <a:lnTo>
                  <a:pt x="75" y="42"/>
                </a:lnTo>
                <a:lnTo>
                  <a:pt x="56" y="35"/>
                </a:lnTo>
                <a:lnTo>
                  <a:pt x="37" y="26"/>
                </a:lnTo>
                <a:lnTo>
                  <a:pt x="19" y="17"/>
                </a:lnTo>
                <a:lnTo>
                  <a:pt x="0" y="6"/>
                </a:lnTo>
                <a:lnTo>
                  <a:pt x="10" y="4"/>
                </a:lnTo>
                <a:lnTo>
                  <a:pt x="22" y="2"/>
                </a:lnTo>
                <a:lnTo>
                  <a:pt x="33" y="1"/>
                </a:lnTo>
                <a:lnTo>
                  <a:pt x="43" y="0"/>
                </a:lnTo>
                <a:lnTo>
                  <a:pt x="66" y="0"/>
                </a:lnTo>
                <a:lnTo>
                  <a:pt x="88" y="1"/>
                </a:lnTo>
                <a:lnTo>
                  <a:pt x="110" y="4"/>
                </a:lnTo>
                <a:lnTo>
                  <a:pt x="132" y="8"/>
                </a:lnTo>
                <a:lnTo>
                  <a:pt x="153" y="13"/>
                </a:lnTo>
                <a:lnTo>
                  <a:pt x="176" y="19"/>
                </a:lnTo>
                <a:lnTo>
                  <a:pt x="220" y="33"/>
                </a:lnTo>
                <a:lnTo>
                  <a:pt x="264" y="46"/>
                </a:lnTo>
                <a:lnTo>
                  <a:pt x="285" y="53"/>
                </a:lnTo>
                <a:lnTo>
                  <a:pt x="307" y="58"/>
                </a:lnTo>
                <a:lnTo>
                  <a:pt x="327" y="64"/>
                </a:lnTo>
                <a:lnTo>
                  <a:pt x="349"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6" name="Freeform 52"/>
          <p:cNvSpPr>
            <a:spLocks/>
          </p:cNvSpPr>
          <p:nvPr/>
        </p:nvSpPr>
        <p:spPr bwMode="auto">
          <a:xfrm>
            <a:off x="7259638" y="4130675"/>
            <a:ext cx="68262" cy="31750"/>
          </a:xfrm>
          <a:custGeom>
            <a:avLst/>
            <a:gdLst>
              <a:gd name="T0" fmla="*/ 0 w 256"/>
              <a:gd name="T1" fmla="*/ 2147483647 h 138"/>
              <a:gd name="T2" fmla="*/ 2147483647 w 256"/>
              <a:gd name="T3" fmla="*/ 2147483647 h 138"/>
              <a:gd name="T4" fmla="*/ 2147483647 w 256"/>
              <a:gd name="T5" fmla="*/ 2147483647 h 138"/>
              <a:gd name="T6" fmla="*/ 2147483647 w 256"/>
              <a:gd name="T7" fmla="*/ 2147483647 h 138"/>
              <a:gd name="T8" fmla="*/ 2147483647 w 256"/>
              <a:gd name="T9" fmla="*/ 2147483647 h 138"/>
              <a:gd name="T10" fmla="*/ 2147483647 w 256"/>
              <a:gd name="T11" fmla="*/ 2147483647 h 138"/>
              <a:gd name="T12" fmla="*/ 2147483647 w 256"/>
              <a:gd name="T13" fmla="*/ 2147483647 h 138"/>
              <a:gd name="T14" fmla="*/ 2147483647 w 256"/>
              <a:gd name="T15" fmla="*/ 2147483647 h 138"/>
              <a:gd name="T16" fmla="*/ 2147483647 w 256"/>
              <a:gd name="T17" fmla="*/ 2147483647 h 138"/>
              <a:gd name="T18" fmla="*/ 2147483647 w 256"/>
              <a:gd name="T19" fmla="*/ 2147483647 h 138"/>
              <a:gd name="T20" fmla="*/ 2147483647 w 256"/>
              <a:gd name="T21" fmla="*/ 2147483647 h 138"/>
              <a:gd name="T22" fmla="*/ 2147483647 w 256"/>
              <a:gd name="T23" fmla="*/ 2147483647 h 138"/>
              <a:gd name="T24" fmla="*/ 2147483647 w 256"/>
              <a:gd name="T25" fmla="*/ 0 h 138"/>
              <a:gd name="T26" fmla="*/ 2147483647 w 256"/>
              <a:gd name="T27" fmla="*/ 2147483647 h 138"/>
              <a:gd name="T28" fmla="*/ 2147483647 w 256"/>
              <a:gd name="T29" fmla="*/ 2147483647 h 138"/>
              <a:gd name="T30" fmla="*/ 2147483647 w 256"/>
              <a:gd name="T31" fmla="*/ 2147483647 h 138"/>
              <a:gd name="T32" fmla="*/ 2147483647 w 256"/>
              <a:gd name="T33" fmla="*/ 2147483647 h 138"/>
              <a:gd name="T34" fmla="*/ 2147483647 w 256"/>
              <a:gd name="T35" fmla="*/ 2147483647 h 138"/>
              <a:gd name="T36" fmla="*/ 2147483647 w 256"/>
              <a:gd name="T37" fmla="*/ 2147483647 h 138"/>
              <a:gd name="T38" fmla="*/ 2147483647 w 256"/>
              <a:gd name="T39" fmla="*/ 2147483647 h 138"/>
              <a:gd name="T40" fmla="*/ 2147483647 w 256"/>
              <a:gd name="T41" fmla="*/ 2147483647 h 138"/>
              <a:gd name="T42" fmla="*/ 2147483647 w 256"/>
              <a:gd name="T43" fmla="*/ 2147483647 h 138"/>
              <a:gd name="T44" fmla="*/ 2147483647 w 256"/>
              <a:gd name="T45" fmla="*/ 2147483647 h 138"/>
              <a:gd name="T46" fmla="*/ 2147483647 w 256"/>
              <a:gd name="T47" fmla="*/ 2147483647 h 138"/>
              <a:gd name="T48" fmla="*/ 2147483647 w 256"/>
              <a:gd name="T49" fmla="*/ 2147483647 h 138"/>
              <a:gd name="T50" fmla="*/ 2147483647 w 256"/>
              <a:gd name="T51" fmla="*/ 2147483647 h 138"/>
              <a:gd name="T52" fmla="*/ 2147483647 w 256"/>
              <a:gd name="T53" fmla="*/ 2147483647 h 138"/>
              <a:gd name="T54" fmla="*/ 2147483647 w 256"/>
              <a:gd name="T55" fmla="*/ 2147483647 h 138"/>
              <a:gd name="T56" fmla="*/ 0 w 256"/>
              <a:gd name="T57" fmla="*/ 2147483647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6"/>
              <a:gd name="T88" fmla="*/ 0 h 138"/>
              <a:gd name="T89" fmla="*/ 256 w 256"/>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6" h="138">
                <a:moveTo>
                  <a:pt x="0" y="138"/>
                </a:moveTo>
                <a:lnTo>
                  <a:pt x="11" y="137"/>
                </a:lnTo>
                <a:lnTo>
                  <a:pt x="23" y="134"/>
                </a:lnTo>
                <a:lnTo>
                  <a:pt x="36" y="130"/>
                </a:lnTo>
                <a:lnTo>
                  <a:pt x="52" y="124"/>
                </a:lnTo>
                <a:lnTo>
                  <a:pt x="67" y="117"/>
                </a:lnTo>
                <a:lnTo>
                  <a:pt x="83" y="109"/>
                </a:lnTo>
                <a:lnTo>
                  <a:pt x="100" y="100"/>
                </a:lnTo>
                <a:lnTo>
                  <a:pt x="117" y="91"/>
                </a:lnTo>
                <a:lnTo>
                  <a:pt x="153" y="69"/>
                </a:lnTo>
                <a:lnTo>
                  <a:pt x="189" y="46"/>
                </a:lnTo>
                <a:lnTo>
                  <a:pt x="224" y="22"/>
                </a:lnTo>
                <a:lnTo>
                  <a:pt x="256" y="0"/>
                </a:lnTo>
                <a:lnTo>
                  <a:pt x="249" y="10"/>
                </a:lnTo>
                <a:lnTo>
                  <a:pt x="240" y="20"/>
                </a:lnTo>
                <a:lnTo>
                  <a:pt x="230" y="31"/>
                </a:lnTo>
                <a:lnTo>
                  <a:pt x="216" y="42"/>
                </a:lnTo>
                <a:lnTo>
                  <a:pt x="203" y="53"/>
                </a:lnTo>
                <a:lnTo>
                  <a:pt x="187" y="63"/>
                </a:lnTo>
                <a:lnTo>
                  <a:pt x="171" y="74"/>
                </a:lnTo>
                <a:lnTo>
                  <a:pt x="153" y="84"/>
                </a:lnTo>
                <a:lnTo>
                  <a:pt x="136" y="93"/>
                </a:lnTo>
                <a:lnTo>
                  <a:pt x="117" y="102"/>
                </a:lnTo>
                <a:lnTo>
                  <a:pt x="98" y="110"/>
                </a:lnTo>
                <a:lnTo>
                  <a:pt x="78" y="118"/>
                </a:lnTo>
                <a:lnTo>
                  <a:pt x="59" y="124"/>
                </a:lnTo>
                <a:lnTo>
                  <a:pt x="39" y="130"/>
                </a:lnTo>
                <a:lnTo>
                  <a:pt x="20" y="134"/>
                </a:lnTo>
                <a:lnTo>
                  <a:pt x="0" y="138"/>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7" name="Freeform 53"/>
          <p:cNvSpPr>
            <a:spLocks/>
          </p:cNvSpPr>
          <p:nvPr/>
        </p:nvSpPr>
        <p:spPr bwMode="auto">
          <a:xfrm>
            <a:off x="7323138" y="4168775"/>
            <a:ext cx="277812" cy="682625"/>
          </a:xfrm>
          <a:custGeom>
            <a:avLst/>
            <a:gdLst>
              <a:gd name="T0" fmla="*/ 2147483647 w 1049"/>
              <a:gd name="T1" fmla="*/ 2147483647 h 3010"/>
              <a:gd name="T2" fmla="*/ 2147483647 w 1049"/>
              <a:gd name="T3" fmla="*/ 2147483647 h 3010"/>
              <a:gd name="T4" fmla="*/ 2147483647 w 1049"/>
              <a:gd name="T5" fmla="*/ 2147483647 h 3010"/>
              <a:gd name="T6" fmla="*/ 2147483647 w 1049"/>
              <a:gd name="T7" fmla="*/ 2147483647 h 3010"/>
              <a:gd name="T8" fmla="*/ 2147483647 w 1049"/>
              <a:gd name="T9" fmla="*/ 2147483647 h 3010"/>
              <a:gd name="T10" fmla="*/ 2147483647 w 1049"/>
              <a:gd name="T11" fmla="*/ 2147483647 h 3010"/>
              <a:gd name="T12" fmla="*/ 2147483647 w 1049"/>
              <a:gd name="T13" fmla="*/ 2147483647 h 3010"/>
              <a:gd name="T14" fmla="*/ 2147483647 w 1049"/>
              <a:gd name="T15" fmla="*/ 2147483647 h 3010"/>
              <a:gd name="T16" fmla="*/ 2147483647 w 1049"/>
              <a:gd name="T17" fmla="*/ 2147483647 h 3010"/>
              <a:gd name="T18" fmla="*/ 2147483647 w 1049"/>
              <a:gd name="T19" fmla="*/ 2147483647 h 3010"/>
              <a:gd name="T20" fmla="*/ 2147483647 w 1049"/>
              <a:gd name="T21" fmla="*/ 2147483647 h 3010"/>
              <a:gd name="T22" fmla="*/ 2147483647 w 1049"/>
              <a:gd name="T23" fmla="*/ 2147483647 h 3010"/>
              <a:gd name="T24" fmla="*/ 2147483647 w 1049"/>
              <a:gd name="T25" fmla="*/ 2147483647 h 3010"/>
              <a:gd name="T26" fmla="*/ 0 w 1049"/>
              <a:gd name="T27" fmla="*/ 2147483647 h 3010"/>
              <a:gd name="T28" fmla="*/ 2147483647 w 1049"/>
              <a:gd name="T29" fmla="*/ 2147483647 h 3010"/>
              <a:gd name="T30" fmla="*/ 2147483647 w 1049"/>
              <a:gd name="T31" fmla="*/ 2147483647 h 3010"/>
              <a:gd name="T32" fmla="*/ 2147483647 w 1049"/>
              <a:gd name="T33" fmla="*/ 2147483647 h 3010"/>
              <a:gd name="T34" fmla="*/ 2147483647 w 1049"/>
              <a:gd name="T35" fmla="*/ 2147483647 h 3010"/>
              <a:gd name="T36" fmla="*/ 2147483647 w 1049"/>
              <a:gd name="T37" fmla="*/ 2147483647 h 3010"/>
              <a:gd name="T38" fmla="*/ 2147483647 w 1049"/>
              <a:gd name="T39" fmla="*/ 2147483647 h 3010"/>
              <a:gd name="T40" fmla="*/ 2147483647 w 1049"/>
              <a:gd name="T41" fmla="*/ 2147483647 h 3010"/>
              <a:gd name="T42" fmla="*/ 2147483647 w 1049"/>
              <a:gd name="T43" fmla="*/ 2147483647 h 3010"/>
              <a:gd name="T44" fmla="*/ 2147483647 w 1049"/>
              <a:gd name="T45" fmla="*/ 2147483647 h 3010"/>
              <a:gd name="T46" fmla="*/ 2147483647 w 1049"/>
              <a:gd name="T47" fmla="*/ 2147483647 h 3010"/>
              <a:gd name="T48" fmla="*/ 2147483647 w 1049"/>
              <a:gd name="T49" fmla="*/ 2147483647 h 3010"/>
              <a:gd name="T50" fmla="*/ 2147483647 w 1049"/>
              <a:gd name="T51" fmla="*/ 2147483647 h 3010"/>
              <a:gd name="T52" fmla="*/ 2147483647 w 1049"/>
              <a:gd name="T53" fmla="*/ 2147483647 h 3010"/>
              <a:gd name="T54" fmla="*/ 2147483647 w 1049"/>
              <a:gd name="T55" fmla="*/ 2147483647 h 3010"/>
              <a:gd name="T56" fmla="*/ 2147483647 w 1049"/>
              <a:gd name="T57" fmla="*/ 2147483647 h 3010"/>
              <a:gd name="T58" fmla="*/ 2147483647 w 1049"/>
              <a:gd name="T59" fmla="*/ 2147483647 h 3010"/>
              <a:gd name="T60" fmla="*/ 2147483647 w 1049"/>
              <a:gd name="T61" fmla="*/ 2147483647 h 3010"/>
              <a:gd name="T62" fmla="*/ 2147483647 w 1049"/>
              <a:gd name="T63" fmla="*/ 2147483647 h 3010"/>
              <a:gd name="T64" fmla="*/ 2147483647 w 1049"/>
              <a:gd name="T65" fmla="*/ 2147483647 h 3010"/>
              <a:gd name="T66" fmla="*/ 2147483647 w 1049"/>
              <a:gd name="T67" fmla="*/ 2147483647 h 3010"/>
              <a:gd name="T68" fmla="*/ 2147483647 w 1049"/>
              <a:gd name="T69" fmla="*/ 2147483647 h 3010"/>
              <a:gd name="T70" fmla="*/ 2147483647 w 1049"/>
              <a:gd name="T71" fmla="*/ 2147483647 h 3010"/>
              <a:gd name="T72" fmla="*/ 2147483647 w 1049"/>
              <a:gd name="T73" fmla="*/ 2147483647 h 3010"/>
              <a:gd name="T74" fmla="*/ 2147483647 w 1049"/>
              <a:gd name="T75" fmla="*/ 2147483647 h 3010"/>
              <a:gd name="T76" fmla="*/ 2147483647 w 1049"/>
              <a:gd name="T77" fmla="*/ 2147483647 h 3010"/>
              <a:gd name="T78" fmla="*/ 2147483647 w 1049"/>
              <a:gd name="T79" fmla="*/ 2147483647 h 3010"/>
              <a:gd name="T80" fmla="*/ 2147483647 w 1049"/>
              <a:gd name="T81" fmla="*/ 2147483647 h 3010"/>
              <a:gd name="T82" fmla="*/ 2147483647 w 1049"/>
              <a:gd name="T83" fmla="*/ 2147483647 h 3010"/>
              <a:gd name="T84" fmla="*/ 2147483647 w 1049"/>
              <a:gd name="T85" fmla="*/ 2147483647 h 3010"/>
              <a:gd name="T86" fmla="*/ 2147483647 w 1049"/>
              <a:gd name="T87" fmla="*/ 0 h 3010"/>
              <a:gd name="T88" fmla="*/ 2147483647 w 1049"/>
              <a:gd name="T89" fmla="*/ 2147483647 h 3010"/>
              <a:gd name="T90" fmla="*/ 2147483647 w 1049"/>
              <a:gd name="T91" fmla="*/ 2147483647 h 3010"/>
              <a:gd name="T92" fmla="*/ 2147483647 w 1049"/>
              <a:gd name="T93" fmla="*/ 2147483647 h 3010"/>
              <a:gd name="T94" fmla="*/ 2147483647 w 1049"/>
              <a:gd name="T95" fmla="*/ 2147483647 h 3010"/>
              <a:gd name="T96" fmla="*/ 2147483647 w 1049"/>
              <a:gd name="T97" fmla="*/ 2147483647 h 3010"/>
              <a:gd name="T98" fmla="*/ 2147483647 w 1049"/>
              <a:gd name="T99" fmla="*/ 2147483647 h 3010"/>
              <a:gd name="T100" fmla="*/ 2147483647 w 1049"/>
              <a:gd name="T101" fmla="*/ 2147483647 h 3010"/>
              <a:gd name="T102" fmla="*/ 2147483647 w 1049"/>
              <a:gd name="T103" fmla="*/ 2147483647 h 3010"/>
              <a:gd name="T104" fmla="*/ 2147483647 w 1049"/>
              <a:gd name="T105" fmla="*/ 2147483647 h 3010"/>
              <a:gd name="T106" fmla="*/ 2147483647 w 1049"/>
              <a:gd name="T107" fmla="*/ 2147483647 h 3010"/>
              <a:gd name="T108" fmla="*/ 2147483647 w 1049"/>
              <a:gd name="T109" fmla="*/ 2147483647 h 3010"/>
              <a:gd name="T110" fmla="*/ 2147483647 w 1049"/>
              <a:gd name="T111" fmla="*/ 2147483647 h 3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9"/>
              <a:gd name="T169" fmla="*/ 0 h 3010"/>
              <a:gd name="T170" fmla="*/ 1049 w 1049"/>
              <a:gd name="T171" fmla="*/ 3010 h 30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9" h="3010">
                <a:moveTo>
                  <a:pt x="968" y="947"/>
                </a:moveTo>
                <a:lnTo>
                  <a:pt x="935" y="1083"/>
                </a:lnTo>
                <a:lnTo>
                  <a:pt x="901" y="1218"/>
                </a:lnTo>
                <a:lnTo>
                  <a:pt x="866" y="1353"/>
                </a:lnTo>
                <a:lnTo>
                  <a:pt x="831" y="1487"/>
                </a:lnTo>
                <a:lnTo>
                  <a:pt x="794" y="1621"/>
                </a:lnTo>
                <a:lnTo>
                  <a:pt x="755" y="1753"/>
                </a:lnTo>
                <a:lnTo>
                  <a:pt x="735" y="1820"/>
                </a:lnTo>
                <a:lnTo>
                  <a:pt x="714" y="1886"/>
                </a:lnTo>
                <a:lnTo>
                  <a:pt x="694" y="1951"/>
                </a:lnTo>
                <a:lnTo>
                  <a:pt x="671" y="2017"/>
                </a:lnTo>
                <a:lnTo>
                  <a:pt x="648" y="2081"/>
                </a:lnTo>
                <a:lnTo>
                  <a:pt x="625" y="2146"/>
                </a:lnTo>
                <a:lnTo>
                  <a:pt x="601" y="2210"/>
                </a:lnTo>
                <a:lnTo>
                  <a:pt x="575" y="2274"/>
                </a:lnTo>
                <a:lnTo>
                  <a:pt x="549" y="2337"/>
                </a:lnTo>
                <a:lnTo>
                  <a:pt x="521" y="2401"/>
                </a:lnTo>
                <a:lnTo>
                  <a:pt x="493" y="2463"/>
                </a:lnTo>
                <a:lnTo>
                  <a:pt x="463" y="2526"/>
                </a:lnTo>
                <a:lnTo>
                  <a:pt x="431" y="2588"/>
                </a:lnTo>
                <a:lnTo>
                  <a:pt x="399" y="2650"/>
                </a:lnTo>
                <a:lnTo>
                  <a:pt x="365" y="2711"/>
                </a:lnTo>
                <a:lnTo>
                  <a:pt x="330" y="2772"/>
                </a:lnTo>
                <a:lnTo>
                  <a:pt x="293" y="2832"/>
                </a:lnTo>
                <a:lnTo>
                  <a:pt x="255" y="2892"/>
                </a:lnTo>
                <a:lnTo>
                  <a:pt x="216" y="2951"/>
                </a:lnTo>
                <a:lnTo>
                  <a:pt x="175" y="3010"/>
                </a:lnTo>
                <a:lnTo>
                  <a:pt x="0" y="2949"/>
                </a:lnTo>
                <a:lnTo>
                  <a:pt x="9" y="2931"/>
                </a:lnTo>
                <a:lnTo>
                  <a:pt x="18" y="2914"/>
                </a:lnTo>
                <a:lnTo>
                  <a:pt x="29" y="2897"/>
                </a:lnTo>
                <a:lnTo>
                  <a:pt x="39" y="2880"/>
                </a:lnTo>
                <a:lnTo>
                  <a:pt x="50" y="2864"/>
                </a:lnTo>
                <a:lnTo>
                  <a:pt x="63" y="2849"/>
                </a:lnTo>
                <a:lnTo>
                  <a:pt x="75" y="2834"/>
                </a:lnTo>
                <a:lnTo>
                  <a:pt x="87" y="2819"/>
                </a:lnTo>
                <a:lnTo>
                  <a:pt x="115" y="2791"/>
                </a:lnTo>
                <a:lnTo>
                  <a:pt x="143" y="2763"/>
                </a:lnTo>
                <a:lnTo>
                  <a:pt x="172" y="2735"/>
                </a:lnTo>
                <a:lnTo>
                  <a:pt x="201" y="2708"/>
                </a:lnTo>
                <a:lnTo>
                  <a:pt x="229" y="2680"/>
                </a:lnTo>
                <a:lnTo>
                  <a:pt x="257" y="2652"/>
                </a:lnTo>
                <a:lnTo>
                  <a:pt x="271" y="2637"/>
                </a:lnTo>
                <a:lnTo>
                  <a:pt x="284" y="2622"/>
                </a:lnTo>
                <a:lnTo>
                  <a:pt x="296" y="2607"/>
                </a:lnTo>
                <a:lnTo>
                  <a:pt x="309" y="2591"/>
                </a:lnTo>
                <a:lnTo>
                  <a:pt x="320" y="2575"/>
                </a:lnTo>
                <a:lnTo>
                  <a:pt x="331" y="2558"/>
                </a:lnTo>
                <a:lnTo>
                  <a:pt x="342" y="2541"/>
                </a:lnTo>
                <a:lnTo>
                  <a:pt x="352" y="2524"/>
                </a:lnTo>
                <a:lnTo>
                  <a:pt x="361" y="2505"/>
                </a:lnTo>
                <a:lnTo>
                  <a:pt x="369" y="2486"/>
                </a:lnTo>
                <a:lnTo>
                  <a:pt x="377" y="2466"/>
                </a:lnTo>
                <a:lnTo>
                  <a:pt x="383" y="2446"/>
                </a:lnTo>
                <a:lnTo>
                  <a:pt x="401" y="2411"/>
                </a:lnTo>
                <a:lnTo>
                  <a:pt x="420" y="2374"/>
                </a:lnTo>
                <a:lnTo>
                  <a:pt x="437" y="2339"/>
                </a:lnTo>
                <a:lnTo>
                  <a:pt x="454" y="2303"/>
                </a:lnTo>
                <a:lnTo>
                  <a:pt x="487" y="2231"/>
                </a:lnTo>
                <a:lnTo>
                  <a:pt x="517" y="2159"/>
                </a:lnTo>
                <a:lnTo>
                  <a:pt x="545" y="2086"/>
                </a:lnTo>
                <a:lnTo>
                  <a:pt x="573" y="2013"/>
                </a:lnTo>
                <a:lnTo>
                  <a:pt x="599" y="1939"/>
                </a:lnTo>
                <a:lnTo>
                  <a:pt x="625" y="1864"/>
                </a:lnTo>
                <a:lnTo>
                  <a:pt x="648" y="1790"/>
                </a:lnTo>
                <a:lnTo>
                  <a:pt x="672" y="1714"/>
                </a:lnTo>
                <a:lnTo>
                  <a:pt x="696" y="1639"/>
                </a:lnTo>
                <a:lnTo>
                  <a:pt x="719" y="1562"/>
                </a:lnTo>
                <a:lnTo>
                  <a:pt x="743" y="1485"/>
                </a:lnTo>
                <a:lnTo>
                  <a:pt x="768" y="1408"/>
                </a:lnTo>
                <a:lnTo>
                  <a:pt x="792" y="1330"/>
                </a:lnTo>
                <a:lnTo>
                  <a:pt x="818" y="1251"/>
                </a:lnTo>
                <a:lnTo>
                  <a:pt x="836" y="1168"/>
                </a:lnTo>
                <a:lnTo>
                  <a:pt x="852" y="1086"/>
                </a:lnTo>
                <a:lnTo>
                  <a:pt x="868" y="1007"/>
                </a:lnTo>
                <a:lnTo>
                  <a:pt x="882" y="928"/>
                </a:lnTo>
                <a:lnTo>
                  <a:pt x="895" y="850"/>
                </a:lnTo>
                <a:lnTo>
                  <a:pt x="909" y="775"/>
                </a:lnTo>
                <a:lnTo>
                  <a:pt x="921" y="699"/>
                </a:lnTo>
                <a:lnTo>
                  <a:pt x="935" y="624"/>
                </a:lnTo>
                <a:lnTo>
                  <a:pt x="947" y="548"/>
                </a:lnTo>
                <a:lnTo>
                  <a:pt x="959" y="472"/>
                </a:lnTo>
                <a:lnTo>
                  <a:pt x="972" y="397"/>
                </a:lnTo>
                <a:lnTo>
                  <a:pt x="985" y="319"/>
                </a:lnTo>
                <a:lnTo>
                  <a:pt x="999" y="241"/>
                </a:lnTo>
                <a:lnTo>
                  <a:pt x="1014" y="163"/>
                </a:lnTo>
                <a:lnTo>
                  <a:pt x="1029" y="81"/>
                </a:lnTo>
                <a:lnTo>
                  <a:pt x="1046" y="0"/>
                </a:lnTo>
                <a:lnTo>
                  <a:pt x="1048" y="27"/>
                </a:lnTo>
                <a:lnTo>
                  <a:pt x="1049" y="55"/>
                </a:lnTo>
                <a:lnTo>
                  <a:pt x="1049" y="82"/>
                </a:lnTo>
                <a:lnTo>
                  <a:pt x="1049" y="110"/>
                </a:lnTo>
                <a:lnTo>
                  <a:pt x="1048" y="139"/>
                </a:lnTo>
                <a:lnTo>
                  <a:pt x="1047" y="167"/>
                </a:lnTo>
                <a:lnTo>
                  <a:pt x="1044" y="195"/>
                </a:lnTo>
                <a:lnTo>
                  <a:pt x="1042" y="224"/>
                </a:lnTo>
                <a:lnTo>
                  <a:pt x="1035" y="282"/>
                </a:lnTo>
                <a:lnTo>
                  <a:pt x="1027" y="339"/>
                </a:lnTo>
                <a:lnTo>
                  <a:pt x="1018" y="398"/>
                </a:lnTo>
                <a:lnTo>
                  <a:pt x="1010" y="457"/>
                </a:lnTo>
                <a:lnTo>
                  <a:pt x="1000" y="517"/>
                </a:lnTo>
                <a:lnTo>
                  <a:pt x="991" y="577"/>
                </a:lnTo>
                <a:lnTo>
                  <a:pt x="983" y="638"/>
                </a:lnTo>
                <a:lnTo>
                  <a:pt x="976" y="699"/>
                </a:lnTo>
                <a:lnTo>
                  <a:pt x="973" y="729"/>
                </a:lnTo>
                <a:lnTo>
                  <a:pt x="971" y="761"/>
                </a:lnTo>
                <a:lnTo>
                  <a:pt x="968" y="791"/>
                </a:lnTo>
                <a:lnTo>
                  <a:pt x="967" y="822"/>
                </a:lnTo>
                <a:lnTo>
                  <a:pt x="966" y="853"/>
                </a:lnTo>
                <a:lnTo>
                  <a:pt x="966" y="885"/>
                </a:lnTo>
                <a:lnTo>
                  <a:pt x="967" y="916"/>
                </a:lnTo>
                <a:lnTo>
                  <a:pt x="968" y="947"/>
                </a:lnTo>
                <a:close/>
              </a:path>
            </a:pathLst>
          </a:custGeom>
          <a:solidFill>
            <a:srgbClr val="8057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8" name="Freeform 54"/>
          <p:cNvSpPr>
            <a:spLocks/>
          </p:cNvSpPr>
          <p:nvPr/>
        </p:nvSpPr>
        <p:spPr bwMode="auto">
          <a:xfrm>
            <a:off x="6640513" y="4186238"/>
            <a:ext cx="300037" cy="158750"/>
          </a:xfrm>
          <a:custGeom>
            <a:avLst/>
            <a:gdLst>
              <a:gd name="T0" fmla="*/ 2147483647 w 1133"/>
              <a:gd name="T1" fmla="*/ 2147483647 h 701"/>
              <a:gd name="T2" fmla="*/ 2147483647 w 1133"/>
              <a:gd name="T3" fmla="*/ 2147483647 h 701"/>
              <a:gd name="T4" fmla="*/ 2147483647 w 1133"/>
              <a:gd name="T5" fmla="*/ 2147483647 h 701"/>
              <a:gd name="T6" fmla="*/ 2147483647 w 1133"/>
              <a:gd name="T7" fmla="*/ 2147483647 h 701"/>
              <a:gd name="T8" fmla="*/ 2147483647 w 1133"/>
              <a:gd name="T9" fmla="*/ 2147483647 h 701"/>
              <a:gd name="T10" fmla="*/ 2147483647 w 1133"/>
              <a:gd name="T11" fmla="*/ 2147483647 h 701"/>
              <a:gd name="T12" fmla="*/ 2147483647 w 1133"/>
              <a:gd name="T13" fmla="*/ 2147483647 h 701"/>
              <a:gd name="T14" fmla="*/ 2147483647 w 1133"/>
              <a:gd name="T15" fmla="*/ 2147483647 h 701"/>
              <a:gd name="T16" fmla="*/ 2147483647 w 1133"/>
              <a:gd name="T17" fmla="*/ 2147483647 h 701"/>
              <a:gd name="T18" fmla="*/ 2147483647 w 1133"/>
              <a:gd name="T19" fmla="*/ 2147483647 h 701"/>
              <a:gd name="T20" fmla="*/ 2147483647 w 1133"/>
              <a:gd name="T21" fmla="*/ 2147483647 h 701"/>
              <a:gd name="T22" fmla="*/ 2147483647 w 1133"/>
              <a:gd name="T23" fmla="*/ 2147483647 h 701"/>
              <a:gd name="T24" fmla="*/ 2147483647 w 1133"/>
              <a:gd name="T25" fmla="*/ 2147483647 h 701"/>
              <a:gd name="T26" fmla="*/ 2147483647 w 1133"/>
              <a:gd name="T27" fmla="*/ 2147483647 h 701"/>
              <a:gd name="T28" fmla="*/ 2147483647 w 1133"/>
              <a:gd name="T29" fmla="*/ 2147483647 h 701"/>
              <a:gd name="T30" fmla="*/ 2147483647 w 1133"/>
              <a:gd name="T31" fmla="*/ 2147483647 h 701"/>
              <a:gd name="T32" fmla="*/ 2147483647 w 1133"/>
              <a:gd name="T33" fmla="*/ 2147483647 h 701"/>
              <a:gd name="T34" fmla="*/ 2147483647 w 1133"/>
              <a:gd name="T35" fmla="*/ 2147483647 h 701"/>
              <a:gd name="T36" fmla="*/ 2147483647 w 1133"/>
              <a:gd name="T37" fmla="*/ 2147483647 h 701"/>
              <a:gd name="T38" fmla="*/ 2147483647 w 1133"/>
              <a:gd name="T39" fmla="*/ 2147483647 h 701"/>
              <a:gd name="T40" fmla="*/ 2147483647 w 1133"/>
              <a:gd name="T41" fmla="*/ 2147483647 h 701"/>
              <a:gd name="T42" fmla="*/ 2147483647 w 1133"/>
              <a:gd name="T43" fmla="*/ 2147483647 h 701"/>
              <a:gd name="T44" fmla="*/ 2147483647 w 1133"/>
              <a:gd name="T45" fmla="*/ 2147483647 h 701"/>
              <a:gd name="T46" fmla="*/ 2147483647 w 1133"/>
              <a:gd name="T47" fmla="*/ 2147483647 h 701"/>
              <a:gd name="T48" fmla="*/ 2147483647 w 1133"/>
              <a:gd name="T49" fmla="*/ 2147483647 h 701"/>
              <a:gd name="T50" fmla="*/ 2147483647 w 1133"/>
              <a:gd name="T51" fmla="*/ 2147483647 h 701"/>
              <a:gd name="T52" fmla="*/ 2147483647 w 1133"/>
              <a:gd name="T53" fmla="*/ 2147483647 h 701"/>
              <a:gd name="T54" fmla="*/ 2147483647 w 1133"/>
              <a:gd name="T55" fmla="*/ 2147483647 h 701"/>
              <a:gd name="T56" fmla="*/ 2147483647 w 1133"/>
              <a:gd name="T57" fmla="*/ 2147483647 h 701"/>
              <a:gd name="T58" fmla="*/ 2147483647 w 1133"/>
              <a:gd name="T59" fmla="*/ 2147483647 h 701"/>
              <a:gd name="T60" fmla="*/ 0 w 1133"/>
              <a:gd name="T61" fmla="*/ 2147483647 h 701"/>
              <a:gd name="T62" fmla="*/ 2147483647 w 1133"/>
              <a:gd name="T63" fmla="*/ 2147483647 h 701"/>
              <a:gd name="T64" fmla="*/ 2147483647 w 1133"/>
              <a:gd name="T65" fmla="*/ 2147483647 h 701"/>
              <a:gd name="T66" fmla="*/ 2147483647 w 1133"/>
              <a:gd name="T67" fmla="*/ 2147483647 h 701"/>
              <a:gd name="T68" fmla="*/ 2147483647 w 1133"/>
              <a:gd name="T69" fmla="*/ 2147483647 h 701"/>
              <a:gd name="T70" fmla="*/ 2147483647 w 1133"/>
              <a:gd name="T71" fmla="*/ 2147483647 h 701"/>
              <a:gd name="T72" fmla="*/ 2147483647 w 1133"/>
              <a:gd name="T73" fmla="*/ 2147483647 h 701"/>
              <a:gd name="T74" fmla="*/ 2147483647 w 1133"/>
              <a:gd name="T75" fmla="*/ 2147483647 h 701"/>
              <a:gd name="T76" fmla="*/ 2147483647 w 1133"/>
              <a:gd name="T77" fmla="*/ 2147483647 h 701"/>
              <a:gd name="T78" fmla="*/ 2147483647 w 1133"/>
              <a:gd name="T79" fmla="*/ 2147483647 h 701"/>
              <a:gd name="T80" fmla="*/ 2147483647 w 1133"/>
              <a:gd name="T81" fmla="*/ 2147483647 h 701"/>
              <a:gd name="T82" fmla="*/ 2147483647 w 1133"/>
              <a:gd name="T83" fmla="*/ 2147483647 h 701"/>
              <a:gd name="T84" fmla="*/ 2147483647 w 1133"/>
              <a:gd name="T85" fmla="*/ 2147483647 h 701"/>
              <a:gd name="T86" fmla="*/ 2147483647 w 1133"/>
              <a:gd name="T87" fmla="*/ 2147483647 h 701"/>
              <a:gd name="T88" fmla="*/ 2147483647 w 1133"/>
              <a:gd name="T89" fmla="*/ 2147483647 h 701"/>
              <a:gd name="T90" fmla="*/ 2147483647 w 1133"/>
              <a:gd name="T91" fmla="*/ 2147483647 h 701"/>
              <a:gd name="T92" fmla="*/ 2147483647 w 1133"/>
              <a:gd name="T93" fmla="*/ 2147483647 h 701"/>
              <a:gd name="T94" fmla="*/ 2147483647 w 1133"/>
              <a:gd name="T95" fmla="*/ 2147483647 h 701"/>
              <a:gd name="T96" fmla="*/ 2147483647 w 1133"/>
              <a:gd name="T97" fmla="*/ 2147483647 h 701"/>
              <a:gd name="T98" fmla="*/ 2147483647 w 1133"/>
              <a:gd name="T99" fmla="*/ 2147483647 h 701"/>
              <a:gd name="T100" fmla="*/ 2147483647 w 1133"/>
              <a:gd name="T101" fmla="*/ 2147483647 h 701"/>
              <a:gd name="T102" fmla="*/ 2147483647 w 1133"/>
              <a:gd name="T103" fmla="*/ 2147483647 h 701"/>
              <a:gd name="T104" fmla="*/ 2147483647 w 1133"/>
              <a:gd name="T105" fmla="*/ 2147483647 h 701"/>
              <a:gd name="T106" fmla="*/ 2147483647 w 1133"/>
              <a:gd name="T107" fmla="*/ 2147483647 h 701"/>
              <a:gd name="T108" fmla="*/ 2147483647 w 1133"/>
              <a:gd name="T109" fmla="*/ 2147483647 h 7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3"/>
              <a:gd name="T166" fmla="*/ 0 h 701"/>
              <a:gd name="T167" fmla="*/ 1133 w 1133"/>
              <a:gd name="T168" fmla="*/ 701 h 7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3" h="701">
                <a:moveTo>
                  <a:pt x="1133" y="445"/>
                </a:moveTo>
                <a:lnTo>
                  <a:pt x="1113" y="445"/>
                </a:lnTo>
                <a:lnTo>
                  <a:pt x="1099" y="587"/>
                </a:lnTo>
                <a:lnTo>
                  <a:pt x="1080" y="574"/>
                </a:lnTo>
                <a:lnTo>
                  <a:pt x="1064" y="560"/>
                </a:lnTo>
                <a:lnTo>
                  <a:pt x="1048" y="545"/>
                </a:lnTo>
                <a:lnTo>
                  <a:pt x="1034" y="528"/>
                </a:lnTo>
                <a:lnTo>
                  <a:pt x="1007" y="496"/>
                </a:lnTo>
                <a:lnTo>
                  <a:pt x="981" y="463"/>
                </a:lnTo>
                <a:lnTo>
                  <a:pt x="968" y="447"/>
                </a:lnTo>
                <a:lnTo>
                  <a:pt x="956" y="432"/>
                </a:lnTo>
                <a:lnTo>
                  <a:pt x="941" y="417"/>
                </a:lnTo>
                <a:lnTo>
                  <a:pt x="927" y="403"/>
                </a:lnTo>
                <a:lnTo>
                  <a:pt x="911" y="391"/>
                </a:lnTo>
                <a:lnTo>
                  <a:pt x="895" y="380"/>
                </a:lnTo>
                <a:lnTo>
                  <a:pt x="886" y="376"/>
                </a:lnTo>
                <a:lnTo>
                  <a:pt x="877" y="371"/>
                </a:lnTo>
                <a:lnTo>
                  <a:pt x="867" y="367"/>
                </a:lnTo>
                <a:lnTo>
                  <a:pt x="857" y="364"/>
                </a:lnTo>
                <a:lnTo>
                  <a:pt x="857" y="375"/>
                </a:lnTo>
                <a:lnTo>
                  <a:pt x="859" y="386"/>
                </a:lnTo>
                <a:lnTo>
                  <a:pt x="861" y="396"/>
                </a:lnTo>
                <a:lnTo>
                  <a:pt x="865" y="407"/>
                </a:lnTo>
                <a:lnTo>
                  <a:pt x="868" y="417"/>
                </a:lnTo>
                <a:lnTo>
                  <a:pt x="873" y="428"/>
                </a:lnTo>
                <a:lnTo>
                  <a:pt x="879" y="438"/>
                </a:lnTo>
                <a:lnTo>
                  <a:pt x="884" y="448"/>
                </a:lnTo>
                <a:lnTo>
                  <a:pt x="897" y="468"/>
                </a:lnTo>
                <a:lnTo>
                  <a:pt x="911" y="488"/>
                </a:lnTo>
                <a:lnTo>
                  <a:pt x="927" y="507"/>
                </a:lnTo>
                <a:lnTo>
                  <a:pt x="944" y="527"/>
                </a:lnTo>
                <a:lnTo>
                  <a:pt x="980" y="568"/>
                </a:lnTo>
                <a:lnTo>
                  <a:pt x="1016" y="609"/>
                </a:lnTo>
                <a:lnTo>
                  <a:pt x="1034" y="630"/>
                </a:lnTo>
                <a:lnTo>
                  <a:pt x="1050" y="653"/>
                </a:lnTo>
                <a:lnTo>
                  <a:pt x="1066" y="677"/>
                </a:lnTo>
                <a:lnTo>
                  <a:pt x="1079" y="701"/>
                </a:lnTo>
                <a:lnTo>
                  <a:pt x="1050" y="680"/>
                </a:lnTo>
                <a:lnTo>
                  <a:pt x="1022" y="660"/>
                </a:lnTo>
                <a:lnTo>
                  <a:pt x="992" y="641"/>
                </a:lnTo>
                <a:lnTo>
                  <a:pt x="962" y="625"/>
                </a:lnTo>
                <a:lnTo>
                  <a:pt x="932" y="609"/>
                </a:lnTo>
                <a:lnTo>
                  <a:pt x="900" y="594"/>
                </a:lnTo>
                <a:lnTo>
                  <a:pt x="869" y="581"/>
                </a:lnTo>
                <a:lnTo>
                  <a:pt x="837" y="568"/>
                </a:lnTo>
                <a:lnTo>
                  <a:pt x="804" y="557"/>
                </a:lnTo>
                <a:lnTo>
                  <a:pt x="772" y="547"/>
                </a:lnTo>
                <a:lnTo>
                  <a:pt x="739" y="536"/>
                </a:lnTo>
                <a:lnTo>
                  <a:pt x="706" y="527"/>
                </a:lnTo>
                <a:lnTo>
                  <a:pt x="672" y="519"/>
                </a:lnTo>
                <a:lnTo>
                  <a:pt x="638" y="512"/>
                </a:lnTo>
                <a:lnTo>
                  <a:pt x="603" y="506"/>
                </a:lnTo>
                <a:lnTo>
                  <a:pt x="569" y="500"/>
                </a:lnTo>
                <a:lnTo>
                  <a:pt x="499" y="490"/>
                </a:lnTo>
                <a:lnTo>
                  <a:pt x="428" y="481"/>
                </a:lnTo>
                <a:lnTo>
                  <a:pt x="357" y="474"/>
                </a:lnTo>
                <a:lnTo>
                  <a:pt x="286" y="468"/>
                </a:lnTo>
                <a:lnTo>
                  <a:pt x="214" y="463"/>
                </a:lnTo>
                <a:lnTo>
                  <a:pt x="142" y="457"/>
                </a:lnTo>
                <a:lnTo>
                  <a:pt x="71" y="452"/>
                </a:lnTo>
                <a:lnTo>
                  <a:pt x="0" y="445"/>
                </a:lnTo>
                <a:lnTo>
                  <a:pt x="0" y="431"/>
                </a:lnTo>
                <a:lnTo>
                  <a:pt x="1" y="416"/>
                </a:lnTo>
                <a:lnTo>
                  <a:pt x="3" y="402"/>
                </a:lnTo>
                <a:lnTo>
                  <a:pt x="5" y="387"/>
                </a:lnTo>
                <a:lnTo>
                  <a:pt x="11" y="359"/>
                </a:lnTo>
                <a:lnTo>
                  <a:pt x="18" y="330"/>
                </a:lnTo>
                <a:lnTo>
                  <a:pt x="28" y="302"/>
                </a:lnTo>
                <a:lnTo>
                  <a:pt x="40" y="272"/>
                </a:lnTo>
                <a:lnTo>
                  <a:pt x="53" y="244"/>
                </a:lnTo>
                <a:lnTo>
                  <a:pt x="67" y="217"/>
                </a:lnTo>
                <a:lnTo>
                  <a:pt x="83" y="189"/>
                </a:lnTo>
                <a:lnTo>
                  <a:pt x="99" y="161"/>
                </a:lnTo>
                <a:lnTo>
                  <a:pt x="117" y="135"/>
                </a:lnTo>
                <a:lnTo>
                  <a:pt x="134" y="109"/>
                </a:lnTo>
                <a:lnTo>
                  <a:pt x="153" y="84"/>
                </a:lnTo>
                <a:lnTo>
                  <a:pt x="171" y="60"/>
                </a:lnTo>
                <a:lnTo>
                  <a:pt x="190" y="35"/>
                </a:lnTo>
                <a:lnTo>
                  <a:pt x="207" y="13"/>
                </a:lnTo>
                <a:lnTo>
                  <a:pt x="245" y="8"/>
                </a:lnTo>
                <a:lnTo>
                  <a:pt x="282" y="4"/>
                </a:lnTo>
                <a:lnTo>
                  <a:pt x="319" y="1"/>
                </a:lnTo>
                <a:lnTo>
                  <a:pt x="355" y="0"/>
                </a:lnTo>
                <a:lnTo>
                  <a:pt x="391" y="1"/>
                </a:lnTo>
                <a:lnTo>
                  <a:pt x="426" y="3"/>
                </a:lnTo>
                <a:lnTo>
                  <a:pt x="461" y="6"/>
                </a:lnTo>
                <a:lnTo>
                  <a:pt x="496" y="11"/>
                </a:lnTo>
                <a:lnTo>
                  <a:pt x="530" y="17"/>
                </a:lnTo>
                <a:lnTo>
                  <a:pt x="564" y="24"/>
                </a:lnTo>
                <a:lnTo>
                  <a:pt x="597" y="33"/>
                </a:lnTo>
                <a:lnTo>
                  <a:pt x="628" y="44"/>
                </a:lnTo>
                <a:lnTo>
                  <a:pt x="661" y="54"/>
                </a:lnTo>
                <a:lnTo>
                  <a:pt x="692" y="67"/>
                </a:lnTo>
                <a:lnTo>
                  <a:pt x="723" y="80"/>
                </a:lnTo>
                <a:lnTo>
                  <a:pt x="754" y="94"/>
                </a:lnTo>
                <a:lnTo>
                  <a:pt x="783" y="109"/>
                </a:lnTo>
                <a:lnTo>
                  <a:pt x="813" y="126"/>
                </a:lnTo>
                <a:lnTo>
                  <a:pt x="840" y="143"/>
                </a:lnTo>
                <a:lnTo>
                  <a:pt x="868" y="161"/>
                </a:lnTo>
                <a:lnTo>
                  <a:pt x="895" y="181"/>
                </a:lnTo>
                <a:lnTo>
                  <a:pt x="921" y="201"/>
                </a:lnTo>
                <a:lnTo>
                  <a:pt x="945" y="222"/>
                </a:lnTo>
                <a:lnTo>
                  <a:pt x="970" y="244"/>
                </a:lnTo>
                <a:lnTo>
                  <a:pt x="994" y="266"/>
                </a:lnTo>
                <a:lnTo>
                  <a:pt x="1016" y="290"/>
                </a:lnTo>
                <a:lnTo>
                  <a:pt x="1038" y="315"/>
                </a:lnTo>
                <a:lnTo>
                  <a:pt x="1059" y="339"/>
                </a:lnTo>
                <a:lnTo>
                  <a:pt x="1079" y="365"/>
                </a:lnTo>
                <a:lnTo>
                  <a:pt x="1098" y="390"/>
                </a:lnTo>
                <a:lnTo>
                  <a:pt x="1115" y="417"/>
                </a:lnTo>
                <a:lnTo>
                  <a:pt x="1133" y="445"/>
                </a:lnTo>
                <a:close/>
              </a:path>
            </a:pathLst>
          </a:custGeom>
          <a:solidFill>
            <a:srgbClr val="A9A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9" name="Freeform 55"/>
          <p:cNvSpPr>
            <a:spLocks/>
          </p:cNvSpPr>
          <p:nvPr/>
        </p:nvSpPr>
        <p:spPr bwMode="auto">
          <a:xfrm>
            <a:off x="6200775" y="4225925"/>
            <a:ext cx="100013" cy="239713"/>
          </a:xfrm>
          <a:custGeom>
            <a:avLst/>
            <a:gdLst>
              <a:gd name="T0" fmla="*/ 0 w 378"/>
              <a:gd name="T1" fmla="*/ 2147483647 h 1057"/>
              <a:gd name="T2" fmla="*/ 2147483647 w 378"/>
              <a:gd name="T3" fmla="*/ 2147483647 h 1057"/>
              <a:gd name="T4" fmla="*/ 2147483647 w 378"/>
              <a:gd name="T5" fmla="*/ 2147483647 h 1057"/>
              <a:gd name="T6" fmla="*/ 2147483647 w 378"/>
              <a:gd name="T7" fmla="*/ 2147483647 h 1057"/>
              <a:gd name="T8" fmla="*/ 2147483647 w 378"/>
              <a:gd name="T9" fmla="*/ 2147483647 h 1057"/>
              <a:gd name="T10" fmla="*/ 2147483647 w 378"/>
              <a:gd name="T11" fmla="*/ 2147483647 h 1057"/>
              <a:gd name="T12" fmla="*/ 2147483647 w 378"/>
              <a:gd name="T13" fmla="*/ 2147483647 h 1057"/>
              <a:gd name="T14" fmla="*/ 2147483647 w 378"/>
              <a:gd name="T15" fmla="*/ 2147483647 h 1057"/>
              <a:gd name="T16" fmla="*/ 2147483647 w 378"/>
              <a:gd name="T17" fmla="*/ 2147483647 h 1057"/>
              <a:gd name="T18" fmla="*/ 2147483647 w 378"/>
              <a:gd name="T19" fmla="*/ 2147483647 h 1057"/>
              <a:gd name="T20" fmla="*/ 2147483647 w 378"/>
              <a:gd name="T21" fmla="*/ 2147483647 h 1057"/>
              <a:gd name="T22" fmla="*/ 2147483647 w 378"/>
              <a:gd name="T23" fmla="*/ 2147483647 h 1057"/>
              <a:gd name="T24" fmla="*/ 2147483647 w 378"/>
              <a:gd name="T25" fmla="*/ 2147483647 h 1057"/>
              <a:gd name="T26" fmla="*/ 2147483647 w 378"/>
              <a:gd name="T27" fmla="*/ 2147483647 h 1057"/>
              <a:gd name="T28" fmla="*/ 2147483647 w 378"/>
              <a:gd name="T29" fmla="*/ 2147483647 h 1057"/>
              <a:gd name="T30" fmla="*/ 2147483647 w 378"/>
              <a:gd name="T31" fmla="*/ 2147483647 h 1057"/>
              <a:gd name="T32" fmla="*/ 2147483647 w 378"/>
              <a:gd name="T33" fmla="*/ 2147483647 h 1057"/>
              <a:gd name="T34" fmla="*/ 2147483647 w 378"/>
              <a:gd name="T35" fmla="*/ 2147483647 h 1057"/>
              <a:gd name="T36" fmla="*/ 2147483647 w 378"/>
              <a:gd name="T37" fmla="*/ 2147483647 h 1057"/>
              <a:gd name="T38" fmla="*/ 2147483647 w 378"/>
              <a:gd name="T39" fmla="*/ 0 h 1057"/>
              <a:gd name="T40" fmla="*/ 2147483647 w 378"/>
              <a:gd name="T41" fmla="*/ 2147483647 h 1057"/>
              <a:gd name="T42" fmla="*/ 2147483647 w 378"/>
              <a:gd name="T43" fmla="*/ 2147483647 h 1057"/>
              <a:gd name="T44" fmla="*/ 2147483647 w 378"/>
              <a:gd name="T45" fmla="*/ 2147483647 h 1057"/>
              <a:gd name="T46" fmla="*/ 2147483647 w 378"/>
              <a:gd name="T47" fmla="*/ 2147483647 h 1057"/>
              <a:gd name="T48" fmla="*/ 2147483647 w 378"/>
              <a:gd name="T49" fmla="*/ 2147483647 h 1057"/>
              <a:gd name="T50" fmla="*/ 2147483647 w 378"/>
              <a:gd name="T51" fmla="*/ 2147483647 h 1057"/>
              <a:gd name="T52" fmla="*/ 2147483647 w 378"/>
              <a:gd name="T53" fmla="*/ 2147483647 h 1057"/>
              <a:gd name="T54" fmla="*/ 2147483647 w 378"/>
              <a:gd name="T55" fmla="*/ 2147483647 h 1057"/>
              <a:gd name="T56" fmla="*/ 2147483647 w 378"/>
              <a:gd name="T57" fmla="*/ 2147483647 h 1057"/>
              <a:gd name="T58" fmla="*/ 2147483647 w 378"/>
              <a:gd name="T59" fmla="*/ 2147483647 h 1057"/>
              <a:gd name="T60" fmla="*/ 2147483647 w 378"/>
              <a:gd name="T61" fmla="*/ 2147483647 h 1057"/>
              <a:gd name="T62" fmla="*/ 2147483647 w 378"/>
              <a:gd name="T63" fmla="*/ 2147483647 h 1057"/>
              <a:gd name="T64" fmla="*/ 2147483647 w 378"/>
              <a:gd name="T65" fmla="*/ 2147483647 h 1057"/>
              <a:gd name="T66" fmla="*/ 2147483647 w 378"/>
              <a:gd name="T67" fmla="*/ 2147483647 h 1057"/>
              <a:gd name="T68" fmla="*/ 2147483647 w 378"/>
              <a:gd name="T69" fmla="*/ 2147483647 h 1057"/>
              <a:gd name="T70" fmla="*/ 2147483647 w 378"/>
              <a:gd name="T71" fmla="*/ 2147483647 h 1057"/>
              <a:gd name="T72" fmla="*/ 2147483647 w 378"/>
              <a:gd name="T73" fmla="*/ 2147483647 h 1057"/>
              <a:gd name="T74" fmla="*/ 2147483647 w 378"/>
              <a:gd name="T75" fmla="*/ 2147483647 h 1057"/>
              <a:gd name="T76" fmla="*/ 2147483647 w 378"/>
              <a:gd name="T77" fmla="*/ 2147483647 h 1057"/>
              <a:gd name="T78" fmla="*/ 0 w 378"/>
              <a:gd name="T79" fmla="*/ 2147483647 h 10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8"/>
              <a:gd name="T121" fmla="*/ 0 h 1057"/>
              <a:gd name="T122" fmla="*/ 378 w 378"/>
              <a:gd name="T123" fmla="*/ 1057 h 10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8" h="1057">
                <a:moveTo>
                  <a:pt x="0" y="1057"/>
                </a:moveTo>
                <a:lnTo>
                  <a:pt x="33" y="973"/>
                </a:lnTo>
                <a:lnTo>
                  <a:pt x="65" y="889"/>
                </a:lnTo>
                <a:lnTo>
                  <a:pt x="98" y="803"/>
                </a:lnTo>
                <a:lnTo>
                  <a:pt x="131" y="718"/>
                </a:lnTo>
                <a:lnTo>
                  <a:pt x="164" y="633"/>
                </a:lnTo>
                <a:lnTo>
                  <a:pt x="196" y="547"/>
                </a:lnTo>
                <a:lnTo>
                  <a:pt x="229" y="463"/>
                </a:lnTo>
                <a:lnTo>
                  <a:pt x="262" y="379"/>
                </a:lnTo>
                <a:lnTo>
                  <a:pt x="256" y="371"/>
                </a:lnTo>
                <a:lnTo>
                  <a:pt x="252" y="363"/>
                </a:lnTo>
                <a:lnTo>
                  <a:pt x="248" y="358"/>
                </a:lnTo>
                <a:lnTo>
                  <a:pt x="243" y="354"/>
                </a:lnTo>
                <a:lnTo>
                  <a:pt x="238" y="352"/>
                </a:lnTo>
                <a:lnTo>
                  <a:pt x="234" y="352"/>
                </a:lnTo>
                <a:lnTo>
                  <a:pt x="229" y="352"/>
                </a:lnTo>
                <a:lnTo>
                  <a:pt x="224" y="354"/>
                </a:lnTo>
                <a:lnTo>
                  <a:pt x="203" y="365"/>
                </a:lnTo>
                <a:lnTo>
                  <a:pt x="179" y="379"/>
                </a:lnTo>
                <a:lnTo>
                  <a:pt x="378" y="0"/>
                </a:lnTo>
                <a:lnTo>
                  <a:pt x="373" y="33"/>
                </a:lnTo>
                <a:lnTo>
                  <a:pt x="367" y="66"/>
                </a:lnTo>
                <a:lnTo>
                  <a:pt x="359" y="99"/>
                </a:lnTo>
                <a:lnTo>
                  <a:pt x="352" y="133"/>
                </a:lnTo>
                <a:lnTo>
                  <a:pt x="344" y="166"/>
                </a:lnTo>
                <a:lnTo>
                  <a:pt x="335" y="199"/>
                </a:lnTo>
                <a:lnTo>
                  <a:pt x="325" y="232"/>
                </a:lnTo>
                <a:lnTo>
                  <a:pt x="316" y="266"/>
                </a:lnTo>
                <a:lnTo>
                  <a:pt x="295" y="332"/>
                </a:lnTo>
                <a:lnTo>
                  <a:pt x="272" y="399"/>
                </a:lnTo>
                <a:lnTo>
                  <a:pt x="247" y="465"/>
                </a:lnTo>
                <a:lnTo>
                  <a:pt x="221" y="532"/>
                </a:lnTo>
                <a:lnTo>
                  <a:pt x="195" y="598"/>
                </a:lnTo>
                <a:lnTo>
                  <a:pt x="167" y="664"/>
                </a:lnTo>
                <a:lnTo>
                  <a:pt x="139" y="730"/>
                </a:lnTo>
                <a:lnTo>
                  <a:pt x="110" y="796"/>
                </a:lnTo>
                <a:lnTo>
                  <a:pt x="83" y="861"/>
                </a:lnTo>
                <a:lnTo>
                  <a:pt x="55" y="927"/>
                </a:lnTo>
                <a:lnTo>
                  <a:pt x="27" y="991"/>
                </a:lnTo>
                <a:lnTo>
                  <a:pt x="0" y="1057"/>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0" name="Freeform 56"/>
          <p:cNvSpPr>
            <a:spLocks/>
          </p:cNvSpPr>
          <p:nvPr/>
        </p:nvSpPr>
        <p:spPr bwMode="auto">
          <a:xfrm>
            <a:off x="6675438" y="4225925"/>
            <a:ext cx="165100" cy="47625"/>
          </a:xfrm>
          <a:custGeom>
            <a:avLst/>
            <a:gdLst>
              <a:gd name="T0" fmla="*/ 2147483647 w 625"/>
              <a:gd name="T1" fmla="*/ 2147483647 h 210"/>
              <a:gd name="T2" fmla="*/ 2147483647 w 625"/>
              <a:gd name="T3" fmla="*/ 2147483647 h 210"/>
              <a:gd name="T4" fmla="*/ 2147483647 w 625"/>
              <a:gd name="T5" fmla="*/ 2147483647 h 210"/>
              <a:gd name="T6" fmla="*/ 2147483647 w 625"/>
              <a:gd name="T7" fmla="*/ 2147483647 h 210"/>
              <a:gd name="T8" fmla="*/ 2147483647 w 625"/>
              <a:gd name="T9" fmla="*/ 2147483647 h 210"/>
              <a:gd name="T10" fmla="*/ 2147483647 w 625"/>
              <a:gd name="T11" fmla="*/ 2147483647 h 210"/>
              <a:gd name="T12" fmla="*/ 2147483647 w 625"/>
              <a:gd name="T13" fmla="*/ 2147483647 h 210"/>
              <a:gd name="T14" fmla="*/ 2147483647 w 625"/>
              <a:gd name="T15" fmla="*/ 2147483647 h 210"/>
              <a:gd name="T16" fmla="*/ 2147483647 w 625"/>
              <a:gd name="T17" fmla="*/ 2147483647 h 210"/>
              <a:gd name="T18" fmla="*/ 2147483647 w 625"/>
              <a:gd name="T19" fmla="*/ 2147483647 h 210"/>
              <a:gd name="T20" fmla="*/ 2147483647 w 625"/>
              <a:gd name="T21" fmla="*/ 2147483647 h 210"/>
              <a:gd name="T22" fmla="*/ 2147483647 w 625"/>
              <a:gd name="T23" fmla="*/ 2147483647 h 210"/>
              <a:gd name="T24" fmla="*/ 2147483647 w 625"/>
              <a:gd name="T25" fmla="*/ 2147483647 h 210"/>
              <a:gd name="T26" fmla="*/ 2147483647 w 625"/>
              <a:gd name="T27" fmla="*/ 2147483647 h 210"/>
              <a:gd name="T28" fmla="*/ 2147483647 w 625"/>
              <a:gd name="T29" fmla="*/ 2147483647 h 210"/>
              <a:gd name="T30" fmla="*/ 2147483647 w 625"/>
              <a:gd name="T31" fmla="*/ 2147483647 h 210"/>
              <a:gd name="T32" fmla="*/ 2147483647 w 625"/>
              <a:gd name="T33" fmla="*/ 2147483647 h 210"/>
              <a:gd name="T34" fmla="*/ 2147483647 w 625"/>
              <a:gd name="T35" fmla="*/ 2147483647 h 210"/>
              <a:gd name="T36" fmla="*/ 2147483647 w 625"/>
              <a:gd name="T37" fmla="*/ 2147483647 h 210"/>
              <a:gd name="T38" fmla="*/ 2147483647 w 625"/>
              <a:gd name="T39" fmla="*/ 2147483647 h 210"/>
              <a:gd name="T40" fmla="*/ 2147483647 w 625"/>
              <a:gd name="T41" fmla="*/ 2147483647 h 210"/>
              <a:gd name="T42" fmla="*/ 2147483647 w 625"/>
              <a:gd name="T43" fmla="*/ 2147483647 h 210"/>
              <a:gd name="T44" fmla="*/ 0 w 625"/>
              <a:gd name="T45" fmla="*/ 2147483647 h 210"/>
              <a:gd name="T46" fmla="*/ 2147483647 w 625"/>
              <a:gd name="T47" fmla="*/ 2147483647 h 210"/>
              <a:gd name="T48" fmla="*/ 2147483647 w 625"/>
              <a:gd name="T49" fmla="*/ 2147483647 h 210"/>
              <a:gd name="T50" fmla="*/ 2147483647 w 625"/>
              <a:gd name="T51" fmla="*/ 2147483647 h 210"/>
              <a:gd name="T52" fmla="*/ 2147483647 w 625"/>
              <a:gd name="T53" fmla="*/ 2147483647 h 210"/>
              <a:gd name="T54" fmla="*/ 2147483647 w 625"/>
              <a:gd name="T55" fmla="*/ 2147483647 h 210"/>
              <a:gd name="T56" fmla="*/ 2147483647 w 625"/>
              <a:gd name="T57" fmla="*/ 2147483647 h 210"/>
              <a:gd name="T58" fmla="*/ 2147483647 w 625"/>
              <a:gd name="T59" fmla="*/ 2147483647 h 210"/>
              <a:gd name="T60" fmla="*/ 2147483647 w 625"/>
              <a:gd name="T61" fmla="*/ 2147483647 h 210"/>
              <a:gd name="T62" fmla="*/ 2147483647 w 625"/>
              <a:gd name="T63" fmla="*/ 0 h 210"/>
              <a:gd name="T64" fmla="*/ 2147483647 w 625"/>
              <a:gd name="T65" fmla="*/ 0 h 210"/>
              <a:gd name="T66" fmla="*/ 2147483647 w 625"/>
              <a:gd name="T67" fmla="*/ 0 h 210"/>
              <a:gd name="T68" fmla="*/ 2147483647 w 625"/>
              <a:gd name="T69" fmla="*/ 2147483647 h 210"/>
              <a:gd name="T70" fmla="*/ 2147483647 w 625"/>
              <a:gd name="T71" fmla="*/ 2147483647 h 210"/>
              <a:gd name="T72" fmla="*/ 2147483647 w 625"/>
              <a:gd name="T73" fmla="*/ 2147483647 h 210"/>
              <a:gd name="T74" fmla="*/ 2147483647 w 625"/>
              <a:gd name="T75" fmla="*/ 2147483647 h 210"/>
              <a:gd name="T76" fmla="*/ 2147483647 w 625"/>
              <a:gd name="T77" fmla="*/ 2147483647 h 210"/>
              <a:gd name="T78" fmla="*/ 2147483647 w 625"/>
              <a:gd name="T79" fmla="*/ 2147483647 h 210"/>
              <a:gd name="T80" fmla="*/ 2147483647 w 625"/>
              <a:gd name="T81" fmla="*/ 2147483647 h 210"/>
              <a:gd name="T82" fmla="*/ 2147483647 w 625"/>
              <a:gd name="T83" fmla="*/ 2147483647 h 210"/>
              <a:gd name="T84" fmla="*/ 2147483647 w 625"/>
              <a:gd name="T85" fmla="*/ 2147483647 h 210"/>
              <a:gd name="T86" fmla="*/ 2147483647 w 625"/>
              <a:gd name="T87" fmla="*/ 2147483647 h 210"/>
              <a:gd name="T88" fmla="*/ 2147483647 w 625"/>
              <a:gd name="T89" fmla="*/ 2147483647 h 210"/>
              <a:gd name="T90" fmla="*/ 2147483647 w 625"/>
              <a:gd name="T91" fmla="*/ 2147483647 h 210"/>
              <a:gd name="T92" fmla="*/ 2147483647 w 625"/>
              <a:gd name="T93" fmla="*/ 2147483647 h 210"/>
              <a:gd name="T94" fmla="*/ 2147483647 w 625"/>
              <a:gd name="T95" fmla="*/ 2147483647 h 210"/>
              <a:gd name="T96" fmla="*/ 2147483647 w 625"/>
              <a:gd name="T97" fmla="*/ 2147483647 h 210"/>
              <a:gd name="T98" fmla="*/ 2147483647 w 625"/>
              <a:gd name="T99" fmla="*/ 2147483647 h 210"/>
              <a:gd name="T100" fmla="*/ 2147483647 w 625"/>
              <a:gd name="T101" fmla="*/ 2147483647 h 210"/>
              <a:gd name="T102" fmla="*/ 2147483647 w 625"/>
              <a:gd name="T103" fmla="*/ 2147483647 h 210"/>
              <a:gd name="T104" fmla="*/ 2147483647 w 625"/>
              <a:gd name="T105" fmla="*/ 2147483647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5"/>
              <a:gd name="T160" fmla="*/ 0 h 210"/>
              <a:gd name="T161" fmla="*/ 625 w 625"/>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5" h="210">
                <a:moveTo>
                  <a:pt x="625" y="210"/>
                </a:moveTo>
                <a:lnTo>
                  <a:pt x="609" y="196"/>
                </a:lnTo>
                <a:lnTo>
                  <a:pt x="592" y="183"/>
                </a:lnTo>
                <a:lnTo>
                  <a:pt x="576" y="171"/>
                </a:lnTo>
                <a:lnTo>
                  <a:pt x="558" y="159"/>
                </a:lnTo>
                <a:lnTo>
                  <a:pt x="541" y="149"/>
                </a:lnTo>
                <a:lnTo>
                  <a:pt x="522" y="138"/>
                </a:lnTo>
                <a:lnTo>
                  <a:pt x="505" y="129"/>
                </a:lnTo>
                <a:lnTo>
                  <a:pt x="486" y="120"/>
                </a:lnTo>
                <a:lnTo>
                  <a:pt x="467" y="111"/>
                </a:lnTo>
                <a:lnTo>
                  <a:pt x="448" y="103"/>
                </a:lnTo>
                <a:lnTo>
                  <a:pt x="428" y="96"/>
                </a:lnTo>
                <a:lnTo>
                  <a:pt x="409" y="89"/>
                </a:lnTo>
                <a:lnTo>
                  <a:pt x="370" y="77"/>
                </a:lnTo>
                <a:lnTo>
                  <a:pt x="329" y="67"/>
                </a:lnTo>
                <a:lnTo>
                  <a:pt x="288" y="59"/>
                </a:lnTo>
                <a:lnTo>
                  <a:pt x="247" y="52"/>
                </a:lnTo>
                <a:lnTo>
                  <a:pt x="205" y="47"/>
                </a:lnTo>
                <a:lnTo>
                  <a:pt x="164" y="43"/>
                </a:lnTo>
                <a:lnTo>
                  <a:pt x="123" y="40"/>
                </a:lnTo>
                <a:lnTo>
                  <a:pt x="82" y="37"/>
                </a:lnTo>
                <a:lnTo>
                  <a:pt x="40" y="36"/>
                </a:lnTo>
                <a:lnTo>
                  <a:pt x="0" y="35"/>
                </a:lnTo>
                <a:lnTo>
                  <a:pt x="7" y="30"/>
                </a:lnTo>
                <a:lnTo>
                  <a:pt x="16" y="25"/>
                </a:lnTo>
                <a:lnTo>
                  <a:pt x="25" y="21"/>
                </a:lnTo>
                <a:lnTo>
                  <a:pt x="34" y="17"/>
                </a:lnTo>
                <a:lnTo>
                  <a:pt x="54" y="11"/>
                </a:lnTo>
                <a:lnTo>
                  <a:pt x="75" y="6"/>
                </a:lnTo>
                <a:lnTo>
                  <a:pt x="98" y="3"/>
                </a:lnTo>
                <a:lnTo>
                  <a:pt x="122" y="1"/>
                </a:lnTo>
                <a:lnTo>
                  <a:pt x="146" y="0"/>
                </a:lnTo>
                <a:lnTo>
                  <a:pt x="171" y="0"/>
                </a:lnTo>
                <a:lnTo>
                  <a:pt x="197" y="0"/>
                </a:lnTo>
                <a:lnTo>
                  <a:pt x="222" y="2"/>
                </a:lnTo>
                <a:lnTo>
                  <a:pt x="246" y="4"/>
                </a:lnTo>
                <a:lnTo>
                  <a:pt x="271" y="7"/>
                </a:lnTo>
                <a:lnTo>
                  <a:pt x="315" y="14"/>
                </a:lnTo>
                <a:lnTo>
                  <a:pt x="353" y="21"/>
                </a:lnTo>
                <a:lnTo>
                  <a:pt x="392" y="34"/>
                </a:lnTo>
                <a:lnTo>
                  <a:pt x="433" y="50"/>
                </a:lnTo>
                <a:lnTo>
                  <a:pt x="452" y="59"/>
                </a:lnTo>
                <a:lnTo>
                  <a:pt x="472" y="69"/>
                </a:lnTo>
                <a:lnTo>
                  <a:pt x="490" y="79"/>
                </a:lnTo>
                <a:lnTo>
                  <a:pt x="510" y="90"/>
                </a:lnTo>
                <a:lnTo>
                  <a:pt x="527" y="102"/>
                </a:lnTo>
                <a:lnTo>
                  <a:pt x="545" y="115"/>
                </a:lnTo>
                <a:lnTo>
                  <a:pt x="561" y="129"/>
                </a:lnTo>
                <a:lnTo>
                  <a:pt x="577" y="143"/>
                </a:lnTo>
                <a:lnTo>
                  <a:pt x="591" y="159"/>
                </a:lnTo>
                <a:lnTo>
                  <a:pt x="603" y="175"/>
                </a:lnTo>
                <a:lnTo>
                  <a:pt x="615" y="192"/>
                </a:lnTo>
                <a:lnTo>
                  <a:pt x="625"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1" name="Freeform 57"/>
          <p:cNvSpPr>
            <a:spLocks/>
          </p:cNvSpPr>
          <p:nvPr/>
        </p:nvSpPr>
        <p:spPr bwMode="auto">
          <a:xfrm>
            <a:off x="6624638" y="4233863"/>
            <a:ext cx="1587" cy="14287"/>
          </a:xfrm>
          <a:custGeom>
            <a:avLst/>
            <a:gdLst>
              <a:gd name="T0" fmla="*/ 2147483647 w 9"/>
              <a:gd name="T1" fmla="*/ 0 h 61"/>
              <a:gd name="T2" fmla="*/ 0 w 9"/>
              <a:gd name="T3" fmla="*/ 2147483647 h 61"/>
              <a:gd name="T4" fmla="*/ 2147483647 w 9"/>
              <a:gd name="T5" fmla="*/ 0 h 61"/>
              <a:gd name="T6" fmla="*/ 0 60000 65536"/>
              <a:gd name="T7" fmla="*/ 0 60000 65536"/>
              <a:gd name="T8" fmla="*/ 0 60000 65536"/>
              <a:gd name="T9" fmla="*/ 0 w 9"/>
              <a:gd name="T10" fmla="*/ 0 h 61"/>
              <a:gd name="T11" fmla="*/ 9 w 9"/>
              <a:gd name="T12" fmla="*/ 61 h 61"/>
            </a:gdLst>
            <a:ahLst/>
            <a:cxnLst>
              <a:cxn ang="T6">
                <a:pos x="T0" y="T1"/>
              </a:cxn>
              <a:cxn ang="T7">
                <a:pos x="T2" y="T3"/>
              </a:cxn>
              <a:cxn ang="T8">
                <a:pos x="T4" y="T5"/>
              </a:cxn>
            </a:cxnLst>
            <a:rect l="T9" t="T10" r="T11" b="T12"/>
            <a:pathLst>
              <a:path w="9" h="61">
                <a:moveTo>
                  <a:pt x="9" y="0"/>
                </a:moveTo>
                <a:lnTo>
                  <a:pt x="0" y="6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2" name="Freeform 58"/>
          <p:cNvSpPr>
            <a:spLocks/>
          </p:cNvSpPr>
          <p:nvPr/>
        </p:nvSpPr>
        <p:spPr bwMode="auto">
          <a:xfrm>
            <a:off x="7169150" y="4251325"/>
            <a:ext cx="182563" cy="17463"/>
          </a:xfrm>
          <a:custGeom>
            <a:avLst/>
            <a:gdLst>
              <a:gd name="T0" fmla="*/ 2147483647 w 693"/>
              <a:gd name="T1" fmla="*/ 2147483647 h 82"/>
              <a:gd name="T2" fmla="*/ 2147483647 w 693"/>
              <a:gd name="T3" fmla="*/ 2147483647 h 82"/>
              <a:gd name="T4" fmla="*/ 2147483647 w 693"/>
              <a:gd name="T5" fmla="*/ 2147483647 h 82"/>
              <a:gd name="T6" fmla="*/ 2147483647 w 693"/>
              <a:gd name="T7" fmla="*/ 2147483647 h 82"/>
              <a:gd name="T8" fmla="*/ 2147483647 w 693"/>
              <a:gd name="T9" fmla="*/ 2147483647 h 82"/>
              <a:gd name="T10" fmla="*/ 2147483647 w 693"/>
              <a:gd name="T11" fmla="*/ 2147483647 h 82"/>
              <a:gd name="T12" fmla="*/ 2147483647 w 693"/>
              <a:gd name="T13" fmla="*/ 2147483647 h 82"/>
              <a:gd name="T14" fmla="*/ 2147483647 w 693"/>
              <a:gd name="T15" fmla="*/ 2147483647 h 82"/>
              <a:gd name="T16" fmla="*/ 2147483647 w 693"/>
              <a:gd name="T17" fmla="*/ 2147483647 h 82"/>
              <a:gd name="T18" fmla="*/ 2147483647 w 693"/>
              <a:gd name="T19" fmla="*/ 2147483647 h 82"/>
              <a:gd name="T20" fmla="*/ 2147483647 w 693"/>
              <a:gd name="T21" fmla="*/ 2147483647 h 82"/>
              <a:gd name="T22" fmla="*/ 2147483647 w 693"/>
              <a:gd name="T23" fmla="*/ 2147483647 h 82"/>
              <a:gd name="T24" fmla="*/ 2147483647 w 693"/>
              <a:gd name="T25" fmla="*/ 2147483647 h 82"/>
              <a:gd name="T26" fmla="*/ 2147483647 w 693"/>
              <a:gd name="T27" fmla="*/ 2147483647 h 82"/>
              <a:gd name="T28" fmla="*/ 2147483647 w 693"/>
              <a:gd name="T29" fmla="*/ 2147483647 h 82"/>
              <a:gd name="T30" fmla="*/ 2147483647 w 693"/>
              <a:gd name="T31" fmla="*/ 2147483647 h 82"/>
              <a:gd name="T32" fmla="*/ 2147483647 w 693"/>
              <a:gd name="T33" fmla="*/ 2147483647 h 82"/>
              <a:gd name="T34" fmla="*/ 2147483647 w 693"/>
              <a:gd name="T35" fmla="*/ 2147483647 h 82"/>
              <a:gd name="T36" fmla="*/ 0 w 693"/>
              <a:gd name="T37" fmla="*/ 2147483647 h 82"/>
              <a:gd name="T38" fmla="*/ 0 w 693"/>
              <a:gd name="T39" fmla="*/ 0 h 82"/>
              <a:gd name="T40" fmla="*/ 2147483647 w 693"/>
              <a:gd name="T41" fmla="*/ 2147483647 h 82"/>
              <a:gd name="T42" fmla="*/ 2147483647 w 693"/>
              <a:gd name="T43" fmla="*/ 2147483647 h 82"/>
              <a:gd name="T44" fmla="*/ 2147483647 w 693"/>
              <a:gd name="T45" fmla="*/ 2147483647 h 82"/>
              <a:gd name="T46" fmla="*/ 2147483647 w 693"/>
              <a:gd name="T47" fmla="*/ 2147483647 h 82"/>
              <a:gd name="T48" fmla="*/ 2147483647 w 693"/>
              <a:gd name="T49" fmla="*/ 2147483647 h 82"/>
              <a:gd name="T50" fmla="*/ 2147483647 w 693"/>
              <a:gd name="T51" fmla="*/ 2147483647 h 82"/>
              <a:gd name="T52" fmla="*/ 2147483647 w 693"/>
              <a:gd name="T53" fmla="*/ 2147483647 h 82"/>
              <a:gd name="T54" fmla="*/ 2147483647 w 693"/>
              <a:gd name="T55" fmla="*/ 2147483647 h 82"/>
              <a:gd name="T56" fmla="*/ 2147483647 w 693"/>
              <a:gd name="T57" fmla="*/ 2147483647 h 82"/>
              <a:gd name="T58" fmla="*/ 2147483647 w 693"/>
              <a:gd name="T59" fmla="*/ 2147483647 h 82"/>
              <a:gd name="T60" fmla="*/ 2147483647 w 693"/>
              <a:gd name="T61" fmla="*/ 2147483647 h 82"/>
              <a:gd name="T62" fmla="*/ 2147483647 w 693"/>
              <a:gd name="T63" fmla="*/ 2147483647 h 82"/>
              <a:gd name="T64" fmla="*/ 2147483647 w 693"/>
              <a:gd name="T65" fmla="*/ 2147483647 h 82"/>
              <a:gd name="T66" fmla="*/ 2147483647 w 693"/>
              <a:gd name="T67" fmla="*/ 2147483647 h 82"/>
              <a:gd name="T68" fmla="*/ 2147483647 w 693"/>
              <a:gd name="T69" fmla="*/ 2147483647 h 82"/>
              <a:gd name="T70" fmla="*/ 2147483647 w 693"/>
              <a:gd name="T71" fmla="*/ 2147483647 h 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3"/>
              <a:gd name="T109" fmla="*/ 0 h 82"/>
              <a:gd name="T110" fmla="*/ 693 w 693"/>
              <a:gd name="T111" fmla="*/ 82 h 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3" h="82">
                <a:moveTo>
                  <a:pt x="693" y="48"/>
                </a:moveTo>
                <a:lnTo>
                  <a:pt x="671" y="54"/>
                </a:lnTo>
                <a:lnTo>
                  <a:pt x="651" y="60"/>
                </a:lnTo>
                <a:lnTo>
                  <a:pt x="629" y="65"/>
                </a:lnTo>
                <a:lnTo>
                  <a:pt x="609" y="69"/>
                </a:lnTo>
                <a:lnTo>
                  <a:pt x="587" y="73"/>
                </a:lnTo>
                <a:lnTo>
                  <a:pt x="565" y="75"/>
                </a:lnTo>
                <a:lnTo>
                  <a:pt x="544" y="78"/>
                </a:lnTo>
                <a:lnTo>
                  <a:pt x="522" y="80"/>
                </a:lnTo>
                <a:lnTo>
                  <a:pt x="478" y="82"/>
                </a:lnTo>
                <a:lnTo>
                  <a:pt x="435" y="82"/>
                </a:lnTo>
                <a:lnTo>
                  <a:pt x="390" y="81"/>
                </a:lnTo>
                <a:lnTo>
                  <a:pt x="346" y="78"/>
                </a:lnTo>
                <a:lnTo>
                  <a:pt x="303" y="74"/>
                </a:lnTo>
                <a:lnTo>
                  <a:pt x="259" y="69"/>
                </a:lnTo>
                <a:lnTo>
                  <a:pt x="214" y="64"/>
                </a:lnTo>
                <a:lnTo>
                  <a:pt x="171" y="58"/>
                </a:lnTo>
                <a:lnTo>
                  <a:pt x="85" y="46"/>
                </a:lnTo>
                <a:lnTo>
                  <a:pt x="0" y="34"/>
                </a:lnTo>
                <a:lnTo>
                  <a:pt x="0" y="0"/>
                </a:lnTo>
                <a:lnTo>
                  <a:pt x="23" y="6"/>
                </a:lnTo>
                <a:lnTo>
                  <a:pt x="47" y="12"/>
                </a:lnTo>
                <a:lnTo>
                  <a:pt x="69" y="17"/>
                </a:lnTo>
                <a:lnTo>
                  <a:pt x="91" y="20"/>
                </a:lnTo>
                <a:lnTo>
                  <a:pt x="135" y="27"/>
                </a:lnTo>
                <a:lnTo>
                  <a:pt x="178" y="31"/>
                </a:lnTo>
                <a:lnTo>
                  <a:pt x="222" y="34"/>
                </a:lnTo>
                <a:lnTo>
                  <a:pt x="264" y="35"/>
                </a:lnTo>
                <a:lnTo>
                  <a:pt x="306" y="35"/>
                </a:lnTo>
                <a:lnTo>
                  <a:pt x="348" y="35"/>
                </a:lnTo>
                <a:lnTo>
                  <a:pt x="433" y="34"/>
                </a:lnTo>
                <a:lnTo>
                  <a:pt x="517" y="34"/>
                </a:lnTo>
                <a:lnTo>
                  <a:pt x="560" y="35"/>
                </a:lnTo>
                <a:lnTo>
                  <a:pt x="603" y="38"/>
                </a:lnTo>
                <a:lnTo>
                  <a:pt x="648" y="42"/>
                </a:lnTo>
                <a:lnTo>
                  <a:pt x="693"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3" name="Freeform 59"/>
          <p:cNvSpPr>
            <a:spLocks/>
          </p:cNvSpPr>
          <p:nvPr/>
        </p:nvSpPr>
        <p:spPr bwMode="auto">
          <a:xfrm>
            <a:off x="7069138" y="4262438"/>
            <a:ext cx="211137" cy="57150"/>
          </a:xfrm>
          <a:custGeom>
            <a:avLst/>
            <a:gdLst>
              <a:gd name="T0" fmla="*/ 2147483647 w 798"/>
              <a:gd name="T1" fmla="*/ 2147483647 h 256"/>
              <a:gd name="T2" fmla="*/ 2147483647 w 798"/>
              <a:gd name="T3" fmla="*/ 2147483647 h 256"/>
              <a:gd name="T4" fmla="*/ 2147483647 w 798"/>
              <a:gd name="T5" fmla="*/ 2147483647 h 256"/>
              <a:gd name="T6" fmla="*/ 2147483647 w 798"/>
              <a:gd name="T7" fmla="*/ 2147483647 h 256"/>
              <a:gd name="T8" fmla="*/ 2147483647 w 798"/>
              <a:gd name="T9" fmla="*/ 2147483647 h 256"/>
              <a:gd name="T10" fmla="*/ 2147483647 w 798"/>
              <a:gd name="T11" fmla="*/ 2147483647 h 256"/>
              <a:gd name="T12" fmla="*/ 2147483647 w 798"/>
              <a:gd name="T13" fmla="*/ 2147483647 h 256"/>
              <a:gd name="T14" fmla="*/ 2147483647 w 798"/>
              <a:gd name="T15" fmla="*/ 2147483647 h 256"/>
              <a:gd name="T16" fmla="*/ 2147483647 w 798"/>
              <a:gd name="T17" fmla="*/ 2147483647 h 256"/>
              <a:gd name="T18" fmla="*/ 2147483647 w 798"/>
              <a:gd name="T19" fmla="*/ 2147483647 h 256"/>
              <a:gd name="T20" fmla="*/ 2147483647 w 798"/>
              <a:gd name="T21" fmla="*/ 2147483647 h 256"/>
              <a:gd name="T22" fmla="*/ 2147483647 w 798"/>
              <a:gd name="T23" fmla="*/ 2147483647 h 256"/>
              <a:gd name="T24" fmla="*/ 2147483647 w 798"/>
              <a:gd name="T25" fmla="*/ 2147483647 h 256"/>
              <a:gd name="T26" fmla="*/ 2147483647 w 798"/>
              <a:gd name="T27" fmla="*/ 2147483647 h 256"/>
              <a:gd name="T28" fmla="*/ 2147483647 w 798"/>
              <a:gd name="T29" fmla="*/ 2147483647 h 256"/>
              <a:gd name="T30" fmla="*/ 2147483647 w 798"/>
              <a:gd name="T31" fmla="*/ 2147483647 h 256"/>
              <a:gd name="T32" fmla="*/ 0 w 798"/>
              <a:gd name="T33" fmla="*/ 0 h 256"/>
              <a:gd name="T34" fmla="*/ 2147483647 w 798"/>
              <a:gd name="T35" fmla="*/ 2147483647 h 256"/>
              <a:gd name="T36" fmla="*/ 2147483647 w 798"/>
              <a:gd name="T37" fmla="*/ 2147483647 h 256"/>
              <a:gd name="T38" fmla="*/ 2147483647 w 798"/>
              <a:gd name="T39" fmla="*/ 2147483647 h 256"/>
              <a:gd name="T40" fmla="*/ 2147483647 w 798"/>
              <a:gd name="T41" fmla="*/ 2147483647 h 256"/>
              <a:gd name="T42" fmla="*/ 2147483647 w 798"/>
              <a:gd name="T43" fmla="*/ 2147483647 h 256"/>
              <a:gd name="T44" fmla="*/ 2147483647 w 798"/>
              <a:gd name="T45" fmla="*/ 2147483647 h 256"/>
              <a:gd name="T46" fmla="*/ 2147483647 w 798"/>
              <a:gd name="T47" fmla="*/ 2147483647 h 256"/>
              <a:gd name="T48" fmla="*/ 2147483647 w 798"/>
              <a:gd name="T49" fmla="*/ 2147483647 h 256"/>
              <a:gd name="T50" fmla="*/ 2147483647 w 798"/>
              <a:gd name="T51" fmla="*/ 2147483647 h 256"/>
              <a:gd name="T52" fmla="*/ 2147483647 w 798"/>
              <a:gd name="T53" fmla="*/ 2147483647 h 256"/>
              <a:gd name="T54" fmla="*/ 2147483647 w 798"/>
              <a:gd name="T55" fmla="*/ 2147483647 h 2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8"/>
              <a:gd name="T85" fmla="*/ 0 h 256"/>
              <a:gd name="T86" fmla="*/ 798 w 798"/>
              <a:gd name="T87" fmla="*/ 256 h 2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8" h="256">
                <a:moveTo>
                  <a:pt x="798" y="256"/>
                </a:moveTo>
                <a:lnTo>
                  <a:pt x="749" y="240"/>
                </a:lnTo>
                <a:lnTo>
                  <a:pt x="698" y="224"/>
                </a:lnTo>
                <a:lnTo>
                  <a:pt x="648" y="207"/>
                </a:lnTo>
                <a:lnTo>
                  <a:pt x="599" y="191"/>
                </a:lnTo>
                <a:lnTo>
                  <a:pt x="548" y="175"/>
                </a:lnTo>
                <a:lnTo>
                  <a:pt x="498" y="159"/>
                </a:lnTo>
                <a:lnTo>
                  <a:pt x="447" y="143"/>
                </a:lnTo>
                <a:lnTo>
                  <a:pt x="398" y="126"/>
                </a:lnTo>
                <a:lnTo>
                  <a:pt x="347" y="110"/>
                </a:lnTo>
                <a:lnTo>
                  <a:pt x="297" y="94"/>
                </a:lnTo>
                <a:lnTo>
                  <a:pt x="248" y="77"/>
                </a:lnTo>
                <a:lnTo>
                  <a:pt x="197" y="62"/>
                </a:lnTo>
                <a:lnTo>
                  <a:pt x="148" y="46"/>
                </a:lnTo>
                <a:lnTo>
                  <a:pt x="98" y="31"/>
                </a:lnTo>
                <a:lnTo>
                  <a:pt x="49" y="15"/>
                </a:lnTo>
                <a:lnTo>
                  <a:pt x="0" y="0"/>
                </a:lnTo>
                <a:lnTo>
                  <a:pt x="20" y="1"/>
                </a:lnTo>
                <a:lnTo>
                  <a:pt x="42" y="4"/>
                </a:lnTo>
                <a:lnTo>
                  <a:pt x="63" y="7"/>
                </a:lnTo>
                <a:lnTo>
                  <a:pt x="86" y="11"/>
                </a:lnTo>
                <a:lnTo>
                  <a:pt x="133" y="20"/>
                </a:lnTo>
                <a:lnTo>
                  <a:pt x="182" y="31"/>
                </a:lnTo>
                <a:lnTo>
                  <a:pt x="229" y="44"/>
                </a:lnTo>
                <a:lnTo>
                  <a:pt x="276" y="56"/>
                </a:lnTo>
                <a:lnTo>
                  <a:pt x="321" y="69"/>
                </a:lnTo>
                <a:lnTo>
                  <a:pt x="363" y="80"/>
                </a:lnTo>
                <a:lnTo>
                  <a:pt x="798"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4" name="Freeform 60"/>
          <p:cNvSpPr>
            <a:spLocks/>
          </p:cNvSpPr>
          <p:nvPr/>
        </p:nvSpPr>
        <p:spPr bwMode="auto">
          <a:xfrm>
            <a:off x="6861175" y="4276725"/>
            <a:ext cx="530225" cy="701675"/>
          </a:xfrm>
          <a:custGeom>
            <a:avLst/>
            <a:gdLst>
              <a:gd name="T0" fmla="*/ 2147483647 w 2004"/>
              <a:gd name="T1" fmla="*/ 2147483647 h 3092"/>
              <a:gd name="T2" fmla="*/ 2147483647 w 2004"/>
              <a:gd name="T3" fmla="*/ 2147483647 h 3092"/>
              <a:gd name="T4" fmla="*/ 2147483647 w 2004"/>
              <a:gd name="T5" fmla="*/ 2147483647 h 3092"/>
              <a:gd name="T6" fmla="*/ 2147483647 w 2004"/>
              <a:gd name="T7" fmla="*/ 2147483647 h 3092"/>
              <a:gd name="T8" fmla="*/ 2147483647 w 2004"/>
              <a:gd name="T9" fmla="*/ 2147483647 h 3092"/>
              <a:gd name="T10" fmla="*/ 2147483647 w 2004"/>
              <a:gd name="T11" fmla="*/ 2147483647 h 3092"/>
              <a:gd name="T12" fmla="*/ 2147483647 w 2004"/>
              <a:gd name="T13" fmla="*/ 2147483647 h 3092"/>
              <a:gd name="T14" fmla="*/ 2147483647 w 2004"/>
              <a:gd name="T15" fmla="*/ 2147483647 h 3092"/>
              <a:gd name="T16" fmla="*/ 2147483647 w 2004"/>
              <a:gd name="T17" fmla="*/ 2147483647 h 3092"/>
              <a:gd name="T18" fmla="*/ 2147483647 w 2004"/>
              <a:gd name="T19" fmla="*/ 2147483647 h 3092"/>
              <a:gd name="T20" fmla="*/ 2147483647 w 2004"/>
              <a:gd name="T21" fmla="*/ 2147483647 h 3092"/>
              <a:gd name="T22" fmla="*/ 2147483647 w 2004"/>
              <a:gd name="T23" fmla="*/ 2147483647 h 3092"/>
              <a:gd name="T24" fmla="*/ 2147483647 w 2004"/>
              <a:gd name="T25" fmla="*/ 2147483647 h 3092"/>
              <a:gd name="T26" fmla="*/ 2147483647 w 2004"/>
              <a:gd name="T27" fmla="*/ 2147483647 h 3092"/>
              <a:gd name="T28" fmla="*/ 2147483647 w 2004"/>
              <a:gd name="T29" fmla="*/ 2147483647 h 3092"/>
              <a:gd name="T30" fmla="*/ 2147483647 w 2004"/>
              <a:gd name="T31" fmla="*/ 2147483647 h 3092"/>
              <a:gd name="T32" fmla="*/ 2147483647 w 2004"/>
              <a:gd name="T33" fmla="*/ 2147483647 h 3092"/>
              <a:gd name="T34" fmla="*/ 2147483647 w 2004"/>
              <a:gd name="T35" fmla="*/ 2147483647 h 3092"/>
              <a:gd name="T36" fmla="*/ 2147483647 w 2004"/>
              <a:gd name="T37" fmla="*/ 2147483647 h 3092"/>
              <a:gd name="T38" fmla="*/ 2147483647 w 2004"/>
              <a:gd name="T39" fmla="*/ 2147483647 h 3092"/>
              <a:gd name="T40" fmla="*/ 2147483647 w 2004"/>
              <a:gd name="T41" fmla="*/ 2147483647 h 3092"/>
              <a:gd name="T42" fmla="*/ 2147483647 w 2004"/>
              <a:gd name="T43" fmla="*/ 2147483647 h 3092"/>
              <a:gd name="T44" fmla="*/ 2147483647 w 2004"/>
              <a:gd name="T45" fmla="*/ 2147483647 h 3092"/>
              <a:gd name="T46" fmla="*/ 2147483647 w 2004"/>
              <a:gd name="T47" fmla="*/ 2147483647 h 3092"/>
              <a:gd name="T48" fmla="*/ 2147483647 w 2004"/>
              <a:gd name="T49" fmla="*/ 2147483647 h 3092"/>
              <a:gd name="T50" fmla="*/ 2147483647 w 2004"/>
              <a:gd name="T51" fmla="*/ 2147483647 h 3092"/>
              <a:gd name="T52" fmla="*/ 2147483647 w 2004"/>
              <a:gd name="T53" fmla="*/ 2147483647 h 3092"/>
              <a:gd name="T54" fmla="*/ 2147483647 w 2004"/>
              <a:gd name="T55" fmla="*/ 2147483647 h 3092"/>
              <a:gd name="T56" fmla="*/ 2147483647 w 2004"/>
              <a:gd name="T57" fmla="*/ 2147483647 h 3092"/>
              <a:gd name="T58" fmla="*/ 2147483647 w 2004"/>
              <a:gd name="T59" fmla="*/ 2147483647 h 3092"/>
              <a:gd name="T60" fmla="*/ 2147483647 w 2004"/>
              <a:gd name="T61" fmla="*/ 2147483647 h 3092"/>
              <a:gd name="T62" fmla="*/ 2147483647 w 2004"/>
              <a:gd name="T63" fmla="*/ 2147483647 h 3092"/>
              <a:gd name="T64" fmla="*/ 2147483647 w 2004"/>
              <a:gd name="T65" fmla="*/ 2147483647 h 3092"/>
              <a:gd name="T66" fmla="*/ 2147483647 w 2004"/>
              <a:gd name="T67" fmla="*/ 2147483647 h 3092"/>
              <a:gd name="T68" fmla="*/ 2147483647 w 2004"/>
              <a:gd name="T69" fmla="*/ 2147483647 h 3092"/>
              <a:gd name="T70" fmla="*/ 0 w 2004"/>
              <a:gd name="T71" fmla="*/ 2147483647 h 3092"/>
              <a:gd name="T72" fmla="*/ 2147483647 w 2004"/>
              <a:gd name="T73" fmla="*/ 2147483647 h 3092"/>
              <a:gd name="T74" fmla="*/ 2147483647 w 2004"/>
              <a:gd name="T75" fmla="*/ 2147483647 h 3092"/>
              <a:gd name="T76" fmla="*/ 2147483647 w 2004"/>
              <a:gd name="T77" fmla="*/ 2147483647 h 3092"/>
              <a:gd name="T78" fmla="*/ 2147483647 w 2004"/>
              <a:gd name="T79" fmla="*/ 2147483647 h 3092"/>
              <a:gd name="T80" fmla="*/ 2147483647 w 2004"/>
              <a:gd name="T81" fmla="*/ 2147483647 h 3092"/>
              <a:gd name="T82" fmla="*/ 2147483647 w 2004"/>
              <a:gd name="T83" fmla="*/ 2147483647 h 3092"/>
              <a:gd name="T84" fmla="*/ 2147483647 w 2004"/>
              <a:gd name="T85" fmla="*/ 2147483647 h 3092"/>
              <a:gd name="T86" fmla="*/ 2147483647 w 2004"/>
              <a:gd name="T87" fmla="*/ 2147483647 h 3092"/>
              <a:gd name="T88" fmla="*/ 2147483647 w 2004"/>
              <a:gd name="T89" fmla="*/ 2147483647 h 3092"/>
              <a:gd name="T90" fmla="*/ 2147483647 w 2004"/>
              <a:gd name="T91" fmla="*/ 2147483647 h 3092"/>
              <a:gd name="T92" fmla="*/ 2147483647 w 2004"/>
              <a:gd name="T93" fmla="*/ 2147483647 h 3092"/>
              <a:gd name="T94" fmla="*/ 2147483647 w 2004"/>
              <a:gd name="T95" fmla="*/ 0 h 3092"/>
              <a:gd name="T96" fmla="*/ 2147483647 w 2004"/>
              <a:gd name="T97" fmla="*/ 2147483647 h 3092"/>
              <a:gd name="T98" fmla="*/ 2147483647 w 2004"/>
              <a:gd name="T99" fmla="*/ 2147483647 h 3092"/>
              <a:gd name="T100" fmla="*/ 2147483647 w 2004"/>
              <a:gd name="T101" fmla="*/ 2147483647 h 3092"/>
              <a:gd name="T102" fmla="*/ 2147483647 w 2004"/>
              <a:gd name="T103" fmla="*/ 2147483647 h 3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4"/>
              <a:gd name="T157" fmla="*/ 0 h 3092"/>
              <a:gd name="T158" fmla="*/ 2004 w 2004"/>
              <a:gd name="T159" fmla="*/ 3092 h 3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4" h="3092">
                <a:moveTo>
                  <a:pt x="2004" y="460"/>
                </a:moveTo>
                <a:lnTo>
                  <a:pt x="1974" y="547"/>
                </a:lnTo>
                <a:lnTo>
                  <a:pt x="1943" y="631"/>
                </a:lnTo>
                <a:lnTo>
                  <a:pt x="1910" y="717"/>
                </a:lnTo>
                <a:lnTo>
                  <a:pt x="1875" y="802"/>
                </a:lnTo>
                <a:lnTo>
                  <a:pt x="1840" y="886"/>
                </a:lnTo>
                <a:lnTo>
                  <a:pt x="1804" y="970"/>
                </a:lnTo>
                <a:lnTo>
                  <a:pt x="1766" y="1055"/>
                </a:lnTo>
                <a:lnTo>
                  <a:pt x="1729" y="1138"/>
                </a:lnTo>
                <a:lnTo>
                  <a:pt x="1692" y="1222"/>
                </a:lnTo>
                <a:lnTo>
                  <a:pt x="1656" y="1307"/>
                </a:lnTo>
                <a:lnTo>
                  <a:pt x="1619" y="1390"/>
                </a:lnTo>
                <a:lnTo>
                  <a:pt x="1583" y="1475"/>
                </a:lnTo>
                <a:lnTo>
                  <a:pt x="1549" y="1560"/>
                </a:lnTo>
                <a:lnTo>
                  <a:pt x="1515" y="1645"/>
                </a:lnTo>
                <a:lnTo>
                  <a:pt x="1482" y="1730"/>
                </a:lnTo>
                <a:lnTo>
                  <a:pt x="1452" y="1817"/>
                </a:lnTo>
                <a:lnTo>
                  <a:pt x="1427" y="1863"/>
                </a:lnTo>
                <a:lnTo>
                  <a:pt x="1402" y="1909"/>
                </a:lnTo>
                <a:lnTo>
                  <a:pt x="1377" y="1956"/>
                </a:lnTo>
                <a:lnTo>
                  <a:pt x="1354" y="2003"/>
                </a:lnTo>
                <a:lnTo>
                  <a:pt x="1331" y="2051"/>
                </a:lnTo>
                <a:lnTo>
                  <a:pt x="1308" y="2098"/>
                </a:lnTo>
                <a:lnTo>
                  <a:pt x="1286" y="2146"/>
                </a:lnTo>
                <a:lnTo>
                  <a:pt x="1264" y="2194"/>
                </a:lnTo>
                <a:lnTo>
                  <a:pt x="1244" y="2242"/>
                </a:lnTo>
                <a:lnTo>
                  <a:pt x="1223" y="2291"/>
                </a:lnTo>
                <a:lnTo>
                  <a:pt x="1202" y="2340"/>
                </a:lnTo>
                <a:lnTo>
                  <a:pt x="1184" y="2389"/>
                </a:lnTo>
                <a:lnTo>
                  <a:pt x="1165" y="2439"/>
                </a:lnTo>
                <a:lnTo>
                  <a:pt x="1147" y="2489"/>
                </a:lnTo>
                <a:lnTo>
                  <a:pt x="1129" y="2538"/>
                </a:lnTo>
                <a:lnTo>
                  <a:pt x="1113" y="2589"/>
                </a:lnTo>
                <a:lnTo>
                  <a:pt x="1100" y="2619"/>
                </a:lnTo>
                <a:lnTo>
                  <a:pt x="1087" y="2649"/>
                </a:lnTo>
                <a:lnTo>
                  <a:pt x="1076" y="2680"/>
                </a:lnTo>
                <a:lnTo>
                  <a:pt x="1065" y="2711"/>
                </a:lnTo>
                <a:lnTo>
                  <a:pt x="1043" y="2774"/>
                </a:lnTo>
                <a:lnTo>
                  <a:pt x="1021" y="2839"/>
                </a:lnTo>
                <a:lnTo>
                  <a:pt x="1000" y="2903"/>
                </a:lnTo>
                <a:lnTo>
                  <a:pt x="976" y="2967"/>
                </a:lnTo>
                <a:lnTo>
                  <a:pt x="964" y="2999"/>
                </a:lnTo>
                <a:lnTo>
                  <a:pt x="949" y="3030"/>
                </a:lnTo>
                <a:lnTo>
                  <a:pt x="935" y="3062"/>
                </a:lnTo>
                <a:lnTo>
                  <a:pt x="919" y="3092"/>
                </a:lnTo>
                <a:lnTo>
                  <a:pt x="896" y="3082"/>
                </a:lnTo>
                <a:lnTo>
                  <a:pt x="871" y="3073"/>
                </a:lnTo>
                <a:lnTo>
                  <a:pt x="847" y="3065"/>
                </a:lnTo>
                <a:lnTo>
                  <a:pt x="823" y="3056"/>
                </a:lnTo>
                <a:lnTo>
                  <a:pt x="772" y="3041"/>
                </a:lnTo>
                <a:lnTo>
                  <a:pt x="721" y="3028"/>
                </a:lnTo>
                <a:lnTo>
                  <a:pt x="669" y="3016"/>
                </a:lnTo>
                <a:lnTo>
                  <a:pt x="618" y="3004"/>
                </a:lnTo>
                <a:lnTo>
                  <a:pt x="566" y="2993"/>
                </a:lnTo>
                <a:lnTo>
                  <a:pt x="515" y="2982"/>
                </a:lnTo>
                <a:lnTo>
                  <a:pt x="463" y="2971"/>
                </a:lnTo>
                <a:lnTo>
                  <a:pt x="412" y="2958"/>
                </a:lnTo>
                <a:lnTo>
                  <a:pt x="363" y="2944"/>
                </a:lnTo>
                <a:lnTo>
                  <a:pt x="314" y="2929"/>
                </a:lnTo>
                <a:lnTo>
                  <a:pt x="291" y="2920"/>
                </a:lnTo>
                <a:lnTo>
                  <a:pt x="267" y="2910"/>
                </a:lnTo>
                <a:lnTo>
                  <a:pt x="243" y="2901"/>
                </a:lnTo>
                <a:lnTo>
                  <a:pt x="221" y="2890"/>
                </a:lnTo>
                <a:lnTo>
                  <a:pt x="199" y="2879"/>
                </a:lnTo>
                <a:lnTo>
                  <a:pt x="177" y="2867"/>
                </a:lnTo>
                <a:lnTo>
                  <a:pt x="156" y="2854"/>
                </a:lnTo>
                <a:lnTo>
                  <a:pt x="135" y="2841"/>
                </a:lnTo>
                <a:lnTo>
                  <a:pt x="143" y="2816"/>
                </a:lnTo>
                <a:lnTo>
                  <a:pt x="150" y="2790"/>
                </a:lnTo>
                <a:lnTo>
                  <a:pt x="156" y="2766"/>
                </a:lnTo>
                <a:lnTo>
                  <a:pt x="161" y="2742"/>
                </a:lnTo>
                <a:lnTo>
                  <a:pt x="167" y="2719"/>
                </a:lnTo>
                <a:lnTo>
                  <a:pt x="175" y="2696"/>
                </a:lnTo>
                <a:lnTo>
                  <a:pt x="179" y="2684"/>
                </a:lnTo>
                <a:lnTo>
                  <a:pt x="186" y="2673"/>
                </a:lnTo>
                <a:lnTo>
                  <a:pt x="191" y="2661"/>
                </a:lnTo>
                <a:lnTo>
                  <a:pt x="198" y="2651"/>
                </a:lnTo>
                <a:lnTo>
                  <a:pt x="217" y="2655"/>
                </a:lnTo>
                <a:lnTo>
                  <a:pt x="239" y="2661"/>
                </a:lnTo>
                <a:lnTo>
                  <a:pt x="262" y="2669"/>
                </a:lnTo>
                <a:lnTo>
                  <a:pt x="285" y="2678"/>
                </a:lnTo>
                <a:lnTo>
                  <a:pt x="337" y="2695"/>
                </a:lnTo>
                <a:lnTo>
                  <a:pt x="389" y="2712"/>
                </a:lnTo>
                <a:lnTo>
                  <a:pt x="417" y="2719"/>
                </a:lnTo>
                <a:lnTo>
                  <a:pt x="444" y="2725"/>
                </a:lnTo>
                <a:lnTo>
                  <a:pt x="457" y="2728"/>
                </a:lnTo>
                <a:lnTo>
                  <a:pt x="472" y="2729"/>
                </a:lnTo>
                <a:lnTo>
                  <a:pt x="485" y="2731"/>
                </a:lnTo>
                <a:lnTo>
                  <a:pt x="498" y="2732"/>
                </a:lnTo>
                <a:lnTo>
                  <a:pt x="512" y="2732"/>
                </a:lnTo>
                <a:lnTo>
                  <a:pt x="524" y="2731"/>
                </a:lnTo>
                <a:lnTo>
                  <a:pt x="538" y="2730"/>
                </a:lnTo>
                <a:lnTo>
                  <a:pt x="551" y="2728"/>
                </a:lnTo>
                <a:lnTo>
                  <a:pt x="563" y="2726"/>
                </a:lnTo>
                <a:lnTo>
                  <a:pt x="576" y="2722"/>
                </a:lnTo>
                <a:lnTo>
                  <a:pt x="588" y="2718"/>
                </a:lnTo>
                <a:lnTo>
                  <a:pt x="599" y="2713"/>
                </a:lnTo>
                <a:lnTo>
                  <a:pt x="612" y="2705"/>
                </a:lnTo>
                <a:lnTo>
                  <a:pt x="622" y="2696"/>
                </a:lnTo>
                <a:lnTo>
                  <a:pt x="632" y="2688"/>
                </a:lnTo>
                <a:lnTo>
                  <a:pt x="642" y="2679"/>
                </a:lnTo>
                <a:lnTo>
                  <a:pt x="651" y="2670"/>
                </a:lnTo>
                <a:lnTo>
                  <a:pt x="659" y="2659"/>
                </a:lnTo>
                <a:lnTo>
                  <a:pt x="665" y="2649"/>
                </a:lnTo>
                <a:lnTo>
                  <a:pt x="671" y="2639"/>
                </a:lnTo>
                <a:lnTo>
                  <a:pt x="677" y="2628"/>
                </a:lnTo>
                <a:lnTo>
                  <a:pt x="682" y="2617"/>
                </a:lnTo>
                <a:lnTo>
                  <a:pt x="685" y="2605"/>
                </a:lnTo>
                <a:lnTo>
                  <a:pt x="686" y="2593"/>
                </a:lnTo>
                <a:lnTo>
                  <a:pt x="687" y="2580"/>
                </a:lnTo>
                <a:lnTo>
                  <a:pt x="687" y="2566"/>
                </a:lnTo>
                <a:lnTo>
                  <a:pt x="685" y="2552"/>
                </a:lnTo>
                <a:lnTo>
                  <a:pt x="682" y="2537"/>
                </a:lnTo>
                <a:lnTo>
                  <a:pt x="663" y="2523"/>
                </a:lnTo>
                <a:lnTo>
                  <a:pt x="647" y="2508"/>
                </a:lnTo>
                <a:lnTo>
                  <a:pt x="630" y="2493"/>
                </a:lnTo>
                <a:lnTo>
                  <a:pt x="615" y="2477"/>
                </a:lnTo>
                <a:lnTo>
                  <a:pt x="599" y="2461"/>
                </a:lnTo>
                <a:lnTo>
                  <a:pt x="586" y="2445"/>
                </a:lnTo>
                <a:lnTo>
                  <a:pt x="573" y="2428"/>
                </a:lnTo>
                <a:lnTo>
                  <a:pt x="560" y="2410"/>
                </a:lnTo>
                <a:lnTo>
                  <a:pt x="537" y="2375"/>
                </a:lnTo>
                <a:lnTo>
                  <a:pt x="514" y="2339"/>
                </a:lnTo>
                <a:lnTo>
                  <a:pt x="492" y="2304"/>
                </a:lnTo>
                <a:lnTo>
                  <a:pt x="472" y="2268"/>
                </a:lnTo>
                <a:lnTo>
                  <a:pt x="450" y="2233"/>
                </a:lnTo>
                <a:lnTo>
                  <a:pt x="427" y="2200"/>
                </a:lnTo>
                <a:lnTo>
                  <a:pt x="415" y="2184"/>
                </a:lnTo>
                <a:lnTo>
                  <a:pt x="403" y="2169"/>
                </a:lnTo>
                <a:lnTo>
                  <a:pt x="389" y="2153"/>
                </a:lnTo>
                <a:lnTo>
                  <a:pt x="376" y="2138"/>
                </a:lnTo>
                <a:lnTo>
                  <a:pt x="362" y="2124"/>
                </a:lnTo>
                <a:lnTo>
                  <a:pt x="346" y="2111"/>
                </a:lnTo>
                <a:lnTo>
                  <a:pt x="330" y="2099"/>
                </a:lnTo>
                <a:lnTo>
                  <a:pt x="312" y="2087"/>
                </a:lnTo>
                <a:lnTo>
                  <a:pt x="294" y="2076"/>
                </a:lnTo>
                <a:lnTo>
                  <a:pt x="274" y="2066"/>
                </a:lnTo>
                <a:lnTo>
                  <a:pt x="253" y="2057"/>
                </a:lnTo>
                <a:lnTo>
                  <a:pt x="232" y="2049"/>
                </a:lnTo>
                <a:lnTo>
                  <a:pt x="24" y="2001"/>
                </a:lnTo>
                <a:lnTo>
                  <a:pt x="14" y="1955"/>
                </a:lnTo>
                <a:lnTo>
                  <a:pt x="7" y="1909"/>
                </a:lnTo>
                <a:lnTo>
                  <a:pt x="2" y="1864"/>
                </a:lnTo>
                <a:lnTo>
                  <a:pt x="0" y="1818"/>
                </a:lnTo>
                <a:lnTo>
                  <a:pt x="0" y="1773"/>
                </a:lnTo>
                <a:lnTo>
                  <a:pt x="2" y="1728"/>
                </a:lnTo>
                <a:lnTo>
                  <a:pt x="5" y="1683"/>
                </a:lnTo>
                <a:lnTo>
                  <a:pt x="11" y="1638"/>
                </a:lnTo>
                <a:lnTo>
                  <a:pt x="18" y="1594"/>
                </a:lnTo>
                <a:lnTo>
                  <a:pt x="26" y="1549"/>
                </a:lnTo>
                <a:lnTo>
                  <a:pt x="35" y="1504"/>
                </a:lnTo>
                <a:lnTo>
                  <a:pt x="46" y="1460"/>
                </a:lnTo>
                <a:lnTo>
                  <a:pt x="57" y="1416"/>
                </a:lnTo>
                <a:lnTo>
                  <a:pt x="69" y="1371"/>
                </a:lnTo>
                <a:lnTo>
                  <a:pt x="82" y="1327"/>
                </a:lnTo>
                <a:lnTo>
                  <a:pt x="95" y="1283"/>
                </a:lnTo>
                <a:lnTo>
                  <a:pt x="122" y="1195"/>
                </a:lnTo>
                <a:lnTo>
                  <a:pt x="150" y="1106"/>
                </a:lnTo>
                <a:lnTo>
                  <a:pt x="163" y="1062"/>
                </a:lnTo>
                <a:lnTo>
                  <a:pt x="175" y="1017"/>
                </a:lnTo>
                <a:lnTo>
                  <a:pt x="188" y="972"/>
                </a:lnTo>
                <a:lnTo>
                  <a:pt x="199" y="928"/>
                </a:lnTo>
                <a:lnTo>
                  <a:pt x="210" y="883"/>
                </a:lnTo>
                <a:lnTo>
                  <a:pt x="220" y="838"/>
                </a:lnTo>
                <a:lnTo>
                  <a:pt x="228" y="793"/>
                </a:lnTo>
                <a:lnTo>
                  <a:pt x="235" y="747"/>
                </a:lnTo>
                <a:lnTo>
                  <a:pt x="240" y="702"/>
                </a:lnTo>
                <a:lnTo>
                  <a:pt x="244" y="657"/>
                </a:lnTo>
                <a:lnTo>
                  <a:pt x="246" y="611"/>
                </a:lnTo>
                <a:lnTo>
                  <a:pt x="246" y="565"/>
                </a:lnTo>
                <a:lnTo>
                  <a:pt x="252" y="542"/>
                </a:lnTo>
                <a:lnTo>
                  <a:pt x="259" y="518"/>
                </a:lnTo>
                <a:lnTo>
                  <a:pt x="266" y="496"/>
                </a:lnTo>
                <a:lnTo>
                  <a:pt x="274" y="475"/>
                </a:lnTo>
                <a:lnTo>
                  <a:pt x="283" y="454"/>
                </a:lnTo>
                <a:lnTo>
                  <a:pt x="293" y="434"/>
                </a:lnTo>
                <a:lnTo>
                  <a:pt x="303" y="414"/>
                </a:lnTo>
                <a:lnTo>
                  <a:pt x="313" y="393"/>
                </a:lnTo>
                <a:lnTo>
                  <a:pt x="324" y="374"/>
                </a:lnTo>
                <a:lnTo>
                  <a:pt x="336" y="356"/>
                </a:lnTo>
                <a:lnTo>
                  <a:pt x="348" y="337"/>
                </a:lnTo>
                <a:lnTo>
                  <a:pt x="362" y="319"/>
                </a:lnTo>
                <a:lnTo>
                  <a:pt x="375" y="302"/>
                </a:lnTo>
                <a:lnTo>
                  <a:pt x="388" y="285"/>
                </a:lnTo>
                <a:lnTo>
                  <a:pt x="403" y="267"/>
                </a:lnTo>
                <a:lnTo>
                  <a:pt x="417" y="250"/>
                </a:lnTo>
                <a:lnTo>
                  <a:pt x="447" y="218"/>
                </a:lnTo>
                <a:lnTo>
                  <a:pt x="479" y="186"/>
                </a:lnTo>
                <a:lnTo>
                  <a:pt x="511" y="155"/>
                </a:lnTo>
                <a:lnTo>
                  <a:pt x="545" y="123"/>
                </a:lnTo>
                <a:lnTo>
                  <a:pt x="613" y="62"/>
                </a:lnTo>
                <a:lnTo>
                  <a:pt x="682" y="0"/>
                </a:lnTo>
                <a:lnTo>
                  <a:pt x="765" y="29"/>
                </a:lnTo>
                <a:lnTo>
                  <a:pt x="847" y="57"/>
                </a:lnTo>
                <a:lnTo>
                  <a:pt x="930" y="85"/>
                </a:lnTo>
                <a:lnTo>
                  <a:pt x="1012" y="113"/>
                </a:lnTo>
                <a:lnTo>
                  <a:pt x="1095" y="140"/>
                </a:lnTo>
                <a:lnTo>
                  <a:pt x="1178" y="169"/>
                </a:lnTo>
                <a:lnTo>
                  <a:pt x="1260" y="197"/>
                </a:lnTo>
                <a:lnTo>
                  <a:pt x="1343" y="225"/>
                </a:lnTo>
                <a:lnTo>
                  <a:pt x="1426" y="253"/>
                </a:lnTo>
                <a:lnTo>
                  <a:pt x="1508" y="282"/>
                </a:lnTo>
                <a:lnTo>
                  <a:pt x="1590" y="311"/>
                </a:lnTo>
                <a:lnTo>
                  <a:pt x="1674" y="340"/>
                </a:lnTo>
                <a:lnTo>
                  <a:pt x="1756" y="369"/>
                </a:lnTo>
                <a:lnTo>
                  <a:pt x="1839" y="400"/>
                </a:lnTo>
                <a:lnTo>
                  <a:pt x="1921" y="430"/>
                </a:lnTo>
                <a:lnTo>
                  <a:pt x="2004" y="460"/>
                </a:lnTo>
                <a:close/>
              </a:path>
            </a:pathLst>
          </a:custGeom>
          <a:solidFill>
            <a:srgbClr val="33B0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5" name="Freeform 61"/>
          <p:cNvSpPr>
            <a:spLocks/>
          </p:cNvSpPr>
          <p:nvPr/>
        </p:nvSpPr>
        <p:spPr bwMode="auto">
          <a:xfrm>
            <a:off x="6646863" y="4308475"/>
            <a:ext cx="263525" cy="368300"/>
          </a:xfrm>
          <a:custGeom>
            <a:avLst/>
            <a:gdLst>
              <a:gd name="T0" fmla="*/ 2147483647 w 996"/>
              <a:gd name="T1" fmla="*/ 2147483647 h 1625"/>
              <a:gd name="T2" fmla="*/ 2147483647 w 996"/>
              <a:gd name="T3" fmla="*/ 2147483647 h 1625"/>
              <a:gd name="T4" fmla="*/ 2147483647 w 996"/>
              <a:gd name="T5" fmla="*/ 2147483647 h 1625"/>
              <a:gd name="T6" fmla="*/ 2147483647 w 996"/>
              <a:gd name="T7" fmla="*/ 2147483647 h 1625"/>
              <a:gd name="T8" fmla="*/ 2147483647 w 996"/>
              <a:gd name="T9" fmla="*/ 2147483647 h 1625"/>
              <a:gd name="T10" fmla="*/ 2147483647 w 996"/>
              <a:gd name="T11" fmla="*/ 2147483647 h 1625"/>
              <a:gd name="T12" fmla="*/ 2147483647 w 996"/>
              <a:gd name="T13" fmla="*/ 2147483647 h 1625"/>
              <a:gd name="T14" fmla="*/ 2147483647 w 996"/>
              <a:gd name="T15" fmla="*/ 2147483647 h 1625"/>
              <a:gd name="T16" fmla="*/ 2147483647 w 996"/>
              <a:gd name="T17" fmla="*/ 2147483647 h 1625"/>
              <a:gd name="T18" fmla="*/ 2147483647 w 996"/>
              <a:gd name="T19" fmla="*/ 2147483647 h 1625"/>
              <a:gd name="T20" fmla="*/ 2147483647 w 996"/>
              <a:gd name="T21" fmla="*/ 2147483647 h 1625"/>
              <a:gd name="T22" fmla="*/ 2147483647 w 996"/>
              <a:gd name="T23" fmla="*/ 2147483647 h 1625"/>
              <a:gd name="T24" fmla="*/ 2147483647 w 996"/>
              <a:gd name="T25" fmla="*/ 2147483647 h 1625"/>
              <a:gd name="T26" fmla="*/ 2147483647 w 996"/>
              <a:gd name="T27" fmla="*/ 2147483647 h 1625"/>
              <a:gd name="T28" fmla="*/ 2147483647 w 996"/>
              <a:gd name="T29" fmla="*/ 2147483647 h 1625"/>
              <a:gd name="T30" fmla="*/ 2147483647 w 996"/>
              <a:gd name="T31" fmla="*/ 2147483647 h 1625"/>
              <a:gd name="T32" fmla="*/ 2147483647 w 996"/>
              <a:gd name="T33" fmla="*/ 2147483647 h 1625"/>
              <a:gd name="T34" fmla="*/ 2147483647 w 996"/>
              <a:gd name="T35" fmla="*/ 2147483647 h 1625"/>
              <a:gd name="T36" fmla="*/ 2147483647 w 996"/>
              <a:gd name="T37" fmla="*/ 2147483647 h 1625"/>
              <a:gd name="T38" fmla="*/ 2147483647 w 996"/>
              <a:gd name="T39" fmla="*/ 2147483647 h 1625"/>
              <a:gd name="T40" fmla="*/ 2147483647 w 996"/>
              <a:gd name="T41" fmla="*/ 2147483647 h 1625"/>
              <a:gd name="T42" fmla="*/ 2147483647 w 996"/>
              <a:gd name="T43" fmla="*/ 2147483647 h 1625"/>
              <a:gd name="T44" fmla="*/ 2147483647 w 996"/>
              <a:gd name="T45" fmla="*/ 2147483647 h 1625"/>
              <a:gd name="T46" fmla="*/ 2147483647 w 996"/>
              <a:gd name="T47" fmla="*/ 2147483647 h 1625"/>
              <a:gd name="T48" fmla="*/ 2147483647 w 996"/>
              <a:gd name="T49" fmla="*/ 2147483647 h 1625"/>
              <a:gd name="T50" fmla="*/ 2147483647 w 996"/>
              <a:gd name="T51" fmla="*/ 2147483647 h 1625"/>
              <a:gd name="T52" fmla="*/ 2147483647 w 996"/>
              <a:gd name="T53" fmla="*/ 2147483647 h 1625"/>
              <a:gd name="T54" fmla="*/ 2147483647 w 996"/>
              <a:gd name="T55" fmla="*/ 2147483647 h 1625"/>
              <a:gd name="T56" fmla="*/ 2147483647 w 996"/>
              <a:gd name="T57" fmla="*/ 2147483647 h 1625"/>
              <a:gd name="T58" fmla="*/ 2147483647 w 996"/>
              <a:gd name="T59" fmla="*/ 2147483647 h 1625"/>
              <a:gd name="T60" fmla="*/ 2147483647 w 996"/>
              <a:gd name="T61" fmla="*/ 2147483647 h 1625"/>
              <a:gd name="T62" fmla="*/ 2147483647 w 996"/>
              <a:gd name="T63" fmla="*/ 2147483647 h 1625"/>
              <a:gd name="T64" fmla="*/ 2147483647 w 996"/>
              <a:gd name="T65" fmla="*/ 2147483647 h 1625"/>
              <a:gd name="T66" fmla="*/ 2147483647 w 996"/>
              <a:gd name="T67" fmla="*/ 2147483647 h 1625"/>
              <a:gd name="T68" fmla="*/ 2147483647 w 996"/>
              <a:gd name="T69" fmla="*/ 2147483647 h 1625"/>
              <a:gd name="T70" fmla="*/ 2147483647 w 996"/>
              <a:gd name="T71" fmla="*/ 2147483647 h 1625"/>
              <a:gd name="T72" fmla="*/ 2147483647 w 996"/>
              <a:gd name="T73" fmla="*/ 2147483647 h 1625"/>
              <a:gd name="T74" fmla="*/ 2147483647 w 996"/>
              <a:gd name="T75" fmla="*/ 2147483647 h 1625"/>
              <a:gd name="T76" fmla="*/ 2147483647 w 996"/>
              <a:gd name="T77" fmla="*/ 2147483647 h 1625"/>
              <a:gd name="T78" fmla="*/ 2147483647 w 996"/>
              <a:gd name="T79" fmla="*/ 2147483647 h 1625"/>
              <a:gd name="T80" fmla="*/ 0 w 996"/>
              <a:gd name="T81" fmla="*/ 2147483647 h 1625"/>
              <a:gd name="T82" fmla="*/ 2147483647 w 996"/>
              <a:gd name="T83" fmla="*/ 2147483647 h 1625"/>
              <a:gd name="T84" fmla="*/ 2147483647 w 996"/>
              <a:gd name="T85" fmla="*/ 2147483647 h 1625"/>
              <a:gd name="T86" fmla="*/ 2147483647 w 996"/>
              <a:gd name="T87" fmla="*/ 2147483647 h 1625"/>
              <a:gd name="T88" fmla="*/ 2147483647 w 996"/>
              <a:gd name="T89" fmla="*/ 2147483647 h 1625"/>
              <a:gd name="T90" fmla="*/ 2147483647 w 996"/>
              <a:gd name="T91" fmla="*/ 2147483647 h 1625"/>
              <a:gd name="T92" fmla="*/ 2147483647 w 996"/>
              <a:gd name="T93" fmla="*/ 2147483647 h 1625"/>
              <a:gd name="T94" fmla="*/ 2147483647 w 996"/>
              <a:gd name="T95" fmla="*/ 2147483647 h 1625"/>
              <a:gd name="T96" fmla="*/ 2147483647 w 996"/>
              <a:gd name="T97" fmla="*/ 2147483647 h 1625"/>
              <a:gd name="T98" fmla="*/ 2147483647 w 996"/>
              <a:gd name="T99" fmla="*/ 2147483647 h 1625"/>
              <a:gd name="T100" fmla="*/ 2147483647 w 996"/>
              <a:gd name="T101" fmla="*/ 2147483647 h 1625"/>
              <a:gd name="T102" fmla="*/ 2147483647 w 996"/>
              <a:gd name="T103" fmla="*/ 2147483647 h 1625"/>
              <a:gd name="T104" fmla="*/ 2147483647 w 996"/>
              <a:gd name="T105" fmla="*/ 2147483647 h 1625"/>
              <a:gd name="T106" fmla="*/ 2147483647 w 996"/>
              <a:gd name="T107" fmla="*/ 2147483647 h 1625"/>
              <a:gd name="T108" fmla="*/ 2147483647 w 996"/>
              <a:gd name="T109" fmla="*/ 2147483647 h 1625"/>
              <a:gd name="T110" fmla="*/ 2147483647 w 996"/>
              <a:gd name="T111" fmla="*/ 2147483647 h 1625"/>
              <a:gd name="T112" fmla="*/ 2147483647 w 996"/>
              <a:gd name="T113" fmla="*/ 2147483647 h 16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6"/>
              <a:gd name="T172" fmla="*/ 0 h 1625"/>
              <a:gd name="T173" fmla="*/ 996 w 996"/>
              <a:gd name="T174" fmla="*/ 1625 h 16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6" h="1625">
                <a:moveTo>
                  <a:pt x="996" y="251"/>
                </a:moveTo>
                <a:lnTo>
                  <a:pt x="982" y="314"/>
                </a:lnTo>
                <a:lnTo>
                  <a:pt x="969" y="377"/>
                </a:lnTo>
                <a:lnTo>
                  <a:pt x="956" y="441"/>
                </a:lnTo>
                <a:lnTo>
                  <a:pt x="946" y="503"/>
                </a:lnTo>
                <a:lnTo>
                  <a:pt x="935" y="567"/>
                </a:lnTo>
                <a:lnTo>
                  <a:pt x="924" y="630"/>
                </a:lnTo>
                <a:lnTo>
                  <a:pt x="914" y="694"/>
                </a:lnTo>
                <a:lnTo>
                  <a:pt x="903" y="756"/>
                </a:lnTo>
                <a:lnTo>
                  <a:pt x="890" y="819"/>
                </a:lnTo>
                <a:lnTo>
                  <a:pt x="877" y="881"/>
                </a:lnTo>
                <a:lnTo>
                  <a:pt x="863" y="942"/>
                </a:lnTo>
                <a:lnTo>
                  <a:pt x="846" y="1002"/>
                </a:lnTo>
                <a:lnTo>
                  <a:pt x="837" y="1033"/>
                </a:lnTo>
                <a:lnTo>
                  <a:pt x="827" y="1062"/>
                </a:lnTo>
                <a:lnTo>
                  <a:pt x="816" y="1091"/>
                </a:lnTo>
                <a:lnTo>
                  <a:pt x="806" y="1120"/>
                </a:lnTo>
                <a:lnTo>
                  <a:pt x="794" y="1150"/>
                </a:lnTo>
                <a:lnTo>
                  <a:pt x="781" y="1178"/>
                </a:lnTo>
                <a:lnTo>
                  <a:pt x="768" y="1206"/>
                </a:lnTo>
                <a:lnTo>
                  <a:pt x="755" y="1233"/>
                </a:lnTo>
                <a:lnTo>
                  <a:pt x="747" y="1243"/>
                </a:lnTo>
                <a:lnTo>
                  <a:pt x="741" y="1254"/>
                </a:lnTo>
                <a:lnTo>
                  <a:pt x="736" y="1264"/>
                </a:lnTo>
                <a:lnTo>
                  <a:pt x="731" y="1277"/>
                </a:lnTo>
                <a:lnTo>
                  <a:pt x="728" y="1288"/>
                </a:lnTo>
                <a:lnTo>
                  <a:pt x="725" y="1300"/>
                </a:lnTo>
                <a:lnTo>
                  <a:pt x="723" y="1313"/>
                </a:lnTo>
                <a:lnTo>
                  <a:pt x="721" y="1325"/>
                </a:lnTo>
                <a:lnTo>
                  <a:pt x="720" y="1351"/>
                </a:lnTo>
                <a:lnTo>
                  <a:pt x="719" y="1377"/>
                </a:lnTo>
                <a:lnTo>
                  <a:pt x="720" y="1405"/>
                </a:lnTo>
                <a:lnTo>
                  <a:pt x="721" y="1432"/>
                </a:lnTo>
                <a:lnTo>
                  <a:pt x="721" y="1458"/>
                </a:lnTo>
                <a:lnTo>
                  <a:pt x="721" y="1483"/>
                </a:lnTo>
                <a:lnTo>
                  <a:pt x="720" y="1508"/>
                </a:lnTo>
                <a:lnTo>
                  <a:pt x="717" y="1533"/>
                </a:lnTo>
                <a:lnTo>
                  <a:pt x="713" y="1544"/>
                </a:lnTo>
                <a:lnTo>
                  <a:pt x="710" y="1554"/>
                </a:lnTo>
                <a:lnTo>
                  <a:pt x="706" y="1565"/>
                </a:lnTo>
                <a:lnTo>
                  <a:pt x="701" y="1574"/>
                </a:lnTo>
                <a:lnTo>
                  <a:pt x="696" y="1584"/>
                </a:lnTo>
                <a:lnTo>
                  <a:pt x="689" y="1592"/>
                </a:lnTo>
                <a:lnTo>
                  <a:pt x="680" y="1600"/>
                </a:lnTo>
                <a:lnTo>
                  <a:pt x="672" y="1608"/>
                </a:lnTo>
                <a:lnTo>
                  <a:pt x="635" y="1614"/>
                </a:lnTo>
                <a:lnTo>
                  <a:pt x="599" y="1618"/>
                </a:lnTo>
                <a:lnTo>
                  <a:pt x="562" y="1622"/>
                </a:lnTo>
                <a:lnTo>
                  <a:pt x="525" y="1624"/>
                </a:lnTo>
                <a:lnTo>
                  <a:pt x="488" y="1625"/>
                </a:lnTo>
                <a:lnTo>
                  <a:pt x="451" y="1624"/>
                </a:lnTo>
                <a:lnTo>
                  <a:pt x="415" y="1622"/>
                </a:lnTo>
                <a:lnTo>
                  <a:pt x="379" y="1618"/>
                </a:lnTo>
                <a:lnTo>
                  <a:pt x="360" y="1615"/>
                </a:lnTo>
                <a:lnTo>
                  <a:pt x="343" y="1612"/>
                </a:lnTo>
                <a:lnTo>
                  <a:pt x="324" y="1608"/>
                </a:lnTo>
                <a:lnTo>
                  <a:pt x="307" y="1604"/>
                </a:lnTo>
                <a:lnTo>
                  <a:pt x="289" y="1599"/>
                </a:lnTo>
                <a:lnTo>
                  <a:pt x="272" y="1593"/>
                </a:lnTo>
                <a:lnTo>
                  <a:pt x="255" y="1587"/>
                </a:lnTo>
                <a:lnTo>
                  <a:pt x="238" y="1581"/>
                </a:lnTo>
                <a:lnTo>
                  <a:pt x="221" y="1573"/>
                </a:lnTo>
                <a:lnTo>
                  <a:pt x="205" y="1566"/>
                </a:lnTo>
                <a:lnTo>
                  <a:pt x="189" y="1557"/>
                </a:lnTo>
                <a:lnTo>
                  <a:pt x="172" y="1548"/>
                </a:lnTo>
                <a:lnTo>
                  <a:pt x="157" y="1538"/>
                </a:lnTo>
                <a:lnTo>
                  <a:pt x="141" y="1528"/>
                </a:lnTo>
                <a:lnTo>
                  <a:pt x="126" y="1515"/>
                </a:lnTo>
                <a:lnTo>
                  <a:pt x="110" y="1503"/>
                </a:lnTo>
                <a:lnTo>
                  <a:pt x="101" y="1460"/>
                </a:lnTo>
                <a:lnTo>
                  <a:pt x="91" y="1417"/>
                </a:lnTo>
                <a:lnTo>
                  <a:pt x="82" y="1372"/>
                </a:lnTo>
                <a:lnTo>
                  <a:pt x="74" y="1327"/>
                </a:lnTo>
                <a:lnTo>
                  <a:pt x="58" y="1235"/>
                </a:lnTo>
                <a:lnTo>
                  <a:pt x="44" y="1143"/>
                </a:lnTo>
                <a:lnTo>
                  <a:pt x="32" y="1049"/>
                </a:lnTo>
                <a:lnTo>
                  <a:pt x="22" y="953"/>
                </a:lnTo>
                <a:lnTo>
                  <a:pt x="14" y="857"/>
                </a:lnTo>
                <a:lnTo>
                  <a:pt x="7" y="762"/>
                </a:lnTo>
                <a:lnTo>
                  <a:pt x="3" y="665"/>
                </a:lnTo>
                <a:lnTo>
                  <a:pt x="0" y="567"/>
                </a:lnTo>
                <a:lnTo>
                  <a:pt x="0" y="471"/>
                </a:lnTo>
                <a:lnTo>
                  <a:pt x="1" y="374"/>
                </a:lnTo>
                <a:lnTo>
                  <a:pt x="3" y="327"/>
                </a:lnTo>
                <a:lnTo>
                  <a:pt x="5" y="280"/>
                </a:lnTo>
                <a:lnTo>
                  <a:pt x="7" y="232"/>
                </a:lnTo>
                <a:lnTo>
                  <a:pt x="10" y="185"/>
                </a:lnTo>
                <a:lnTo>
                  <a:pt x="15" y="139"/>
                </a:lnTo>
                <a:lnTo>
                  <a:pt x="19" y="92"/>
                </a:lnTo>
                <a:lnTo>
                  <a:pt x="23" y="46"/>
                </a:lnTo>
                <a:lnTo>
                  <a:pt x="28" y="0"/>
                </a:lnTo>
                <a:lnTo>
                  <a:pt x="90" y="7"/>
                </a:lnTo>
                <a:lnTo>
                  <a:pt x="152" y="12"/>
                </a:lnTo>
                <a:lnTo>
                  <a:pt x="215" y="17"/>
                </a:lnTo>
                <a:lnTo>
                  <a:pt x="279" y="23"/>
                </a:lnTo>
                <a:lnTo>
                  <a:pt x="344" y="29"/>
                </a:lnTo>
                <a:lnTo>
                  <a:pt x="408" y="36"/>
                </a:lnTo>
                <a:lnTo>
                  <a:pt x="473" y="45"/>
                </a:lnTo>
                <a:lnTo>
                  <a:pt x="535" y="55"/>
                </a:lnTo>
                <a:lnTo>
                  <a:pt x="567" y="61"/>
                </a:lnTo>
                <a:lnTo>
                  <a:pt x="599" y="68"/>
                </a:lnTo>
                <a:lnTo>
                  <a:pt x="630" y="75"/>
                </a:lnTo>
                <a:lnTo>
                  <a:pt x="661" y="83"/>
                </a:lnTo>
                <a:lnTo>
                  <a:pt x="691" y="92"/>
                </a:lnTo>
                <a:lnTo>
                  <a:pt x="722" y="101"/>
                </a:lnTo>
                <a:lnTo>
                  <a:pt x="752" y="112"/>
                </a:lnTo>
                <a:lnTo>
                  <a:pt x="780" y="123"/>
                </a:lnTo>
                <a:lnTo>
                  <a:pt x="809" y="136"/>
                </a:lnTo>
                <a:lnTo>
                  <a:pt x="838" y="149"/>
                </a:lnTo>
                <a:lnTo>
                  <a:pt x="866" y="163"/>
                </a:lnTo>
                <a:lnTo>
                  <a:pt x="893" y="179"/>
                </a:lnTo>
                <a:lnTo>
                  <a:pt x="919" y="195"/>
                </a:lnTo>
                <a:lnTo>
                  <a:pt x="946" y="213"/>
                </a:lnTo>
                <a:lnTo>
                  <a:pt x="972" y="231"/>
                </a:lnTo>
                <a:lnTo>
                  <a:pt x="996" y="251"/>
                </a:lnTo>
                <a:close/>
              </a:path>
            </a:pathLst>
          </a:custGeom>
          <a:solidFill>
            <a:srgbClr val="F4B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6" name="Freeform 62"/>
          <p:cNvSpPr>
            <a:spLocks/>
          </p:cNvSpPr>
          <p:nvPr/>
        </p:nvSpPr>
        <p:spPr bwMode="auto">
          <a:xfrm>
            <a:off x="7366000" y="4344988"/>
            <a:ext cx="12700" cy="3175"/>
          </a:xfrm>
          <a:custGeom>
            <a:avLst/>
            <a:gdLst>
              <a:gd name="T0" fmla="*/ 0 w 48"/>
              <a:gd name="T1" fmla="*/ 0 h 9"/>
              <a:gd name="T2" fmla="*/ 2147483647 w 48"/>
              <a:gd name="T3" fmla="*/ 2147483647 h 9"/>
              <a:gd name="T4" fmla="*/ 0 w 48"/>
              <a:gd name="T5" fmla="*/ 0 h 9"/>
              <a:gd name="T6" fmla="*/ 0 60000 65536"/>
              <a:gd name="T7" fmla="*/ 0 60000 65536"/>
              <a:gd name="T8" fmla="*/ 0 60000 65536"/>
              <a:gd name="T9" fmla="*/ 0 w 48"/>
              <a:gd name="T10" fmla="*/ 0 h 9"/>
              <a:gd name="T11" fmla="*/ 48 w 48"/>
              <a:gd name="T12" fmla="*/ 9 h 9"/>
            </a:gdLst>
            <a:ahLst/>
            <a:cxnLst>
              <a:cxn ang="T6">
                <a:pos x="T0" y="T1"/>
              </a:cxn>
              <a:cxn ang="T7">
                <a:pos x="T2" y="T3"/>
              </a:cxn>
              <a:cxn ang="T8">
                <a:pos x="T4" y="T5"/>
              </a:cxn>
            </a:cxnLst>
            <a:rect l="T9" t="T10" r="T11" b="T12"/>
            <a:pathLst>
              <a:path w="48" h="9">
                <a:moveTo>
                  <a:pt x="0" y="0"/>
                </a:moveTo>
                <a:lnTo>
                  <a:pt x="48"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7" name="Rectangle 63"/>
          <p:cNvSpPr>
            <a:spLocks noChangeArrowheads="1"/>
          </p:cNvSpPr>
          <p:nvPr/>
        </p:nvSpPr>
        <p:spPr bwMode="auto">
          <a:xfrm>
            <a:off x="6227763" y="4351338"/>
            <a:ext cx="3175" cy="11112"/>
          </a:xfrm>
          <a:prstGeom prst="rect">
            <a:avLst/>
          </a:prstGeom>
          <a:solidFill>
            <a:srgbClr val="5A8F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28" name="Freeform 64"/>
          <p:cNvSpPr>
            <a:spLocks/>
          </p:cNvSpPr>
          <p:nvPr/>
        </p:nvSpPr>
        <p:spPr bwMode="auto">
          <a:xfrm>
            <a:off x="6188075" y="4387850"/>
            <a:ext cx="20638" cy="50800"/>
          </a:xfrm>
          <a:custGeom>
            <a:avLst/>
            <a:gdLst>
              <a:gd name="T0" fmla="*/ 2147483647 w 78"/>
              <a:gd name="T1" fmla="*/ 2147483647 h 224"/>
              <a:gd name="T2" fmla="*/ 2147483647 w 78"/>
              <a:gd name="T3" fmla="*/ 2147483647 h 224"/>
              <a:gd name="T4" fmla="*/ 2147483647 w 78"/>
              <a:gd name="T5" fmla="*/ 2147483647 h 224"/>
              <a:gd name="T6" fmla="*/ 2147483647 w 78"/>
              <a:gd name="T7" fmla="*/ 2147483647 h 224"/>
              <a:gd name="T8" fmla="*/ 2147483647 w 78"/>
              <a:gd name="T9" fmla="*/ 2147483647 h 224"/>
              <a:gd name="T10" fmla="*/ 0 w 78"/>
              <a:gd name="T11" fmla="*/ 2147483647 h 224"/>
              <a:gd name="T12" fmla="*/ 0 w 78"/>
              <a:gd name="T13" fmla="*/ 2147483647 h 224"/>
              <a:gd name="T14" fmla="*/ 0 w 78"/>
              <a:gd name="T15" fmla="*/ 2147483647 h 224"/>
              <a:gd name="T16" fmla="*/ 0 w 78"/>
              <a:gd name="T17" fmla="*/ 2147483647 h 224"/>
              <a:gd name="T18" fmla="*/ 2147483647 w 78"/>
              <a:gd name="T19" fmla="*/ 2147483647 h 224"/>
              <a:gd name="T20" fmla="*/ 2147483647 w 78"/>
              <a:gd name="T21" fmla="*/ 2147483647 h 224"/>
              <a:gd name="T22" fmla="*/ 2147483647 w 78"/>
              <a:gd name="T23" fmla="*/ 2147483647 h 224"/>
              <a:gd name="T24" fmla="*/ 2147483647 w 78"/>
              <a:gd name="T25" fmla="*/ 2147483647 h 224"/>
              <a:gd name="T26" fmla="*/ 2147483647 w 78"/>
              <a:gd name="T27" fmla="*/ 2147483647 h 224"/>
              <a:gd name="T28" fmla="*/ 2147483647 w 78"/>
              <a:gd name="T29" fmla="*/ 2147483647 h 224"/>
              <a:gd name="T30" fmla="*/ 2147483647 w 78"/>
              <a:gd name="T31" fmla="*/ 2147483647 h 224"/>
              <a:gd name="T32" fmla="*/ 2147483647 w 78"/>
              <a:gd name="T33" fmla="*/ 2147483647 h 224"/>
              <a:gd name="T34" fmla="*/ 2147483647 w 78"/>
              <a:gd name="T35" fmla="*/ 2147483647 h 224"/>
              <a:gd name="T36" fmla="*/ 2147483647 w 78"/>
              <a:gd name="T37" fmla="*/ 0 h 224"/>
              <a:gd name="T38" fmla="*/ 2147483647 w 78"/>
              <a:gd name="T39" fmla="*/ 2147483647 h 224"/>
              <a:gd name="T40" fmla="*/ 2147483647 w 78"/>
              <a:gd name="T41" fmla="*/ 2147483647 h 224"/>
              <a:gd name="T42" fmla="*/ 2147483647 w 78"/>
              <a:gd name="T43" fmla="*/ 2147483647 h 224"/>
              <a:gd name="T44" fmla="*/ 2147483647 w 78"/>
              <a:gd name="T45" fmla="*/ 2147483647 h 224"/>
              <a:gd name="T46" fmla="*/ 2147483647 w 78"/>
              <a:gd name="T47" fmla="*/ 2147483647 h 224"/>
              <a:gd name="T48" fmla="*/ 2147483647 w 78"/>
              <a:gd name="T49" fmla="*/ 2147483647 h 224"/>
              <a:gd name="T50" fmla="*/ 2147483647 w 78"/>
              <a:gd name="T51" fmla="*/ 2147483647 h 224"/>
              <a:gd name="T52" fmla="*/ 2147483647 w 78"/>
              <a:gd name="T53" fmla="*/ 2147483647 h 224"/>
              <a:gd name="T54" fmla="*/ 2147483647 w 78"/>
              <a:gd name="T55" fmla="*/ 2147483647 h 224"/>
              <a:gd name="T56" fmla="*/ 2147483647 w 78"/>
              <a:gd name="T57" fmla="*/ 2147483647 h 224"/>
              <a:gd name="T58" fmla="*/ 2147483647 w 78"/>
              <a:gd name="T59" fmla="*/ 2147483647 h 224"/>
              <a:gd name="T60" fmla="*/ 2147483647 w 78"/>
              <a:gd name="T61" fmla="*/ 2147483647 h 2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224"/>
              <a:gd name="T95" fmla="*/ 78 w 78"/>
              <a:gd name="T96" fmla="*/ 224 h 2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224">
                <a:moveTo>
                  <a:pt x="15" y="224"/>
                </a:moveTo>
                <a:lnTo>
                  <a:pt x="10" y="220"/>
                </a:lnTo>
                <a:lnTo>
                  <a:pt x="7" y="217"/>
                </a:lnTo>
                <a:lnTo>
                  <a:pt x="4" y="212"/>
                </a:lnTo>
                <a:lnTo>
                  <a:pt x="2" y="208"/>
                </a:lnTo>
                <a:lnTo>
                  <a:pt x="0" y="203"/>
                </a:lnTo>
                <a:lnTo>
                  <a:pt x="0" y="197"/>
                </a:lnTo>
                <a:lnTo>
                  <a:pt x="0" y="192"/>
                </a:lnTo>
                <a:lnTo>
                  <a:pt x="0" y="186"/>
                </a:lnTo>
                <a:lnTo>
                  <a:pt x="3" y="173"/>
                </a:lnTo>
                <a:lnTo>
                  <a:pt x="7" y="158"/>
                </a:lnTo>
                <a:lnTo>
                  <a:pt x="13" y="143"/>
                </a:lnTo>
                <a:lnTo>
                  <a:pt x="21" y="128"/>
                </a:lnTo>
                <a:lnTo>
                  <a:pt x="38" y="96"/>
                </a:lnTo>
                <a:lnTo>
                  <a:pt x="54" y="63"/>
                </a:lnTo>
                <a:lnTo>
                  <a:pt x="62" y="47"/>
                </a:lnTo>
                <a:lnTo>
                  <a:pt x="69" y="30"/>
                </a:lnTo>
                <a:lnTo>
                  <a:pt x="74" y="15"/>
                </a:lnTo>
                <a:lnTo>
                  <a:pt x="78" y="0"/>
                </a:lnTo>
                <a:lnTo>
                  <a:pt x="73" y="29"/>
                </a:lnTo>
                <a:lnTo>
                  <a:pt x="68" y="59"/>
                </a:lnTo>
                <a:lnTo>
                  <a:pt x="63" y="87"/>
                </a:lnTo>
                <a:lnTo>
                  <a:pt x="58" y="116"/>
                </a:lnTo>
                <a:lnTo>
                  <a:pt x="53" y="130"/>
                </a:lnTo>
                <a:lnTo>
                  <a:pt x="50" y="144"/>
                </a:lnTo>
                <a:lnTo>
                  <a:pt x="46" y="157"/>
                </a:lnTo>
                <a:lnTo>
                  <a:pt x="41" y="172"/>
                </a:lnTo>
                <a:lnTo>
                  <a:pt x="36" y="185"/>
                </a:lnTo>
                <a:lnTo>
                  <a:pt x="30" y="198"/>
                </a:lnTo>
                <a:lnTo>
                  <a:pt x="23" y="211"/>
                </a:lnTo>
                <a:lnTo>
                  <a:pt x="15" y="224"/>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9" name="Freeform 65"/>
          <p:cNvSpPr>
            <a:spLocks/>
          </p:cNvSpPr>
          <p:nvPr/>
        </p:nvSpPr>
        <p:spPr bwMode="auto">
          <a:xfrm>
            <a:off x="7519988" y="4438650"/>
            <a:ext cx="422275" cy="579438"/>
          </a:xfrm>
          <a:custGeom>
            <a:avLst/>
            <a:gdLst>
              <a:gd name="T0" fmla="*/ 2147483647 w 1597"/>
              <a:gd name="T1" fmla="*/ 2147483647 h 2555"/>
              <a:gd name="T2" fmla="*/ 2147483647 w 1597"/>
              <a:gd name="T3" fmla="*/ 2147483647 h 2555"/>
              <a:gd name="T4" fmla="*/ 2147483647 w 1597"/>
              <a:gd name="T5" fmla="*/ 2147483647 h 2555"/>
              <a:gd name="T6" fmla="*/ 2147483647 w 1597"/>
              <a:gd name="T7" fmla="*/ 2147483647 h 2555"/>
              <a:gd name="T8" fmla="*/ 2147483647 w 1597"/>
              <a:gd name="T9" fmla="*/ 2147483647 h 2555"/>
              <a:gd name="T10" fmla="*/ 2147483647 w 1597"/>
              <a:gd name="T11" fmla="*/ 2147483647 h 2555"/>
              <a:gd name="T12" fmla="*/ 2147483647 w 1597"/>
              <a:gd name="T13" fmla="*/ 2147483647 h 2555"/>
              <a:gd name="T14" fmla="*/ 2147483647 w 1597"/>
              <a:gd name="T15" fmla="*/ 2147483647 h 2555"/>
              <a:gd name="T16" fmla="*/ 2147483647 w 1597"/>
              <a:gd name="T17" fmla="*/ 2147483647 h 2555"/>
              <a:gd name="T18" fmla="*/ 2147483647 w 1597"/>
              <a:gd name="T19" fmla="*/ 2147483647 h 2555"/>
              <a:gd name="T20" fmla="*/ 2147483647 w 1597"/>
              <a:gd name="T21" fmla="*/ 2147483647 h 2555"/>
              <a:gd name="T22" fmla="*/ 2147483647 w 1597"/>
              <a:gd name="T23" fmla="*/ 2147483647 h 2555"/>
              <a:gd name="T24" fmla="*/ 2147483647 w 1597"/>
              <a:gd name="T25" fmla="*/ 2147483647 h 2555"/>
              <a:gd name="T26" fmla="*/ 2147483647 w 1597"/>
              <a:gd name="T27" fmla="*/ 2147483647 h 2555"/>
              <a:gd name="T28" fmla="*/ 2147483647 w 1597"/>
              <a:gd name="T29" fmla="*/ 2147483647 h 2555"/>
              <a:gd name="T30" fmla="*/ 2147483647 w 1597"/>
              <a:gd name="T31" fmla="*/ 2147483647 h 2555"/>
              <a:gd name="T32" fmla="*/ 2147483647 w 1597"/>
              <a:gd name="T33" fmla="*/ 2147483647 h 2555"/>
              <a:gd name="T34" fmla="*/ 2147483647 w 1597"/>
              <a:gd name="T35" fmla="*/ 2147483647 h 2555"/>
              <a:gd name="T36" fmla="*/ 2147483647 w 1597"/>
              <a:gd name="T37" fmla="*/ 2147483647 h 2555"/>
              <a:gd name="T38" fmla="*/ 2147483647 w 1597"/>
              <a:gd name="T39" fmla="*/ 2147483647 h 2555"/>
              <a:gd name="T40" fmla="*/ 2147483647 w 1597"/>
              <a:gd name="T41" fmla="*/ 2147483647 h 2555"/>
              <a:gd name="T42" fmla="*/ 2147483647 w 1597"/>
              <a:gd name="T43" fmla="*/ 2147483647 h 2555"/>
              <a:gd name="T44" fmla="*/ 2147483647 w 1597"/>
              <a:gd name="T45" fmla="*/ 2147483647 h 2555"/>
              <a:gd name="T46" fmla="*/ 2147483647 w 1597"/>
              <a:gd name="T47" fmla="*/ 2147483647 h 2555"/>
              <a:gd name="T48" fmla="*/ 2147483647 w 1597"/>
              <a:gd name="T49" fmla="*/ 2147483647 h 2555"/>
              <a:gd name="T50" fmla="*/ 2147483647 w 1597"/>
              <a:gd name="T51" fmla="*/ 2147483647 h 2555"/>
              <a:gd name="T52" fmla="*/ 2147483647 w 1597"/>
              <a:gd name="T53" fmla="*/ 2147483647 h 2555"/>
              <a:gd name="T54" fmla="*/ 2147483647 w 1597"/>
              <a:gd name="T55" fmla="*/ 2147483647 h 2555"/>
              <a:gd name="T56" fmla="*/ 2147483647 w 1597"/>
              <a:gd name="T57" fmla="*/ 2147483647 h 2555"/>
              <a:gd name="T58" fmla="*/ 2147483647 w 1597"/>
              <a:gd name="T59" fmla="*/ 2147483647 h 2555"/>
              <a:gd name="T60" fmla="*/ 2147483647 w 1597"/>
              <a:gd name="T61" fmla="*/ 2147483647 h 2555"/>
              <a:gd name="T62" fmla="*/ 2147483647 w 1597"/>
              <a:gd name="T63" fmla="*/ 2147483647 h 2555"/>
              <a:gd name="T64" fmla="*/ 2147483647 w 1597"/>
              <a:gd name="T65" fmla="*/ 2147483647 h 2555"/>
              <a:gd name="T66" fmla="*/ 2147483647 w 1597"/>
              <a:gd name="T67" fmla="*/ 2147483647 h 2555"/>
              <a:gd name="T68" fmla="*/ 2147483647 w 1597"/>
              <a:gd name="T69" fmla="*/ 2147483647 h 2555"/>
              <a:gd name="T70" fmla="*/ 2147483647 w 1597"/>
              <a:gd name="T71" fmla="*/ 2147483647 h 2555"/>
              <a:gd name="T72" fmla="*/ 2147483647 w 1597"/>
              <a:gd name="T73" fmla="*/ 2147483647 h 2555"/>
              <a:gd name="T74" fmla="*/ 2147483647 w 1597"/>
              <a:gd name="T75" fmla="*/ 2147483647 h 2555"/>
              <a:gd name="T76" fmla="*/ 2147483647 w 1597"/>
              <a:gd name="T77" fmla="*/ 2147483647 h 2555"/>
              <a:gd name="T78" fmla="*/ 2147483647 w 1597"/>
              <a:gd name="T79" fmla="*/ 2147483647 h 2555"/>
              <a:gd name="T80" fmla="*/ 2147483647 w 1597"/>
              <a:gd name="T81" fmla="*/ 2147483647 h 2555"/>
              <a:gd name="T82" fmla="*/ 2147483647 w 1597"/>
              <a:gd name="T83" fmla="*/ 2147483647 h 2555"/>
              <a:gd name="T84" fmla="*/ 2147483647 w 1597"/>
              <a:gd name="T85" fmla="*/ 2147483647 h 2555"/>
              <a:gd name="T86" fmla="*/ 2147483647 w 1597"/>
              <a:gd name="T87" fmla="*/ 2147483647 h 2555"/>
              <a:gd name="T88" fmla="*/ 2147483647 w 1597"/>
              <a:gd name="T89" fmla="*/ 2147483647 h 2555"/>
              <a:gd name="T90" fmla="*/ 2147483647 w 1597"/>
              <a:gd name="T91" fmla="*/ 2147483647 h 2555"/>
              <a:gd name="T92" fmla="*/ 2147483647 w 1597"/>
              <a:gd name="T93" fmla="*/ 2147483647 h 2555"/>
              <a:gd name="T94" fmla="*/ 2147483647 w 1597"/>
              <a:gd name="T95" fmla="*/ 2147483647 h 2555"/>
              <a:gd name="T96" fmla="*/ 2147483647 w 1597"/>
              <a:gd name="T97" fmla="*/ 2147483647 h 2555"/>
              <a:gd name="T98" fmla="*/ 2147483647 w 1597"/>
              <a:gd name="T99" fmla="*/ 2147483647 h 2555"/>
              <a:gd name="T100" fmla="*/ 2147483647 w 1597"/>
              <a:gd name="T101" fmla="*/ 2147483647 h 2555"/>
              <a:gd name="T102" fmla="*/ 2147483647 w 1597"/>
              <a:gd name="T103" fmla="*/ 2147483647 h 2555"/>
              <a:gd name="T104" fmla="*/ 2147483647 w 1597"/>
              <a:gd name="T105" fmla="*/ 2147483647 h 2555"/>
              <a:gd name="T106" fmla="*/ 2147483647 w 1597"/>
              <a:gd name="T107" fmla="*/ 2147483647 h 2555"/>
              <a:gd name="T108" fmla="*/ 2147483647 w 1597"/>
              <a:gd name="T109" fmla="*/ 2147483647 h 2555"/>
              <a:gd name="T110" fmla="*/ 2147483647 w 1597"/>
              <a:gd name="T111" fmla="*/ 2147483647 h 2555"/>
              <a:gd name="T112" fmla="*/ 2147483647 w 1597"/>
              <a:gd name="T113" fmla="*/ 2147483647 h 2555"/>
              <a:gd name="T114" fmla="*/ 2147483647 w 1597"/>
              <a:gd name="T115" fmla="*/ 2147483647 h 25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97"/>
              <a:gd name="T175" fmla="*/ 0 h 2555"/>
              <a:gd name="T176" fmla="*/ 1597 w 1597"/>
              <a:gd name="T177" fmla="*/ 2555 h 25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97" h="2555">
                <a:moveTo>
                  <a:pt x="789" y="981"/>
                </a:moveTo>
                <a:lnTo>
                  <a:pt x="812" y="992"/>
                </a:lnTo>
                <a:lnTo>
                  <a:pt x="836" y="1002"/>
                </a:lnTo>
                <a:lnTo>
                  <a:pt x="859" y="1011"/>
                </a:lnTo>
                <a:lnTo>
                  <a:pt x="884" y="1019"/>
                </a:lnTo>
                <a:lnTo>
                  <a:pt x="910" y="1026"/>
                </a:lnTo>
                <a:lnTo>
                  <a:pt x="936" y="1032"/>
                </a:lnTo>
                <a:lnTo>
                  <a:pt x="961" y="1038"/>
                </a:lnTo>
                <a:lnTo>
                  <a:pt x="988" y="1044"/>
                </a:lnTo>
                <a:lnTo>
                  <a:pt x="1041" y="1054"/>
                </a:lnTo>
                <a:lnTo>
                  <a:pt x="1094" y="1065"/>
                </a:lnTo>
                <a:lnTo>
                  <a:pt x="1120" y="1070"/>
                </a:lnTo>
                <a:lnTo>
                  <a:pt x="1146" y="1077"/>
                </a:lnTo>
                <a:lnTo>
                  <a:pt x="1170" y="1084"/>
                </a:lnTo>
                <a:lnTo>
                  <a:pt x="1195" y="1091"/>
                </a:lnTo>
                <a:lnTo>
                  <a:pt x="1220" y="1098"/>
                </a:lnTo>
                <a:lnTo>
                  <a:pt x="1242" y="1107"/>
                </a:lnTo>
                <a:lnTo>
                  <a:pt x="1265" y="1116"/>
                </a:lnTo>
                <a:lnTo>
                  <a:pt x="1287" y="1127"/>
                </a:lnTo>
                <a:lnTo>
                  <a:pt x="1307" y="1138"/>
                </a:lnTo>
                <a:lnTo>
                  <a:pt x="1327" y="1152"/>
                </a:lnTo>
                <a:lnTo>
                  <a:pt x="1345" y="1166"/>
                </a:lnTo>
                <a:lnTo>
                  <a:pt x="1362" y="1182"/>
                </a:lnTo>
                <a:lnTo>
                  <a:pt x="1377" y="1201"/>
                </a:lnTo>
                <a:lnTo>
                  <a:pt x="1392" y="1221"/>
                </a:lnTo>
                <a:lnTo>
                  <a:pt x="1404" y="1242"/>
                </a:lnTo>
                <a:lnTo>
                  <a:pt x="1414" y="1266"/>
                </a:lnTo>
                <a:lnTo>
                  <a:pt x="1423" y="1292"/>
                </a:lnTo>
                <a:lnTo>
                  <a:pt x="1430" y="1320"/>
                </a:lnTo>
                <a:lnTo>
                  <a:pt x="1435" y="1351"/>
                </a:lnTo>
                <a:lnTo>
                  <a:pt x="1438" y="1384"/>
                </a:lnTo>
                <a:lnTo>
                  <a:pt x="1447" y="1391"/>
                </a:lnTo>
                <a:lnTo>
                  <a:pt x="1456" y="1399"/>
                </a:lnTo>
                <a:lnTo>
                  <a:pt x="1464" y="1407"/>
                </a:lnTo>
                <a:lnTo>
                  <a:pt x="1471" y="1415"/>
                </a:lnTo>
                <a:lnTo>
                  <a:pt x="1477" y="1424"/>
                </a:lnTo>
                <a:lnTo>
                  <a:pt x="1482" y="1433"/>
                </a:lnTo>
                <a:lnTo>
                  <a:pt x="1487" y="1443"/>
                </a:lnTo>
                <a:lnTo>
                  <a:pt x="1491" y="1454"/>
                </a:lnTo>
                <a:lnTo>
                  <a:pt x="1499" y="1475"/>
                </a:lnTo>
                <a:lnTo>
                  <a:pt x="1505" y="1497"/>
                </a:lnTo>
                <a:lnTo>
                  <a:pt x="1510" y="1520"/>
                </a:lnTo>
                <a:lnTo>
                  <a:pt x="1514" y="1543"/>
                </a:lnTo>
                <a:lnTo>
                  <a:pt x="1519" y="1567"/>
                </a:lnTo>
                <a:lnTo>
                  <a:pt x="1524" y="1592"/>
                </a:lnTo>
                <a:lnTo>
                  <a:pt x="1531" y="1615"/>
                </a:lnTo>
                <a:lnTo>
                  <a:pt x="1539" y="1638"/>
                </a:lnTo>
                <a:lnTo>
                  <a:pt x="1544" y="1649"/>
                </a:lnTo>
                <a:lnTo>
                  <a:pt x="1549" y="1660"/>
                </a:lnTo>
                <a:lnTo>
                  <a:pt x="1555" y="1671"/>
                </a:lnTo>
                <a:lnTo>
                  <a:pt x="1562" y="1682"/>
                </a:lnTo>
                <a:lnTo>
                  <a:pt x="1570" y="1692"/>
                </a:lnTo>
                <a:lnTo>
                  <a:pt x="1578" y="1702"/>
                </a:lnTo>
                <a:lnTo>
                  <a:pt x="1587" y="1712"/>
                </a:lnTo>
                <a:lnTo>
                  <a:pt x="1597" y="1721"/>
                </a:lnTo>
                <a:lnTo>
                  <a:pt x="1591" y="1724"/>
                </a:lnTo>
                <a:lnTo>
                  <a:pt x="1587" y="1727"/>
                </a:lnTo>
                <a:lnTo>
                  <a:pt x="1583" y="1732"/>
                </a:lnTo>
                <a:lnTo>
                  <a:pt x="1581" y="1737"/>
                </a:lnTo>
                <a:lnTo>
                  <a:pt x="1579" y="1750"/>
                </a:lnTo>
                <a:lnTo>
                  <a:pt x="1579" y="1764"/>
                </a:lnTo>
                <a:lnTo>
                  <a:pt x="1561" y="1760"/>
                </a:lnTo>
                <a:lnTo>
                  <a:pt x="1545" y="1754"/>
                </a:lnTo>
                <a:lnTo>
                  <a:pt x="1530" y="1746"/>
                </a:lnTo>
                <a:lnTo>
                  <a:pt x="1515" y="1737"/>
                </a:lnTo>
                <a:lnTo>
                  <a:pt x="1502" y="1726"/>
                </a:lnTo>
                <a:lnTo>
                  <a:pt x="1488" y="1714"/>
                </a:lnTo>
                <a:lnTo>
                  <a:pt x="1477" y="1699"/>
                </a:lnTo>
                <a:lnTo>
                  <a:pt x="1466" y="1685"/>
                </a:lnTo>
                <a:lnTo>
                  <a:pt x="1455" y="1669"/>
                </a:lnTo>
                <a:lnTo>
                  <a:pt x="1445" y="1653"/>
                </a:lnTo>
                <a:lnTo>
                  <a:pt x="1435" y="1637"/>
                </a:lnTo>
                <a:lnTo>
                  <a:pt x="1426" y="1620"/>
                </a:lnTo>
                <a:lnTo>
                  <a:pt x="1407" y="1586"/>
                </a:lnTo>
                <a:lnTo>
                  <a:pt x="1389" y="1552"/>
                </a:lnTo>
                <a:lnTo>
                  <a:pt x="1379" y="1536"/>
                </a:lnTo>
                <a:lnTo>
                  <a:pt x="1369" y="1521"/>
                </a:lnTo>
                <a:lnTo>
                  <a:pt x="1360" y="1507"/>
                </a:lnTo>
                <a:lnTo>
                  <a:pt x="1349" y="1494"/>
                </a:lnTo>
                <a:lnTo>
                  <a:pt x="1338" y="1482"/>
                </a:lnTo>
                <a:lnTo>
                  <a:pt x="1327" y="1472"/>
                </a:lnTo>
                <a:lnTo>
                  <a:pt x="1314" y="1463"/>
                </a:lnTo>
                <a:lnTo>
                  <a:pt x="1302" y="1456"/>
                </a:lnTo>
                <a:lnTo>
                  <a:pt x="1289" y="1450"/>
                </a:lnTo>
                <a:lnTo>
                  <a:pt x="1274" y="1447"/>
                </a:lnTo>
                <a:lnTo>
                  <a:pt x="1258" y="1446"/>
                </a:lnTo>
                <a:lnTo>
                  <a:pt x="1241" y="1448"/>
                </a:lnTo>
                <a:lnTo>
                  <a:pt x="1224" y="1453"/>
                </a:lnTo>
                <a:lnTo>
                  <a:pt x="1204" y="1460"/>
                </a:lnTo>
                <a:lnTo>
                  <a:pt x="1184" y="1471"/>
                </a:lnTo>
                <a:lnTo>
                  <a:pt x="1162" y="1484"/>
                </a:lnTo>
                <a:lnTo>
                  <a:pt x="1150" y="1486"/>
                </a:lnTo>
                <a:lnTo>
                  <a:pt x="1138" y="1487"/>
                </a:lnTo>
                <a:lnTo>
                  <a:pt x="1126" y="1488"/>
                </a:lnTo>
                <a:lnTo>
                  <a:pt x="1115" y="1488"/>
                </a:lnTo>
                <a:lnTo>
                  <a:pt x="1092" y="1488"/>
                </a:lnTo>
                <a:lnTo>
                  <a:pt x="1071" y="1485"/>
                </a:lnTo>
                <a:lnTo>
                  <a:pt x="1051" y="1481"/>
                </a:lnTo>
                <a:lnTo>
                  <a:pt x="1030" y="1475"/>
                </a:lnTo>
                <a:lnTo>
                  <a:pt x="1012" y="1468"/>
                </a:lnTo>
                <a:lnTo>
                  <a:pt x="993" y="1459"/>
                </a:lnTo>
                <a:lnTo>
                  <a:pt x="976" y="1449"/>
                </a:lnTo>
                <a:lnTo>
                  <a:pt x="959" y="1439"/>
                </a:lnTo>
                <a:lnTo>
                  <a:pt x="943" y="1428"/>
                </a:lnTo>
                <a:lnTo>
                  <a:pt x="927" y="1417"/>
                </a:lnTo>
                <a:lnTo>
                  <a:pt x="899" y="1393"/>
                </a:lnTo>
                <a:lnTo>
                  <a:pt x="872" y="1370"/>
                </a:lnTo>
                <a:lnTo>
                  <a:pt x="863" y="1374"/>
                </a:lnTo>
                <a:lnTo>
                  <a:pt x="854" y="1379"/>
                </a:lnTo>
                <a:lnTo>
                  <a:pt x="848" y="1385"/>
                </a:lnTo>
                <a:lnTo>
                  <a:pt x="843" y="1391"/>
                </a:lnTo>
                <a:lnTo>
                  <a:pt x="840" y="1398"/>
                </a:lnTo>
                <a:lnTo>
                  <a:pt x="837" y="1405"/>
                </a:lnTo>
                <a:lnTo>
                  <a:pt x="836" y="1413"/>
                </a:lnTo>
                <a:lnTo>
                  <a:pt x="835" y="1421"/>
                </a:lnTo>
                <a:lnTo>
                  <a:pt x="835" y="1429"/>
                </a:lnTo>
                <a:lnTo>
                  <a:pt x="836" y="1438"/>
                </a:lnTo>
                <a:lnTo>
                  <a:pt x="838" y="1446"/>
                </a:lnTo>
                <a:lnTo>
                  <a:pt x="840" y="1455"/>
                </a:lnTo>
                <a:lnTo>
                  <a:pt x="845" y="1470"/>
                </a:lnTo>
                <a:lnTo>
                  <a:pt x="852" y="1484"/>
                </a:lnTo>
                <a:lnTo>
                  <a:pt x="863" y="1493"/>
                </a:lnTo>
                <a:lnTo>
                  <a:pt x="873" y="1501"/>
                </a:lnTo>
                <a:lnTo>
                  <a:pt x="883" y="1509"/>
                </a:lnTo>
                <a:lnTo>
                  <a:pt x="894" y="1517"/>
                </a:lnTo>
                <a:lnTo>
                  <a:pt x="906" y="1524"/>
                </a:lnTo>
                <a:lnTo>
                  <a:pt x="917" y="1530"/>
                </a:lnTo>
                <a:lnTo>
                  <a:pt x="928" y="1536"/>
                </a:lnTo>
                <a:lnTo>
                  <a:pt x="940" y="1541"/>
                </a:lnTo>
                <a:lnTo>
                  <a:pt x="952" y="1546"/>
                </a:lnTo>
                <a:lnTo>
                  <a:pt x="963" y="1550"/>
                </a:lnTo>
                <a:lnTo>
                  <a:pt x="976" y="1554"/>
                </a:lnTo>
                <a:lnTo>
                  <a:pt x="988" y="1557"/>
                </a:lnTo>
                <a:lnTo>
                  <a:pt x="1013" y="1562"/>
                </a:lnTo>
                <a:lnTo>
                  <a:pt x="1039" y="1565"/>
                </a:lnTo>
                <a:lnTo>
                  <a:pt x="1064" y="1566"/>
                </a:lnTo>
                <a:lnTo>
                  <a:pt x="1090" y="1566"/>
                </a:lnTo>
                <a:lnTo>
                  <a:pt x="1116" y="1564"/>
                </a:lnTo>
                <a:lnTo>
                  <a:pt x="1140" y="1559"/>
                </a:lnTo>
                <a:lnTo>
                  <a:pt x="1166" y="1554"/>
                </a:lnTo>
                <a:lnTo>
                  <a:pt x="1191" y="1546"/>
                </a:lnTo>
                <a:lnTo>
                  <a:pt x="1216" y="1537"/>
                </a:lnTo>
                <a:lnTo>
                  <a:pt x="1239" y="1526"/>
                </a:lnTo>
                <a:lnTo>
                  <a:pt x="1251" y="1545"/>
                </a:lnTo>
                <a:lnTo>
                  <a:pt x="1262" y="1563"/>
                </a:lnTo>
                <a:lnTo>
                  <a:pt x="1274" y="1583"/>
                </a:lnTo>
                <a:lnTo>
                  <a:pt x="1287" y="1602"/>
                </a:lnTo>
                <a:lnTo>
                  <a:pt x="1314" y="1639"/>
                </a:lnTo>
                <a:lnTo>
                  <a:pt x="1343" y="1677"/>
                </a:lnTo>
                <a:lnTo>
                  <a:pt x="1372" y="1716"/>
                </a:lnTo>
                <a:lnTo>
                  <a:pt x="1402" y="1755"/>
                </a:lnTo>
                <a:lnTo>
                  <a:pt x="1432" y="1795"/>
                </a:lnTo>
                <a:lnTo>
                  <a:pt x="1460" y="1836"/>
                </a:lnTo>
                <a:lnTo>
                  <a:pt x="1474" y="1857"/>
                </a:lnTo>
                <a:lnTo>
                  <a:pt x="1486" y="1878"/>
                </a:lnTo>
                <a:lnTo>
                  <a:pt x="1500" y="1899"/>
                </a:lnTo>
                <a:lnTo>
                  <a:pt x="1511" y="1920"/>
                </a:lnTo>
                <a:lnTo>
                  <a:pt x="1522" y="1942"/>
                </a:lnTo>
                <a:lnTo>
                  <a:pt x="1533" y="1965"/>
                </a:lnTo>
                <a:lnTo>
                  <a:pt x="1543" y="1988"/>
                </a:lnTo>
                <a:lnTo>
                  <a:pt x="1551" y="2011"/>
                </a:lnTo>
                <a:lnTo>
                  <a:pt x="1559" y="2034"/>
                </a:lnTo>
                <a:lnTo>
                  <a:pt x="1566" y="2057"/>
                </a:lnTo>
                <a:lnTo>
                  <a:pt x="1571" y="2082"/>
                </a:lnTo>
                <a:lnTo>
                  <a:pt x="1576" y="2107"/>
                </a:lnTo>
                <a:lnTo>
                  <a:pt x="1578" y="2131"/>
                </a:lnTo>
                <a:lnTo>
                  <a:pt x="1580" y="2157"/>
                </a:lnTo>
                <a:lnTo>
                  <a:pt x="1580" y="2183"/>
                </a:lnTo>
                <a:lnTo>
                  <a:pt x="1579" y="2210"/>
                </a:lnTo>
                <a:lnTo>
                  <a:pt x="1583" y="2223"/>
                </a:lnTo>
                <a:lnTo>
                  <a:pt x="1586" y="2237"/>
                </a:lnTo>
                <a:lnTo>
                  <a:pt x="1589" y="2251"/>
                </a:lnTo>
                <a:lnTo>
                  <a:pt x="1591" y="2265"/>
                </a:lnTo>
                <a:lnTo>
                  <a:pt x="1594" y="2294"/>
                </a:lnTo>
                <a:lnTo>
                  <a:pt x="1595" y="2323"/>
                </a:lnTo>
                <a:lnTo>
                  <a:pt x="1596" y="2354"/>
                </a:lnTo>
                <a:lnTo>
                  <a:pt x="1596" y="2383"/>
                </a:lnTo>
                <a:lnTo>
                  <a:pt x="1596" y="2413"/>
                </a:lnTo>
                <a:lnTo>
                  <a:pt x="1597" y="2441"/>
                </a:lnTo>
                <a:lnTo>
                  <a:pt x="1587" y="2423"/>
                </a:lnTo>
                <a:lnTo>
                  <a:pt x="1577" y="2405"/>
                </a:lnTo>
                <a:lnTo>
                  <a:pt x="1567" y="2386"/>
                </a:lnTo>
                <a:lnTo>
                  <a:pt x="1557" y="2367"/>
                </a:lnTo>
                <a:lnTo>
                  <a:pt x="1541" y="2327"/>
                </a:lnTo>
                <a:lnTo>
                  <a:pt x="1525" y="2286"/>
                </a:lnTo>
                <a:lnTo>
                  <a:pt x="1499" y="2201"/>
                </a:lnTo>
                <a:lnTo>
                  <a:pt x="1472" y="2116"/>
                </a:lnTo>
                <a:lnTo>
                  <a:pt x="1457" y="2072"/>
                </a:lnTo>
                <a:lnTo>
                  <a:pt x="1443" y="2030"/>
                </a:lnTo>
                <a:lnTo>
                  <a:pt x="1435" y="2009"/>
                </a:lnTo>
                <a:lnTo>
                  <a:pt x="1426" y="1988"/>
                </a:lnTo>
                <a:lnTo>
                  <a:pt x="1417" y="1968"/>
                </a:lnTo>
                <a:lnTo>
                  <a:pt x="1407" y="1946"/>
                </a:lnTo>
                <a:lnTo>
                  <a:pt x="1397" y="1926"/>
                </a:lnTo>
                <a:lnTo>
                  <a:pt x="1385" y="1907"/>
                </a:lnTo>
                <a:lnTo>
                  <a:pt x="1374" y="1887"/>
                </a:lnTo>
                <a:lnTo>
                  <a:pt x="1362" y="1869"/>
                </a:lnTo>
                <a:lnTo>
                  <a:pt x="1348" y="1850"/>
                </a:lnTo>
                <a:lnTo>
                  <a:pt x="1334" y="1832"/>
                </a:lnTo>
                <a:lnTo>
                  <a:pt x="1319" y="1813"/>
                </a:lnTo>
                <a:lnTo>
                  <a:pt x="1302" y="1796"/>
                </a:lnTo>
                <a:lnTo>
                  <a:pt x="1297" y="1795"/>
                </a:lnTo>
                <a:lnTo>
                  <a:pt x="1293" y="1794"/>
                </a:lnTo>
                <a:lnTo>
                  <a:pt x="1288" y="1794"/>
                </a:lnTo>
                <a:lnTo>
                  <a:pt x="1284" y="1795"/>
                </a:lnTo>
                <a:lnTo>
                  <a:pt x="1276" y="1798"/>
                </a:lnTo>
                <a:lnTo>
                  <a:pt x="1269" y="1802"/>
                </a:lnTo>
                <a:lnTo>
                  <a:pt x="1256" y="1813"/>
                </a:lnTo>
                <a:lnTo>
                  <a:pt x="1239" y="1825"/>
                </a:lnTo>
                <a:lnTo>
                  <a:pt x="1255" y="1844"/>
                </a:lnTo>
                <a:lnTo>
                  <a:pt x="1268" y="1864"/>
                </a:lnTo>
                <a:lnTo>
                  <a:pt x="1281" y="1883"/>
                </a:lnTo>
                <a:lnTo>
                  <a:pt x="1293" y="1903"/>
                </a:lnTo>
                <a:lnTo>
                  <a:pt x="1304" y="1923"/>
                </a:lnTo>
                <a:lnTo>
                  <a:pt x="1314" y="1944"/>
                </a:lnTo>
                <a:lnTo>
                  <a:pt x="1324" y="1966"/>
                </a:lnTo>
                <a:lnTo>
                  <a:pt x="1332" y="1987"/>
                </a:lnTo>
                <a:lnTo>
                  <a:pt x="1348" y="2030"/>
                </a:lnTo>
                <a:lnTo>
                  <a:pt x="1362" y="2073"/>
                </a:lnTo>
                <a:lnTo>
                  <a:pt x="1375" y="2118"/>
                </a:lnTo>
                <a:lnTo>
                  <a:pt x="1386" y="2163"/>
                </a:lnTo>
                <a:lnTo>
                  <a:pt x="1398" y="2208"/>
                </a:lnTo>
                <a:lnTo>
                  <a:pt x="1410" y="2253"/>
                </a:lnTo>
                <a:lnTo>
                  <a:pt x="1422" y="2297"/>
                </a:lnTo>
                <a:lnTo>
                  <a:pt x="1436" y="2342"/>
                </a:lnTo>
                <a:lnTo>
                  <a:pt x="1444" y="2363"/>
                </a:lnTo>
                <a:lnTo>
                  <a:pt x="1452" y="2385"/>
                </a:lnTo>
                <a:lnTo>
                  <a:pt x="1461" y="2406"/>
                </a:lnTo>
                <a:lnTo>
                  <a:pt x="1470" y="2427"/>
                </a:lnTo>
                <a:lnTo>
                  <a:pt x="1480" y="2447"/>
                </a:lnTo>
                <a:lnTo>
                  <a:pt x="1491" y="2469"/>
                </a:lnTo>
                <a:lnTo>
                  <a:pt x="1503" y="2488"/>
                </a:lnTo>
                <a:lnTo>
                  <a:pt x="1515" y="2508"/>
                </a:lnTo>
                <a:lnTo>
                  <a:pt x="1452" y="2555"/>
                </a:lnTo>
                <a:lnTo>
                  <a:pt x="1441" y="2539"/>
                </a:lnTo>
                <a:lnTo>
                  <a:pt x="1431" y="2521"/>
                </a:lnTo>
                <a:lnTo>
                  <a:pt x="1421" y="2503"/>
                </a:lnTo>
                <a:lnTo>
                  <a:pt x="1413" y="2483"/>
                </a:lnTo>
                <a:lnTo>
                  <a:pt x="1406" y="2463"/>
                </a:lnTo>
                <a:lnTo>
                  <a:pt x="1399" y="2441"/>
                </a:lnTo>
                <a:lnTo>
                  <a:pt x="1392" y="2420"/>
                </a:lnTo>
                <a:lnTo>
                  <a:pt x="1385" y="2398"/>
                </a:lnTo>
                <a:lnTo>
                  <a:pt x="1373" y="2353"/>
                </a:lnTo>
                <a:lnTo>
                  <a:pt x="1362" y="2307"/>
                </a:lnTo>
                <a:lnTo>
                  <a:pt x="1350" y="2262"/>
                </a:lnTo>
                <a:lnTo>
                  <a:pt x="1336" y="2219"/>
                </a:lnTo>
                <a:lnTo>
                  <a:pt x="1319" y="2159"/>
                </a:lnTo>
                <a:lnTo>
                  <a:pt x="1299" y="2099"/>
                </a:lnTo>
                <a:lnTo>
                  <a:pt x="1288" y="2068"/>
                </a:lnTo>
                <a:lnTo>
                  <a:pt x="1276" y="2039"/>
                </a:lnTo>
                <a:lnTo>
                  <a:pt x="1265" y="2010"/>
                </a:lnTo>
                <a:lnTo>
                  <a:pt x="1252" y="1981"/>
                </a:lnTo>
                <a:lnTo>
                  <a:pt x="1237" y="1953"/>
                </a:lnTo>
                <a:lnTo>
                  <a:pt x="1222" y="1926"/>
                </a:lnTo>
                <a:lnTo>
                  <a:pt x="1205" y="1901"/>
                </a:lnTo>
                <a:lnTo>
                  <a:pt x="1187" y="1877"/>
                </a:lnTo>
                <a:lnTo>
                  <a:pt x="1176" y="1865"/>
                </a:lnTo>
                <a:lnTo>
                  <a:pt x="1166" y="1854"/>
                </a:lnTo>
                <a:lnTo>
                  <a:pt x="1156" y="1844"/>
                </a:lnTo>
                <a:lnTo>
                  <a:pt x="1145" y="1833"/>
                </a:lnTo>
                <a:lnTo>
                  <a:pt x="1132" y="1823"/>
                </a:lnTo>
                <a:lnTo>
                  <a:pt x="1121" y="1813"/>
                </a:lnTo>
                <a:lnTo>
                  <a:pt x="1108" y="1805"/>
                </a:lnTo>
                <a:lnTo>
                  <a:pt x="1094" y="1796"/>
                </a:lnTo>
                <a:lnTo>
                  <a:pt x="1096" y="1814"/>
                </a:lnTo>
                <a:lnTo>
                  <a:pt x="1099" y="1832"/>
                </a:lnTo>
                <a:lnTo>
                  <a:pt x="1102" y="1849"/>
                </a:lnTo>
                <a:lnTo>
                  <a:pt x="1106" y="1866"/>
                </a:lnTo>
                <a:lnTo>
                  <a:pt x="1116" y="1901"/>
                </a:lnTo>
                <a:lnTo>
                  <a:pt x="1127" y="1935"/>
                </a:lnTo>
                <a:lnTo>
                  <a:pt x="1140" y="1971"/>
                </a:lnTo>
                <a:lnTo>
                  <a:pt x="1154" y="2006"/>
                </a:lnTo>
                <a:lnTo>
                  <a:pt x="1168" y="2040"/>
                </a:lnTo>
                <a:lnTo>
                  <a:pt x="1184" y="2075"/>
                </a:lnTo>
                <a:lnTo>
                  <a:pt x="1215" y="2147"/>
                </a:lnTo>
                <a:lnTo>
                  <a:pt x="1244" y="2219"/>
                </a:lnTo>
                <a:lnTo>
                  <a:pt x="1258" y="2255"/>
                </a:lnTo>
                <a:lnTo>
                  <a:pt x="1269" y="2291"/>
                </a:lnTo>
                <a:lnTo>
                  <a:pt x="1279" y="2328"/>
                </a:lnTo>
                <a:lnTo>
                  <a:pt x="1288" y="2366"/>
                </a:lnTo>
                <a:lnTo>
                  <a:pt x="1290" y="2378"/>
                </a:lnTo>
                <a:lnTo>
                  <a:pt x="1291" y="2390"/>
                </a:lnTo>
                <a:lnTo>
                  <a:pt x="1292" y="2402"/>
                </a:lnTo>
                <a:lnTo>
                  <a:pt x="1291" y="2414"/>
                </a:lnTo>
                <a:lnTo>
                  <a:pt x="1290" y="2437"/>
                </a:lnTo>
                <a:lnTo>
                  <a:pt x="1289" y="2461"/>
                </a:lnTo>
                <a:lnTo>
                  <a:pt x="1289" y="2473"/>
                </a:lnTo>
                <a:lnTo>
                  <a:pt x="1290" y="2484"/>
                </a:lnTo>
                <a:lnTo>
                  <a:pt x="1291" y="2496"/>
                </a:lnTo>
                <a:lnTo>
                  <a:pt x="1294" y="2507"/>
                </a:lnTo>
                <a:lnTo>
                  <a:pt x="1298" y="2519"/>
                </a:lnTo>
                <a:lnTo>
                  <a:pt x="1304" y="2531"/>
                </a:lnTo>
                <a:lnTo>
                  <a:pt x="1312" y="2543"/>
                </a:lnTo>
                <a:lnTo>
                  <a:pt x="1322" y="2555"/>
                </a:lnTo>
                <a:lnTo>
                  <a:pt x="1306" y="2552"/>
                </a:lnTo>
                <a:lnTo>
                  <a:pt x="1291" y="2548"/>
                </a:lnTo>
                <a:lnTo>
                  <a:pt x="1277" y="2542"/>
                </a:lnTo>
                <a:lnTo>
                  <a:pt x="1266" y="2535"/>
                </a:lnTo>
                <a:lnTo>
                  <a:pt x="1255" y="2527"/>
                </a:lnTo>
                <a:lnTo>
                  <a:pt x="1244" y="2517"/>
                </a:lnTo>
                <a:lnTo>
                  <a:pt x="1236" y="2507"/>
                </a:lnTo>
                <a:lnTo>
                  <a:pt x="1228" y="2495"/>
                </a:lnTo>
                <a:lnTo>
                  <a:pt x="1221" y="2483"/>
                </a:lnTo>
                <a:lnTo>
                  <a:pt x="1215" y="2470"/>
                </a:lnTo>
                <a:lnTo>
                  <a:pt x="1209" y="2455"/>
                </a:lnTo>
                <a:lnTo>
                  <a:pt x="1204" y="2440"/>
                </a:lnTo>
                <a:lnTo>
                  <a:pt x="1196" y="2409"/>
                </a:lnTo>
                <a:lnTo>
                  <a:pt x="1189" y="2376"/>
                </a:lnTo>
                <a:lnTo>
                  <a:pt x="1176" y="2306"/>
                </a:lnTo>
                <a:lnTo>
                  <a:pt x="1164" y="2236"/>
                </a:lnTo>
                <a:lnTo>
                  <a:pt x="1160" y="2219"/>
                </a:lnTo>
                <a:lnTo>
                  <a:pt x="1155" y="2202"/>
                </a:lnTo>
                <a:lnTo>
                  <a:pt x="1150" y="2186"/>
                </a:lnTo>
                <a:lnTo>
                  <a:pt x="1145" y="2170"/>
                </a:lnTo>
                <a:lnTo>
                  <a:pt x="1138" y="2155"/>
                </a:lnTo>
                <a:lnTo>
                  <a:pt x="1131" y="2141"/>
                </a:lnTo>
                <a:lnTo>
                  <a:pt x="1123" y="2127"/>
                </a:lnTo>
                <a:lnTo>
                  <a:pt x="1114" y="2115"/>
                </a:lnTo>
                <a:lnTo>
                  <a:pt x="1094" y="2084"/>
                </a:lnTo>
                <a:lnTo>
                  <a:pt x="1077" y="2053"/>
                </a:lnTo>
                <a:lnTo>
                  <a:pt x="1059" y="2022"/>
                </a:lnTo>
                <a:lnTo>
                  <a:pt x="1041" y="1992"/>
                </a:lnTo>
                <a:lnTo>
                  <a:pt x="1031" y="1978"/>
                </a:lnTo>
                <a:lnTo>
                  <a:pt x="1022" y="1964"/>
                </a:lnTo>
                <a:lnTo>
                  <a:pt x="1013" y="1950"/>
                </a:lnTo>
                <a:lnTo>
                  <a:pt x="1001" y="1937"/>
                </a:lnTo>
                <a:lnTo>
                  <a:pt x="991" y="1924"/>
                </a:lnTo>
                <a:lnTo>
                  <a:pt x="980" y="1913"/>
                </a:lnTo>
                <a:lnTo>
                  <a:pt x="968" y="1902"/>
                </a:lnTo>
                <a:lnTo>
                  <a:pt x="954" y="1892"/>
                </a:lnTo>
                <a:lnTo>
                  <a:pt x="946" y="1898"/>
                </a:lnTo>
                <a:lnTo>
                  <a:pt x="940" y="1904"/>
                </a:lnTo>
                <a:lnTo>
                  <a:pt x="935" y="1910"/>
                </a:lnTo>
                <a:lnTo>
                  <a:pt x="929" y="1916"/>
                </a:lnTo>
                <a:lnTo>
                  <a:pt x="926" y="1922"/>
                </a:lnTo>
                <a:lnTo>
                  <a:pt x="923" y="1928"/>
                </a:lnTo>
                <a:lnTo>
                  <a:pt x="921" y="1934"/>
                </a:lnTo>
                <a:lnTo>
                  <a:pt x="920" y="1939"/>
                </a:lnTo>
                <a:lnTo>
                  <a:pt x="920" y="1945"/>
                </a:lnTo>
                <a:lnTo>
                  <a:pt x="920" y="1951"/>
                </a:lnTo>
                <a:lnTo>
                  <a:pt x="920" y="1958"/>
                </a:lnTo>
                <a:lnTo>
                  <a:pt x="922" y="1964"/>
                </a:lnTo>
                <a:lnTo>
                  <a:pt x="926" y="1975"/>
                </a:lnTo>
                <a:lnTo>
                  <a:pt x="932" y="1987"/>
                </a:lnTo>
                <a:lnTo>
                  <a:pt x="945" y="2010"/>
                </a:lnTo>
                <a:lnTo>
                  <a:pt x="960" y="2033"/>
                </a:lnTo>
                <a:lnTo>
                  <a:pt x="967" y="2045"/>
                </a:lnTo>
                <a:lnTo>
                  <a:pt x="972" y="2056"/>
                </a:lnTo>
                <a:lnTo>
                  <a:pt x="976" y="2068"/>
                </a:lnTo>
                <a:lnTo>
                  <a:pt x="978" y="2082"/>
                </a:lnTo>
                <a:lnTo>
                  <a:pt x="993" y="2100"/>
                </a:lnTo>
                <a:lnTo>
                  <a:pt x="1007" y="2119"/>
                </a:lnTo>
                <a:lnTo>
                  <a:pt x="1020" y="2139"/>
                </a:lnTo>
                <a:lnTo>
                  <a:pt x="1032" y="2159"/>
                </a:lnTo>
                <a:lnTo>
                  <a:pt x="1043" y="2181"/>
                </a:lnTo>
                <a:lnTo>
                  <a:pt x="1053" y="2203"/>
                </a:lnTo>
                <a:lnTo>
                  <a:pt x="1062" y="2226"/>
                </a:lnTo>
                <a:lnTo>
                  <a:pt x="1071" y="2249"/>
                </a:lnTo>
                <a:lnTo>
                  <a:pt x="1079" y="2272"/>
                </a:lnTo>
                <a:lnTo>
                  <a:pt x="1086" y="2296"/>
                </a:lnTo>
                <a:lnTo>
                  <a:pt x="1092" y="2320"/>
                </a:lnTo>
                <a:lnTo>
                  <a:pt x="1098" y="2345"/>
                </a:lnTo>
                <a:lnTo>
                  <a:pt x="1102" y="2369"/>
                </a:lnTo>
                <a:lnTo>
                  <a:pt x="1108" y="2393"/>
                </a:lnTo>
                <a:lnTo>
                  <a:pt x="1111" y="2417"/>
                </a:lnTo>
                <a:lnTo>
                  <a:pt x="1114" y="2441"/>
                </a:lnTo>
                <a:lnTo>
                  <a:pt x="1105" y="2443"/>
                </a:lnTo>
                <a:lnTo>
                  <a:pt x="1098" y="2444"/>
                </a:lnTo>
                <a:lnTo>
                  <a:pt x="1092" y="2445"/>
                </a:lnTo>
                <a:lnTo>
                  <a:pt x="1087" y="2445"/>
                </a:lnTo>
                <a:lnTo>
                  <a:pt x="1082" y="2444"/>
                </a:lnTo>
                <a:lnTo>
                  <a:pt x="1078" y="2443"/>
                </a:lnTo>
                <a:lnTo>
                  <a:pt x="1075" y="2441"/>
                </a:lnTo>
                <a:lnTo>
                  <a:pt x="1071" y="2439"/>
                </a:lnTo>
                <a:lnTo>
                  <a:pt x="1069" y="2437"/>
                </a:lnTo>
                <a:lnTo>
                  <a:pt x="1067" y="2434"/>
                </a:lnTo>
                <a:lnTo>
                  <a:pt x="1066" y="2431"/>
                </a:lnTo>
                <a:lnTo>
                  <a:pt x="1065" y="2427"/>
                </a:lnTo>
                <a:lnTo>
                  <a:pt x="1064" y="2419"/>
                </a:lnTo>
                <a:lnTo>
                  <a:pt x="1063" y="2411"/>
                </a:lnTo>
                <a:lnTo>
                  <a:pt x="1063" y="2402"/>
                </a:lnTo>
                <a:lnTo>
                  <a:pt x="1063" y="2393"/>
                </a:lnTo>
                <a:lnTo>
                  <a:pt x="1062" y="2384"/>
                </a:lnTo>
                <a:lnTo>
                  <a:pt x="1060" y="2375"/>
                </a:lnTo>
                <a:lnTo>
                  <a:pt x="1058" y="2371"/>
                </a:lnTo>
                <a:lnTo>
                  <a:pt x="1056" y="2367"/>
                </a:lnTo>
                <a:lnTo>
                  <a:pt x="1054" y="2364"/>
                </a:lnTo>
                <a:lnTo>
                  <a:pt x="1051" y="2361"/>
                </a:lnTo>
                <a:lnTo>
                  <a:pt x="1047" y="2358"/>
                </a:lnTo>
                <a:lnTo>
                  <a:pt x="1043" y="2355"/>
                </a:lnTo>
                <a:lnTo>
                  <a:pt x="1038" y="2353"/>
                </a:lnTo>
                <a:lnTo>
                  <a:pt x="1031" y="2352"/>
                </a:lnTo>
                <a:lnTo>
                  <a:pt x="1029" y="2336"/>
                </a:lnTo>
                <a:lnTo>
                  <a:pt x="1026" y="2320"/>
                </a:lnTo>
                <a:lnTo>
                  <a:pt x="1023" y="2305"/>
                </a:lnTo>
                <a:lnTo>
                  <a:pt x="1020" y="2290"/>
                </a:lnTo>
                <a:lnTo>
                  <a:pt x="1011" y="2260"/>
                </a:lnTo>
                <a:lnTo>
                  <a:pt x="1000" y="2230"/>
                </a:lnTo>
                <a:lnTo>
                  <a:pt x="988" y="2199"/>
                </a:lnTo>
                <a:lnTo>
                  <a:pt x="975" y="2170"/>
                </a:lnTo>
                <a:lnTo>
                  <a:pt x="960" y="2140"/>
                </a:lnTo>
                <a:lnTo>
                  <a:pt x="945" y="2111"/>
                </a:lnTo>
                <a:lnTo>
                  <a:pt x="913" y="2052"/>
                </a:lnTo>
                <a:lnTo>
                  <a:pt x="879" y="1994"/>
                </a:lnTo>
                <a:lnTo>
                  <a:pt x="864" y="1965"/>
                </a:lnTo>
                <a:lnTo>
                  <a:pt x="847" y="1935"/>
                </a:lnTo>
                <a:lnTo>
                  <a:pt x="833" y="1906"/>
                </a:lnTo>
                <a:lnTo>
                  <a:pt x="818" y="1877"/>
                </a:lnTo>
                <a:lnTo>
                  <a:pt x="831" y="1877"/>
                </a:lnTo>
                <a:lnTo>
                  <a:pt x="842" y="1876"/>
                </a:lnTo>
                <a:lnTo>
                  <a:pt x="853" y="1874"/>
                </a:lnTo>
                <a:lnTo>
                  <a:pt x="864" y="1872"/>
                </a:lnTo>
                <a:lnTo>
                  <a:pt x="873" y="1867"/>
                </a:lnTo>
                <a:lnTo>
                  <a:pt x="882" y="1862"/>
                </a:lnTo>
                <a:lnTo>
                  <a:pt x="891" y="1854"/>
                </a:lnTo>
                <a:lnTo>
                  <a:pt x="901" y="1844"/>
                </a:lnTo>
                <a:lnTo>
                  <a:pt x="897" y="1837"/>
                </a:lnTo>
                <a:lnTo>
                  <a:pt x="891" y="1831"/>
                </a:lnTo>
                <a:lnTo>
                  <a:pt x="886" y="1824"/>
                </a:lnTo>
                <a:lnTo>
                  <a:pt x="880" y="1819"/>
                </a:lnTo>
                <a:lnTo>
                  <a:pt x="874" y="1814"/>
                </a:lnTo>
                <a:lnTo>
                  <a:pt x="867" y="1810"/>
                </a:lnTo>
                <a:lnTo>
                  <a:pt x="859" y="1806"/>
                </a:lnTo>
                <a:lnTo>
                  <a:pt x="851" y="1803"/>
                </a:lnTo>
                <a:lnTo>
                  <a:pt x="835" y="1797"/>
                </a:lnTo>
                <a:lnTo>
                  <a:pt x="817" y="1793"/>
                </a:lnTo>
                <a:lnTo>
                  <a:pt x="799" y="1790"/>
                </a:lnTo>
                <a:lnTo>
                  <a:pt x="779" y="1787"/>
                </a:lnTo>
                <a:lnTo>
                  <a:pt x="740" y="1782"/>
                </a:lnTo>
                <a:lnTo>
                  <a:pt x="701" y="1775"/>
                </a:lnTo>
                <a:lnTo>
                  <a:pt x="681" y="1770"/>
                </a:lnTo>
                <a:lnTo>
                  <a:pt x="663" y="1763"/>
                </a:lnTo>
                <a:lnTo>
                  <a:pt x="655" y="1759"/>
                </a:lnTo>
                <a:lnTo>
                  <a:pt x="645" y="1755"/>
                </a:lnTo>
                <a:lnTo>
                  <a:pt x="637" y="1750"/>
                </a:lnTo>
                <a:lnTo>
                  <a:pt x="630" y="1745"/>
                </a:lnTo>
                <a:lnTo>
                  <a:pt x="620" y="1742"/>
                </a:lnTo>
                <a:lnTo>
                  <a:pt x="610" y="1739"/>
                </a:lnTo>
                <a:lnTo>
                  <a:pt x="601" y="1736"/>
                </a:lnTo>
                <a:lnTo>
                  <a:pt x="593" y="1732"/>
                </a:lnTo>
                <a:lnTo>
                  <a:pt x="575" y="1723"/>
                </a:lnTo>
                <a:lnTo>
                  <a:pt x="560" y="1712"/>
                </a:lnTo>
                <a:lnTo>
                  <a:pt x="547" y="1699"/>
                </a:lnTo>
                <a:lnTo>
                  <a:pt x="533" y="1686"/>
                </a:lnTo>
                <a:lnTo>
                  <a:pt x="521" y="1672"/>
                </a:lnTo>
                <a:lnTo>
                  <a:pt x="510" y="1657"/>
                </a:lnTo>
                <a:lnTo>
                  <a:pt x="498" y="1641"/>
                </a:lnTo>
                <a:lnTo>
                  <a:pt x="488" y="1625"/>
                </a:lnTo>
                <a:lnTo>
                  <a:pt x="479" y="1608"/>
                </a:lnTo>
                <a:lnTo>
                  <a:pt x="469" y="1592"/>
                </a:lnTo>
                <a:lnTo>
                  <a:pt x="452" y="1558"/>
                </a:lnTo>
                <a:lnTo>
                  <a:pt x="435" y="1526"/>
                </a:lnTo>
                <a:lnTo>
                  <a:pt x="445" y="1516"/>
                </a:lnTo>
                <a:lnTo>
                  <a:pt x="451" y="1506"/>
                </a:lnTo>
                <a:lnTo>
                  <a:pt x="452" y="1502"/>
                </a:lnTo>
                <a:lnTo>
                  <a:pt x="453" y="1498"/>
                </a:lnTo>
                <a:lnTo>
                  <a:pt x="453" y="1494"/>
                </a:lnTo>
                <a:lnTo>
                  <a:pt x="453" y="1491"/>
                </a:lnTo>
                <a:lnTo>
                  <a:pt x="451" y="1484"/>
                </a:lnTo>
                <a:lnTo>
                  <a:pt x="447" y="1478"/>
                </a:lnTo>
                <a:lnTo>
                  <a:pt x="442" y="1472"/>
                </a:lnTo>
                <a:lnTo>
                  <a:pt x="435" y="1467"/>
                </a:lnTo>
                <a:lnTo>
                  <a:pt x="428" y="1461"/>
                </a:lnTo>
                <a:lnTo>
                  <a:pt x="422" y="1456"/>
                </a:lnTo>
                <a:lnTo>
                  <a:pt x="415" y="1448"/>
                </a:lnTo>
                <a:lnTo>
                  <a:pt x="410" y="1441"/>
                </a:lnTo>
                <a:lnTo>
                  <a:pt x="405" y="1434"/>
                </a:lnTo>
                <a:lnTo>
                  <a:pt x="401" y="1425"/>
                </a:lnTo>
                <a:lnTo>
                  <a:pt x="400" y="1420"/>
                </a:lnTo>
                <a:lnTo>
                  <a:pt x="400" y="1415"/>
                </a:lnTo>
                <a:lnTo>
                  <a:pt x="400" y="1409"/>
                </a:lnTo>
                <a:lnTo>
                  <a:pt x="401" y="1403"/>
                </a:lnTo>
                <a:lnTo>
                  <a:pt x="388" y="1395"/>
                </a:lnTo>
                <a:lnTo>
                  <a:pt x="375" y="1387"/>
                </a:lnTo>
                <a:lnTo>
                  <a:pt x="360" y="1378"/>
                </a:lnTo>
                <a:lnTo>
                  <a:pt x="348" y="1369"/>
                </a:lnTo>
                <a:lnTo>
                  <a:pt x="321" y="1349"/>
                </a:lnTo>
                <a:lnTo>
                  <a:pt x="296" y="1328"/>
                </a:lnTo>
                <a:lnTo>
                  <a:pt x="272" y="1305"/>
                </a:lnTo>
                <a:lnTo>
                  <a:pt x="248" y="1281"/>
                </a:lnTo>
                <a:lnTo>
                  <a:pt x="223" y="1257"/>
                </a:lnTo>
                <a:lnTo>
                  <a:pt x="201" y="1231"/>
                </a:lnTo>
                <a:lnTo>
                  <a:pt x="153" y="1179"/>
                </a:lnTo>
                <a:lnTo>
                  <a:pt x="107" y="1126"/>
                </a:lnTo>
                <a:lnTo>
                  <a:pt x="83" y="1100"/>
                </a:lnTo>
                <a:lnTo>
                  <a:pt x="60" y="1074"/>
                </a:lnTo>
                <a:lnTo>
                  <a:pt x="35" y="1048"/>
                </a:lnTo>
                <a:lnTo>
                  <a:pt x="9" y="1024"/>
                </a:lnTo>
                <a:lnTo>
                  <a:pt x="29" y="1014"/>
                </a:lnTo>
                <a:lnTo>
                  <a:pt x="0" y="981"/>
                </a:lnTo>
                <a:lnTo>
                  <a:pt x="18" y="919"/>
                </a:lnTo>
                <a:lnTo>
                  <a:pt x="35" y="858"/>
                </a:lnTo>
                <a:lnTo>
                  <a:pt x="54" y="796"/>
                </a:lnTo>
                <a:lnTo>
                  <a:pt x="72" y="735"/>
                </a:lnTo>
                <a:lnTo>
                  <a:pt x="91" y="674"/>
                </a:lnTo>
                <a:lnTo>
                  <a:pt x="110" y="614"/>
                </a:lnTo>
                <a:lnTo>
                  <a:pt x="129" y="552"/>
                </a:lnTo>
                <a:lnTo>
                  <a:pt x="146" y="492"/>
                </a:lnTo>
                <a:lnTo>
                  <a:pt x="165" y="431"/>
                </a:lnTo>
                <a:lnTo>
                  <a:pt x="182" y="371"/>
                </a:lnTo>
                <a:lnTo>
                  <a:pt x="199" y="309"/>
                </a:lnTo>
                <a:lnTo>
                  <a:pt x="215" y="248"/>
                </a:lnTo>
                <a:lnTo>
                  <a:pt x="231" y="186"/>
                </a:lnTo>
                <a:lnTo>
                  <a:pt x="245" y="125"/>
                </a:lnTo>
                <a:lnTo>
                  <a:pt x="258" y="62"/>
                </a:lnTo>
                <a:lnTo>
                  <a:pt x="271" y="0"/>
                </a:lnTo>
                <a:lnTo>
                  <a:pt x="293" y="64"/>
                </a:lnTo>
                <a:lnTo>
                  <a:pt x="316" y="129"/>
                </a:lnTo>
                <a:lnTo>
                  <a:pt x="340" y="194"/>
                </a:lnTo>
                <a:lnTo>
                  <a:pt x="363" y="258"/>
                </a:lnTo>
                <a:lnTo>
                  <a:pt x="389" y="323"/>
                </a:lnTo>
                <a:lnTo>
                  <a:pt x="416" y="386"/>
                </a:lnTo>
                <a:lnTo>
                  <a:pt x="444" y="450"/>
                </a:lnTo>
                <a:lnTo>
                  <a:pt x="473" y="512"/>
                </a:lnTo>
                <a:lnTo>
                  <a:pt x="490" y="542"/>
                </a:lnTo>
                <a:lnTo>
                  <a:pt x="505" y="574"/>
                </a:lnTo>
                <a:lnTo>
                  <a:pt x="522" y="604"/>
                </a:lnTo>
                <a:lnTo>
                  <a:pt x="539" y="635"/>
                </a:lnTo>
                <a:lnTo>
                  <a:pt x="557" y="665"/>
                </a:lnTo>
                <a:lnTo>
                  <a:pt x="574" y="696"/>
                </a:lnTo>
                <a:lnTo>
                  <a:pt x="593" y="725"/>
                </a:lnTo>
                <a:lnTo>
                  <a:pt x="612" y="754"/>
                </a:lnTo>
                <a:lnTo>
                  <a:pt x="632" y="784"/>
                </a:lnTo>
                <a:lnTo>
                  <a:pt x="653" y="812"/>
                </a:lnTo>
                <a:lnTo>
                  <a:pt x="673" y="842"/>
                </a:lnTo>
                <a:lnTo>
                  <a:pt x="696" y="870"/>
                </a:lnTo>
                <a:lnTo>
                  <a:pt x="717" y="898"/>
                </a:lnTo>
                <a:lnTo>
                  <a:pt x="741" y="926"/>
                </a:lnTo>
                <a:lnTo>
                  <a:pt x="765" y="954"/>
                </a:lnTo>
                <a:lnTo>
                  <a:pt x="789" y="981"/>
                </a:lnTo>
                <a:close/>
              </a:path>
            </a:pathLst>
          </a:custGeom>
          <a:solidFill>
            <a:srgbClr val="F4B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0" name="Freeform 66"/>
          <p:cNvSpPr>
            <a:spLocks/>
          </p:cNvSpPr>
          <p:nvPr/>
        </p:nvSpPr>
        <p:spPr bwMode="auto">
          <a:xfrm>
            <a:off x="7399338" y="4451350"/>
            <a:ext cx="30162" cy="41275"/>
          </a:xfrm>
          <a:custGeom>
            <a:avLst/>
            <a:gdLst>
              <a:gd name="T0" fmla="*/ 2147483647 w 116"/>
              <a:gd name="T1" fmla="*/ 2147483647 h 177"/>
              <a:gd name="T2" fmla="*/ 2147483647 w 116"/>
              <a:gd name="T3" fmla="*/ 2147483647 h 177"/>
              <a:gd name="T4" fmla="*/ 2147483647 w 116"/>
              <a:gd name="T5" fmla="*/ 2147483647 h 177"/>
              <a:gd name="T6" fmla="*/ 2147483647 w 116"/>
              <a:gd name="T7" fmla="*/ 2147483647 h 177"/>
              <a:gd name="T8" fmla="*/ 2147483647 w 116"/>
              <a:gd name="T9" fmla="*/ 2147483647 h 177"/>
              <a:gd name="T10" fmla="*/ 2147483647 w 116"/>
              <a:gd name="T11" fmla="*/ 2147483647 h 177"/>
              <a:gd name="T12" fmla="*/ 2147483647 w 116"/>
              <a:gd name="T13" fmla="*/ 2147483647 h 177"/>
              <a:gd name="T14" fmla="*/ 2147483647 w 116"/>
              <a:gd name="T15" fmla="*/ 2147483647 h 177"/>
              <a:gd name="T16" fmla="*/ 2147483647 w 116"/>
              <a:gd name="T17" fmla="*/ 2147483647 h 177"/>
              <a:gd name="T18" fmla="*/ 2147483647 w 116"/>
              <a:gd name="T19" fmla="*/ 2147483647 h 177"/>
              <a:gd name="T20" fmla="*/ 2147483647 w 116"/>
              <a:gd name="T21" fmla="*/ 2147483647 h 177"/>
              <a:gd name="T22" fmla="*/ 2147483647 w 116"/>
              <a:gd name="T23" fmla="*/ 2147483647 h 177"/>
              <a:gd name="T24" fmla="*/ 2147483647 w 116"/>
              <a:gd name="T25" fmla="*/ 2147483647 h 177"/>
              <a:gd name="T26" fmla="*/ 2147483647 w 116"/>
              <a:gd name="T27" fmla="*/ 2147483647 h 177"/>
              <a:gd name="T28" fmla="*/ 2147483647 w 116"/>
              <a:gd name="T29" fmla="*/ 2147483647 h 177"/>
              <a:gd name="T30" fmla="*/ 2147483647 w 116"/>
              <a:gd name="T31" fmla="*/ 2147483647 h 177"/>
              <a:gd name="T32" fmla="*/ 2147483647 w 116"/>
              <a:gd name="T33" fmla="*/ 2147483647 h 177"/>
              <a:gd name="T34" fmla="*/ 2147483647 w 116"/>
              <a:gd name="T35" fmla="*/ 2147483647 h 177"/>
              <a:gd name="T36" fmla="*/ 2147483647 w 116"/>
              <a:gd name="T37" fmla="*/ 2147483647 h 177"/>
              <a:gd name="T38" fmla="*/ 2147483647 w 116"/>
              <a:gd name="T39" fmla="*/ 2147483647 h 177"/>
              <a:gd name="T40" fmla="*/ 2147483647 w 116"/>
              <a:gd name="T41" fmla="*/ 2147483647 h 177"/>
              <a:gd name="T42" fmla="*/ 2147483647 w 116"/>
              <a:gd name="T43" fmla="*/ 2147483647 h 177"/>
              <a:gd name="T44" fmla="*/ 2147483647 w 116"/>
              <a:gd name="T45" fmla="*/ 2147483647 h 177"/>
              <a:gd name="T46" fmla="*/ 2147483647 w 116"/>
              <a:gd name="T47" fmla="*/ 2147483647 h 177"/>
              <a:gd name="T48" fmla="*/ 2147483647 w 116"/>
              <a:gd name="T49" fmla="*/ 2147483647 h 177"/>
              <a:gd name="T50" fmla="*/ 2147483647 w 116"/>
              <a:gd name="T51" fmla="*/ 2147483647 h 177"/>
              <a:gd name="T52" fmla="*/ 2147483647 w 116"/>
              <a:gd name="T53" fmla="*/ 2147483647 h 177"/>
              <a:gd name="T54" fmla="*/ 2147483647 w 116"/>
              <a:gd name="T55" fmla="*/ 2147483647 h 177"/>
              <a:gd name="T56" fmla="*/ 0 w 116"/>
              <a:gd name="T57" fmla="*/ 2147483647 h 177"/>
              <a:gd name="T58" fmla="*/ 0 w 116"/>
              <a:gd name="T59" fmla="*/ 2147483647 h 177"/>
              <a:gd name="T60" fmla="*/ 2147483647 w 116"/>
              <a:gd name="T61" fmla="*/ 2147483647 h 177"/>
              <a:gd name="T62" fmla="*/ 2147483647 w 116"/>
              <a:gd name="T63" fmla="*/ 2147483647 h 177"/>
              <a:gd name="T64" fmla="*/ 2147483647 w 116"/>
              <a:gd name="T65" fmla="*/ 2147483647 h 177"/>
              <a:gd name="T66" fmla="*/ 2147483647 w 116"/>
              <a:gd name="T67" fmla="*/ 2147483647 h 177"/>
              <a:gd name="T68" fmla="*/ 2147483647 w 116"/>
              <a:gd name="T69" fmla="*/ 2147483647 h 177"/>
              <a:gd name="T70" fmla="*/ 2147483647 w 116"/>
              <a:gd name="T71" fmla="*/ 2147483647 h 177"/>
              <a:gd name="T72" fmla="*/ 2147483647 w 116"/>
              <a:gd name="T73" fmla="*/ 2147483647 h 177"/>
              <a:gd name="T74" fmla="*/ 2147483647 w 116"/>
              <a:gd name="T75" fmla="*/ 2147483647 h 177"/>
              <a:gd name="T76" fmla="*/ 2147483647 w 116"/>
              <a:gd name="T77" fmla="*/ 2147483647 h 177"/>
              <a:gd name="T78" fmla="*/ 2147483647 w 116"/>
              <a:gd name="T79" fmla="*/ 2147483647 h 177"/>
              <a:gd name="T80" fmla="*/ 2147483647 w 116"/>
              <a:gd name="T81" fmla="*/ 2147483647 h 177"/>
              <a:gd name="T82" fmla="*/ 2147483647 w 116"/>
              <a:gd name="T83" fmla="*/ 2147483647 h 177"/>
              <a:gd name="T84" fmla="*/ 2147483647 w 116"/>
              <a:gd name="T85" fmla="*/ 2147483647 h 177"/>
              <a:gd name="T86" fmla="*/ 2147483647 w 116"/>
              <a:gd name="T87" fmla="*/ 2147483647 h 177"/>
              <a:gd name="T88" fmla="*/ 2147483647 w 116"/>
              <a:gd name="T89" fmla="*/ 2147483647 h 177"/>
              <a:gd name="T90" fmla="*/ 2147483647 w 116"/>
              <a:gd name="T91" fmla="*/ 2147483647 h 177"/>
              <a:gd name="T92" fmla="*/ 2147483647 w 116"/>
              <a:gd name="T93" fmla="*/ 0 h 177"/>
              <a:gd name="T94" fmla="*/ 2147483647 w 116"/>
              <a:gd name="T95" fmla="*/ 0 h 177"/>
              <a:gd name="T96" fmla="*/ 2147483647 w 116"/>
              <a:gd name="T97" fmla="*/ 2147483647 h 177"/>
              <a:gd name="T98" fmla="*/ 2147483647 w 116"/>
              <a:gd name="T99" fmla="*/ 2147483647 h 177"/>
              <a:gd name="T100" fmla="*/ 2147483647 w 116"/>
              <a:gd name="T101" fmla="*/ 2147483647 h 1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6"/>
              <a:gd name="T154" fmla="*/ 0 h 177"/>
              <a:gd name="T155" fmla="*/ 116 w 116"/>
              <a:gd name="T156" fmla="*/ 177 h 1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6" h="177">
                <a:moveTo>
                  <a:pt x="116" y="6"/>
                </a:moveTo>
                <a:lnTo>
                  <a:pt x="116" y="11"/>
                </a:lnTo>
                <a:lnTo>
                  <a:pt x="116" y="15"/>
                </a:lnTo>
                <a:lnTo>
                  <a:pt x="116" y="19"/>
                </a:lnTo>
                <a:lnTo>
                  <a:pt x="115" y="23"/>
                </a:lnTo>
                <a:lnTo>
                  <a:pt x="111" y="30"/>
                </a:lnTo>
                <a:lnTo>
                  <a:pt x="106" y="36"/>
                </a:lnTo>
                <a:lnTo>
                  <a:pt x="95" y="49"/>
                </a:lnTo>
                <a:lnTo>
                  <a:pt x="82" y="63"/>
                </a:lnTo>
                <a:lnTo>
                  <a:pt x="89" y="70"/>
                </a:lnTo>
                <a:lnTo>
                  <a:pt x="96" y="76"/>
                </a:lnTo>
                <a:lnTo>
                  <a:pt x="100" y="78"/>
                </a:lnTo>
                <a:lnTo>
                  <a:pt x="104" y="80"/>
                </a:lnTo>
                <a:lnTo>
                  <a:pt x="109" y="81"/>
                </a:lnTo>
                <a:lnTo>
                  <a:pt x="116" y="82"/>
                </a:lnTo>
                <a:lnTo>
                  <a:pt x="108" y="98"/>
                </a:lnTo>
                <a:lnTo>
                  <a:pt x="98" y="114"/>
                </a:lnTo>
                <a:lnTo>
                  <a:pt x="93" y="122"/>
                </a:lnTo>
                <a:lnTo>
                  <a:pt x="87" y="130"/>
                </a:lnTo>
                <a:lnTo>
                  <a:pt x="79" y="139"/>
                </a:lnTo>
                <a:lnTo>
                  <a:pt x="72" y="146"/>
                </a:lnTo>
                <a:lnTo>
                  <a:pt x="65" y="152"/>
                </a:lnTo>
                <a:lnTo>
                  <a:pt x="57" y="158"/>
                </a:lnTo>
                <a:lnTo>
                  <a:pt x="48" y="164"/>
                </a:lnTo>
                <a:lnTo>
                  <a:pt x="40" y="168"/>
                </a:lnTo>
                <a:lnTo>
                  <a:pt x="31" y="172"/>
                </a:lnTo>
                <a:lnTo>
                  <a:pt x="21" y="175"/>
                </a:lnTo>
                <a:lnTo>
                  <a:pt x="10" y="176"/>
                </a:lnTo>
                <a:lnTo>
                  <a:pt x="0" y="177"/>
                </a:lnTo>
                <a:lnTo>
                  <a:pt x="0" y="148"/>
                </a:lnTo>
                <a:lnTo>
                  <a:pt x="1" y="115"/>
                </a:lnTo>
                <a:lnTo>
                  <a:pt x="2" y="99"/>
                </a:lnTo>
                <a:lnTo>
                  <a:pt x="5" y="83"/>
                </a:lnTo>
                <a:lnTo>
                  <a:pt x="8" y="67"/>
                </a:lnTo>
                <a:lnTo>
                  <a:pt x="12" y="52"/>
                </a:lnTo>
                <a:lnTo>
                  <a:pt x="16" y="45"/>
                </a:lnTo>
                <a:lnTo>
                  <a:pt x="19" y="39"/>
                </a:lnTo>
                <a:lnTo>
                  <a:pt x="22" y="33"/>
                </a:lnTo>
                <a:lnTo>
                  <a:pt x="26" y="27"/>
                </a:lnTo>
                <a:lnTo>
                  <a:pt x="31" y="22"/>
                </a:lnTo>
                <a:lnTo>
                  <a:pt x="35" y="17"/>
                </a:lnTo>
                <a:lnTo>
                  <a:pt x="41" y="13"/>
                </a:lnTo>
                <a:lnTo>
                  <a:pt x="46" y="9"/>
                </a:lnTo>
                <a:lnTo>
                  <a:pt x="54" y="6"/>
                </a:lnTo>
                <a:lnTo>
                  <a:pt x="61" y="3"/>
                </a:lnTo>
                <a:lnTo>
                  <a:pt x="68" y="1"/>
                </a:lnTo>
                <a:lnTo>
                  <a:pt x="76" y="0"/>
                </a:lnTo>
                <a:lnTo>
                  <a:pt x="86" y="0"/>
                </a:lnTo>
                <a:lnTo>
                  <a:pt x="95" y="1"/>
                </a:lnTo>
                <a:lnTo>
                  <a:pt x="105" y="3"/>
                </a:lnTo>
                <a:lnTo>
                  <a:pt x="11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1" name="Freeform 67"/>
          <p:cNvSpPr>
            <a:spLocks/>
          </p:cNvSpPr>
          <p:nvPr/>
        </p:nvSpPr>
        <p:spPr bwMode="auto">
          <a:xfrm>
            <a:off x="7334250" y="4595813"/>
            <a:ext cx="39688" cy="39687"/>
          </a:xfrm>
          <a:custGeom>
            <a:avLst/>
            <a:gdLst>
              <a:gd name="T0" fmla="*/ 2147483647 w 146"/>
              <a:gd name="T1" fmla="*/ 2147483647 h 174"/>
              <a:gd name="T2" fmla="*/ 2147483647 w 146"/>
              <a:gd name="T3" fmla="*/ 2147483647 h 174"/>
              <a:gd name="T4" fmla="*/ 2147483647 w 146"/>
              <a:gd name="T5" fmla="*/ 2147483647 h 174"/>
              <a:gd name="T6" fmla="*/ 2147483647 w 146"/>
              <a:gd name="T7" fmla="*/ 2147483647 h 174"/>
              <a:gd name="T8" fmla="*/ 2147483647 w 146"/>
              <a:gd name="T9" fmla="*/ 2147483647 h 174"/>
              <a:gd name="T10" fmla="*/ 2147483647 w 146"/>
              <a:gd name="T11" fmla="*/ 2147483647 h 174"/>
              <a:gd name="T12" fmla="*/ 2147483647 w 146"/>
              <a:gd name="T13" fmla="*/ 2147483647 h 174"/>
              <a:gd name="T14" fmla="*/ 2147483647 w 146"/>
              <a:gd name="T15" fmla="*/ 2147483647 h 174"/>
              <a:gd name="T16" fmla="*/ 2147483647 w 146"/>
              <a:gd name="T17" fmla="*/ 2147483647 h 174"/>
              <a:gd name="T18" fmla="*/ 2147483647 w 146"/>
              <a:gd name="T19" fmla="*/ 2147483647 h 174"/>
              <a:gd name="T20" fmla="*/ 2147483647 w 146"/>
              <a:gd name="T21" fmla="*/ 2147483647 h 174"/>
              <a:gd name="T22" fmla="*/ 2147483647 w 146"/>
              <a:gd name="T23" fmla="*/ 2147483647 h 174"/>
              <a:gd name="T24" fmla="*/ 2147483647 w 146"/>
              <a:gd name="T25" fmla="*/ 2147483647 h 174"/>
              <a:gd name="T26" fmla="*/ 2147483647 w 146"/>
              <a:gd name="T27" fmla="*/ 2147483647 h 174"/>
              <a:gd name="T28" fmla="*/ 2147483647 w 146"/>
              <a:gd name="T29" fmla="*/ 2147483647 h 174"/>
              <a:gd name="T30" fmla="*/ 2147483647 w 146"/>
              <a:gd name="T31" fmla="*/ 2147483647 h 174"/>
              <a:gd name="T32" fmla="*/ 2147483647 w 146"/>
              <a:gd name="T33" fmla="*/ 2147483647 h 174"/>
              <a:gd name="T34" fmla="*/ 2147483647 w 146"/>
              <a:gd name="T35" fmla="*/ 2147483647 h 174"/>
              <a:gd name="T36" fmla="*/ 2147483647 w 146"/>
              <a:gd name="T37" fmla="*/ 2147483647 h 174"/>
              <a:gd name="T38" fmla="*/ 2147483647 w 146"/>
              <a:gd name="T39" fmla="*/ 2147483647 h 174"/>
              <a:gd name="T40" fmla="*/ 2147483647 w 146"/>
              <a:gd name="T41" fmla="*/ 2147483647 h 174"/>
              <a:gd name="T42" fmla="*/ 2147483647 w 146"/>
              <a:gd name="T43" fmla="*/ 2147483647 h 174"/>
              <a:gd name="T44" fmla="*/ 2147483647 w 146"/>
              <a:gd name="T45" fmla="*/ 2147483647 h 174"/>
              <a:gd name="T46" fmla="*/ 2147483647 w 146"/>
              <a:gd name="T47" fmla="*/ 2147483647 h 174"/>
              <a:gd name="T48" fmla="*/ 2147483647 w 146"/>
              <a:gd name="T49" fmla="*/ 2147483647 h 174"/>
              <a:gd name="T50" fmla="*/ 2147483647 w 146"/>
              <a:gd name="T51" fmla="*/ 2147483647 h 174"/>
              <a:gd name="T52" fmla="*/ 2147483647 w 146"/>
              <a:gd name="T53" fmla="*/ 2147483647 h 174"/>
              <a:gd name="T54" fmla="*/ 2147483647 w 146"/>
              <a:gd name="T55" fmla="*/ 2147483647 h 174"/>
              <a:gd name="T56" fmla="*/ 2147483647 w 146"/>
              <a:gd name="T57" fmla="*/ 2147483647 h 174"/>
              <a:gd name="T58" fmla="*/ 2147483647 w 146"/>
              <a:gd name="T59" fmla="*/ 2147483647 h 174"/>
              <a:gd name="T60" fmla="*/ 2147483647 w 146"/>
              <a:gd name="T61" fmla="*/ 2147483647 h 174"/>
              <a:gd name="T62" fmla="*/ 2147483647 w 146"/>
              <a:gd name="T63" fmla="*/ 2147483647 h 174"/>
              <a:gd name="T64" fmla="*/ 2147483647 w 146"/>
              <a:gd name="T65" fmla="*/ 2147483647 h 174"/>
              <a:gd name="T66" fmla="*/ 0 w 146"/>
              <a:gd name="T67" fmla="*/ 2147483647 h 174"/>
              <a:gd name="T68" fmla="*/ 0 w 146"/>
              <a:gd name="T69" fmla="*/ 2147483647 h 174"/>
              <a:gd name="T70" fmla="*/ 2147483647 w 146"/>
              <a:gd name="T71" fmla="*/ 2147483647 h 174"/>
              <a:gd name="T72" fmla="*/ 2147483647 w 146"/>
              <a:gd name="T73" fmla="*/ 2147483647 h 174"/>
              <a:gd name="T74" fmla="*/ 2147483647 w 146"/>
              <a:gd name="T75" fmla="*/ 2147483647 h 174"/>
              <a:gd name="T76" fmla="*/ 2147483647 w 146"/>
              <a:gd name="T77" fmla="*/ 2147483647 h 174"/>
              <a:gd name="T78" fmla="*/ 2147483647 w 146"/>
              <a:gd name="T79" fmla="*/ 2147483647 h 174"/>
              <a:gd name="T80" fmla="*/ 2147483647 w 146"/>
              <a:gd name="T81" fmla="*/ 2147483647 h 174"/>
              <a:gd name="T82" fmla="*/ 2147483647 w 146"/>
              <a:gd name="T83" fmla="*/ 2147483647 h 174"/>
              <a:gd name="T84" fmla="*/ 2147483647 w 146"/>
              <a:gd name="T85" fmla="*/ 2147483647 h 174"/>
              <a:gd name="T86" fmla="*/ 2147483647 w 146"/>
              <a:gd name="T87" fmla="*/ 2147483647 h 174"/>
              <a:gd name="T88" fmla="*/ 2147483647 w 146"/>
              <a:gd name="T89" fmla="*/ 2147483647 h 174"/>
              <a:gd name="T90" fmla="*/ 2147483647 w 146"/>
              <a:gd name="T91" fmla="*/ 2147483647 h 174"/>
              <a:gd name="T92" fmla="*/ 2147483647 w 146"/>
              <a:gd name="T93" fmla="*/ 2147483647 h 174"/>
              <a:gd name="T94" fmla="*/ 2147483647 w 146"/>
              <a:gd name="T95" fmla="*/ 2147483647 h 174"/>
              <a:gd name="T96" fmla="*/ 2147483647 w 146"/>
              <a:gd name="T97" fmla="*/ 2147483647 h 174"/>
              <a:gd name="T98" fmla="*/ 2147483647 w 146"/>
              <a:gd name="T99" fmla="*/ 2147483647 h 174"/>
              <a:gd name="T100" fmla="*/ 2147483647 w 146"/>
              <a:gd name="T101" fmla="*/ 2147483647 h 174"/>
              <a:gd name="T102" fmla="*/ 2147483647 w 146"/>
              <a:gd name="T103" fmla="*/ 2147483647 h 174"/>
              <a:gd name="T104" fmla="*/ 2147483647 w 146"/>
              <a:gd name="T105" fmla="*/ 2147483647 h 174"/>
              <a:gd name="T106" fmla="*/ 2147483647 w 146"/>
              <a:gd name="T107" fmla="*/ 0 h 174"/>
              <a:gd name="T108" fmla="*/ 2147483647 w 146"/>
              <a:gd name="T109" fmla="*/ 0 h 174"/>
              <a:gd name="T110" fmla="*/ 2147483647 w 146"/>
              <a:gd name="T111" fmla="*/ 2147483647 h 174"/>
              <a:gd name="T112" fmla="*/ 2147483647 w 146"/>
              <a:gd name="T113" fmla="*/ 2147483647 h 1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174"/>
              <a:gd name="T173" fmla="*/ 146 w 146"/>
              <a:gd name="T174" fmla="*/ 174 h 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174">
                <a:moveTo>
                  <a:pt x="134" y="4"/>
                </a:moveTo>
                <a:lnTo>
                  <a:pt x="138" y="13"/>
                </a:lnTo>
                <a:lnTo>
                  <a:pt x="142" y="21"/>
                </a:lnTo>
                <a:lnTo>
                  <a:pt x="144" y="29"/>
                </a:lnTo>
                <a:lnTo>
                  <a:pt x="146" y="36"/>
                </a:lnTo>
                <a:lnTo>
                  <a:pt x="146" y="42"/>
                </a:lnTo>
                <a:lnTo>
                  <a:pt x="146" y="48"/>
                </a:lnTo>
                <a:lnTo>
                  <a:pt x="144" y="53"/>
                </a:lnTo>
                <a:lnTo>
                  <a:pt x="142" y="58"/>
                </a:lnTo>
                <a:lnTo>
                  <a:pt x="139" y="63"/>
                </a:lnTo>
                <a:lnTo>
                  <a:pt x="136" y="67"/>
                </a:lnTo>
                <a:lnTo>
                  <a:pt x="132" y="71"/>
                </a:lnTo>
                <a:lnTo>
                  <a:pt x="127" y="75"/>
                </a:lnTo>
                <a:lnTo>
                  <a:pt x="116" y="82"/>
                </a:lnTo>
                <a:lnTo>
                  <a:pt x="105" y="89"/>
                </a:lnTo>
                <a:lnTo>
                  <a:pt x="93" y="95"/>
                </a:lnTo>
                <a:lnTo>
                  <a:pt x="80" y="102"/>
                </a:lnTo>
                <a:lnTo>
                  <a:pt x="69" y="110"/>
                </a:lnTo>
                <a:lnTo>
                  <a:pt x="58" y="119"/>
                </a:lnTo>
                <a:lnTo>
                  <a:pt x="54" y="124"/>
                </a:lnTo>
                <a:lnTo>
                  <a:pt x="48" y="131"/>
                </a:lnTo>
                <a:lnTo>
                  <a:pt x="45" y="137"/>
                </a:lnTo>
                <a:lnTo>
                  <a:pt x="42" y="143"/>
                </a:lnTo>
                <a:lnTo>
                  <a:pt x="39" y="150"/>
                </a:lnTo>
                <a:lnTo>
                  <a:pt x="37" y="157"/>
                </a:lnTo>
                <a:lnTo>
                  <a:pt x="37" y="166"/>
                </a:lnTo>
                <a:lnTo>
                  <a:pt x="37" y="174"/>
                </a:lnTo>
                <a:lnTo>
                  <a:pt x="27" y="170"/>
                </a:lnTo>
                <a:lnTo>
                  <a:pt x="19" y="164"/>
                </a:lnTo>
                <a:lnTo>
                  <a:pt x="11" y="158"/>
                </a:lnTo>
                <a:lnTo>
                  <a:pt x="6" y="151"/>
                </a:lnTo>
                <a:lnTo>
                  <a:pt x="3" y="143"/>
                </a:lnTo>
                <a:lnTo>
                  <a:pt x="1" y="135"/>
                </a:lnTo>
                <a:lnTo>
                  <a:pt x="0" y="126"/>
                </a:lnTo>
                <a:lnTo>
                  <a:pt x="0" y="118"/>
                </a:lnTo>
                <a:lnTo>
                  <a:pt x="2" y="109"/>
                </a:lnTo>
                <a:lnTo>
                  <a:pt x="4" y="100"/>
                </a:lnTo>
                <a:lnTo>
                  <a:pt x="7" y="91"/>
                </a:lnTo>
                <a:lnTo>
                  <a:pt x="12" y="83"/>
                </a:lnTo>
                <a:lnTo>
                  <a:pt x="18" y="74"/>
                </a:lnTo>
                <a:lnTo>
                  <a:pt x="23" y="66"/>
                </a:lnTo>
                <a:lnTo>
                  <a:pt x="30" y="58"/>
                </a:lnTo>
                <a:lnTo>
                  <a:pt x="37" y="51"/>
                </a:lnTo>
                <a:lnTo>
                  <a:pt x="44" y="50"/>
                </a:lnTo>
                <a:lnTo>
                  <a:pt x="52" y="48"/>
                </a:lnTo>
                <a:lnTo>
                  <a:pt x="58" y="45"/>
                </a:lnTo>
                <a:lnTo>
                  <a:pt x="64" y="41"/>
                </a:lnTo>
                <a:lnTo>
                  <a:pt x="74" y="31"/>
                </a:lnTo>
                <a:lnTo>
                  <a:pt x="83" y="21"/>
                </a:lnTo>
                <a:lnTo>
                  <a:pt x="89" y="15"/>
                </a:lnTo>
                <a:lnTo>
                  <a:pt x="93" y="11"/>
                </a:lnTo>
                <a:lnTo>
                  <a:pt x="98" y="7"/>
                </a:lnTo>
                <a:lnTo>
                  <a:pt x="104" y="4"/>
                </a:lnTo>
                <a:lnTo>
                  <a:pt x="110" y="0"/>
                </a:lnTo>
                <a:lnTo>
                  <a:pt x="117" y="0"/>
                </a:lnTo>
                <a:lnTo>
                  <a:pt x="125" y="1"/>
                </a:lnTo>
                <a:lnTo>
                  <a:pt x="13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2" name="Freeform 68"/>
          <p:cNvSpPr>
            <a:spLocks/>
          </p:cNvSpPr>
          <p:nvPr/>
        </p:nvSpPr>
        <p:spPr bwMode="auto">
          <a:xfrm>
            <a:off x="6643688" y="4670425"/>
            <a:ext cx="77787" cy="74613"/>
          </a:xfrm>
          <a:custGeom>
            <a:avLst/>
            <a:gdLst>
              <a:gd name="T0" fmla="*/ 2147483647 w 293"/>
              <a:gd name="T1" fmla="*/ 2147483647 h 332"/>
              <a:gd name="T2" fmla="*/ 2147483647 w 293"/>
              <a:gd name="T3" fmla="*/ 2147483647 h 332"/>
              <a:gd name="T4" fmla="*/ 2147483647 w 293"/>
              <a:gd name="T5" fmla="*/ 2147483647 h 332"/>
              <a:gd name="T6" fmla="*/ 2147483647 w 293"/>
              <a:gd name="T7" fmla="*/ 2147483647 h 332"/>
              <a:gd name="T8" fmla="*/ 2147483647 w 293"/>
              <a:gd name="T9" fmla="*/ 2147483647 h 332"/>
              <a:gd name="T10" fmla="*/ 2147483647 w 293"/>
              <a:gd name="T11" fmla="*/ 2147483647 h 332"/>
              <a:gd name="T12" fmla="*/ 2147483647 w 293"/>
              <a:gd name="T13" fmla="*/ 2147483647 h 332"/>
              <a:gd name="T14" fmla="*/ 2147483647 w 293"/>
              <a:gd name="T15" fmla="*/ 2147483647 h 332"/>
              <a:gd name="T16" fmla="*/ 2147483647 w 293"/>
              <a:gd name="T17" fmla="*/ 2147483647 h 332"/>
              <a:gd name="T18" fmla="*/ 2147483647 w 293"/>
              <a:gd name="T19" fmla="*/ 2147483647 h 332"/>
              <a:gd name="T20" fmla="*/ 2147483647 w 293"/>
              <a:gd name="T21" fmla="*/ 2147483647 h 332"/>
              <a:gd name="T22" fmla="*/ 2147483647 w 293"/>
              <a:gd name="T23" fmla="*/ 2147483647 h 332"/>
              <a:gd name="T24" fmla="*/ 2147483647 w 293"/>
              <a:gd name="T25" fmla="*/ 2147483647 h 332"/>
              <a:gd name="T26" fmla="*/ 2147483647 w 293"/>
              <a:gd name="T27" fmla="*/ 2147483647 h 332"/>
              <a:gd name="T28" fmla="*/ 2147483647 w 293"/>
              <a:gd name="T29" fmla="*/ 2147483647 h 332"/>
              <a:gd name="T30" fmla="*/ 2147483647 w 293"/>
              <a:gd name="T31" fmla="*/ 2147483647 h 332"/>
              <a:gd name="T32" fmla="*/ 2147483647 w 293"/>
              <a:gd name="T33" fmla="*/ 2147483647 h 332"/>
              <a:gd name="T34" fmla="*/ 2147483647 w 293"/>
              <a:gd name="T35" fmla="*/ 2147483647 h 332"/>
              <a:gd name="T36" fmla="*/ 2147483647 w 293"/>
              <a:gd name="T37" fmla="*/ 2147483647 h 332"/>
              <a:gd name="T38" fmla="*/ 2147483647 w 293"/>
              <a:gd name="T39" fmla="*/ 2147483647 h 332"/>
              <a:gd name="T40" fmla="*/ 2147483647 w 293"/>
              <a:gd name="T41" fmla="*/ 2147483647 h 332"/>
              <a:gd name="T42" fmla="*/ 2147483647 w 293"/>
              <a:gd name="T43" fmla="*/ 2147483647 h 332"/>
              <a:gd name="T44" fmla="*/ 2147483647 w 293"/>
              <a:gd name="T45" fmla="*/ 2147483647 h 332"/>
              <a:gd name="T46" fmla="*/ 2147483647 w 293"/>
              <a:gd name="T47" fmla="*/ 0 h 332"/>
              <a:gd name="T48" fmla="*/ 2147483647 w 293"/>
              <a:gd name="T49" fmla="*/ 2147483647 h 332"/>
              <a:gd name="T50" fmla="*/ 2147483647 w 293"/>
              <a:gd name="T51" fmla="*/ 2147483647 h 332"/>
              <a:gd name="T52" fmla="*/ 2147483647 w 293"/>
              <a:gd name="T53" fmla="*/ 2147483647 h 332"/>
              <a:gd name="T54" fmla="*/ 2147483647 w 293"/>
              <a:gd name="T55" fmla="*/ 2147483647 h 332"/>
              <a:gd name="T56" fmla="*/ 2147483647 w 293"/>
              <a:gd name="T57" fmla="*/ 2147483647 h 332"/>
              <a:gd name="T58" fmla="*/ 2147483647 w 293"/>
              <a:gd name="T59" fmla="*/ 2147483647 h 332"/>
              <a:gd name="T60" fmla="*/ 2147483647 w 293"/>
              <a:gd name="T61" fmla="*/ 2147483647 h 332"/>
              <a:gd name="T62" fmla="*/ 2147483647 w 293"/>
              <a:gd name="T63" fmla="*/ 2147483647 h 3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3"/>
              <a:gd name="T97" fmla="*/ 0 h 332"/>
              <a:gd name="T98" fmla="*/ 293 w 293"/>
              <a:gd name="T99" fmla="*/ 332 h 3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3" h="332">
                <a:moveTo>
                  <a:pt x="293" y="149"/>
                </a:moveTo>
                <a:lnTo>
                  <a:pt x="293" y="164"/>
                </a:lnTo>
                <a:lnTo>
                  <a:pt x="292" y="180"/>
                </a:lnTo>
                <a:lnTo>
                  <a:pt x="289" y="193"/>
                </a:lnTo>
                <a:lnTo>
                  <a:pt x="285" y="207"/>
                </a:lnTo>
                <a:lnTo>
                  <a:pt x="279" y="220"/>
                </a:lnTo>
                <a:lnTo>
                  <a:pt x="273" y="232"/>
                </a:lnTo>
                <a:lnTo>
                  <a:pt x="264" y="244"/>
                </a:lnTo>
                <a:lnTo>
                  <a:pt x="255" y="256"/>
                </a:lnTo>
                <a:lnTo>
                  <a:pt x="246" y="267"/>
                </a:lnTo>
                <a:lnTo>
                  <a:pt x="236" y="277"/>
                </a:lnTo>
                <a:lnTo>
                  <a:pt x="224" y="287"/>
                </a:lnTo>
                <a:lnTo>
                  <a:pt x="213" y="297"/>
                </a:lnTo>
                <a:lnTo>
                  <a:pt x="201" y="307"/>
                </a:lnTo>
                <a:lnTo>
                  <a:pt x="188" y="315"/>
                </a:lnTo>
                <a:lnTo>
                  <a:pt x="176" y="323"/>
                </a:lnTo>
                <a:lnTo>
                  <a:pt x="163" y="330"/>
                </a:lnTo>
                <a:lnTo>
                  <a:pt x="152" y="332"/>
                </a:lnTo>
                <a:lnTo>
                  <a:pt x="142" y="332"/>
                </a:lnTo>
                <a:lnTo>
                  <a:pt x="131" y="331"/>
                </a:lnTo>
                <a:lnTo>
                  <a:pt x="119" y="328"/>
                </a:lnTo>
                <a:lnTo>
                  <a:pt x="108" y="324"/>
                </a:lnTo>
                <a:lnTo>
                  <a:pt x="97" y="319"/>
                </a:lnTo>
                <a:lnTo>
                  <a:pt x="85" y="313"/>
                </a:lnTo>
                <a:lnTo>
                  <a:pt x="74" y="306"/>
                </a:lnTo>
                <a:lnTo>
                  <a:pt x="63" y="297"/>
                </a:lnTo>
                <a:lnTo>
                  <a:pt x="52" y="288"/>
                </a:lnTo>
                <a:lnTo>
                  <a:pt x="42" y="279"/>
                </a:lnTo>
                <a:lnTo>
                  <a:pt x="33" y="270"/>
                </a:lnTo>
                <a:lnTo>
                  <a:pt x="24" y="260"/>
                </a:lnTo>
                <a:lnTo>
                  <a:pt x="16" y="250"/>
                </a:lnTo>
                <a:lnTo>
                  <a:pt x="9" y="240"/>
                </a:lnTo>
                <a:lnTo>
                  <a:pt x="3" y="230"/>
                </a:lnTo>
                <a:lnTo>
                  <a:pt x="1" y="213"/>
                </a:lnTo>
                <a:lnTo>
                  <a:pt x="0" y="196"/>
                </a:lnTo>
                <a:lnTo>
                  <a:pt x="1" y="180"/>
                </a:lnTo>
                <a:lnTo>
                  <a:pt x="2" y="164"/>
                </a:lnTo>
                <a:lnTo>
                  <a:pt x="5" y="149"/>
                </a:lnTo>
                <a:lnTo>
                  <a:pt x="8" y="134"/>
                </a:lnTo>
                <a:lnTo>
                  <a:pt x="12" y="120"/>
                </a:lnTo>
                <a:lnTo>
                  <a:pt x="17" y="106"/>
                </a:lnTo>
                <a:lnTo>
                  <a:pt x="29" y="79"/>
                </a:lnTo>
                <a:lnTo>
                  <a:pt x="42" y="54"/>
                </a:lnTo>
                <a:lnTo>
                  <a:pt x="56" y="27"/>
                </a:lnTo>
                <a:lnTo>
                  <a:pt x="71" y="3"/>
                </a:lnTo>
                <a:lnTo>
                  <a:pt x="82" y="1"/>
                </a:lnTo>
                <a:lnTo>
                  <a:pt x="93" y="0"/>
                </a:lnTo>
                <a:lnTo>
                  <a:pt x="103" y="0"/>
                </a:lnTo>
                <a:lnTo>
                  <a:pt x="112" y="0"/>
                </a:lnTo>
                <a:lnTo>
                  <a:pt x="121" y="1"/>
                </a:lnTo>
                <a:lnTo>
                  <a:pt x="131" y="3"/>
                </a:lnTo>
                <a:lnTo>
                  <a:pt x="139" y="5"/>
                </a:lnTo>
                <a:lnTo>
                  <a:pt x="147" y="8"/>
                </a:lnTo>
                <a:lnTo>
                  <a:pt x="154" y="12"/>
                </a:lnTo>
                <a:lnTo>
                  <a:pt x="161" y="16"/>
                </a:lnTo>
                <a:lnTo>
                  <a:pt x="169" y="20"/>
                </a:lnTo>
                <a:lnTo>
                  <a:pt x="176" y="25"/>
                </a:lnTo>
                <a:lnTo>
                  <a:pt x="188" y="36"/>
                </a:lnTo>
                <a:lnTo>
                  <a:pt x="201" y="47"/>
                </a:lnTo>
                <a:lnTo>
                  <a:pt x="223" y="74"/>
                </a:lnTo>
                <a:lnTo>
                  <a:pt x="245" y="102"/>
                </a:lnTo>
                <a:lnTo>
                  <a:pt x="256" y="115"/>
                </a:lnTo>
                <a:lnTo>
                  <a:pt x="269" y="127"/>
                </a:lnTo>
                <a:lnTo>
                  <a:pt x="281" y="139"/>
                </a:lnTo>
                <a:lnTo>
                  <a:pt x="293"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3" name="Freeform 69"/>
          <p:cNvSpPr>
            <a:spLocks/>
          </p:cNvSpPr>
          <p:nvPr/>
        </p:nvSpPr>
        <p:spPr bwMode="auto">
          <a:xfrm>
            <a:off x="6743700" y="4695825"/>
            <a:ext cx="96838" cy="38100"/>
          </a:xfrm>
          <a:custGeom>
            <a:avLst/>
            <a:gdLst>
              <a:gd name="T0" fmla="*/ 2147483647 w 368"/>
              <a:gd name="T1" fmla="*/ 2147483647 h 170"/>
              <a:gd name="T2" fmla="*/ 2147483647 w 368"/>
              <a:gd name="T3" fmla="*/ 2147483647 h 170"/>
              <a:gd name="T4" fmla="*/ 2147483647 w 368"/>
              <a:gd name="T5" fmla="*/ 2147483647 h 170"/>
              <a:gd name="T6" fmla="*/ 2147483647 w 368"/>
              <a:gd name="T7" fmla="*/ 2147483647 h 170"/>
              <a:gd name="T8" fmla="*/ 2147483647 w 368"/>
              <a:gd name="T9" fmla="*/ 2147483647 h 170"/>
              <a:gd name="T10" fmla="*/ 2147483647 w 368"/>
              <a:gd name="T11" fmla="*/ 2147483647 h 170"/>
              <a:gd name="T12" fmla="*/ 2147483647 w 368"/>
              <a:gd name="T13" fmla="*/ 2147483647 h 170"/>
              <a:gd name="T14" fmla="*/ 2147483647 w 368"/>
              <a:gd name="T15" fmla="*/ 2147483647 h 170"/>
              <a:gd name="T16" fmla="*/ 2147483647 w 368"/>
              <a:gd name="T17" fmla="*/ 2147483647 h 170"/>
              <a:gd name="T18" fmla="*/ 2147483647 w 368"/>
              <a:gd name="T19" fmla="*/ 2147483647 h 170"/>
              <a:gd name="T20" fmla="*/ 2147483647 w 368"/>
              <a:gd name="T21" fmla="*/ 2147483647 h 170"/>
              <a:gd name="T22" fmla="*/ 2147483647 w 368"/>
              <a:gd name="T23" fmla="*/ 2147483647 h 170"/>
              <a:gd name="T24" fmla="*/ 2147483647 w 368"/>
              <a:gd name="T25" fmla="*/ 2147483647 h 170"/>
              <a:gd name="T26" fmla="*/ 2147483647 w 368"/>
              <a:gd name="T27" fmla="*/ 2147483647 h 170"/>
              <a:gd name="T28" fmla="*/ 2147483647 w 368"/>
              <a:gd name="T29" fmla="*/ 2147483647 h 170"/>
              <a:gd name="T30" fmla="*/ 2147483647 w 368"/>
              <a:gd name="T31" fmla="*/ 2147483647 h 170"/>
              <a:gd name="T32" fmla="*/ 2147483647 w 368"/>
              <a:gd name="T33" fmla="*/ 2147483647 h 170"/>
              <a:gd name="T34" fmla="*/ 2147483647 w 368"/>
              <a:gd name="T35" fmla="*/ 2147483647 h 170"/>
              <a:gd name="T36" fmla="*/ 2147483647 w 368"/>
              <a:gd name="T37" fmla="*/ 2147483647 h 170"/>
              <a:gd name="T38" fmla="*/ 2147483647 w 368"/>
              <a:gd name="T39" fmla="*/ 2147483647 h 170"/>
              <a:gd name="T40" fmla="*/ 2147483647 w 368"/>
              <a:gd name="T41" fmla="*/ 2147483647 h 170"/>
              <a:gd name="T42" fmla="*/ 2147483647 w 368"/>
              <a:gd name="T43" fmla="*/ 2147483647 h 170"/>
              <a:gd name="T44" fmla="*/ 2147483647 w 368"/>
              <a:gd name="T45" fmla="*/ 2147483647 h 170"/>
              <a:gd name="T46" fmla="*/ 2147483647 w 368"/>
              <a:gd name="T47" fmla="*/ 2147483647 h 170"/>
              <a:gd name="T48" fmla="*/ 2147483647 w 368"/>
              <a:gd name="T49" fmla="*/ 2147483647 h 170"/>
              <a:gd name="T50" fmla="*/ 2147483647 w 368"/>
              <a:gd name="T51" fmla="*/ 2147483647 h 170"/>
              <a:gd name="T52" fmla="*/ 2147483647 w 368"/>
              <a:gd name="T53" fmla="*/ 2147483647 h 170"/>
              <a:gd name="T54" fmla="*/ 0 w 368"/>
              <a:gd name="T55" fmla="*/ 2147483647 h 170"/>
              <a:gd name="T56" fmla="*/ 2147483647 w 368"/>
              <a:gd name="T57" fmla="*/ 2147483647 h 170"/>
              <a:gd name="T58" fmla="*/ 2147483647 w 368"/>
              <a:gd name="T59" fmla="*/ 2147483647 h 170"/>
              <a:gd name="T60" fmla="*/ 2147483647 w 368"/>
              <a:gd name="T61" fmla="*/ 2147483647 h 170"/>
              <a:gd name="T62" fmla="*/ 2147483647 w 368"/>
              <a:gd name="T63" fmla="*/ 2147483647 h 170"/>
              <a:gd name="T64" fmla="*/ 2147483647 w 368"/>
              <a:gd name="T65" fmla="*/ 2147483647 h 170"/>
              <a:gd name="T66" fmla="*/ 2147483647 w 368"/>
              <a:gd name="T67" fmla="*/ 2147483647 h 170"/>
              <a:gd name="T68" fmla="*/ 2147483647 w 368"/>
              <a:gd name="T69" fmla="*/ 0 h 170"/>
              <a:gd name="T70" fmla="*/ 2147483647 w 368"/>
              <a:gd name="T71" fmla="*/ 2147483647 h 170"/>
              <a:gd name="T72" fmla="*/ 2147483647 w 368"/>
              <a:gd name="T73" fmla="*/ 2147483647 h 170"/>
              <a:gd name="T74" fmla="*/ 2147483647 w 368"/>
              <a:gd name="T75" fmla="*/ 2147483647 h 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170"/>
              <a:gd name="T116" fmla="*/ 368 w 368"/>
              <a:gd name="T117" fmla="*/ 170 h 1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170">
                <a:moveTo>
                  <a:pt x="368" y="100"/>
                </a:moveTo>
                <a:lnTo>
                  <a:pt x="362" y="110"/>
                </a:lnTo>
                <a:lnTo>
                  <a:pt x="355" y="119"/>
                </a:lnTo>
                <a:lnTo>
                  <a:pt x="348" y="126"/>
                </a:lnTo>
                <a:lnTo>
                  <a:pt x="342" y="132"/>
                </a:lnTo>
                <a:lnTo>
                  <a:pt x="336" y="136"/>
                </a:lnTo>
                <a:lnTo>
                  <a:pt x="329" y="139"/>
                </a:lnTo>
                <a:lnTo>
                  <a:pt x="323" y="141"/>
                </a:lnTo>
                <a:lnTo>
                  <a:pt x="317" y="142"/>
                </a:lnTo>
                <a:lnTo>
                  <a:pt x="309" y="142"/>
                </a:lnTo>
                <a:lnTo>
                  <a:pt x="303" y="141"/>
                </a:lnTo>
                <a:lnTo>
                  <a:pt x="297" y="140"/>
                </a:lnTo>
                <a:lnTo>
                  <a:pt x="290" y="137"/>
                </a:lnTo>
                <a:lnTo>
                  <a:pt x="276" y="130"/>
                </a:lnTo>
                <a:lnTo>
                  <a:pt x="264" y="120"/>
                </a:lnTo>
                <a:lnTo>
                  <a:pt x="237" y="97"/>
                </a:lnTo>
                <a:lnTo>
                  <a:pt x="212" y="73"/>
                </a:lnTo>
                <a:lnTo>
                  <a:pt x="198" y="60"/>
                </a:lnTo>
                <a:lnTo>
                  <a:pt x="185" y="50"/>
                </a:lnTo>
                <a:lnTo>
                  <a:pt x="179" y="46"/>
                </a:lnTo>
                <a:lnTo>
                  <a:pt x="172" y="43"/>
                </a:lnTo>
                <a:lnTo>
                  <a:pt x="166" y="40"/>
                </a:lnTo>
                <a:lnTo>
                  <a:pt x="160" y="37"/>
                </a:lnTo>
                <a:lnTo>
                  <a:pt x="147" y="41"/>
                </a:lnTo>
                <a:lnTo>
                  <a:pt x="136" y="45"/>
                </a:lnTo>
                <a:lnTo>
                  <a:pt x="127" y="51"/>
                </a:lnTo>
                <a:lnTo>
                  <a:pt x="120" y="58"/>
                </a:lnTo>
                <a:lnTo>
                  <a:pt x="114" y="67"/>
                </a:lnTo>
                <a:lnTo>
                  <a:pt x="110" y="75"/>
                </a:lnTo>
                <a:lnTo>
                  <a:pt x="106" y="84"/>
                </a:lnTo>
                <a:lnTo>
                  <a:pt x="102" y="94"/>
                </a:lnTo>
                <a:lnTo>
                  <a:pt x="97" y="114"/>
                </a:lnTo>
                <a:lnTo>
                  <a:pt x="92" y="134"/>
                </a:lnTo>
                <a:lnTo>
                  <a:pt x="89" y="144"/>
                </a:lnTo>
                <a:lnTo>
                  <a:pt x="86" y="153"/>
                </a:lnTo>
                <a:lnTo>
                  <a:pt x="82" y="162"/>
                </a:lnTo>
                <a:lnTo>
                  <a:pt x="78" y="170"/>
                </a:lnTo>
                <a:lnTo>
                  <a:pt x="76" y="162"/>
                </a:lnTo>
                <a:lnTo>
                  <a:pt x="75" y="153"/>
                </a:lnTo>
                <a:lnTo>
                  <a:pt x="75" y="143"/>
                </a:lnTo>
                <a:lnTo>
                  <a:pt x="76" y="132"/>
                </a:lnTo>
                <a:lnTo>
                  <a:pt x="78" y="111"/>
                </a:lnTo>
                <a:lnTo>
                  <a:pt x="79" y="90"/>
                </a:lnTo>
                <a:lnTo>
                  <a:pt x="79" y="80"/>
                </a:lnTo>
                <a:lnTo>
                  <a:pt x="78" y="71"/>
                </a:lnTo>
                <a:lnTo>
                  <a:pt x="76" y="62"/>
                </a:lnTo>
                <a:lnTo>
                  <a:pt x="72" y="54"/>
                </a:lnTo>
                <a:lnTo>
                  <a:pt x="69" y="51"/>
                </a:lnTo>
                <a:lnTo>
                  <a:pt x="65" y="48"/>
                </a:lnTo>
                <a:lnTo>
                  <a:pt x="61" y="45"/>
                </a:lnTo>
                <a:lnTo>
                  <a:pt x="57" y="43"/>
                </a:lnTo>
                <a:lnTo>
                  <a:pt x="52" y="41"/>
                </a:lnTo>
                <a:lnTo>
                  <a:pt x="47" y="39"/>
                </a:lnTo>
                <a:lnTo>
                  <a:pt x="41" y="38"/>
                </a:lnTo>
                <a:lnTo>
                  <a:pt x="34" y="37"/>
                </a:lnTo>
                <a:lnTo>
                  <a:pt x="0" y="67"/>
                </a:lnTo>
                <a:lnTo>
                  <a:pt x="6" y="56"/>
                </a:lnTo>
                <a:lnTo>
                  <a:pt x="12" y="47"/>
                </a:lnTo>
                <a:lnTo>
                  <a:pt x="19" y="40"/>
                </a:lnTo>
                <a:lnTo>
                  <a:pt x="27" y="33"/>
                </a:lnTo>
                <a:lnTo>
                  <a:pt x="37" y="27"/>
                </a:lnTo>
                <a:lnTo>
                  <a:pt x="47" y="21"/>
                </a:lnTo>
                <a:lnTo>
                  <a:pt x="57" y="16"/>
                </a:lnTo>
                <a:lnTo>
                  <a:pt x="69" y="13"/>
                </a:lnTo>
                <a:lnTo>
                  <a:pt x="80" y="9"/>
                </a:lnTo>
                <a:lnTo>
                  <a:pt x="92" y="6"/>
                </a:lnTo>
                <a:lnTo>
                  <a:pt x="105" y="4"/>
                </a:lnTo>
                <a:lnTo>
                  <a:pt x="117" y="3"/>
                </a:lnTo>
                <a:lnTo>
                  <a:pt x="144" y="0"/>
                </a:lnTo>
                <a:lnTo>
                  <a:pt x="171" y="0"/>
                </a:lnTo>
                <a:lnTo>
                  <a:pt x="226" y="2"/>
                </a:lnTo>
                <a:lnTo>
                  <a:pt x="277" y="5"/>
                </a:lnTo>
                <a:lnTo>
                  <a:pt x="300" y="6"/>
                </a:lnTo>
                <a:lnTo>
                  <a:pt x="321" y="7"/>
                </a:lnTo>
                <a:lnTo>
                  <a:pt x="339" y="6"/>
                </a:lnTo>
                <a:lnTo>
                  <a:pt x="354" y="5"/>
                </a:lnTo>
                <a:lnTo>
                  <a:pt x="368" y="100"/>
                </a:lnTo>
                <a:close/>
              </a:path>
            </a:pathLst>
          </a:custGeom>
          <a:solidFill>
            <a:srgbClr val="4465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4" name="Freeform 70"/>
          <p:cNvSpPr>
            <a:spLocks/>
          </p:cNvSpPr>
          <p:nvPr/>
        </p:nvSpPr>
        <p:spPr bwMode="auto">
          <a:xfrm>
            <a:off x="6556375" y="4740275"/>
            <a:ext cx="455613" cy="250825"/>
          </a:xfrm>
          <a:custGeom>
            <a:avLst/>
            <a:gdLst>
              <a:gd name="T0" fmla="*/ 2147483647 w 1717"/>
              <a:gd name="T1" fmla="*/ 2147483647 h 1106"/>
              <a:gd name="T2" fmla="*/ 2147483647 w 1717"/>
              <a:gd name="T3" fmla="*/ 2147483647 h 1106"/>
              <a:gd name="T4" fmla="*/ 2147483647 w 1717"/>
              <a:gd name="T5" fmla="*/ 2147483647 h 1106"/>
              <a:gd name="T6" fmla="*/ 2147483647 w 1717"/>
              <a:gd name="T7" fmla="*/ 2147483647 h 1106"/>
              <a:gd name="T8" fmla="*/ 2147483647 w 1717"/>
              <a:gd name="T9" fmla="*/ 2147483647 h 1106"/>
              <a:gd name="T10" fmla="*/ 2147483647 w 1717"/>
              <a:gd name="T11" fmla="*/ 2147483647 h 1106"/>
              <a:gd name="T12" fmla="*/ 2147483647 w 1717"/>
              <a:gd name="T13" fmla="*/ 2147483647 h 1106"/>
              <a:gd name="T14" fmla="*/ 2147483647 w 1717"/>
              <a:gd name="T15" fmla="*/ 2147483647 h 1106"/>
              <a:gd name="T16" fmla="*/ 2147483647 w 1717"/>
              <a:gd name="T17" fmla="*/ 2147483647 h 1106"/>
              <a:gd name="T18" fmla="*/ 2147483647 w 1717"/>
              <a:gd name="T19" fmla="*/ 2147483647 h 1106"/>
              <a:gd name="T20" fmla="*/ 2147483647 w 1717"/>
              <a:gd name="T21" fmla="*/ 2147483647 h 1106"/>
              <a:gd name="T22" fmla="*/ 2147483647 w 1717"/>
              <a:gd name="T23" fmla="*/ 2147483647 h 1106"/>
              <a:gd name="T24" fmla="*/ 2147483647 w 1717"/>
              <a:gd name="T25" fmla="*/ 2147483647 h 1106"/>
              <a:gd name="T26" fmla="*/ 2147483647 w 1717"/>
              <a:gd name="T27" fmla="*/ 2147483647 h 1106"/>
              <a:gd name="T28" fmla="*/ 2147483647 w 1717"/>
              <a:gd name="T29" fmla="*/ 2147483647 h 1106"/>
              <a:gd name="T30" fmla="*/ 2147483647 w 1717"/>
              <a:gd name="T31" fmla="*/ 2147483647 h 1106"/>
              <a:gd name="T32" fmla="*/ 2147483647 w 1717"/>
              <a:gd name="T33" fmla="*/ 2147483647 h 1106"/>
              <a:gd name="T34" fmla="*/ 2147483647 w 1717"/>
              <a:gd name="T35" fmla="*/ 2147483647 h 1106"/>
              <a:gd name="T36" fmla="*/ 2147483647 w 1717"/>
              <a:gd name="T37" fmla="*/ 2147483647 h 1106"/>
              <a:gd name="T38" fmla="*/ 2147483647 w 1717"/>
              <a:gd name="T39" fmla="*/ 2147483647 h 1106"/>
              <a:gd name="T40" fmla="*/ 2147483647 w 1717"/>
              <a:gd name="T41" fmla="*/ 2147483647 h 1106"/>
              <a:gd name="T42" fmla="*/ 2147483647 w 1717"/>
              <a:gd name="T43" fmla="*/ 2147483647 h 1106"/>
              <a:gd name="T44" fmla="*/ 2147483647 w 1717"/>
              <a:gd name="T45" fmla="*/ 2147483647 h 1106"/>
              <a:gd name="T46" fmla="*/ 2147483647 w 1717"/>
              <a:gd name="T47" fmla="*/ 2147483647 h 1106"/>
              <a:gd name="T48" fmla="*/ 2147483647 w 1717"/>
              <a:gd name="T49" fmla="*/ 2147483647 h 1106"/>
              <a:gd name="T50" fmla="*/ 2147483647 w 1717"/>
              <a:gd name="T51" fmla="*/ 2147483647 h 1106"/>
              <a:gd name="T52" fmla="*/ 2147483647 w 1717"/>
              <a:gd name="T53" fmla="*/ 2147483647 h 1106"/>
              <a:gd name="T54" fmla="*/ 2147483647 w 1717"/>
              <a:gd name="T55" fmla="*/ 2147483647 h 1106"/>
              <a:gd name="T56" fmla="*/ 2147483647 w 1717"/>
              <a:gd name="T57" fmla="*/ 2147483647 h 1106"/>
              <a:gd name="T58" fmla="*/ 2147483647 w 1717"/>
              <a:gd name="T59" fmla="*/ 2147483647 h 1106"/>
              <a:gd name="T60" fmla="*/ 2147483647 w 1717"/>
              <a:gd name="T61" fmla="*/ 2147483647 h 1106"/>
              <a:gd name="T62" fmla="*/ 2147483647 w 1717"/>
              <a:gd name="T63" fmla="*/ 2147483647 h 1106"/>
              <a:gd name="T64" fmla="*/ 2147483647 w 1717"/>
              <a:gd name="T65" fmla="*/ 2147483647 h 1106"/>
              <a:gd name="T66" fmla="*/ 0 w 1717"/>
              <a:gd name="T67" fmla="*/ 2147483647 h 1106"/>
              <a:gd name="T68" fmla="*/ 2147483647 w 1717"/>
              <a:gd name="T69" fmla="*/ 2147483647 h 1106"/>
              <a:gd name="T70" fmla="*/ 2147483647 w 1717"/>
              <a:gd name="T71" fmla="*/ 2147483647 h 1106"/>
              <a:gd name="T72" fmla="*/ 2147483647 w 1717"/>
              <a:gd name="T73" fmla="*/ 2147483647 h 1106"/>
              <a:gd name="T74" fmla="*/ 2147483647 w 1717"/>
              <a:gd name="T75" fmla="*/ 2147483647 h 1106"/>
              <a:gd name="T76" fmla="*/ 2147483647 w 1717"/>
              <a:gd name="T77" fmla="*/ 2147483647 h 1106"/>
              <a:gd name="T78" fmla="*/ 2147483647 w 1717"/>
              <a:gd name="T79" fmla="*/ 2147483647 h 1106"/>
              <a:gd name="T80" fmla="*/ 2147483647 w 1717"/>
              <a:gd name="T81" fmla="*/ 2147483647 h 1106"/>
              <a:gd name="T82" fmla="*/ 2147483647 w 1717"/>
              <a:gd name="T83" fmla="*/ 2147483647 h 1106"/>
              <a:gd name="T84" fmla="*/ 2147483647 w 1717"/>
              <a:gd name="T85" fmla="*/ 2147483647 h 1106"/>
              <a:gd name="T86" fmla="*/ 2147483647 w 1717"/>
              <a:gd name="T87" fmla="*/ 2147483647 h 1106"/>
              <a:gd name="T88" fmla="*/ 2147483647 w 1717"/>
              <a:gd name="T89" fmla="*/ 2147483647 h 1106"/>
              <a:gd name="T90" fmla="*/ 2147483647 w 1717"/>
              <a:gd name="T91" fmla="*/ 2147483647 h 1106"/>
              <a:gd name="T92" fmla="*/ 2147483647 w 1717"/>
              <a:gd name="T93" fmla="*/ 2147483647 h 1106"/>
              <a:gd name="T94" fmla="*/ 2147483647 w 1717"/>
              <a:gd name="T95" fmla="*/ 2147483647 h 1106"/>
              <a:gd name="T96" fmla="*/ 2147483647 w 1717"/>
              <a:gd name="T97" fmla="*/ 2147483647 h 1106"/>
              <a:gd name="T98" fmla="*/ 2147483647 w 1717"/>
              <a:gd name="T99" fmla="*/ 2147483647 h 1106"/>
              <a:gd name="T100" fmla="*/ 2147483647 w 1717"/>
              <a:gd name="T101" fmla="*/ 2147483647 h 1106"/>
              <a:gd name="T102" fmla="*/ 2147483647 w 1717"/>
              <a:gd name="T103" fmla="*/ 2147483647 h 1106"/>
              <a:gd name="T104" fmla="*/ 2147483647 w 1717"/>
              <a:gd name="T105" fmla="*/ 2147483647 h 1106"/>
              <a:gd name="T106" fmla="*/ 2147483647 w 1717"/>
              <a:gd name="T107" fmla="*/ 2147483647 h 1106"/>
              <a:gd name="T108" fmla="*/ 2147483647 w 1717"/>
              <a:gd name="T109" fmla="*/ 2147483647 h 1106"/>
              <a:gd name="T110" fmla="*/ 2147483647 w 1717"/>
              <a:gd name="T111" fmla="*/ 2147483647 h 1106"/>
              <a:gd name="T112" fmla="*/ 2147483647 w 1717"/>
              <a:gd name="T113" fmla="*/ 2147483647 h 11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17"/>
              <a:gd name="T172" fmla="*/ 0 h 1106"/>
              <a:gd name="T173" fmla="*/ 1717 w 1717"/>
              <a:gd name="T174" fmla="*/ 1106 h 11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17" h="1106">
                <a:moveTo>
                  <a:pt x="1494" y="286"/>
                </a:moveTo>
                <a:lnTo>
                  <a:pt x="1499" y="299"/>
                </a:lnTo>
                <a:lnTo>
                  <a:pt x="1504" y="311"/>
                </a:lnTo>
                <a:lnTo>
                  <a:pt x="1512" y="322"/>
                </a:lnTo>
                <a:lnTo>
                  <a:pt x="1519" y="332"/>
                </a:lnTo>
                <a:lnTo>
                  <a:pt x="1527" y="342"/>
                </a:lnTo>
                <a:lnTo>
                  <a:pt x="1536" y="351"/>
                </a:lnTo>
                <a:lnTo>
                  <a:pt x="1545" y="360"/>
                </a:lnTo>
                <a:lnTo>
                  <a:pt x="1556" y="369"/>
                </a:lnTo>
                <a:lnTo>
                  <a:pt x="1577" y="385"/>
                </a:lnTo>
                <a:lnTo>
                  <a:pt x="1600" y="399"/>
                </a:lnTo>
                <a:lnTo>
                  <a:pt x="1622" y="413"/>
                </a:lnTo>
                <a:lnTo>
                  <a:pt x="1643" y="427"/>
                </a:lnTo>
                <a:lnTo>
                  <a:pt x="1664" y="440"/>
                </a:lnTo>
                <a:lnTo>
                  <a:pt x="1682" y="454"/>
                </a:lnTo>
                <a:lnTo>
                  <a:pt x="1690" y="462"/>
                </a:lnTo>
                <a:lnTo>
                  <a:pt x="1697" y="469"/>
                </a:lnTo>
                <a:lnTo>
                  <a:pt x="1703" y="477"/>
                </a:lnTo>
                <a:lnTo>
                  <a:pt x="1709" y="485"/>
                </a:lnTo>
                <a:lnTo>
                  <a:pt x="1712" y="495"/>
                </a:lnTo>
                <a:lnTo>
                  <a:pt x="1715" y="504"/>
                </a:lnTo>
                <a:lnTo>
                  <a:pt x="1717" y="513"/>
                </a:lnTo>
                <a:lnTo>
                  <a:pt x="1717" y="524"/>
                </a:lnTo>
                <a:lnTo>
                  <a:pt x="1716" y="534"/>
                </a:lnTo>
                <a:lnTo>
                  <a:pt x="1713" y="546"/>
                </a:lnTo>
                <a:lnTo>
                  <a:pt x="1709" y="558"/>
                </a:lnTo>
                <a:lnTo>
                  <a:pt x="1702" y="571"/>
                </a:lnTo>
                <a:lnTo>
                  <a:pt x="1684" y="575"/>
                </a:lnTo>
                <a:lnTo>
                  <a:pt x="1666" y="576"/>
                </a:lnTo>
                <a:lnTo>
                  <a:pt x="1648" y="577"/>
                </a:lnTo>
                <a:lnTo>
                  <a:pt x="1631" y="576"/>
                </a:lnTo>
                <a:lnTo>
                  <a:pt x="1613" y="573"/>
                </a:lnTo>
                <a:lnTo>
                  <a:pt x="1596" y="569"/>
                </a:lnTo>
                <a:lnTo>
                  <a:pt x="1578" y="564"/>
                </a:lnTo>
                <a:lnTo>
                  <a:pt x="1561" y="558"/>
                </a:lnTo>
                <a:lnTo>
                  <a:pt x="1495" y="530"/>
                </a:lnTo>
                <a:lnTo>
                  <a:pt x="1431" y="501"/>
                </a:lnTo>
                <a:lnTo>
                  <a:pt x="1416" y="495"/>
                </a:lnTo>
                <a:lnTo>
                  <a:pt x="1400" y="488"/>
                </a:lnTo>
                <a:lnTo>
                  <a:pt x="1386" y="484"/>
                </a:lnTo>
                <a:lnTo>
                  <a:pt x="1372" y="480"/>
                </a:lnTo>
                <a:lnTo>
                  <a:pt x="1357" y="478"/>
                </a:lnTo>
                <a:lnTo>
                  <a:pt x="1343" y="478"/>
                </a:lnTo>
                <a:lnTo>
                  <a:pt x="1329" y="479"/>
                </a:lnTo>
                <a:lnTo>
                  <a:pt x="1316" y="482"/>
                </a:lnTo>
                <a:lnTo>
                  <a:pt x="1303" y="486"/>
                </a:lnTo>
                <a:lnTo>
                  <a:pt x="1289" y="493"/>
                </a:lnTo>
                <a:lnTo>
                  <a:pt x="1277" y="504"/>
                </a:lnTo>
                <a:lnTo>
                  <a:pt x="1264" y="515"/>
                </a:lnTo>
                <a:lnTo>
                  <a:pt x="1252" y="529"/>
                </a:lnTo>
                <a:lnTo>
                  <a:pt x="1241" y="546"/>
                </a:lnTo>
                <a:lnTo>
                  <a:pt x="1229" y="566"/>
                </a:lnTo>
                <a:lnTo>
                  <a:pt x="1218" y="589"/>
                </a:lnTo>
                <a:lnTo>
                  <a:pt x="1218" y="604"/>
                </a:lnTo>
                <a:lnTo>
                  <a:pt x="1218" y="618"/>
                </a:lnTo>
                <a:lnTo>
                  <a:pt x="1217" y="633"/>
                </a:lnTo>
                <a:lnTo>
                  <a:pt x="1215" y="647"/>
                </a:lnTo>
                <a:lnTo>
                  <a:pt x="1209" y="675"/>
                </a:lnTo>
                <a:lnTo>
                  <a:pt x="1201" y="703"/>
                </a:lnTo>
                <a:lnTo>
                  <a:pt x="1182" y="760"/>
                </a:lnTo>
                <a:lnTo>
                  <a:pt x="1165" y="813"/>
                </a:lnTo>
                <a:lnTo>
                  <a:pt x="1157" y="839"/>
                </a:lnTo>
                <a:lnTo>
                  <a:pt x="1152" y="864"/>
                </a:lnTo>
                <a:lnTo>
                  <a:pt x="1151" y="878"/>
                </a:lnTo>
                <a:lnTo>
                  <a:pt x="1150" y="890"/>
                </a:lnTo>
                <a:lnTo>
                  <a:pt x="1151" y="902"/>
                </a:lnTo>
                <a:lnTo>
                  <a:pt x="1152" y="913"/>
                </a:lnTo>
                <a:lnTo>
                  <a:pt x="1154" y="925"/>
                </a:lnTo>
                <a:lnTo>
                  <a:pt x="1158" y="936"/>
                </a:lnTo>
                <a:lnTo>
                  <a:pt x="1163" y="947"/>
                </a:lnTo>
                <a:lnTo>
                  <a:pt x="1169" y="957"/>
                </a:lnTo>
                <a:lnTo>
                  <a:pt x="1177" y="968"/>
                </a:lnTo>
                <a:lnTo>
                  <a:pt x="1185" y="978"/>
                </a:lnTo>
                <a:lnTo>
                  <a:pt x="1197" y="988"/>
                </a:lnTo>
                <a:lnTo>
                  <a:pt x="1209" y="997"/>
                </a:lnTo>
                <a:lnTo>
                  <a:pt x="1215" y="990"/>
                </a:lnTo>
                <a:lnTo>
                  <a:pt x="1220" y="982"/>
                </a:lnTo>
                <a:lnTo>
                  <a:pt x="1224" y="973"/>
                </a:lnTo>
                <a:lnTo>
                  <a:pt x="1228" y="965"/>
                </a:lnTo>
                <a:lnTo>
                  <a:pt x="1233" y="956"/>
                </a:lnTo>
                <a:lnTo>
                  <a:pt x="1238" y="949"/>
                </a:lnTo>
                <a:lnTo>
                  <a:pt x="1244" y="942"/>
                </a:lnTo>
                <a:lnTo>
                  <a:pt x="1252" y="936"/>
                </a:lnTo>
                <a:lnTo>
                  <a:pt x="1260" y="935"/>
                </a:lnTo>
                <a:lnTo>
                  <a:pt x="1269" y="935"/>
                </a:lnTo>
                <a:lnTo>
                  <a:pt x="1277" y="936"/>
                </a:lnTo>
                <a:lnTo>
                  <a:pt x="1284" y="939"/>
                </a:lnTo>
                <a:lnTo>
                  <a:pt x="1297" y="945"/>
                </a:lnTo>
                <a:lnTo>
                  <a:pt x="1310" y="954"/>
                </a:lnTo>
                <a:lnTo>
                  <a:pt x="1323" y="963"/>
                </a:lnTo>
                <a:lnTo>
                  <a:pt x="1337" y="972"/>
                </a:lnTo>
                <a:lnTo>
                  <a:pt x="1344" y="976"/>
                </a:lnTo>
                <a:lnTo>
                  <a:pt x="1351" y="979"/>
                </a:lnTo>
                <a:lnTo>
                  <a:pt x="1359" y="982"/>
                </a:lnTo>
                <a:lnTo>
                  <a:pt x="1368" y="983"/>
                </a:lnTo>
                <a:lnTo>
                  <a:pt x="1327" y="1008"/>
                </a:lnTo>
                <a:lnTo>
                  <a:pt x="1283" y="1033"/>
                </a:lnTo>
                <a:lnTo>
                  <a:pt x="1260" y="1045"/>
                </a:lnTo>
                <a:lnTo>
                  <a:pt x="1237" y="1056"/>
                </a:lnTo>
                <a:lnTo>
                  <a:pt x="1213" y="1067"/>
                </a:lnTo>
                <a:lnTo>
                  <a:pt x="1188" y="1077"/>
                </a:lnTo>
                <a:lnTo>
                  <a:pt x="1164" y="1086"/>
                </a:lnTo>
                <a:lnTo>
                  <a:pt x="1138" y="1094"/>
                </a:lnTo>
                <a:lnTo>
                  <a:pt x="1112" y="1100"/>
                </a:lnTo>
                <a:lnTo>
                  <a:pt x="1085" y="1104"/>
                </a:lnTo>
                <a:lnTo>
                  <a:pt x="1072" y="1105"/>
                </a:lnTo>
                <a:lnTo>
                  <a:pt x="1059" y="1106"/>
                </a:lnTo>
                <a:lnTo>
                  <a:pt x="1045" y="1106"/>
                </a:lnTo>
                <a:lnTo>
                  <a:pt x="1032" y="1105"/>
                </a:lnTo>
                <a:lnTo>
                  <a:pt x="1017" y="1104"/>
                </a:lnTo>
                <a:lnTo>
                  <a:pt x="1004" y="1102"/>
                </a:lnTo>
                <a:lnTo>
                  <a:pt x="990" y="1100"/>
                </a:lnTo>
                <a:lnTo>
                  <a:pt x="976" y="1097"/>
                </a:lnTo>
                <a:lnTo>
                  <a:pt x="963" y="1065"/>
                </a:lnTo>
                <a:lnTo>
                  <a:pt x="949" y="1036"/>
                </a:lnTo>
                <a:lnTo>
                  <a:pt x="933" y="1011"/>
                </a:lnTo>
                <a:lnTo>
                  <a:pt x="915" y="988"/>
                </a:lnTo>
                <a:lnTo>
                  <a:pt x="896" y="969"/>
                </a:lnTo>
                <a:lnTo>
                  <a:pt x="875" y="952"/>
                </a:lnTo>
                <a:lnTo>
                  <a:pt x="853" y="938"/>
                </a:lnTo>
                <a:lnTo>
                  <a:pt x="830" y="926"/>
                </a:lnTo>
                <a:lnTo>
                  <a:pt x="806" y="916"/>
                </a:lnTo>
                <a:lnTo>
                  <a:pt x="781" y="908"/>
                </a:lnTo>
                <a:lnTo>
                  <a:pt x="755" y="901"/>
                </a:lnTo>
                <a:lnTo>
                  <a:pt x="729" y="896"/>
                </a:lnTo>
                <a:lnTo>
                  <a:pt x="701" y="892"/>
                </a:lnTo>
                <a:lnTo>
                  <a:pt x="675" y="889"/>
                </a:lnTo>
                <a:lnTo>
                  <a:pt x="647" y="886"/>
                </a:lnTo>
                <a:lnTo>
                  <a:pt x="618" y="884"/>
                </a:lnTo>
                <a:lnTo>
                  <a:pt x="561" y="880"/>
                </a:lnTo>
                <a:lnTo>
                  <a:pt x="505" y="876"/>
                </a:lnTo>
                <a:lnTo>
                  <a:pt x="477" y="871"/>
                </a:lnTo>
                <a:lnTo>
                  <a:pt x="450" y="867"/>
                </a:lnTo>
                <a:lnTo>
                  <a:pt x="423" y="862"/>
                </a:lnTo>
                <a:lnTo>
                  <a:pt x="397" y="855"/>
                </a:lnTo>
                <a:lnTo>
                  <a:pt x="371" y="847"/>
                </a:lnTo>
                <a:lnTo>
                  <a:pt x="346" y="837"/>
                </a:lnTo>
                <a:lnTo>
                  <a:pt x="323" y="825"/>
                </a:lnTo>
                <a:lnTo>
                  <a:pt x="299" y="811"/>
                </a:lnTo>
                <a:lnTo>
                  <a:pt x="277" y="795"/>
                </a:lnTo>
                <a:lnTo>
                  <a:pt x="258" y="775"/>
                </a:lnTo>
                <a:lnTo>
                  <a:pt x="238" y="753"/>
                </a:lnTo>
                <a:lnTo>
                  <a:pt x="221" y="727"/>
                </a:lnTo>
                <a:lnTo>
                  <a:pt x="207" y="725"/>
                </a:lnTo>
                <a:lnTo>
                  <a:pt x="195" y="725"/>
                </a:lnTo>
                <a:lnTo>
                  <a:pt x="182" y="726"/>
                </a:lnTo>
                <a:lnTo>
                  <a:pt x="168" y="729"/>
                </a:lnTo>
                <a:lnTo>
                  <a:pt x="143" y="735"/>
                </a:lnTo>
                <a:lnTo>
                  <a:pt x="116" y="741"/>
                </a:lnTo>
                <a:lnTo>
                  <a:pt x="103" y="743"/>
                </a:lnTo>
                <a:lnTo>
                  <a:pt x="90" y="745"/>
                </a:lnTo>
                <a:lnTo>
                  <a:pt x="78" y="744"/>
                </a:lnTo>
                <a:lnTo>
                  <a:pt x="66" y="743"/>
                </a:lnTo>
                <a:lnTo>
                  <a:pt x="60" y="741"/>
                </a:lnTo>
                <a:lnTo>
                  <a:pt x="54" y="739"/>
                </a:lnTo>
                <a:lnTo>
                  <a:pt x="49" y="736"/>
                </a:lnTo>
                <a:lnTo>
                  <a:pt x="44" y="733"/>
                </a:lnTo>
                <a:lnTo>
                  <a:pt x="38" y="729"/>
                </a:lnTo>
                <a:lnTo>
                  <a:pt x="32" y="724"/>
                </a:lnTo>
                <a:lnTo>
                  <a:pt x="27" y="719"/>
                </a:lnTo>
                <a:lnTo>
                  <a:pt x="22" y="713"/>
                </a:lnTo>
                <a:lnTo>
                  <a:pt x="16" y="705"/>
                </a:lnTo>
                <a:lnTo>
                  <a:pt x="12" y="697"/>
                </a:lnTo>
                <a:lnTo>
                  <a:pt x="8" y="689"/>
                </a:lnTo>
                <a:lnTo>
                  <a:pt x="5" y="681"/>
                </a:lnTo>
                <a:lnTo>
                  <a:pt x="2" y="673"/>
                </a:lnTo>
                <a:lnTo>
                  <a:pt x="1" y="665"/>
                </a:lnTo>
                <a:lnTo>
                  <a:pt x="0" y="656"/>
                </a:lnTo>
                <a:lnTo>
                  <a:pt x="0" y="648"/>
                </a:lnTo>
                <a:lnTo>
                  <a:pt x="0" y="639"/>
                </a:lnTo>
                <a:lnTo>
                  <a:pt x="2" y="630"/>
                </a:lnTo>
                <a:lnTo>
                  <a:pt x="3" y="621"/>
                </a:lnTo>
                <a:lnTo>
                  <a:pt x="5" y="611"/>
                </a:lnTo>
                <a:lnTo>
                  <a:pt x="11" y="593"/>
                </a:lnTo>
                <a:lnTo>
                  <a:pt x="18" y="574"/>
                </a:lnTo>
                <a:lnTo>
                  <a:pt x="36" y="537"/>
                </a:lnTo>
                <a:lnTo>
                  <a:pt x="55" y="500"/>
                </a:lnTo>
                <a:lnTo>
                  <a:pt x="65" y="481"/>
                </a:lnTo>
                <a:lnTo>
                  <a:pt x="75" y="463"/>
                </a:lnTo>
                <a:lnTo>
                  <a:pt x="83" y="446"/>
                </a:lnTo>
                <a:lnTo>
                  <a:pt x="90" y="429"/>
                </a:lnTo>
                <a:lnTo>
                  <a:pt x="105" y="405"/>
                </a:lnTo>
                <a:lnTo>
                  <a:pt x="118" y="380"/>
                </a:lnTo>
                <a:lnTo>
                  <a:pt x="129" y="353"/>
                </a:lnTo>
                <a:lnTo>
                  <a:pt x="141" y="327"/>
                </a:lnTo>
                <a:lnTo>
                  <a:pt x="162" y="273"/>
                </a:lnTo>
                <a:lnTo>
                  <a:pt x="184" y="219"/>
                </a:lnTo>
                <a:lnTo>
                  <a:pt x="196" y="193"/>
                </a:lnTo>
                <a:lnTo>
                  <a:pt x="209" y="168"/>
                </a:lnTo>
                <a:lnTo>
                  <a:pt x="217" y="156"/>
                </a:lnTo>
                <a:lnTo>
                  <a:pt x="224" y="144"/>
                </a:lnTo>
                <a:lnTo>
                  <a:pt x="232" y="133"/>
                </a:lnTo>
                <a:lnTo>
                  <a:pt x="240" y="122"/>
                </a:lnTo>
                <a:lnTo>
                  <a:pt x="250" y="110"/>
                </a:lnTo>
                <a:lnTo>
                  <a:pt x="259" y="100"/>
                </a:lnTo>
                <a:lnTo>
                  <a:pt x="269" y="90"/>
                </a:lnTo>
                <a:lnTo>
                  <a:pt x="281" y="81"/>
                </a:lnTo>
                <a:lnTo>
                  <a:pt x="292" y="72"/>
                </a:lnTo>
                <a:lnTo>
                  <a:pt x="305" y="64"/>
                </a:lnTo>
                <a:lnTo>
                  <a:pt x="318" y="56"/>
                </a:lnTo>
                <a:lnTo>
                  <a:pt x="332" y="49"/>
                </a:lnTo>
                <a:lnTo>
                  <a:pt x="342" y="56"/>
                </a:lnTo>
                <a:lnTo>
                  <a:pt x="354" y="63"/>
                </a:lnTo>
                <a:lnTo>
                  <a:pt x="367" y="69"/>
                </a:lnTo>
                <a:lnTo>
                  <a:pt x="381" y="75"/>
                </a:lnTo>
                <a:lnTo>
                  <a:pt x="397" y="81"/>
                </a:lnTo>
                <a:lnTo>
                  <a:pt x="413" y="85"/>
                </a:lnTo>
                <a:lnTo>
                  <a:pt x="430" y="89"/>
                </a:lnTo>
                <a:lnTo>
                  <a:pt x="447" y="92"/>
                </a:lnTo>
                <a:lnTo>
                  <a:pt x="466" y="94"/>
                </a:lnTo>
                <a:lnTo>
                  <a:pt x="484" y="95"/>
                </a:lnTo>
                <a:lnTo>
                  <a:pt x="503" y="94"/>
                </a:lnTo>
                <a:lnTo>
                  <a:pt x="520" y="92"/>
                </a:lnTo>
                <a:lnTo>
                  <a:pt x="539" y="89"/>
                </a:lnTo>
                <a:lnTo>
                  <a:pt x="556" y="84"/>
                </a:lnTo>
                <a:lnTo>
                  <a:pt x="565" y="80"/>
                </a:lnTo>
                <a:lnTo>
                  <a:pt x="573" y="77"/>
                </a:lnTo>
                <a:lnTo>
                  <a:pt x="581" y="73"/>
                </a:lnTo>
                <a:lnTo>
                  <a:pt x="588" y="68"/>
                </a:lnTo>
                <a:lnTo>
                  <a:pt x="599" y="61"/>
                </a:lnTo>
                <a:lnTo>
                  <a:pt x="608" y="54"/>
                </a:lnTo>
                <a:lnTo>
                  <a:pt x="617" y="49"/>
                </a:lnTo>
                <a:lnTo>
                  <a:pt x="627" y="45"/>
                </a:lnTo>
                <a:lnTo>
                  <a:pt x="637" y="42"/>
                </a:lnTo>
                <a:lnTo>
                  <a:pt x="646" y="39"/>
                </a:lnTo>
                <a:lnTo>
                  <a:pt x="656" y="38"/>
                </a:lnTo>
                <a:lnTo>
                  <a:pt x="665" y="37"/>
                </a:lnTo>
                <a:lnTo>
                  <a:pt x="685" y="37"/>
                </a:lnTo>
                <a:lnTo>
                  <a:pt x="705" y="39"/>
                </a:lnTo>
                <a:lnTo>
                  <a:pt x="724" y="42"/>
                </a:lnTo>
                <a:lnTo>
                  <a:pt x="744" y="46"/>
                </a:lnTo>
                <a:lnTo>
                  <a:pt x="763" y="51"/>
                </a:lnTo>
                <a:lnTo>
                  <a:pt x="783" y="56"/>
                </a:lnTo>
                <a:lnTo>
                  <a:pt x="802" y="59"/>
                </a:lnTo>
                <a:lnTo>
                  <a:pt x="822" y="62"/>
                </a:lnTo>
                <a:lnTo>
                  <a:pt x="831" y="63"/>
                </a:lnTo>
                <a:lnTo>
                  <a:pt x="840" y="63"/>
                </a:lnTo>
                <a:lnTo>
                  <a:pt x="851" y="62"/>
                </a:lnTo>
                <a:lnTo>
                  <a:pt x="860" y="61"/>
                </a:lnTo>
                <a:lnTo>
                  <a:pt x="870" y="60"/>
                </a:lnTo>
                <a:lnTo>
                  <a:pt x="880" y="57"/>
                </a:lnTo>
                <a:lnTo>
                  <a:pt x="889" y="54"/>
                </a:lnTo>
                <a:lnTo>
                  <a:pt x="899" y="49"/>
                </a:lnTo>
                <a:lnTo>
                  <a:pt x="914" y="36"/>
                </a:lnTo>
                <a:lnTo>
                  <a:pt x="928" y="25"/>
                </a:lnTo>
                <a:lnTo>
                  <a:pt x="942" y="17"/>
                </a:lnTo>
                <a:lnTo>
                  <a:pt x="956" y="10"/>
                </a:lnTo>
                <a:lnTo>
                  <a:pt x="970" y="5"/>
                </a:lnTo>
                <a:lnTo>
                  <a:pt x="984" y="2"/>
                </a:lnTo>
                <a:lnTo>
                  <a:pt x="997" y="1"/>
                </a:lnTo>
                <a:lnTo>
                  <a:pt x="1009" y="0"/>
                </a:lnTo>
                <a:lnTo>
                  <a:pt x="1023" y="2"/>
                </a:lnTo>
                <a:lnTo>
                  <a:pt x="1035" y="4"/>
                </a:lnTo>
                <a:lnTo>
                  <a:pt x="1048" y="7"/>
                </a:lnTo>
                <a:lnTo>
                  <a:pt x="1061" y="12"/>
                </a:lnTo>
                <a:lnTo>
                  <a:pt x="1085" y="23"/>
                </a:lnTo>
                <a:lnTo>
                  <a:pt x="1111" y="36"/>
                </a:lnTo>
                <a:lnTo>
                  <a:pt x="1137" y="50"/>
                </a:lnTo>
                <a:lnTo>
                  <a:pt x="1162" y="64"/>
                </a:lnTo>
                <a:lnTo>
                  <a:pt x="1175" y="71"/>
                </a:lnTo>
                <a:lnTo>
                  <a:pt x="1188" y="78"/>
                </a:lnTo>
                <a:lnTo>
                  <a:pt x="1202" y="84"/>
                </a:lnTo>
                <a:lnTo>
                  <a:pt x="1215" y="90"/>
                </a:lnTo>
                <a:lnTo>
                  <a:pt x="1229" y="94"/>
                </a:lnTo>
                <a:lnTo>
                  <a:pt x="1243" y="98"/>
                </a:lnTo>
                <a:lnTo>
                  <a:pt x="1257" y="101"/>
                </a:lnTo>
                <a:lnTo>
                  <a:pt x="1272" y="103"/>
                </a:lnTo>
                <a:lnTo>
                  <a:pt x="1287" y="103"/>
                </a:lnTo>
                <a:lnTo>
                  <a:pt x="1303" y="103"/>
                </a:lnTo>
                <a:lnTo>
                  <a:pt x="1318" y="100"/>
                </a:lnTo>
                <a:lnTo>
                  <a:pt x="1334" y="96"/>
                </a:lnTo>
                <a:lnTo>
                  <a:pt x="1360" y="115"/>
                </a:lnTo>
                <a:lnTo>
                  <a:pt x="1388" y="135"/>
                </a:lnTo>
                <a:lnTo>
                  <a:pt x="1417" y="153"/>
                </a:lnTo>
                <a:lnTo>
                  <a:pt x="1444" y="174"/>
                </a:lnTo>
                <a:lnTo>
                  <a:pt x="1456" y="185"/>
                </a:lnTo>
                <a:lnTo>
                  <a:pt x="1466" y="196"/>
                </a:lnTo>
                <a:lnTo>
                  <a:pt x="1477" y="208"/>
                </a:lnTo>
                <a:lnTo>
                  <a:pt x="1484" y="222"/>
                </a:lnTo>
                <a:lnTo>
                  <a:pt x="1488" y="229"/>
                </a:lnTo>
                <a:lnTo>
                  <a:pt x="1490" y="236"/>
                </a:lnTo>
                <a:lnTo>
                  <a:pt x="1492" y="244"/>
                </a:lnTo>
                <a:lnTo>
                  <a:pt x="1494" y="252"/>
                </a:lnTo>
                <a:lnTo>
                  <a:pt x="1495" y="260"/>
                </a:lnTo>
                <a:lnTo>
                  <a:pt x="1495" y="269"/>
                </a:lnTo>
                <a:lnTo>
                  <a:pt x="1495" y="277"/>
                </a:lnTo>
                <a:lnTo>
                  <a:pt x="1494" y="286"/>
                </a:lnTo>
                <a:close/>
              </a:path>
            </a:pathLst>
          </a:custGeom>
          <a:solidFill>
            <a:srgbClr val="F4B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71"/>
          <p:cNvSpPr>
            <a:spLocks/>
          </p:cNvSpPr>
          <p:nvPr/>
        </p:nvSpPr>
        <p:spPr bwMode="auto">
          <a:xfrm>
            <a:off x="7265988" y="4757738"/>
            <a:ext cx="49212" cy="26987"/>
          </a:xfrm>
          <a:custGeom>
            <a:avLst/>
            <a:gdLst>
              <a:gd name="T0" fmla="*/ 2147483647 w 185"/>
              <a:gd name="T1" fmla="*/ 2147483647 h 121"/>
              <a:gd name="T2" fmla="*/ 2147483647 w 185"/>
              <a:gd name="T3" fmla="*/ 2147483647 h 121"/>
              <a:gd name="T4" fmla="*/ 2147483647 w 185"/>
              <a:gd name="T5" fmla="*/ 2147483647 h 121"/>
              <a:gd name="T6" fmla="*/ 2147483647 w 185"/>
              <a:gd name="T7" fmla="*/ 2147483647 h 121"/>
              <a:gd name="T8" fmla="*/ 2147483647 w 185"/>
              <a:gd name="T9" fmla="*/ 2147483647 h 121"/>
              <a:gd name="T10" fmla="*/ 2147483647 w 185"/>
              <a:gd name="T11" fmla="*/ 2147483647 h 121"/>
              <a:gd name="T12" fmla="*/ 2147483647 w 185"/>
              <a:gd name="T13" fmla="*/ 2147483647 h 121"/>
              <a:gd name="T14" fmla="*/ 2147483647 w 185"/>
              <a:gd name="T15" fmla="*/ 2147483647 h 121"/>
              <a:gd name="T16" fmla="*/ 2147483647 w 185"/>
              <a:gd name="T17" fmla="*/ 2147483647 h 121"/>
              <a:gd name="T18" fmla="*/ 2147483647 w 185"/>
              <a:gd name="T19" fmla="*/ 2147483647 h 121"/>
              <a:gd name="T20" fmla="*/ 2147483647 w 185"/>
              <a:gd name="T21" fmla="*/ 2147483647 h 121"/>
              <a:gd name="T22" fmla="*/ 2147483647 w 185"/>
              <a:gd name="T23" fmla="*/ 2147483647 h 121"/>
              <a:gd name="T24" fmla="*/ 2147483647 w 185"/>
              <a:gd name="T25" fmla="*/ 2147483647 h 121"/>
              <a:gd name="T26" fmla="*/ 2147483647 w 185"/>
              <a:gd name="T27" fmla="*/ 2147483647 h 121"/>
              <a:gd name="T28" fmla="*/ 2147483647 w 185"/>
              <a:gd name="T29" fmla="*/ 2147483647 h 121"/>
              <a:gd name="T30" fmla="*/ 2147483647 w 185"/>
              <a:gd name="T31" fmla="*/ 2147483647 h 121"/>
              <a:gd name="T32" fmla="*/ 2147483647 w 185"/>
              <a:gd name="T33" fmla="*/ 2147483647 h 121"/>
              <a:gd name="T34" fmla="*/ 2147483647 w 185"/>
              <a:gd name="T35" fmla="*/ 2147483647 h 121"/>
              <a:gd name="T36" fmla="*/ 2147483647 w 185"/>
              <a:gd name="T37" fmla="*/ 2147483647 h 121"/>
              <a:gd name="T38" fmla="*/ 2147483647 w 185"/>
              <a:gd name="T39" fmla="*/ 2147483647 h 121"/>
              <a:gd name="T40" fmla="*/ 2147483647 w 185"/>
              <a:gd name="T41" fmla="*/ 2147483647 h 121"/>
              <a:gd name="T42" fmla="*/ 2147483647 w 185"/>
              <a:gd name="T43" fmla="*/ 2147483647 h 121"/>
              <a:gd name="T44" fmla="*/ 2147483647 w 185"/>
              <a:gd name="T45" fmla="*/ 2147483647 h 121"/>
              <a:gd name="T46" fmla="*/ 2147483647 w 185"/>
              <a:gd name="T47" fmla="*/ 2147483647 h 121"/>
              <a:gd name="T48" fmla="*/ 2147483647 w 185"/>
              <a:gd name="T49" fmla="*/ 2147483647 h 121"/>
              <a:gd name="T50" fmla="*/ 2147483647 w 185"/>
              <a:gd name="T51" fmla="*/ 2147483647 h 121"/>
              <a:gd name="T52" fmla="*/ 2147483647 w 185"/>
              <a:gd name="T53" fmla="*/ 2147483647 h 121"/>
              <a:gd name="T54" fmla="*/ 2147483647 w 185"/>
              <a:gd name="T55" fmla="*/ 2147483647 h 121"/>
              <a:gd name="T56" fmla="*/ 2147483647 w 185"/>
              <a:gd name="T57" fmla="*/ 2147483647 h 121"/>
              <a:gd name="T58" fmla="*/ 2147483647 w 185"/>
              <a:gd name="T59" fmla="*/ 2147483647 h 121"/>
              <a:gd name="T60" fmla="*/ 2147483647 w 185"/>
              <a:gd name="T61" fmla="*/ 2147483647 h 121"/>
              <a:gd name="T62" fmla="*/ 2147483647 w 185"/>
              <a:gd name="T63" fmla="*/ 2147483647 h 121"/>
              <a:gd name="T64" fmla="*/ 0 w 185"/>
              <a:gd name="T65" fmla="*/ 2147483647 h 121"/>
              <a:gd name="T66" fmla="*/ 2147483647 w 185"/>
              <a:gd name="T67" fmla="*/ 2147483647 h 121"/>
              <a:gd name="T68" fmla="*/ 2147483647 w 185"/>
              <a:gd name="T69" fmla="*/ 2147483647 h 121"/>
              <a:gd name="T70" fmla="*/ 2147483647 w 185"/>
              <a:gd name="T71" fmla="*/ 2147483647 h 121"/>
              <a:gd name="T72" fmla="*/ 2147483647 w 185"/>
              <a:gd name="T73" fmla="*/ 2147483647 h 121"/>
              <a:gd name="T74" fmla="*/ 2147483647 w 185"/>
              <a:gd name="T75" fmla="*/ 2147483647 h 121"/>
              <a:gd name="T76" fmla="*/ 2147483647 w 185"/>
              <a:gd name="T77" fmla="*/ 2147483647 h 121"/>
              <a:gd name="T78" fmla="*/ 2147483647 w 185"/>
              <a:gd name="T79" fmla="*/ 2147483647 h 121"/>
              <a:gd name="T80" fmla="*/ 2147483647 w 185"/>
              <a:gd name="T81" fmla="*/ 2147483647 h 121"/>
              <a:gd name="T82" fmla="*/ 2147483647 w 185"/>
              <a:gd name="T83" fmla="*/ 2147483647 h 121"/>
              <a:gd name="T84" fmla="*/ 2147483647 w 185"/>
              <a:gd name="T85" fmla="*/ 2147483647 h 121"/>
              <a:gd name="T86" fmla="*/ 2147483647 w 185"/>
              <a:gd name="T87" fmla="*/ 2147483647 h 121"/>
              <a:gd name="T88" fmla="*/ 2147483647 w 185"/>
              <a:gd name="T89" fmla="*/ 2147483647 h 121"/>
              <a:gd name="T90" fmla="*/ 2147483647 w 185"/>
              <a:gd name="T91" fmla="*/ 0 h 121"/>
              <a:gd name="T92" fmla="*/ 2147483647 w 185"/>
              <a:gd name="T93" fmla="*/ 2147483647 h 121"/>
              <a:gd name="T94" fmla="*/ 2147483647 w 185"/>
              <a:gd name="T95" fmla="*/ 2147483647 h 121"/>
              <a:gd name="T96" fmla="*/ 2147483647 w 185"/>
              <a:gd name="T97" fmla="*/ 2147483647 h 121"/>
              <a:gd name="T98" fmla="*/ 2147483647 w 185"/>
              <a:gd name="T99" fmla="*/ 2147483647 h 121"/>
              <a:gd name="T100" fmla="*/ 2147483647 w 185"/>
              <a:gd name="T101" fmla="*/ 2147483647 h 1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5"/>
              <a:gd name="T154" fmla="*/ 0 h 121"/>
              <a:gd name="T155" fmla="*/ 185 w 185"/>
              <a:gd name="T156" fmla="*/ 121 h 1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5" h="121">
                <a:moveTo>
                  <a:pt x="151" y="7"/>
                </a:moveTo>
                <a:lnTo>
                  <a:pt x="150" y="11"/>
                </a:lnTo>
                <a:lnTo>
                  <a:pt x="150" y="15"/>
                </a:lnTo>
                <a:lnTo>
                  <a:pt x="150" y="19"/>
                </a:lnTo>
                <a:lnTo>
                  <a:pt x="151" y="22"/>
                </a:lnTo>
                <a:lnTo>
                  <a:pt x="154" y="29"/>
                </a:lnTo>
                <a:lnTo>
                  <a:pt x="159" y="34"/>
                </a:lnTo>
                <a:lnTo>
                  <a:pt x="173" y="45"/>
                </a:lnTo>
                <a:lnTo>
                  <a:pt x="185" y="55"/>
                </a:lnTo>
                <a:lnTo>
                  <a:pt x="178" y="60"/>
                </a:lnTo>
                <a:lnTo>
                  <a:pt x="170" y="66"/>
                </a:lnTo>
                <a:lnTo>
                  <a:pt x="163" y="72"/>
                </a:lnTo>
                <a:lnTo>
                  <a:pt x="156" y="78"/>
                </a:lnTo>
                <a:lnTo>
                  <a:pt x="144" y="91"/>
                </a:lnTo>
                <a:lnTo>
                  <a:pt x="130" y="103"/>
                </a:lnTo>
                <a:lnTo>
                  <a:pt x="124" y="109"/>
                </a:lnTo>
                <a:lnTo>
                  <a:pt x="118" y="114"/>
                </a:lnTo>
                <a:lnTo>
                  <a:pt x="111" y="117"/>
                </a:lnTo>
                <a:lnTo>
                  <a:pt x="104" y="120"/>
                </a:lnTo>
                <a:lnTo>
                  <a:pt x="95" y="121"/>
                </a:lnTo>
                <a:lnTo>
                  <a:pt x="87" y="121"/>
                </a:lnTo>
                <a:lnTo>
                  <a:pt x="79" y="120"/>
                </a:lnTo>
                <a:lnTo>
                  <a:pt x="69" y="116"/>
                </a:lnTo>
                <a:lnTo>
                  <a:pt x="55" y="109"/>
                </a:lnTo>
                <a:lnTo>
                  <a:pt x="44" y="102"/>
                </a:lnTo>
                <a:lnTo>
                  <a:pt x="33" y="96"/>
                </a:lnTo>
                <a:lnTo>
                  <a:pt x="24" y="89"/>
                </a:lnTo>
                <a:lnTo>
                  <a:pt x="17" y="82"/>
                </a:lnTo>
                <a:lnTo>
                  <a:pt x="11" y="76"/>
                </a:lnTo>
                <a:lnTo>
                  <a:pt x="6" y="70"/>
                </a:lnTo>
                <a:lnTo>
                  <a:pt x="3" y="64"/>
                </a:lnTo>
                <a:lnTo>
                  <a:pt x="1" y="58"/>
                </a:lnTo>
                <a:lnTo>
                  <a:pt x="0" y="52"/>
                </a:lnTo>
                <a:lnTo>
                  <a:pt x="1" y="47"/>
                </a:lnTo>
                <a:lnTo>
                  <a:pt x="2" y="42"/>
                </a:lnTo>
                <a:lnTo>
                  <a:pt x="4" y="36"/>
                </a:lnTo>
                <a:lnTo>
                  <a:pt x="7" y="31"/>
                </a:lnTo>
                <a:lnTo>
                  <a:pt x="11" y="27"/>
                </a:lnTo>
                <a:lnTo>
                  <a:pt x="16" y="22"/>
                </a:lnTo>
                <a:lnTo>
                  <a:pt x="21" y="19"/>
                </a:lnTo>
                <a:lnTo>
                  <a:pt x="27" y="15"/>
                </a:lnTo>
                <a:lnTo>
                  <a:pt x="35" y="12"/>
                </a:lnTo>
                <a:lnTo>
                  <a:pt x="42" y="9"/>
                </a:lnTo>
                <a:lnTo>
                  <a:pt x="58" y="5"/>
                </a:lnTo>
                <a:lnTo>
                  <a:pt x="76" y="2"/>
                </a:lnTo>
                <a:lnTo>
                  <a:pt x="94" y="0"/>
                </a:lnTo>
                <a:lnTo>
                  <a:pt x="114" y="1"/>
                </a:lnTo>
                <a:lnTo>
                  <a:pt x="123" y="2"/>
                </a:lnTo>
                <a:lnTo>
                  <a:pt x="132" y="3"/>
                </a:lnTo>
                <a:lnTo>
                  <a:pt x="143" y="5"/>
                </a:lnTo>
                <a:lnTo>
                  <a:pt x="15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6" name="Freeform 72"/>
          <p:cNvSpPr>
            <a:spLocks/>
          </p:cNvSpPr>
          <p:nvPr/>
        </p:nvSpPr>
        <p:spPr bwMode="auto">
          <a:xfrm>
            <a:off x="6708775" y="4899025"/>
            <a:ext cx="1133475" cy="1470025"/>
          </a:xfrm>
          <a:custGeom>
            <a:avLst/>
            <a:gdLst>
              <a:gd name="T0" fmla="*/ 2147483647 w 4286"/>
              <a:gd name="T1" fmla="*/ 2147483647 h 6478"/>
              <a:gd name="T2" fmla="*/ 2147483647 w 4286"/>
              <a:gd name="T3" fmla="*/ 2147483647 h 6478"/>
              <a:gd name="T4" fmla="*/ 2147483647 w 4286"/>
              <a:gd name="T5" fmla="*/ 2147483647 h 6478"/>
              <a:gd name="T6" fmla="*/ 2147483647 w 4286"/>
              <a:gd name="T7" fmla="*/ 2147483647 h 6478"/>
              <a:gd name="T8" fmla="*/ 2147483647 w 4286"/>
              <a:gd name="T9" fmla="*/ 2147483647 h 6478"/>
              <a:gd name="T10" fmla="*/ 2147483647 w 4286"/>
              <a:gd name="T11" fmla="*/ 2147483647 h 6478"/>
              <a:gd name="T12" fmla="*/ 2147483647 w 4286"/>
              <a:gd name="T13" fmla="*/ 2147483647 h 6478"/>
              <a:gd name="T14" fmla="*/ 2147483647 w 4286"/>
              <a:gd name="T15" fmla="*/ 2147483647 h 6478"/>
              <a:gd name="T16" fmla="*/ 2147483647 w 4286"/>
              <a:gd name="T17" fmla="*/ 2147483647 h 6478"/>
              <a:gd name="T18" fmla="*/ 2147483647 w 4286"/>
              <a:gd name="T19" fmla="*/ 2147483647 h 6478"/>
              <a:gd name="T20" fmla="*/ 2147483647 w 4286"/>
              <a:gd name="T21" fmla="*/ 2147483647 h 6478"/>
              <a:gd name="T22" fmla="*/ 2147483647 w 4286"/>
              <a:gd name="T23" fmla="*/ 2147483647 h 6478"/>
              <a:gd name="T24" fmla="*/ 2147483647 w 4286"/>
              <a:gd name="T25" fmla="*/ 2147483647 h 6478"/>
              <a:gd name="T26" fmla="*/ 2147483647 w 4286"/>
              <a:gd name="T27" fmla="*/ 2147483647 h 6478"/>
              <a:gd name="T28" fmla="*/ 2147483647 w 4286"/>
              <a:gd name="T29" fmla="*/ 2147483647 h 6478"/>
              <a:gd name="T30" fmla="*/ 2147483647 w 4286"/>
              <a:gd name="T31" fmla="*/ 2147483647 h 6478"/>
              <a:gd name="T32" fmla="*/ 2147483647 w 4286"/>
              <a:gd name="T33" fmla="*/ 2147483647 h 6478"/>
              <a:gd name="T34" fmla="*/ 2147483647 w 4286"/>
              <a:gd name="T35" fmla="*/ 2147483647 h 6478"/>
              <a:gd name="T36" fmla="*/ 2147483647 w 4286"/>
              <a:gd name="T37" fmla="*/ 2147483647 h 6478"/>
              <a:gd name="T38" fmla="*/ 2147483647 w 4286"/>
              <a:gd name="T39" fmla="*/ 2147483647 h 6478"/>
              <a:gd name="T40" fmla="*/ 2147483647 w 4286"/>
              <a:gd name="T41" fmla="*/ 2147483647 h 6478"/>
              <a:gd name="T42" fmla="*/ 2147483647 w 4286"/>
              <a:gd name="T43" fmla="*/ 2147483647 h 6478"/>
              <a:gd name="T44" fmla="*/ 2147483647 w 4286"/>
              <a:gd name="T45" fmla="*/ 2147483647 h 6478"/>
              <a:gd name="T46" fmla="*/ 2147483647 w 4286"/>
              <a:gd name="T47" fmla="*/ 2147483647 h 6478"/>
              <a:gd name="T48" fmla="*/ 2147483647 w 4286"/>
              <a:gd name="T49" fmla="*/ 2147483647 h 6478"/>
              <a:gd name="T50" fmla="*/ 2147483647 w 4286"/>
              <a:gd name="T51" fmla="*/ 2147483647 h 6478"/>
              <a:gd name="T52" fmla="*/ 2147483647 w 4286"/>
              <a:gd name="T53" fmla="*/ 2147483647 h 6478"/>
              <a:gd name="T54" fmla="*/ 2147483647 w 4286"/>
              <a:gd name="T55" fmla="*/ 2147483647 h 6478"/>
              <a:gd name="T56" fmla="*/ 2147483647 w 4286"/>
              <a:gd name="T57" fmla="*/ 2147483647 h 6478"/>
              <a:gd name="T58" fmla="*/ 2147483647 w 4286"/>
              <a:gd name="T59" fmla="*/ 2147483647 h 6478"/>
              <a:gd name="T60" fmla="*/ 2147483647 w 4286"/>
              <a:gd name="T61" fmla="*/ 2147483647 h 6478"/>
              <a:gd name="T62" fmla="*/ 2147483647 w 4286"/>
              <a:gd name="T63" fmla="*/ 2147483647 h 6478"/>
              <a:gd name="T64" fmla="*/ 2147483647 w 4286"/>
              <a:gd name="T65" fmla="*/ 2147483647 h 6478"/>
              <a:gd name="T66" fmla="*/ 2147483647 w 4286"/>
              <a:gd name="T67" fmla="*/ 2147483647 h 6478"/>
              <a:gd name="T68" fmla="*/ 2147483647 w 4286"/>
              <a:gd name="T69" fmla="*/ 2147483647 h 6478"/>
              <a:gd name="T70" fmla="*/ 2147483647 w 4286"/>
              <a:gd name="T71" fmla="*/ 2147483647 h 6478"/>
              <a:gd name="T72" fmla="*/ 2147483647 w 4286"/>
              <a:gd name="T73" fmla="*/ 2147483647 h 6478"/>
              <a:gd name="T74" fmla="*/ 2147483647 w 4286"/>
              <a:gd name="T75" fmla="*/ 2147483647 h 6478"/>
              <a:gd name="T76" fmla="*/ 2147483647 w 4286"/>
              <a:gd name="T77" fmla="*/ 2147483647 h 6478"/>
              <a:gd name="T78" fmla="*/ 2147483647 w 4286"/>
              <a:gd name="T79" fmla="*/ 2147483647 h 6478"/>
              <a:gd name="T80" fmla="*/ 2147483647 w 4286"/>
              <a:gd name="T81" fmla="*/ 2147483647 h 6478"/>
              <a:gd name="T82" fmla="*/ 2147483647 w 4286"/>
              <a:gd name="T83" fmla="*/ 2147483647 h 6478"/>
              <a:gd name="T84" fmla="*/ 2147483647 w 4286"/>
              <a:gd name="T85" fmla="*/ 2147483647 h 6478"/>
              <a:gd name="T86" fmla="*/ 2147483647 w 4286"/>
              <a:gd name="T87" fmla="*/ 2147483647 h 6478"/>
              <a:gd name="T88" fmla="*/ 2147483647 w 4286"/>
              <a:gd name="T89" fmla="*/ 2147483647 h 6478"/>
              <a:gd name="T90" fmla="*/ 2147483647 w 4286"/>
              <a:gd name="T91" fmla="*/ 2147483647 h 6478"/>
              <a:gd name="T92" fmla="*/ 2147483647 w 4286"/>
              <a:gd name="T93" fmla="*/ 2147483647 h 6478"/>
              <a:gd name="T94" fmla="*/ 2147483647 w 4286"/>
              <a:gd name="T95" fmla="*/ 2147483647 h 6478"/>
              <a:gd name="T96" fmla="*/ 2147483647 w 4286"/>
              <a:gd name="T97" fmla="*/ 2147483647 h 6478"/>
              <a:gd name="T98" fmla="*/ 2147483647 w 4286"/>
              <a:gd name="T99" fmla="*/ 2147483647 h 6478"/>
              <a:gd name="T100" fmla="*/ 2147483647 w 4286"/>
              <a:gd name="T101" fmla="*/ 2147483647 h 6478"/>
              <a:gd name="T102" fmla="*/ 2147483647 w 4286"/>
              <a:gd name="T103" fmla="*/ 2147483647 h 6478"/>
              <a:gd name="T104" fmla="*/ 2147483647 w 4286"/>
              <a:gd name="T105" fmla="*/ 2147483647 h 6478"/>
              <a:gd name="T106" fmla="*/ 2147483647 w 4286"/>
              <a:gd name="T107" fmla="*/ 2147483647 h 6478"/>
              <a:gd name="T108" fmla="*/ 2147483647 w 4286"/>
              <a:gd name="T109" fmla="*/ 2147483647 h 6478"/>
              <a:gd name="T110" fmla="*/ 2147483647 w 4286"/>
              <a:gd name="T111" fmla="*/ 2147483647 h 6478"/>
              <a:gd name="T112" fmla="*/ 2147483647 w 4286"/>
              <a:gd name="T113" fmla="*/ 2147483647 h 6478"/>
              <a:gd name="T114" fmla="*/ 2147483647 w 4286"/>
              <a:gd name="T115" fmla="*/ 0 h 6478"/>
              <a:gd name="T116" fmla="*/ 2147483647 w 4286"/>
              <a:gd name="T117" fmla="*/ 2147483647 h 6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86"/>
              <a:gd name="T178" fmla="*/ 0 h 6478"/>
              <a:gd name="T179" fmla="*/ 4286 w 4286"/>
              <a:gd name="T180" fmla="*/ 6478 h 64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86" h="6478">
                <a:moveTo>
                  <a:pt x="2014" y="14"/>
                </a:moveTo>
                <a:lnTo>
                  <a:pt x="2005" y="25"/>
                </a:lnTo>
                <a:lnTo>
                  <a:pt x="1996" y="36"/>
                </a:lnTo>
                <a:lnTo>
                  <a:pt x="1989" y="48"/>
                </a:lnTo>
                <a:lnTo>
                  <a:pt x="1983" y="59"/>
                </a:lnTo>
                <a:lnTo>
                  <a:pt x="1979" y="70"/>
                </a:lnTo>
                <a:lnTo>
                  <a:pt x="1977" y="81"/>
                </a:lnTo>
                <a:lnTo>
                  <a:pt x="1975" y="92"/>
                </a:lnTo>
                <a:lnTo>
                  <a:pt x="1974" y="103"/>
                </a:lnTo>
                <a:lnTo>
                  <a:pt x="1974" y="114"/>
                </a:lnTo>
                <a:lnTo>
                  <a:pt x="1974" y="125"/>
                </a:lnTo>
                <a:lnTo>
                  <a:pt x="1976" y="136"/>
                </a:lnTo>
                <a:lnTo>
                  <a:pt x="1978" y="147"/>
                </a:lnTo>
                <a:lnTo>
                  <a:pt x="1982" y="169"/>
                </a:lnTo>
                <a:lnTo>
                  <a:pt x="1987" y="192"/>
                </a:lnTo>
                <a:lnTo>
                  <a:pt x="1993" y="213"/>
                </a:lnTo>
                <a:lnTo>
                  <a:pt x="1997" y="235"/>
                </a:lnTo>
                <a:lnTo>
                  <a:pt x="1999" y="246"/>
                </a:lnTo>
                <a:lnTo>
                  <a:pt x="1999" y="257"/>
                </a:lnTo>
                <a:lnTo>
                  <a:pt x="1999" y="268"/>
                </a:lnTo>
                <a:lnTo>
                  <a:pt x="1998" y="278"/>
                </a:lnTo>
                <a:lnTo>
                  <a:pt x="1997" y="289"/>
                </a:lnTo>
                <a:lnTo>
                  <a:pt x="1994" y="301"/>
                </a:lnTo>
                <a:lnTo>
                  <a:pt x="1989" y="312"/>
                </a:lnTo>
                <a:lnTo>
                  <a:pt x="1983" y="322"/>
                </a:lnTo>
                <a:lnTo>
                  <a:pt x="1977" y="333"/>
                </a:lnTo>
                <a:lnTo>
                  <a:pt x="1969" y="344"/>
                </a:lnTo>
                <a:lnTo>
                  <a:pt x="1959" y="354"/>
                </a:lnTo>
                <a:lnTo>
                  <a:pt x="1946" y="365"/>
                </a:lnTo>
                <a:lnTo>
                  <a:pt x="2006" y="511"/>
                </a:lnTo>
                <a:lnTo>
                  <a:pt x="2068" y="656"/>
                </a:lnTo>
                <a:lnTo>
                  <a:pt x="2130" y="801"/>
                </a:lnTo>
                <a:lnTo>
                  <a:pt x="2195" y="946"/>
                </a:lnTo>
                <a:lnTo>
                  <a:pt x="2261" y="1089"/>
                </a:lnTo>
                <a:lnTo>
                  <a:pt x="2329" y="1232"/>
                </a:lnTo>
                <a:lnTo>
                  <a:pt x="2398" y="1373"/>
                </a:lnTo>
                <a:lnTo>
                  <a:pt x="2469" y="1515"/>
                </a:lnTo>
                <a:lnTo>
                  <a:pt x="2542" y="1655"/>
                </a:lnTo>
                <a:lnTo>
                  <a:pt x="2616" y="1795"/>
                </a:lnTo>
                <a:lnTo>
                  <a:pt x="2691" y="1934"/>
                </a:lnTo>
                <a:lnTo>
                  <a:pt x="2770" y="2074"/>
                </a:lnTo>
                <a:lnTo>
                  <a:pt x="2848" y="2212"/>
                </a:lnTo>
                <a:lnTo>
                  <a:pt x="2928" y="2349"/>
                </a:lnTo>
                <a:lnTo>
                  <a:pt x="3010" y="2486"/>
                </a:lnTo>
                <a:lnTo>
                  <a:pt x="3094" y="2622"/>
                </a:lnTo>
                <a:lnTo>
                  <a:pt x="3135" y="2716"/>
                </a:lnTo>
                <a:lnTo>
                  <a:pt x="3175" y="2810"/>
                </a:lnTo>
                <a:lnTo>
                  <a:pt x="3215" y="2904"/>
                </a:lnTo>
                <a:lnTo>
                  <a:pt x="3253" y="2999"/>
                </a:lnTo>
                <a:lnTo>
                  <a:pt x="3292" y="3094"/>
                </a:lnTo>
                <a:lnTo>
                  <a:pt x="3330" y="3189"/>
                </a:lnTo>
                <a:lnTo>
                  <a:pt x="3367" y="3284"/>
                </a:lnTo>
                <a:lnTo>
                  <a:pt x="3404" y="3380"/>
                </a:lnTo>
                <a:lnTo>
                  <a:pt x="3440" y="3476"/>
                </a:lnTo>
                <a:lnTo>
                  <a:pt x="3475" y="3571"/>
                </a:lnTo>
                <a:lnTo>
                  <a:pt x="3510" y="3667"/>
                </a:lnTo>
                <a:lnTo>
                  <a:pt x="3545" y="3764"/>
                </a:lnTo>
                <a:lnTo>
                  <a:pt x="3612" y="3957"/>
                </a:lnTo>
                <a:lnTo>
                  <a:pt x="3677" y="4150"/>
                </a:lnTo>
                <a:lnTo>
                  <a:pt x="3741" y="4345"/>
                </a:lnTo>
                <a:lnTo>
                  <a:pt x="3804" y="4540"/>
                </a:lnTo>
                <a:lnTo>
                  <a:pt x="3866" y="4736"/>
                </a:lnTo>
                <a:lnTo>
                  <a:pt x="3927" y="4931"/>
                </a:lnTo>
                <a:lnTo>
                  <a:pt x="3985" y="5128"/>
                </a:lnTo>
                <a:lnTo>
                  <a:pt x="4044" y="5324"/>
                </a:lnTo>
                <a:lnTo>
                  <a:pt x="4101" y="5521"/>
                </a:lnTo>
                <a:lnTo>
                  <a:pt x="4159" y="5719"/>
                </a:lnTo>
                <a:lnTo>
                  <a:pt x="4162" y="5726"/>
                </a:lnTo>
                <a:lnTo>
                  <a:pt x="4165" y="5732"/>
                </a:lnTo>
                <a:lnTo>
                  <a:pt x="4168" y="5738"/>
                </a:lnTo>
                <a:lnTo>
                  <a:pt x="4173" y="5744"/>
                </a:lnTo>
                <a:lnTo>
                  <a:pt x="4177" y="5748"/>
                </a:lnTo>
                <a:lnTo>
                  <a:pt x="4181" y="5753"/>
                </a:lnTo>
                <a:lnTo>
                  <a:pt x="4186" y="5756"/>
                </a:lnTo>
                <a:lnTo>
                  <a:pt x="4191" y="5760"/>
                </a:lnTo>
                <a:lnTo>
                  <a:pt x="4201" y="5766"/>
                </a:lnTo>
                <a:lnTo>
                  <a:pt x="4213" y="5771"/>
                </a:lnTo>
                <a:lnTo>
                  <a:pt x="4224" y="5775"/>
                </a:lnTo>
                <a:lnTo>
                  <a:pt x="4235" y="5779"/>
                </a:lnTo>
                <a:lnTo>
                  <a:pt x="4246" y="5784"/>
                </a:lnTo>
                <a:lnTo>
                  <a:pt x="4256" y="5789"/>
                </a:lnTo>
                <a:lnTo>
                  <a:pt x="4265" y="5794"/>
                </a:lnTo>
                <a:lnTo>
                  <a:pt x="4273" y="5801"/>
                </a:lnTo>
                <a:lnTo>
                  <a:pt x="4276" y="5806"/>
                </a:lnTo>
                <a:lnTo>
                  <a:pt x="4280" y="5810"/>
                </a:lnTo>
                <a:lnTo>
                  <a:pt x="4282" y="5815"/>
                </a:lnTo>
                <a:lnTo>
                  <a:pt x="4284" y="5821"/>
                </a:lnTo>
                <a:lnTo>
                  <a:pt x="4285" y="5827"/>
                </a:lnTo>
                <a:lnTo>
                  <a:pt x="4286" y="5834"/>
                </a:lnTo>
                <a:lnTo>
                  <a:pt x="4286" y="5842"/>
                </a:lnTo>
                <a:lnTo>
                  <a:pt x="4285" y="5851"/>
                </a:lnTo>
                <a:lnTo>
                  <a:pt x="4256" y="5897"/>
                </a:lnTo>
                <a:lnTo>
                  <a:pt x="4226" y="5940"/>
                </a:lnTo>
                <a:lnTo>
                  <a:pt x="4194" y="5983"/>
                </a:lnTo>
                <a:lnTo>
                  <a:pt x="4161" y="6023"/>
                </a:lnTo>
                <a:lnTo>
                  <a:pt x="4127" y="6062"/>
                </a:lnTo>
                <a:lnTo>
                  <a:pt x="4092" y="6099"/>
                </a:lnTo>
                <a:lnTo>
                  <a:pt x="4055" y="6134"/>
                </a:lnTo>
                <a:lnTo>
                  <a:pt x="4017" y="6167"/>
                </a:lnTo>
                <a:lnTo>
                  <a:pt x="3978" y="6198"/>
                </a:lnTo>
                <a:lnTo>
                  <a:pt x="3938" y="6228"/>
                </a:lnTo>
                <a:lnTo>
                  <a:pt x="3897" y="6256"/>
                </a:lnTo>
                <a:lnTo>
                  <a:pt x="3855" y="6282"/>
                </a:lnTo>
                <a:lnTo>
                  <a:pt x="3812" y="6307"/>
                </a:lnTo>
                <a:lnTo>
                  <a:pt x="3768" y="6329"/>
                </a:lnTo>
                <a:lnTo>
                  <a:pt x="3723" y="6351"/>
                </a:lnTo>
                <a:lnTo>
                  <a:pt x="3677" y="6371"/>
                </a:lnTo>
                <a:lnTo>
                  <a:pt x="3631" y="6388"/>
                </a:lnTo>
                <a:lnTo>
                  <a:pt x="3584" y="6404"/>
                </a:lnTo>
                <a:lnTo>
                  <a:pt x="3535" y="6419"/>
                </a:lnTo>
                <a:lnTo>
                  <a:pt x="3487" y="6432"/>
                </a:lnTo>
                <a:lnTo>
                  <a:pt x="3438" y="6443"/>
                </a:lnTo>
                <a:lnTo>
                  <a:pt x="3388" y="6452"/>
                </a:lnTo>
                <a:lnTo>
                  <a:pt x="3338" y="6460"/>
                </a:lnTo>
                <a:lnTo>
                  <a:pt x="3287" y="6467"/>
                </a:lnTo>
                <a:lnTo>
                  <a:pt x="3236" y="6472"/>
                </a:lnTo>
                <a:lnTo>
                  <a:pt x="3183" y="6476"/>
                </a:lnTo>
                <a:lnTo>
                  <a:pt x="3132" y="6478"/>
                </a:lnTo>
                <a:lnTo>
                  <a:pt x="3079" y="6478"/>
                </a:lnTo>
                <a:lnTo>
                  <a:pt x="3026" y="6476"/>
                </a:lnTo>
                <a:lnTo>
                  <a:pt x="2973" y="6474"/>
                </a:lnTo>
                <a:lnTo>
                  <a:pt x="2920" y="6468"/>
                </a:lnTo>
                <a:lnTo>
                  <a:pt x="2866" y="6462"/>
                </a:lnTo>
                <a:lnTo>
                  <a:pt x="2860" y="6406"/>
                </a:lnTo>
                <a:lnTo>
                  <a:pt x="2854" y="6350"/>
                </a:lnTo>
                <a:lnTo>
                  <a:pt x="2849" y="6292"/>
                </a:lnTo>
                <a:lnTo>
                  <a:pt x="2843" y="6235"/>
                </a:lnTo>
                <a:lnTo>
                  <a:pt x="2838" y="6177"/>
                </a:lnTo>
                <a:lnTo>
                  <a:pt x="2831" y="6119"/>
                </a:lnTo>
                <a:lnTo>
                  <a:pt x="2826" y="6061"/>
                </a:lnTo>
                <a:lnTo>
                  <a:pt x="2820" y="6004"/>
                </a:lnTo>
                <a:lnTo>
                  <a:pt x="2814" y="5946"/>
                </a:lnTo>
                <a:lnTo>
                  <a:pt x="2807" y="5889"/>
                </a:lnTo>
                <a:lnTo>
                  <a:pt x="2799" y="5832"/>
                </a:lnTo>
                <a:lnTo>
                  <a:pt x="2792" y="5777"/>
                </a:lnTo>
                <a:lnTo>
                  <a:pt x="2784" y="5722"/>
                </a:lnTo>
                <a:lnTo>
                  <a:pt x="2775" y="5667"/>
                </a:lnTo>
                <a:lnTo>
                  <a:pt x="2766" y="5614"/>
                </a:lnTo>
                <a:lnTo>
                  <a:pt x="2755" y="5562"/>
                </a:lnTo>
                <a:lnTo>
                  <a:pt x="2744" y="5543"/>
                </a:lnTo>
                <a:lnTo>
                  <a:pt x="2734" y="5523"/>
                </a:lnTo>
                <a:lnTo>
                  <a:pt x="2724" y="5502"/>
                </a:lnTo>
                <a:lnTo>
                  <a:pt x="2716" y="5481"/>
                </a:lnTo>
                <a:lnTo>
                  <a:pt x="2708" y="5458"/>
                </a:lnTo>
                <a:lnTo>
                  <a:pt x="2702" y="5436"/>
                </a:lnTo>
                <a:lnTo>
                  <a:pt x="2694" y="5413"/>
                </a:lnTo>
                <a:lnTo>
                  <a:pt x="2688" y="5390"/>
                </a:lnTo>
                <a:lnTo>
                  <a:pt x="2677" y="5343"/>
                </a:lnTo>
                <a:lnTo>
                  <a:pt x="2667" y="5294"/>
                </a:lnTo>
                <a:lnTo>
                  <a:pt x="2655" y="5245"/>
                </a:lnTo>
                <a:lnTo>
                  <a:pt x="2644" y="5196"/>
                </a:lnTo>
                <a:lnTo>
                  <a:pt x="2621" y="5080"/>
                </a:lnTo>
                <a:lnTo>
                  <a:pt x="2600" y="4966"/>
                </a:lnTo>
                <a:lnTo>
                  <a:pt x="2578" y="4852"/>
                </a:lnTo>
                <a:lnTo>
                  <a:pt x="2557" y="4740"/>
                </a:lnTo>
                <a:lnTo>
                  <a:pt x="2535" y="4628"/>
                </a:lnTo>
                <a:lnTo>
                  <a:pt x="2513" y="4518"/>
                </a:lnTo>
                <a:lnTo>
                  <a:pt x="2491" y="4408"/>
                </a:lnTo>
                <a:lnTo>
                  <a:pt x="2468" y="4298"/>
                </a:lnTo>
                <a:lnTo>
                  <a:pt x="2443" y="4189"/>
                </a:lnTo>
                <a:lnTo>
                  <a:pt x="2418" y="4080"/>
                </a:lnTo>
                <a:lnTo>
                  <a:pt x="2390" y="3971"/>
                </a:lnTo>
                <a:lnTo>
                  <a:pt x="2361" y="3861"/>
                </a:lnTo>
                <a:lnTo>
                  <a:pt x="2330" y="3750"/>
                </a:lnTo>
                <a:lnTo>
                  <a:pt x="2297" y="3639"/>
                </a:lnTo>
                <a:lnTo>
                  <a:pt x="2280" y="3584"/>
                </a:lnTo>
                <a:lnTo>
                  <a:pt x="2261" y="3527"/>
                </a:lnTo>
                <a:lnTo>
                  <a:pt x="2243" y="3471"/>
                </a:lnTo>
                <a:lnTo>
                  <a:pt x="2223" y="3414"/>
                </a:lnTo>
                <a:lnTo>
                  <a:pt x="2211" y="3391"/>
                </a:lnTo>
                <a:lnTo>
                  <a:pt x="2198" y="3370"/>
                </a:lnTo>
                <a:lnTo>
                  <a:pt x="2193" y="3359"/>
                </a:lnTo>
                <a:lnTo>
                  <a:pt x="2190" y="3347"/>
                </a:lnTo>
                <a:lnTo>
                  <a:pt x="2189" y="3341"/>
                </a:lnTo>
                <a:lnTo>
                  <a:pt x="2188" y="3334"/>
                </a:lnTo>
                <a:lnTo>
                  <a:pt x="2188" y="3327"/>
                </a:lnTo>
                <a:lnTo>
                  <a:pt x="2189" y="3319"/>
                </a:lnTo>
                <a:lnTo>
                  <a:pt x="2199" y="3343"/>
                </a:lnTo>
                <a:lnTo>
                  <a:pt x="2212" y="3367"/>
                </a:lnTo>
                <a:lnTo>
                  <a:pt x="2224" y="3391"/>
                </a:lnTo>
                <a:lnTo>
                  <a:pt x="2236" y="3415"/>
                </a:lnTo>
                <a:lnTo>
                  <a:pt x="2250" y="3439"/>
                </a:lnTo>
                <a:lnTo>
                  <a:pt x="2264" y="3463"/>
                </a:lnTo>
                <a:lnTo>
                  <a:pt x="2280" y="3486"/>
                </a:lnTo>
                <a:lnTo>
                  <a:pt x="2296" y="3508"/>
                </a:lnTo>
                <a:lnTo>
                  <a:pt x="2313" y="3530"/>
                </a:lnTo>
                <a:lnTo>
                  <a:pt x="2331" y="3550"/>
                </a:lnTo>
                <a:lnTo>
                  <a:pt x="2350" y="3570"/>
                </a:lnTo>
                <a:lnTo>
                  <a:pt x="2370" y="3589"/>
                </a:lnTo>
                <a:lnTo>
                  <a:pt x="2392" y="3607"/>
                </a:lnTo>
                <a:lnTo>
                  <a:pt x="2415" y="3623"/>
                </a:lnTo>
                <a:lnTo>
                  <a:pt x="2427" y="3631"/>
                </a:lnTo>
                <a:lnTo>
                  <a:pt x="2439" y="3638"/>
                </a:lnTo>
                <a:lnTo>
                  <a:pt x="2452" y="3644"/>
                </a:lnTo>
                <a:lnTo>
                  <a:pt x="2465" y="3651"/>
                </a:lnTo>
                <a:lnTo>
                  <a:pt x="2485" y="3637"/>
                </a:lnTo>
                <a:lnTo>
                  <a:pt x="2473" y="3627"/>
                </a:lnTo>
                <a:lnTo>
                  <a:pt x="2463" y="3618"/>
                </a:lnTo>
                <a:lnTo>
                  <a:pt x="2453" y="3608"/>
                </a:lnTo>
                <a:lnTo>
                  <a:pt x="2443" y="3598"/>
                </a:lnTo>
                <a:lnTo>
                  <a:pt x="2426" y="3578"/>
                </a:lnTo>
                <a:lnTo>
                  <a:pt x="2410" y="3556"/>
                </a:lnTo>
                <a:lnTo>
                  <a:pt x="2396" y="3534"/>
                </a:lnTo>
                <a:lnTo>
                  <a:pt x="2383" y="3512"/>
                </a:lnTo>
                <a:lnTo>
                  <a:pt x="2370" y="3490"/>
                </a:lnTo>
                <a:lnTo>
                  <a:pt x="2359" y="3467"/>
                </a:lnTo>
                <a:lnTo>
                  <a:pt x="2338" y="3420"/>
                </a:lnTo>
                <a:lnTo>
                  <a:pt x="2318" y="3375"/>
                </a:lnTo>
                <a:lnTo>
                  <a:pt x="2307" y="3352"/>
                </a:lnTo>
                <a:lnTo>
                  <a:pt x="2296" y="3330"/>
                </a:lnTo>
                <a:lnTo>
                  <a:pt x="2284" y="3307"/>
                </a:lnTo>
                <a:lnTo>
                  <a:pt x="2271" y="3286"/>
                </a:lnTo>
                <a:lnTo>
                  <a:pt x="2284" y="3287"/>
                </a:lnTo>
                <a:lnTo>
                  <a:pt x="2296" y="3290"/>
                </a:lnTo>
                <a:lnTo>
                  <a:pt x="2310" y="3293"/>
                </a:lnTo>
                <a:lnTo>
                  <a:pt x="2322" y="3297"/>
                </a:lnTo>
                <a:lnTo>
                  <a:pt x="2350" y="3307"/>
                </a:lnTo>
                <a:lnTo>
                  <a:pt x="2377" y="3318"/>
                </a:lnTo>
                <a:lnTo>
                  <a:pt x="2436" y="3345"/>
                </a:lnTo>
                <a:lnTo>
                  <a:pt x="2497" y="3371"/>
                </a:lnTo>
                <a:lnTo>
                  <a:pt x="2528" y="3384"/>
                </a:lnTo>
                <a:lnTo>
                  <a:pt x="2559" y="3394"/>
                </a:lnTo>
                <a:lnTo>
                  <a:pt x="2574" y="3399"/>
                </a:lnTo>
                <a:lnTo>
                  <a:pt x="2589" y="3403"/>
                </a:lnTo>
                <a:lnTo>
                  <a:pt x="2605" y="3407"/>
                </a:lnTo>
                <a:lnTo>
                  <a:pt x="2620" y="3410"/>
                </a:lnTo>
                <a:lnTo>
                  <a:pt x="2636" y="3412"/>
                </a:lnTo>
                <a:lnTo>
                  <a:pt x="2651" y="3413"/>
                </a:lnTo>
                <a:lnTo>
                  <a:pt x="2667" y="3413"/>
                </a:lnTo>
                <a:lnTo>
                  <a:pt x="2681" y="3413"/>
                </a:lnTo>
                <a:lnTo>
                  <a:pt x="2697" y="3411"/>
                </a:lnTo>
                <a:lnTo>
                  <a:pt x="2711" y="3408"/>
                </a:lnTo>
                <a:lnTo>
                  <a:pt x="2726" y="3405"/>
                </a:lnTo>
                <a:lnTo>
                  <a:pt x="2741" y="3399"/>
                </a:lnTo>
                <a:lnTo>
                  <a:pt x="2671" y="3372"/>
                </a:lnTo>
                <a:lnTo>
                  <a:pt x="2603" y="3342"/>
                </a:lnTo>
                <a:lnTo>
                  <a:pt x="2537" y="3308"/>
                </a:lnTo>
                <a:lnTo>
                  <a:pt x="2473" y="3275"/>
                </a:lnTo>
                <a:lnTo>
                  <a:pt x="2410" y="3239"/>
                </a:lnTo>
                <a:lnTo>
                  <a:pt x="2350" y="3201"/>
                </a:lnTo>
                <a:lnTo>
                  <a:pt x="2290" y="3161"/>
                </a:lnTo>
                <a:lnTo>
                  <a:pt x="2232" y="3120"/>
                </a:lnTo>
                <a:lnTo>
                  <a:pt x="2176" y="3078"/>
                </a:lnTo>
                <a:lnTo>
                  <a:pt x="2120" y="3033"/>
                </a:lnTo>
                <a:lnTo>
                  <a:pt x="2066" y="2988"/>
                </a:lnTo>
                <a:lnTo>
                  <a:pt x="2012" y="2940"/>
                </a:lnTo>
                <a:lnTo>
                  <a:pt x="1961" y="2892"/>
                </a:lnTo>
                <a:lnTo>
                  <a:pt x="1909" y="2843"/>
                </a:lnTo>
                <a:lnTo>
                  <a:pt x="1859" y="2792"/>
                </a:lnTo>
                <a:lnTo>
                  <a:pt x="1808" y="2741"/>
                </a:lnTo>
                <a:lnTo>
                  <a:pt x="1760" y="2688"/>
                </a:lnTo>
                <a:lnTo>
                  <a:pt x="1710" y="2636"/>
                </a:lnTo>
                <a:lnTo>
                  <a:pt x="1662" y="2582"/>
                </a:lnTo>
                <a:lnTo>
                  <a:pt x="1615" y="2527"/>
                </a:lnTo>
                <a:lnTo>
                  <a:pt x="1520" y="2415"/>
                </a:lnTo>
                <a:lnTo>
                  <a:pt x="1425" y="2302"/>
                </a:lnTo>
                <a:lnTo>
                  <a:pt x="1331" y="2188"/>
                </a:lnTo>
                <a:lnTo>
                  <a:pt x="1234" y="2074"/>
                </a:lnTo>
                <a:lnTo>
                  <a:pt x="1186" y="2016"/>
                </a:lnTo>
                <a:lnTo>
                  <a:pt x="1136" y="1959"/>
                </a:lnTo>
                <a:lnTo>
                  <a:pt x="1087" y="1901"/>
                </a:lnTo>
                <a:lnTo>
                  <a:pt x="1036" y="1845"/>
                </a:lnTo>
                <a:lnTo>
                  <a:pt x="957" y="1757"/>
                </a:lnTo>
                <a:lnTo>
                  <a:pt x="880" y="1669"/>
                </a:lnTo>
                <a:lnTo>
                  <a:pt x="802" y="1581"/>
                </a:lnTo>
                <a:lnTo>
                  <a:pt x="727" y="1490"/>
                </a:lnTo>
                <a:lnTo>
                  <a:pt x="688" y="1445"/>
                </a:lnTo>
                <a:lnTo>
                  <a:pt x="651" y="1399"/>
                </a:lnTo>
                <a:lnTo>
                  <a:pt x="614" y="1353"/>
                </a:lnTo>
                <a:lnTo>
                  <a:pt x="578" y="1306"/>
                </a:lnTo>
                <a:lnTo>
                  <a:pt x="542" y="1260"/>
                </a:lnTo>
                <a:lnTo>
                  <a:pt x="507" y="1213"/>
                </a:lnTo>
                <a:lnTo>
                  <a:pt x="472" y="1165"/>
                </a:lnTo>
                <a:lnTo>
                  <a:pt x="438" y="1118"/>
                </a:lnTo>
                <a:lnTo>
                  <a:pt x="404" y="1071"/>
                </a:lnTo>
                <a:lnTo>
                  <a:pt x="372" y="1022"/>
                </a:lnTo>
                <a:lnTo>
                  <a:pt x="340" y="974"/>
                </a:lnTo>
                <a:lnTo>
                  <a:pt x="309" y="925"/>
                </a:lnTo>
                <a:lnTo>
                  <a:pt x="278" y="876"/>
                </a:lnTo>
                <a:lnTo>
                  <a:pt x="248" y="827"/>
                </a:lnTo>
                <a:lnTo>
                  <a:pt x="219" y="777"/>
                </a:lnTo>
                <a:lnTo>
                  <a:pt x="190" y="728"/>
                </a:lnTo>
                <a:lnTo>
                  <a:pt x="164" y="678"/>
                </a:lnTo>
                <a:lnTo>
                  <a:pt x="137" y="627"/>
                </a:lnTo>
                <a:lnTo>
                  <a:pt x="112" y="576"/>
                </a:lnTo>
                <a:lnTo>
                  <a:pt x="87" y="525"/>
                </a:lnTo>
                <a:lnTo>
                  <a:pt x="64" y="474"/>
                </a:lnTo>
                <a:lnTo>
                  <a:pt x="41" y="421"/>
                </a:lnTo>
                <a:lnTo>
                  <a:pt x="20" y="370"/>
                </a:lnTo>
                <a:lnTo>
                  <a:pt x="0" y="318"/>
                </a:lnTo>
                <a:lnTo>
                  <a:pt x="24" y="315"/>
                </a:lnTo>
                <a:lnTo>
                  <a:pt x="45" y="314"/>
                </a:lnTo>
                <a:lnTo>
                  <a:pt x="67" y="315"/>
                </a:lnTo>
                <a:lnTo>
                  <a:pt x="87" y="318"/>
                </a:lnTo>
                <a:lnTo>
                  <a:pt x="108" y="323"/>
                </a:lnTo>
                <a:lnTo>
                  <a:pt x="126" y="329"/>
                </a:lnTo>
                <a:lnTo>
                  <a:pt x="145" y="337"/>
                </a:lnTo>
                <a:lnTo>
                  <a:pt x="164" y="346"/>
                </a:lnTo>
                <a:lnTo>
                  <a:pt x="181" y="356"/>
                </a:lnTo>
                <a:lnTo>
                  <a:pt x="198" y="367"/>
                </a:lnTo>
                <a:lnTo>
                  <a:pt x="215" y="379"/>
                </a:lnTo>
                <a:lnTo>
                  <a:pt x="231" y="391"/>
                </a:lnTo>
                <a:lnTo>
                  <a:pt x="264" y="417"/>
                </a:lnTo>
                <a:lnTo>
                  <a:pt x="296" y="444"/>
                </a:lnTo>
                <a:lnTo>
                  <a:pt x="313" y="457"/>
                </a:lnTo>
                <a:lnTo>
                  <a:pt x="329" y="469"/>
                </a:lnTo>
                <a:lnTo>
                  <a:pt x="346" y="481"/>
                </a:lnTo>
                <a:lnTo>
                  <a:pt x="362" y="492"/>
                </a:lnTo>
                <a:lnTo>
                  <a:pt x="379" y="502"/>
                </a:lnTo>
                <a:lnTo>
                  <a:pt x="396" y="511"/>
                </a:lnTo>
                <a:lnTo>
                  <a:pt x="414" y="518"/>
                </a:lnTo>
                <a:lnTo>
                  <a:pt x="432" y="525"/>
                </a:lnTo>
                <a:lnTo>
                  <a:pt x="451" y="529"/>
                </a:lnTo>
                <a:lnTo>
                  <a:pt x="469" y="532"/>
                </a:lnTo>
                <a:lnTo>
                  <a:pt x="490" y="533"/>
                </a:lnTo>
                <a:lnTo>
                  <a:pt x="510" y="532"/>
                </a:lnTo>
                <a:lnTo>
                  <a:pt x="531" y="528"/>
                </a:lnTo>
                <a:lnTo>
                  <a:pt x="554" y="522"/>
                </a:lnTo>
                <a:lnTo>
                  <a:pt x="576" y="514"/>
                </a:lnTo>
                <a:lnTo>
                  <a:pt x="601" y="502"/>
                </a:lnTo>
                <a:lnTo>
                  <a:pt x="627" y="494"/>
                </a:lnTo>
                <a:lnTo>
                  <a:pt x="653" y="484"/>
                </a:lnTo>
                <a:lnTo>
                  <a:pt x="680" y="473"/>
                </a:lnTo>
                <a:lnTo>
                  <a:pt x="707" y="460"/>
                </a:lnTo>
                <a:lnTo>
                  <a:pt x="759" y="432"/>
                </a:lnTo>
                <a:lnTo>
                  <a:pt x="812" y="402"/>
                </a:lnTo>
                <a:lnTo>
                  <a:pt x="839" y="389"/>
                </a:lnTo>
                <a:lnTo>
                  <a:pt x="864" y="376"/>
                </a:lnTo>
                <a:lnTo>
                  <a:pt x="891" y="364"/>
                </a:lnTo>
                <a:lnTo>
                  <a:pt x="917" y="353"/>
                </a:lnTo>
                <a:lnTo>
                  <a:pt x="942" y="344"/>
                </a:lnTo>
                <a:lnTo>
                  <a:pt x="967" y="338"/>
                </a:lnTo>
                <a:lnTo>
                  <a:pt x="980" y="335"/>
                </a:lnTo>
                <a:lnTo>
                  <a:pt x="992" y="333"/>
                </a:lnTo>
                <a:lnTo>
                  <a:pt x="1004" y="332"/>
                </a:lnTo>
                <a:lnTo>
                  <a:pt x="1017" y="332"/>
                </a:lnTo>
                <a:lnTo>
                  <a:pt x="1036" y="334"/>
                </a:lnTo>
                <a:lnTo>
                  <a:pt x="1055" y="336"/>
                </a:lnTo>
                <a:lnTo>
                  <a:pt x="1073" y="339"/>
                </a:lnTo>
                <a:lnTo>
                  <a:pt x="1091" y="343"/>
                </a:lnTo>
                <a:lnTo>
                  <a:pt x="1127" y="352"/>
                </a:lnTo>
                <a:lnTo>
                  <a:pt x="1163" y="363"/>
                </a:lnTo>
                <a:lnTo>
                  <a:pt x="1232" y="387"/>
                </a:lnTo>
                <a:lnTo>
                  <a:pt x="1300" y="412"/>
                </a:lnTo>
                <a:lnTo>
                  <a:pt x="1334" y="424"/>
                </a:lnTo>
                <a:lnTo>
                  <a:pt x="1368" y="435"/>
                </a:lnTo>
                <a:lnTo>
                  <a:pt x="1384" y="440"/>
                </a:lnTo>
                <a:lnTo>
                  <a:pt x="1402" y="444"/>
                </a:lnTo>
                <a:lnTo>
                  <a:pt x="1418" y="447"/>
                </a:lnTo>
                <a:lnTo>
                  <a:pt x="1436" y="450"/>
                </a:lnTo>
                <a:lnTo>
                  <a:pt x="1453" y="452"/>
                </a:lnTo>
                <a:lnTo>
                  <a:pt x="1471" y="453"/>
                </a:lnTo>
                <a:lnTo>
                  <a:pt x="1488" y="454"/>
                </a:lnTo>
                <a:lnTo>
                  <a:pt x="1506" y="453"/>
                </a:lnTo>
                <a:lnTo>
                  <a:pt x="1524" y="452"/>
                </a:lnTo>
                <a:lnTo>
                  <a:pt x="1542" y="449"/>
                </a:lnTo>
                <a:lnTo>
                  <a:pt x="1560" y="446"/>
                </a:lnTo>
                <a:lnTo>
                  <a:pt x="1579" y="441"/>
                </a:lnTo>
                <a:lnTo>
                  <a:pt x="1585" y="437"/>
                </a:lnTo>
                <a:lnTo>
                  <a:pt x="1591" y="432"/>
                </a:lnTo>
                <a:lnTo>
                  <a:pt x="1595" y="427"/>
                </a:lnTo>
                <a:lnTo>
                  <a:pt x="1599" y="421"/>
                </a:lnTo>
                <a:lnTo>
                  <a:pt x="1603" y="415"/>
                </a:lnTo>
                <a:lnTo>
                  <a:pt x="1607" y="409"/>
                </a:lnTo>
                <a:lnTo>
                  <a:pt x="1609" y="402"/>
                </a:lnTo>
                <a:lnTo>
                  <a:pt x="1611" y="396"/>
                </a:lnTo>
                <a:lnTo>
                  <a:pt x="1614" y="382"/>
                </a:lnTo>
                <a:lnTo>
                  <a:pt x="1617" y="367"/>
                </a:lnTo>
                <a:lnTo>
                  <a:pt x="1618" y="352"/>
                </a:lnTo>
                <a:lnTo>
                  <a:pt x="1620" y="337"/>
                </a:lnTo>
                <a:lnTo>
                  <a:pt x="1622" y="323"/>
                </a:lnTo>
                <a:lnTo>
                  <a:pt x="1625" y="309"/>
                </a:lnTo>
                <a:lnTo>
                  <a:pt x="1627" y="302"/>
                </a:lnTo>
                <a:lnTo>
                  <a:pt x="1629" y="294"/>
                </a:lnTo>
                <a:lnTo>
                  <a:pt x="1632" y="288"/>
                </a:lnTo>
                <a:lnTo>
                  <a:pt x="1635" y="282"/>
                </a:lnTo>
                <a:lnTo>
                  <a:pt x="1639" y="277"/>
                </a:lnTo>
                <a:lnTo>
                  <a:pt x="1645" y="272"/>
                </a:lnTo>
                <a:lnTo>
                  <a:pt x="1650" y="267"/>
                </a:lnTo>
                <a:lnTo>
                  <a:pt x="1656" y="263"/>
                </a:lnTo>
                <a:lnTo>
                  <a:pt x="1663" y="259"/>
                </a:lnTo>
                <a:lnTo>
                  <a:pt x="1671" y="256"/>
                </a:lnTo>
                <a:lnTo>
                  <a:pt x="1680" y="253"/>
                </a:lnTo>
                <a:lnTo>
                  <a:pt x="1690" y="251"/>
                </a:lnTo>
                <a:lnTo>
                  <a:pt x="1840" y="237"/>
                </a:lnTo>
                <a:lnTo>
                  <a:pt x="1838" y="229"/>
                </a:lnTo>
                <a:lnTo>
                  <a:pt x="1835" y="223"/>
                </a:lnTo>
                <a:lnTo>
                  <a:pt x="1831" y="217"/>
                </a:lnTo>
                <a:lnTo>
                  <a:pt x="1827" y="212"/>
                </a:lnTo>
                <a:lnTo>
                  <a:pt x="1823" y="208"/>
                </a:lnTo>
                <a:lnTo>
                  <a:pt x="1818" y="204"/>
                </a:lnTo>
                <a:lnTo>
                  <a:pt x="1812" y="201"/>
                </a:lnTo>
                <a:lnTo>
                  <a:pt x="1806" y="197"/>
                </a:lnTo>
                <a:lnTo>
                  <a:pt x="1782" y="187"/>
                </a:lnTo>
                <a:lnTo>
                  <a:pt x="1758" y="176"/>
                </a:lnTo>
                <a:lnTo>
                  <a:pt x="1676" y="176"/>
                </a:lnTo>
                <a:lnTo>
                  <a:pt x="1684" y="152"/>
                </a:lnTo>
                <a:lnTo>
                  <a:pt x="1690" y="128"/>
                </a:lnTo>
                <a:lnTo>
                  <a:pt x="1696" y="105"/>
                </a:lnTo>
                <a:lnTo>
                  <a:pt x="1701" y="82"/>
                </a:lnTo>
                <a:lnTo>
                  <a:pt x="1707" y="60"/>
                </a:lnTo>
                <a:lnTo>
                  <a:pt x="1716" y="38"/>
                </a:lnTo>
                <a:lnTo>
                  <a:pt x="1720" y="28"/>
                </a:lnTo>
                <a:lnTo>
                  <a:pt x="1726" y="18"/>
                </a:lnTo>
                <a:lnTo>
                  <a:pt x="1731" y="9"/>
                </a:lnTo>
                <a:lnTo>
                  <a:pt x="1738" y="0"/>
                </a:lnTo>
                <a:lnTo>
                  <a:pt x="1754" y="4"/>
                </a:lnTo>
                <a:lnTo>
                  <a:pt x="1770" y="8"/>
                </a:lnTo>
                <a:lnTo>
                  <a:pt x="1786" y="11"/>
                </a:lnTo>
                <a:lnTo>
                  <a:pt x="1803" y="13"/>
                </a:lnTo>
                <a:lnTo>
                  <a:pt x="1836" y="15"/>
                </a:lnTo>
                <a:lnTo>
                  <a:pt x="1871" y="16"/>
                </a:lnTo>
                <a:lnTo>
                  <a:pt x="1906" y="15"/>
                </a:lnTo>
                <a:lnTo>
                  <a:pt x="1942" y="14"/>
                </a:lnTo>
                <a:lnTo>
                  <a:pt x="1978" y="13"/>
                </a:lnTo>
                <a:lnTo>
                  <a:pt x="2014" y="14"/>
                </a:lnTo>
                <a:close/>
              </a:path>
            </a:pathLst>
          </a:custGeom>
          <a:solidFill>
            <a:srgbClr val="006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73"/>
          <p:cNvSpPr>
            <a:spLocks/>
          </p:cNvSpPr>
          <p:nvPr/>
        </p:nvSpPr>
        <p:spPr bwMode="auto">
          <a:xfrm>
            <a:off x="6854825" y="4991100"/>
            <a:ext cx="625475" cy="728663"/>
          </a:xfrm>
          <a:custGeom>
            <a:avLst/>
            <a:gdLst>
              <a:gd name="T0" fmla="*/ 2147483647 w 2364"/>
              <a:gd name="T1" fmla="*/ 2147483647 h 3211"/>
              <a:gd name="T2" fmla="*/ 2147483647 w 2364"/>
              <a:gd name="T3" fmla="*/ 2147483647 h 3211"/>
              <a:gd name="T4" fmla="*/ 2147483647 w 2364"/>
              <a:gd name="T5" fmla="*/ 2147483647 h 3211"/>
              <a:gd name="T6" fmla="*/ 2147483647 w 2364"/>
              <a:gd name="T7" fmla="*/ 2147483647 h 3211"/>
              <a:gd name="T8" fmla="*/ 2147483647 w 2364"/>
              <a:gd name="T9" fmla="*/ 2147483647 h 3211"/>
              <a:gd name="T10" fmla="*/ 2147483647 w 2364"/>
              <a:gd name="T11" fmla="*/ 2147483647 h 3211"/>
              <a:gd name="T12" fmla="*/ 2147483647 w 2364"/>
              <a:gd name="T13" fmla="*/ 2147483647 h 3211"/>
              <a:gd name="T14" fmla="*/ 2147483647 w 2364"/>
              <a:gd name="T15" fmla="*/ 2147483647 h 3211"/>
              <a:gd name="T16" fmla="*/ 2147483647 w 2364"/>
              <a:gd name="T17" fmla="*/ 2147483647 h 3211"/>
              <a:gd name="T18" fmla="*/ 2147483647 w 2364"/>
              <a:gd name="T19" fmla="*/ 2147483647 h 3211"/>
              <a:gd name="T20" fmla="*/ 2147483647 w 2364"/>
              <a:gd name="T21" fmla="*/ 2147483647 h 3211"/>
              <a:gd name="T22" fmla="*/ 2147483647 w 2364"/>
              <a:gd name="T23" fmla="*/ 2147483647 h 3211"/>
              <a:gd name="T24" fmla="*/ 2147483647 w 2364"/>
              <a:gd name="T25" fmla="*/ 2147483647 h 3211"/>
              <a:gd name="T26" fmla="*/ 2147483647 w 2364"/>
              <a:gd name="T27" fmla="*/ 2147483647 h 3211"/>
              <a:gd name="T28" fmla="*/ 2147483647 w 2364"/>
              <a:gd name="T29" fmla="*/ 2147483647 h 3211"/>
              <a:gd name="T30" fmla="*/ 2147483647 w 2364"/>
              <a:gd name="T31" fmla="*/ 2147483647 h 3211"/>
              <a:gd name="T32" fmla="*/ 2147483647 w 2364"/>
              <a:gd name="T33" fmla="*/ 2147483647 h 3211"/>
              <a:gd name="T34" fmla="*/ 2147483647 w 2364"/>
              <a:gd name="T35" fmla="*/ 2147483647 h 3211"/>
              <a:gd name="T36" fmla="*/ 2147483647 w 2364"/>
              <a:gd name="T37" fmla="*/ 2147483647 h 3211"/>
              <a:gd name="T38" fmla="*/ 2147483647 w 2364"/>
              <a:gd name="T39" fmla="*/ 2147483647 h 3211"/>
              <a:gd name="T40" fmla="*/ 2147483647 w 2364"/>
              <a:gd name="T41" fmla="*/ 2147483647 h 3211"/>
              <a:gd name="T42" fmla="*/ 2147483647 w 2364"/>
              <a:gd name="T43" fmla="*/ 2147483647 h 3211"/>
              <a:gd name="T44" fmla="*/ 2147483647 w 2364"/>
              <a:gd name="T45" fmla="*/ 2147483647 h 3211"/>
              <a:gd name="T46" fmla="*/ 2147483647 w 2364"/>
              <a:gd name="T47" fmla="*/ 2147483647 h 3211"/>
              <a:gd name="T48" fmla="*/ 2147483647 w 2364"/>
              <a:gd name="T49" fmla="*/ 2147483647 h 3211"/>
              <a:gd name="T50" fmla="*/ 2147483647 w 2364"/>
              <a:gd name="T51" fmla="*/ 2147483647 h 3211"/>
              <a:gd name="T52" fmla="*/ 2147483647 w 2364"/>
              <a:gd name="T53" fmla="*/ 2147483647 h 3211"/>
              <a:gd name="T54" fmla="*/ 2147483647 w 2364"/>
              <a:gd name="T55" fmla="*/ 2147483647 h 3211"/>
              <a:gd name="T56" fmla="*/ 2147483647 w 2364"/>
              <a:gd name="T57" fmla="*/ 2147483647 h 3211"/>
              <a:gd name="T58" fmla="*/ 2147483647 w 2364"/>
              <a:gd name="T59" fmla="*/ 2147483647 h 3211"/>
              <a:gd name="T60" fmla="*/ 2147483647 w 2364"/>
              <a:gd name="T61" fmla="*/ 2147483647 h 3211"/>
              <a:gd name="T62" fmla="*/ 2147483647 w 2364"/>
              <a:gd name="T63" fmla="*/ 2147483647 h 3211"/>
              <a:gd name="T64" fmla="*/ 2147483647 w 2364"/>
              <a:gd name="T65" fmla="*/ 2147483647 h 3211"/>
              <a:gd name="T66" fmla="*/ 2147483647 w 2364"/>
              <a:gd name="T67" fmla="*/ 2147483647 h 3211"/>
              <a:gd name="T68" fmla="*/ 2147483647 w 2364"/>
              <a:gd name="T69" fmla="*/ 2147483647 h 3211"/>
              <a:gd name="T70" fmla="*/ 2147483647 w 2364"/>
              <a:gd name="T71" fmla="*/ 2147483647 h 3211"/>
              <a:gd name="T72" fmla="*/ 2147483647 w 2364"/>
              <a:gd name="T73" fmla="*/ 2147483647 h 3211"/>
              <a:gd name="T74" fmla="*/ 2147483647 w 2364"/>
              <a:gd name="T75" fmla="*/ 2147483647 h 3211"/>
              <a:gd name="T76" fmla="*/ 2147483647 w 2364"/>
              <a:gd name="T77" fmla="*/ 2147483647 h 3211"/>
              <a:gd name="T78" fmla="*/ 2147483647 w 2364"/>
              <a:gd name="T79" fmla="*/ 2147483647 h 3211"/>
              <a:gd name="T80" fmla="*/ 2147483647 w 2364"/>
              <a:gd name="T81" fmla="*/ 2147483647 h 3211"/>
              <a:gd name="T82" fmla="*/ 2147483647 w 2364"/>
              <a:gd name="T83" fmla="*/ 2147483647 h 3211"/>
              <a:gd name="T84" fmla="*/ 2147483647 w 2364"/>
              <a:gd name="T85" fmla="*/ 2147483647 h 3211"/>
              <a:gd name="T86" fmla="*/ 2147483647 w 2364"/>
              <a:gd name="T87" fmla="*/ 2147483647 h 3211"/>
              <a:gd name="T88" fmla="*/ 2147483647 w 2364"/>
              <a:gd name="T89" fmla="*/ 2147483647 h 3211"/>
              <a:gd name="T90" fmla="*/ 2147483647 w 2364"/>
              <a:gd name="T91" fmla="*/ 2147483647 h 3211"/>
              <a:gd name="T92" fmla="*/ 2147483647 w 2364"/>
              <a:gd name="T93" fmla="*/ 2147483647 h 3211"/>
              <a:gd name="T94" fmla="*/ 2147483647 w 2364"/>
              <a:gd name="T95" fmla="*/ 2147483647 h 3211"/>
              <a:gd name="T96" fmla="*/ 2147483647 w 2364"/>
              <a:gd name="T97" fmla="*/ 2147483647 h 3211"/>
              <a:gd name="T98" fmla="*/ 2147483647 w 2364"/>
              <a:gd name="T99" fmla="*/ 2147483647 h 3211"/>
              <a:gd name="T100" fmla="*/ 2147483647 w 2364"/>
              <a:gd name="T101" fmla="*/ 2147483647 h 3211"/>
              <a:gd name="T102" fmla="*/ 2147483647 w 2364"/>
              <a:gd name="T103" fmla="*/ 2147483647 h 3211"/>
              <a:gd name="T104" fmla="*/ 2147483647 w 2364"/>
              <a:gd name="T105" fmla="*/ 2147483647 h 3211"/>
              <a:gd name="T106" fmla="*/ 2147483647 w 2364"/>
              <a:gd name="T107" fmla="*/ 2147483647 h 3211"/>
              <a:gd name="T108" fmla="*/ 2147483647 w 2364"/>
              <a:gd name="T109" fmla="*/ 2147483647 h 3211"/>
              <a:gd name="T110" fmla="*/ 2147483647 w 2364"/>
              <a:gd name="T111" fmla="*/ 2147483647 h 3211"/>
              <a:gd name="T112" fmla="*/ 0 w 2364"/>
              <a:gd name="T113" fmla="*/ 2147483647 h 3211"/>
              <a:gd name="T114" fmla="*/ 2147483647 w 2364"/>
              <a:gd name="T115" fmla="*/ 2147483647 h 3211"/>
              <a:gd name="T116" fmla="*/ 2147483647 w 2364"/>
              <a:gd name="T117" fmla="*/ 2147483647 h 3211"/>
              <a:gd name="T118" fmla="*/ 2147483647 w 2364"/>
              <a:gd name="T119" fmla="*/ 2147483647 h 3211"/>
              <a:gd name="T120" fmla="*/ 2147483647 w 2364"/>
              <a:gd name="T121" fmla="*/ 2147483647 h 3211"/>
              <a:gd name="T122" fmla="*/ 2147483647 w 2364"/>
              <a:gd name="T123" fmla="*/ 2147483647 h 3211"/>
              <a:gd name="T124" fmla="*/ 2147483647 w 2364"/>
              <a:gd name="T125" fmla="*/ 0 h 3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3211"/>
              <a:gd name="T191" fmla="*/ 2364 w 2364"/>
              <a:gd name="T192" fmla="*/ 3211 h 3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3211">
                <a:moveTo>
                  <a:pt x="401" y="81"/>
                </a:moveTo>
                <a:lnTo>
                  <a:pt x="464" y="195"/>
                </a:lnTo>
                <a:lnTo>
                  <a:pt x="480" y="183"/>
                </a:lnTo>
                <a:lnTo>
                  <a:pt x="498" y="171"/>
                </a:lnTo>
                <a:lnTo>
                  <a:pt x="516" y="161"/>
                </a:lnTo>
                <a:lnTo>
                  <a:pt x="537" y="152"/>
                </a:lnTo>
                <a:lnTo>
                  <a:pt x="546" y="149"/>
                </a:lnTo>
                <a:lnTo>
                  <a:pt x="556" y="146"/>
                </a:lnTo>
                <a:lnTo>
                  <a:pt x="566" y="143"/>
                </a:lnTo>
                <a:lnTo>
                  <a:pt x="576" y="142"/>
                </a:lnTo>
                <a:lnTo>
                  <a:pt x="585" y="142"/>
                </a:lnTo>
                <a:lnTo>
                  <a:pt x="593" y="142"/>
                </a:lnTo>
                <a:lnTo>
                  <a:pt x="602" y="145"/>
                </a:lnTo>
                <a:lnTo>
                  <a:pt x="609" y="148"/>
                </a:lnTo>
                <a:lnTo>
                  <a:pt x="498" y="252"/>
                </a:lnTo>
                <a:lnTo>
                  <a:pt x="528" y="318"/>
                </a:lnTo>
                <a:lnTo>
                  <a:pt x="559" y="384"/>
                </a:lnTo>
                <a:lnTo>
                  <a:pt x="591" y="450"/>
                </a:lnTo>
                <a:lnTo>
                  <a:pt x="624" y="514"/>
                </a:lnTo>
                <a:lnTo>
                  <a:pt x="658" y="580"/>
                </a:lnTo>
                <a:lnTo>
                  <a:pt x="693" y="644"/>
                </a:lnTo>
                <a:lnTo>
                  <a:pt x="729" y="708"/>
                </a:lnTo>
                <a:lnTo>
                  <a:pt x="765" y="771"/>
                </a:lnTo>
                <a:lnTo>
                  <a:pt x="802" y="835"/>
                </a:lnTo>
                <a:lnTo>
                  <a:pt x="840" y="898"/>
                </a:lnTo>
                <a:lnTo>
                  <a:pt x="879" y="961"/>
                </a:lnTo>
                <a:lnTo>
                  <a:pt x="918" y="1024"/>
                </a:lnTo>
                <a:lnTo>
                  <a:pt x="996" y="1149"/>
                </a:lnTo>
                <a:lnTo>
                  <a:pt x="1075" y="1273"/>
                </a:lnTo>
                <a:lnTo>
                  <a:pt x="1155" y="1398"/>
                </a:lnTo>
                <a:lnTo>
                  <a:pt x="1236" y="1522"/>
                </a:lnTo>
                <a:lnTo>
                  <a:pt x="1315" y="1647"/>
                </a:lnTo>
                <a:lnTo>
                  <a:pt x="1394" y="1772"/>
                </a:lnTo>
                <a:lnTo>
                  <a:pt x="1432" y="1835"/>
                </a:lnTo>
                <a:lnTo>
                  <a:pt x="1471" y="1898"/>
                </a:lnTo>
                <a:lnTo>
                  <a:pt x="1510" y="1961"/>
                </a:lnTo>
                <a:lnTo>
                  <a:pt x="1547" y="2024"/>
                </a:lnTo>
                <a:lnTo>
                  <a:pt x="1584" y="2088"/>
                </a:lnTo>
                <a:lnTo>
                  <a:pt x="1620" y="2152"/>
                </a:lnTo>
                <a:lnTo>
                  <a:pt x="1655" y="2217"/>
                </a:lnTo>
                <a:lnTo>
                  <a:pt x="1689" y="2281"/>
                </a:lnTo>
                <a:lnTo>
                  <a:pt x="1715" y="2282"/>
                </a:lnTo>
                <a:lnTo>
                  <a:pt x="1740" y="2287"/>
                </a:lnTo>
                <a:lnTo>
                  <a:pt x="1764" y="2292"/>
                </a:lnTo>
                <a:lnTo>
                  <a:pt x="1785" y="2299"/>
                </a:lnTo>
                <a:lnTo>
                  <a:pt x="1807" y="2307"/>
                </a:lnTo>
                <a:lnTo>
                  <a:pt x="1827" y="2317"/>
                </a:lnTo>
                <a:lnTo>
                  <a:pt x="1845" y="2329"/>
                </a:lnTo>
                <a:lnTo>
                  <a:pt x="1863" y="2341"/>
                </a:lnTo>
                <a:lnTo>
                  <a:pt x="1879" y="2355"/>
                </a:lnTo>
                <a:lnTo>
                  <a:pt x="1894" y="2370"/>
                </a:lnTo>
                <a:lnTo>
                  <a:pt x="1910" y="2385"/>
                </a:lnTo>
                <a:lnTo>
                  <a:pt x="1924" y="2402"/>
                </a:lnTo>
                <a:lnTo>
                  <a:pt x="1938" y="2420"/>
                </a:lnTo>
                <a:lnTo>
                  <a:pt x="1951" y="2438"/>
                </a:lnTo>
                <a:lnTo>
                  <a:pt x="1963" y="2456"/>
                </a:lnTo>
                <a:lnTo>
                  <a:pt x="1977" y="2475"/>
                </a:lnTo>
                <a:lnTo>
                  <a:pt x="2000" y="2513"/>
                </a:lnTo>
                <a:lnTo>
                  <a:pt x="2025" y="2552"/>
                </a:lnTo>
                <a:lnTo>
                  <a:pt x="2050" y="2590"/>
                </a:lnTo>
                <a:lnTo>
                  <a:pt x="2075" y="2626"/>
                </a:lnTo>
                <a:lnTo>
                  <a:pt x="2088" y="2643"/>
                </a:lnTo>
                <a:lnTo>
                  <a:pt x="2102" y="2659"/>
                </a:lnTo>
                <a:lnTo>
                  <a:pt x="2117" y="2676"/>
                </a:lnTo>
                <a:lnTo>
                  <a:pt x="2132" y="2690"/>
                </a:lnTo>
                <a:lnTo>
                  <a:pt x="2149" y="2704"/>
                </a:lnTo>
                <a:lnTo>
                  <a:pt x="2165" y="2716"/>
                </a:lnTo>
                <a:lnTo>
                  <a:pt x="2184" y="2727"/>
                </a:lnTo>
                <a:lnTo>
                  <a:pt x="2202" y="2736"/>
                </a:lnTo>
                <a:lnTo>
                  <a:pt x="2232" y="2789"/>
                </a:lnTo>
                <a:lnTo>
                  <a:pt x="2263" y="2842"/>
                </a:lnTo>
                <a:lnTo>
                  <a:pt x="2277" y="2869"/>
                </a:lnTo>
                <a:lnTo>
                  <a:pt x="2292" y="2896"/>
                </a:lnTo>
                <a:lnTo>
                  <a:pt x="2305" y="2923"/>
                </a:lnTo>
                <a:lnTo>
                  <a:pt x="2319" y="2951"/>
                </a:lnTo>
                <a:lnTo>
                  <a:pt x="2330" y="2979"/>
                </a:lnTo>
                <a:lnTo>
                  <a:pt x="2340" y="3007"/>
                </a:lnTo>
                <a:lnTo>
                  <a:pt x="2349" y="3036"/>
                </a:lnTo>
                <a:lnTo>
                  <a:pt x="2356" y="3067"/>
                </a:lnTo>
                <a:lnTo>
                  <a:pt x="2359" y="3082"/>
                </a:lnTo>
                <a:lnTo>
                  <a:pt x="2361" y="3098"/>
                </a:lnTo>
                <a:lnTo>
                  <a:pt x="2363" y="3113"/>
                </a:lnTo>
                <a:lnTo>
                  <a:pt x="2364" y="3129"/>
                </a:lnTo>
                <a:lnTo>
                  <a:pt x="2364" y="3146"/>
                </a:lnTo>
                <a:lnTo>
                  <a:pt x="2364" y="3162"/>
                </a:lnTo>
                <a:lnTo>
                  <a:pt x="2364" y="3180"/>
                </a:lnTo>
                <a:lnTo>
                  <a:pt x="2362" y="3197"/>
                </a:lnTo>
                <a:lnTo>
                  <a:pt x="2357" y="3196"/>
                </a:lnTo>
                <a:lnTo>
                  <a:pt x="2352" y="3196"/>
                </a:lnTo>
                <a:lnTo>
                  <a:pt x="2349" y="3197"/>
                </a:lnTo>
                <a:lnTo>
                  <a:pt x="2345" y="3199"/>
                </a:lnTo>
                <a:lnTo>
                  <a:pt x="2339" y="3204"/>
                </a:lnTo>
                <a:lnTo>
                  <a:pt x="2333" y="3211"/>
                </a:lnTo>
                <a:lnTo>
                  <a:pt x="2327" y="3194"/>
                </a:lnTo>
                <a:lnTo>
                  <a:pt x="2321" y="3176"/>
                </a:lnTo>
                <a:lnTo>
                  <a:pt x="2315" y="3157"/>
                </a:lnTo>
                <a:lnTo>
                  <a:pt x="2310" y="3139"/>
                </a:lnTo>
                <a:lnTo>
                  <a:pt x="2301" y="3101"/>
                </a:lnTo>
                <a:lnTo>
                  <a:pt x="2293" y="3063"/>
                </a:lnTo>
                <a:lnTo>
                  <a:pt x="2286" y="3023"/>
                </a:lnTo>
                <a:lnTo>
                  <a:pt x="2277" y="2985"/>
                </a:lnTo>
                <a:lnTo>
                  <a:pt x="2269" y="2947"/>
                </a:lnTo>
                <a:lnTo>
                  <a:pt x="2259" y="2909"/>
                </a:lnTo>
                <a:lnTo>
                  <a:pt x="2253" y="2891"/>
                </a:lnTo>
                <a:lnTo>
                  <a:pt x="2246" y="2873"/>
                </a:lnTo>
                <a:lnTo>
                  <a:pt x="2239" y="2856"/>
                </a:lnTo>
                <a:lnTo>
                  <a:pt x="2231" y="2839"/>
                </a:lnTo>
                <a:lnTo>
                  <a:pt x="2223" y="2824"/>
                </a:lnTo>
                <a:lnTo>
                  <a:pt x="2214" y="2808"/>
                </a:lnTo>
                <a:lnTo>
                  <a:pt x="2203" y="2794"/>
                </a:lnTo>
                <a:lnTo>
                  <a:pt x="2192" y="2779"/>
                </a:lnTo>
                <a:lnTo>
                  <a:pt x="2180" y="2766"/>
                </a:lnTo>
                <a:lnTo>
                  <a:pt x="2166" y="2754"/>
                </a:lnTo>
                <a:lnTo>
                  <a:pt x="2152" y="2743"/>
                </a:lnTo>
                <a:lnTo>
                  <a:pt x="2135" y="2733"/>
                </a:lnTo>
                <a:lnTo>
                  <a:pt x="2118" y="2724"/>
                </a:lnTo>
                <a:lnTo>
                  <a:pt x="2099" y="2716"/>
                </a:lnTo>
                <a:lnTo>
                  <a:pt x="2079" y="2709"/>
                </a:lnTo>
                <a:lnTo>
                  <a:pt x="2057" y="2704"/>
                </a:lnTo>
                <a:lnTo>
                  <a:pt x="2048" y="2692"/>
                </a:lnTo>
                <a:lnTo>
                  <a:pt x="2040" y="2680"/>
                </a:lnTo>
                <a:lnTo>
                  <a:pt x="2031" y="2667"/>
                </a:lnTo>
                <a:lnTo>
                  <a:pt x="2023" y="2653"/>
                </a:lnTo>
                <a:lnTo>
                  <a:pt x="2007" y="2625"/>
                </a:lnTo>
                <a:lnTo>
                  <a:pt x="1991" y="2596"/>
                </a:lnTo>
                <a:lnTo>
                  <a:pt x="1975" y="2566"/>
                </a:lnTo>
                <a:lnTo>
                  <a:pt x="1958" y="2535"/>
                </a:lnTo>
                <a:lnTo>
                  <a:pt x="1942" y="2506"/>
                </a:lnTo>
                <a:lnTo>
                  <a:pt x="1923" y="2478"/>
                </a:lnTo>
                <a:lnTo>
                  <a:pt x="1914" y="2464"/>
                </a:lnTo>
                <a:lnTo>
                  <a:pt x="1905" y="2451"/>
                </a:lnTo>
                <a:lnTo>
                  <a:pt x="1894" y="2438"/>
                </a:lnTo>
                <a:lnTo>
                  <a:pt x="1883" y="2427"/>
                </a:lnTo>
                <a:lnTo>
                  <a:pt x="1872" y="2416"/>
                </a:lnTo>
                <a:lnTo>
                  <a:pt x="1860" y="2404"/>
                </a:lnTo>
                <a:lnTo>
                  <a:pt x="1848" y="2395"/>
                </a:lnTo>
                <a:lnTo>
                  <a:pt x="1835" y="2386"/>
                </a:lnTo>
                <a:lnTo>
                  <a:pt x="1821" y="2379"/>
                </a:lnTo>
                <a:lnTo>
                  <a:pt x="1807" y="2373"/>
                </a:lnTo>
                <a:lnTo>
                  <a:pt x="1792" y="2367"/>
                </a:lnTo>
                <a:lnTo>
                  <a:pt x="1776" y="2363"/>
                </a:lnTo>
                <a:lnTo>
                  <a:pt x="1759" y="2361"/>
                </a:lnTo>
                <a:lnTo>
                  <a:pt x="1741" y="2360"/>
                </a:lnTo>
                <a:lnTo>
                  <a:pt x="1723" y="2360"/>
                </a:lnTo>
                <a:lnTo>
                  <a:pt x="1703" y="2362"/>
                </a:lnTo>
                <a:lnTo>
                  <a:pt x="1666" y="2298"/>
                </a:lnTo>
                <a:lnTo>
                  <a:pt x="1629" y="2232"/>
                </a:lnTo>
                <a:lnTo>
                  <a:pt x="1590" y="2168"/>
                </a:lnTo>
                <a:lnTo>
                  <a:pt x="1552" y="2103"/>
                </a:lnTo>
                <a:lnTo>
                  <a:pt x="1472" y="1975"/>
                </a:lnTo>
                <a:lnTo>
                  <a:pt x="1391" y="1847"/>
                </a:lnTo>
                <a:lnTo>
                  <a:pt x="1309" y="1719"/>
                </a:lnTo>
                <a:lnTo>
                  <a:pt x="1226" y="1591"/>
                </a:lnTo>
                <a:lnTo>
                  <a:pt x="1143" y="1463"/>
                </a:lnTo>
                <a:lnTo>
                  <a:pt x="1060" y="1334"/>
                </a:lnTo>
                <a:lnTo>
                  <a:pt x="977" y="1206"/>
                </a:lnTo>
                <a:lnTo>
                  <a:pt x="896" y="1077"/>
                </a:lnTo>
                <a:lnTo>
                  <a:pt x="816" y="947"/>
                </a:lnTo>
                <a:lnTo>
                  <a:pt x="738" y="816"/>
                </a:lnTo>
                <a:lnTo>
                  <a:pt x="698" y="751"/>
                </a:lnTo>
                <a:lnTo>
                  <a:pt x="661" y="685"/>
                </a:lnTo>
                <a:lnTo>
                  <a:pt x="623" y="619"/>
                </a:lnTo>
                <a:lnTo>
                  <a:pt x="587" y="553"/>
                </a:lnTo>
                <a:lnTo>
                  <a:pt x="551" y="486"/>
                </a:lnTo>
                <a:lnTo>
                  <a:pt x="516" y="420"/>
                </a:lnTo>
                <a:lnTo>
                  <a:pt x="482" y="352"/>
                </a:lnTo>
                <a:lnTo>
                  <a:pt x="449" y="285"/>
                </a:lnTo>
                <a:lnTo>
                  <a:pt x="442" y="296"/>
                </a:lnTo>
                <a:lnTo>
                  <a:pt x="434" y="306"/>
                </a:lnTo>
                <a:lnTo>
                  <a:pt x="426" y="314"/>
                </a:lnTo>
                <a:lnTo>
                  <a:pt x="417" y="322"/>
                </a:lnTo>
                <a:lnTo>
                  <a:pt x="400" y="335"/>
                </a:lnTo>
                <a:lnTo>
                  <a:pt x="385" y="347"/>
                </a:lnTo>
                <a:lnTo>
                  <a:pt x="376" y="353"/>
                </a:lnTo>
                <a:lnTo>
                  <a:pt x="370" y="359"/>
                </a:lnTo>
                <a:lnTo>
                  <a:pt x="364" y="366"/>
                </a:lnTo>
                <a:lnTo>
                  <a:pt x="358" y="373"/>
                </a:lnTo>
                <a:lnTo>
                  <a:pt x="354" y="382"/>
                </a:lnTo>
                <a:lnTo>
                  <a:pt x="351" y="391"/>
                </a:lnTo>
                <a:lnTo>
                  <a:pt x="348" y="402"/>
                </a:lnTo>
                <a:lnTo>
                  <a:pt x="347" y="413"/>
                </a:lnTo>
                <a:lnTo>
                  <a:pt x="256" y="384"/>
                </a:lnTo>
                <a:lnTo>
                  <a:pt x="271" y="369"/>
                </a:lnTo>
                <a:lnTo>
                  <a:pt x="288" y="353"/>
                </a:lnTo>
                <a:lnTo>
                  <a:pt x="307" y="338"/>
                </a:lnTo>
                <a:lnTo>
                  <a:pt x="327" y="323"/>
                </a:lnTo>
                <a:lnTo>
                  <a:pt x="346" y="308"/>
                </a:lnTo>
                <a:lnTo>
                  <a:pt x="366" y="293"/>
                </a:lnTo>
                <a:lnTo>
                  <a:pt x="385" y="278"/>
                </a:lnTo>
                <a:lnTo>
                  <a:pt x="400" y="262"/>
                </a:lnTo>
                <a:lnTo>
                  <a:pt x="407" y="254"/>
                </a:lnTo>
                <a:lnTo>
                  <a:pt x="413" y="246"/>
                </a:lnTo>
                <a:lnTo>
                  <a:pt x="420" y="238"/>
                </a:lnTo>
                <a:lnTo>
                  <a:pt x="424" y="229"/>
                </a:lnTo>
                <a:lnTo>
                  <a:pt x="427" y="221"/>
                </a:lnTo>
                <a:lnTo>
                  <a:pt x="429" y="212"/>
                </a:lnTo>
                <a:lnTo>
                  <a:pt x="430" y="204"/>
                </a:lnTo>
                <a:lnTo>
                  <a:pt x="430" y="195"/>
                </a:lnTo>
                <a:lnTo>
                  <a:pt x="428" y="186"/>
                </a:lnTo>
                <a:lnTo>
                  <a:pt x="425" y="176"/>
                </a:lnTo>
                <a:lnTo>
                  <a:pt x="420" y="167"/>
                </a:lnTo>
                <a:lnTo>
                  <a:pt x="412" y="157"/>
                </a:lnTo>
                <a:lnTo>
                  <a:pt x="404" y="147"/>
                </a:lnTo>
                <a:lnTo>
                  <a:pt x="394" y="136"/>
                </a:lnTo>
                <a:lnTo>
                  <a:pt x="381" y="125"/>
                </a:lnTo>
                <a:lnTo>
                  <a:pt x="367" y="114"/>
                </a:lnTo>
                <a:lnTo>
                  <a:pt x="354" y="111"/>
                </a:lnTo>
                <a:lnTo>
                  <a:pt x="340" y="109"/>
                </a:lnTo>
                <a:lnTo>
                  <a:pt x="327" y="109"/>
                </a:lnTo>
                <a:lnTo>
                  <a:pt x="315" y="109"/>
                </a:lnTo>
                <a:lnTo>
                  <a:pt x="302" y="111"/>
                </a:lnTo>
                <a:lnTo>
                  <a:pt x="290" y="113"/>
                </a:lnTo>
                <a:lnTo>
                  <a:pt x="277" y="116"/>
                </a:lnTo>
                <a:lnTo>
                  <a:pt x="265" y="120"/>
                </a:lnTo>
                <a:lnTo>
                  <a:pt x="254" y="125"/>
                </a:lnTo>
                <a:lnTo>
                  <a:pt x="241" y="130"/>
                </a:lnTo>
                <a:lnTo>
                  <a:pt x="230" y="136"/>
                </a:lnTo>
                <a:lnTo>
                  <a:pt x="219" y="142"/>
                </a:lnTo>
                <a:lnTo>
                  <a:pt x="196" y="158"/>
                </a:lnTo>
                <a:lnTo>
                  <a:pt x="175" y="173"/>
                </a:lnTo>
                <a:lnTo>
                  <a:pt x="130" y="206"/>
                </a:lnTo>
                <a:lnTo>
                  <a:pt x="87" y="239"/>
                </a:lnTo>
                <a:lnTo>
                  <a:pt x="65" y="253"/>
                </a:lnTo>
                <a:lnTo>
                  <a:pt x="44" y="266"/>
                </a:lnTo>
                <a:lnTo>
                  <a:pt x="33" y="273"/>
                </a:lnTo>
                <a:lnTo>
                  <a:pt x="21" y="278"/>
                </a:lnTo>
                <a:lnTo>
                  <a:pt x="11" y="282"/>
                </a:lnTo>
                <a:lnTo>
                  <a:pt x="0" y="285"/>
                </a:lnTo>
                <a:lnTo>
                  <a:pt x="11" y="268"/>
                </a:lnTo>
                <a:lnTo>
                  <a:pt x="23" y="251"/>
                </a:lnTo>
                <a:lnTo>
                  <a:pt x="37" y="236"/>
                </a:lnTo>
                <a:lnTo>
                  <a:pt x="50" y="221"/>
                </a:lnTo>
                <a:lnTo>
                  <a:pt x="63" y="206"/>
                </a:lnTo>
                <a:lnTo>
                  <a:pt x="78" y="193"/>
                </a:lnTo>
                <a:lnTo>
                  <a:pt x="93" y="180"/>
                </a:lnTo>
                <a:lnTo>
                  <a:pt x="108" y="167"/>
                </a:lnTo>
                <a:lnTo>
                  <a:pt x="123" y="155"/>
                </a:lnTo>
                <a:lnTo>
                  <a:pt x="139" y="142"/>
                </a:lnTo>
                <a:lnTo>
                  <a:pt x="155" y="131"/>
                </a:lnTo>
                <a:lnTo>
                  <a:pt x="171" y="121"/>
                </a:lnTo>
                <a:lnTo>
                  <a:pt x="188" y="111"/>
                </a:lnTo>
                <a:lnTo>
                  <a:pt x="205" y="102"/>
                </a:lnTo>
                <a:lnTo>
                  <a:pt x="223" y="93"/>
                </a:lnTo>
                <a:lnTo>
                  <a:pt x="240" y="84"/>
                </a:lnTo>
                <a:lnTo>
                  <a:pt x="275" y="68"/>
                </a:lnTo>
                <a:lnTo>
                  <a:pt x="312" y="55"/>
                </a:lnTo>
                <a:lnTo>
                  <a:pt x="351" y="42"/>
                </a:lnTo>
                <a:lnTo>
                  <a:pt x="389" y="31"/>
                </a:lnTo>
                <a:lnTo>
                  <a:pt x="428" y="22"/>
                </a:lnTo>
                <a:lnTo>
                  <a:pt x="467" y="13"/>
                </a:lnTo>
                <a:lnTo>
                  <a:pt x="506" y="6"/>
                </a:lnTo>
                <a:lnTo>
                  <a:pt x="546" y="0"/>
                </a:lnTo>
                <a:lnTo>
                  <a:pt x="401"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8" name="Freeform 74"/>
          <p:cNvSpPr>
            <a:spLocks/>
          </p:cNvSpPr>
          <p:nvPr/>
        </p:nvSpPr>
        <p:spPr bwMode="auto">
          <a:xfrm>
            <a:off x="6162675" y="5175250"/>
            <a:ext cx="900113" cy="949325"/>
          </a:xfrm>
          <a:custGeom>
            <a:avLst/>
            <a:gdLst>
              <a:gd name="T0" fmla="*/ 2147483647 w 3404"/>
              <a:gd name="T1" fmla="*/ 2147483647 h 4187"/>
              <a:gd name="T2" fmla="*/ 2147483647 w 3404"/>
              <a:gd name="T3" fmla="*/ 2147483647 h 4187"/>
              <a:gd name="T4" fmla="*/ 2147483647 w 3404"/>
              <a:gd name="T5" fmla="*/ 2147483647 h 4187"/>
              <a:gd name="T6" fmla="*/ 2147483647 w 3404"/>
              <a:gd name="T7" fmla="*/ 2147483647 h 4187"/>
              <a:gd name="T8" fmla="*/ 2147483647 w 3404"/>
              <a:gd name="T9" fmla="*/ 2147483647 h 4187"/>
              <a:gd name="T10" fmla="*/ 2147483647 w 3404"/>
              <a:gd name="T11" fmla="*/ 2147483647 h 4187"/>
              <a:gd name="T12" fmla="*/ 2147483647 w 3404"/>
              <a:gd name="T13" fmla="*/ 2147483647 h 4187"/>
              <a:gd name="T14" fmla="*/ 2147483647 w 3404"/>
              <a:gd name="T15" fmla="*/ 2147483647 h 4187"/>
              <a:gd name="T16" fmla="*/ 2147483647 w 3404"/>
              <a:gd name="T17" fmla="*/ 2147483647 h 4187"/>
              <a:gd name="T18" fmla="*/ 2147483647 w 3404"/>
              <a:gd name="T19" fmla="*/ 2147483647 h 4187"/>
              <a:gd name="T20" fmla="*/ 2147483647 w 3404"/>
              <a:gd name="T21" fmla="*/ 2147483647 h 4187"/>
              <a:gd name="T22" fmla="*/ 2147483647 w 3404"/>
              <a:gd name="T23" fmla="*/ 2147483647 h 4187"/>
              <a:gd name="T24" fmla="*/ 2147483647 w 3404"/>
              <a:gd name="T25" fmla="*/ 2147483647 h 4187"/>
              <a:gd name="T26" fmla="*/ 2147483647 w 3404"/>
              <a:gd name="T27" fmla="*/ 2147483647 h 4187"/>
              <a:gd name="T28" fmla="*/ 2147483647 w 3404"/>
              <a:gd name="T29" fmla="*/ 2147483647 h 4187"/>
              <a:gd name="T30" fmla="*/ 2147483647 w 3404"/>
              <a:gd name="T31" fmla="*/ 2147483647 h 4187"/>
              <a:gd name="T32" fmla="*/ 0 w 3404"/>
              <a:gd name="T33" fmla="*/ 2147483647 h 4187"/>
              <a:gd name="T34" fmla="*/ 2147483647 w 3404"/>
              <a:gd name="T35" fmla="*/ 2147483647 h 4187"/>
              <a:gd name="T36" fmla="*/ 2147483647 w 3404"/>
              <a:gd name="T37" fmla="*/ 2147483647 h 4187"/>
              <a:gd name="T38" fmla="*/ 2147483647 w 3404"/>
              <a:gd name="T39" fmla="*/ 2147483647 h 4187"/>
              <a:gd name="T40" fmla="*/ 2147483647 w 3404"/>
              <a:gd name="T41" fmla="*/ 2147483647 h 4187"/>
              <a:gd name="T42" fmla="*/ 2147483647 w 3404"/>
              <a:gd name="T43" fmla="*/ 2147483647 h 4187"/>
              <a:gd name="T44" fmla="*/ 2147483647 w 3404"/>
              <a:gd name="T45" fmla="*/ 2147483647 h 4187"/>
              <a:gd name="T46" fmla="*/ 2147483647 w 3404"/>
              <a:gd name="T47" fmla="*/ 2147483647 h 4187"/>
              <a:gd name="T48" fmla="*/ 2147483647 w 3404"/>
              <a:gd name="T49" fmla="*/ 2147483647 h 4187"/>
              <a:gd name="T50" fmla="*/ 2147483647 w 3404"/>
              <a:gd name="T51" fmla="*/ 2147483647 h 4187"/>
              <a:gd name="T52" fmla="*/ 2147483647 w 3404"/>
              <a:gd name="T53" fmla="*/ 2147483647 h 4187"/>
              <a:gd name="T54" fmla="*/ 2147483647 w 3404"/>
              <a:gd name="T55" fmla="*/ 2147483647 h 4187"/>
              <a:gd name="T56" fmla="*/ 2147483647 w 3404"/>
              <a:gd name="T57" fmla="*/ 2147483647 h 4187"/>
              <a:gd name="T58" fmla="*/ 2147483647 w 3404"/>
              <a:gd name="T59" fmla="*/ 2147483647 h 4187"/>
              <a:gd name="T60" fmla="*/ 2147483647 w 3404"/>
              <a:gd name="T61" fmla="*/ 2147483647 h 4187"/>
              <a:gd name="T62" fmla="*/ 2147483647 w 3404"/>
              <a:gd name="T63" fmla="*/ 2147483647 h 4187"/>
              <a:gd name="T64" fmla="*/ 2147483647 w 3404"/>
              <a:gd name="T65" fmla="*/ 2147483647 h 4187"/>
              <a:gd name="T66" fmla="*/ 2147483647 w 3404"/>
              <a:gd name="T67" fmla="*/ 2147483647 h 4187"/>
              <a:gd name="T68" fmla="*/ 2147483647 w 3404"/>
              <a:gd name="T69" fmla="*/ 2147483647 h 4187"/>
              <a:gd name="T70" fmla="*/ 2147483647 w 3404"/>
              <a:gd name="T71" fmla="*/ 2147483647 h 4187"/>
              <a:gd name="T72" fmla="*/ 2147483647 w 3404"/>
              <a:gd name="T73" fmla="*/ 2147483647 h 4187"/>
              <a:gd name="T74" fmla="*/ 2147483647 w 3404"/>
              <a:gd name="T75" fmla="*/ 2147483647 h 4187"/>
              <a:gd name="T76" fmla="*/ 2147483647 w 3404"/>
              <a:gd name="T77" fmla="*/ 2147483647 h 4187"/>
              <a:gd name="T78" fmla="*/ 2147483647 w 3404"/>
              <a:gd name="T79" fmla="*/ 2147483647 h 4187"/>
              <a:gd name="T80" fmla="*/ 2147483647 w 3404"/>
              <a:gd name="T81" fmla="*/ 2147483647 h 4187"/>
              <a:gd name="T82" fmla="*/ 2147483647 w 3404"/>
              <a:gd name="T83" fmla="*/ 2147483647 h 4187"/>
              <a:gd name="T84" fmla="*/ 2147483647 w 3404"/>
              <a:gd name="T85" fmla="*/ 2147483647 h 4187"/>
              <a:gd name="T86" fmla="*/ 2147483647 w 3404"/>
              <a:gd name="T87" fmla="*/ 2147483647 h 4187"/>
              <a:gd name="T88" fmla="*/ 2147483647 w 3404"/>
              <a:gd name="T89" fmla="*/ 2147483647 h 4187"/>
              <a:gd name="T90" fmla="*/ 2147483647 w 3404"/>
              <a:gd name="T91" fmla="*/ 2147483647 h 4187"/>
              <a:gd name="T92" fmla="*/ 2147483647 w 3404"/>
              <a:gd name="T93" fmla="*/ 2147483647 h 4187"/>
              <a:gd name="T94" fmla="*/ 2147483647 w 3404"/>
              <a:gd name="T95" fmla="*/ 2147483647 h 4187"/>
              <a:gd name="T96" fmla="*/ 2147483647 w 3404"/>
              <a:gd name="T97" fmla="*/ 2147483647 h 4187"/>
              <a:gd name="T98" fmla="*/ 2147483647 w 3404"/>
              <a:gd name="T99" fmla="*/ 2147483647 h 4187"/>
              <a:gd name="T100" fmla="*/ 2147483647 w 3404"/>
              <a:gd name="T101" fmla="*/ 2147483647 h 4187"/>
              <a:gd name="T102" fmla="*/ 2147483647 w 3404"/>
              <a:gd name="T103" fmla="*/ 2147483647 h 4187"/>
              <a:gd name="T104" fmla="*/ 2147483647 w 3404"/>
              <a:gd name="T105" fmla="*/ 2147483647 h 4187"/>
              <a:gd name="T106" fmla="*/ 2147483647 w 3404"/>
              <a:gd name="T107" fmla="*/ 2147483647 h 4187"/>
              <a:gd name="T108" fmla="*/ 2147483647 w 3404"/>
              <a:gd name="T109" fmla="*/ 2147483647 h 4187"/>
              <a:gd name="T110" fmla="*/ 2147483647 w 3404"/>
              <a:gd name="T111" fmla="*/ 2147483647 h 4187"/>
              <a:gd name="T112" fmla="*/ 2147483647 w 3404"/>
              <a:gd name="T113" fmla="*/ 2147483647 h 4187"/>
              <a:gd name="T114" fmla="*/ 2147483647 w 3404"/>
              <a:gd name="T115" fmla="*/ 0 h 41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04"/>
              <a:gd name="T175" fmla="*/ 0 h 4187"/>
              <a:gd name="T176" fmla="*/ 3404 w 3404"/>
              <a:gd name="T177" fmla="*/ 4187 h 41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04" h="4187">
                <a:moveTo>
                  <a:pt x="3128" y="2200"/>
                </a:moveTo>
                <a:lnTo>
                  <a:pt x="2992" y="2326"/>
                </a:lnTo>
                <a:lnTo>
                  <a:pt x="2858" y="2450"/>
                </a:lnTo>
                <a:lnTo>
                  <a:pt x="2725" y="2572"/>
                </a:lnTo>
                <a:lnTo>
                  <a:pt x="2591" y="2693"/>
                </a:lnTo>
                <a:lnTo>
                  <a:pt x="2459" y="2813"/>
                </a:lnTo>
                <a:lnTo>
                  <a:pt x="2328" y="2933"/>
                </a:lnTo>
                <a:lnTo>
                  <a:pt x="2198" y="3052"/>
                </a:lnTo>
                <a:lnTo>
                  <a:pt x="2067" y="3172"/>
                </a:lnTo>
                <a:lnTo>
                  <a:pt x="1938" y="3292"/>
                </a:lnTo>
                <a:lnTo>
                  <a:pt x="1810" y="3414"/>
                </a:lnTo>
                <a:lnTo>
                  <a:pt x="1681" y="3537"/>
                </a:lnTo>
                <a:lnTo>
                  <a:pt x="1553" y="3662"/>
                </a:lnTo>
                <a:lnTo>
                  <a:pt x="1490" y="3724"/>
                </a:lnTo>
                <a:lnTo>
                  <a:pt x="1426" y="3789"/>
                </a:lnTo>
                <a:lnTo>
                  <a:pt x="1363" y="3853"/>
                </a:lnTo>
                <a:lnTo>
                  <a:pt x="1299" y="3918"/>
                </a:lnTo>
                <a:lnTo>
                  <a:pt x="1236" y="3984"/>
                </a:lnTo>
                <a:lnTo>
                  <a:pt x="1173" y="4051"/>
                </a:lnTo>
                <a:lnTo>
                  <a:pt x="1110" y="4118"/>
                </a:lnTo>
                <a:lnTo>
                  <a:pt x="1047" y="4187"/>
                </a:lnTo>
                <a:lnTo>
                  <a:pt x="1023" y="4181"/>
                </a:lnTo>
                <a:lnTo>
                  <a:pt x="1002" y="4175"/>
                </a:lnTo>
                <a:lnTo>
                  <a:pt x="981" y="4167"/>
                </a:lnTo>
                <a:lnTo>
                  <a:pt x="961" y="4157"/>
                </a:lnTo>
                <a:lnTo>
                  <a:pt x="942" y="4146"/>
                </a:lnTo>
                <a:lnTo>
                  <a:pt x="923" y="4135"/>
                </a:lnTo>
                <a:lnTo>
                  <a:pt x="906" y="4121"/>
                </a:lnTo>
                <a:lnTo>
                  <a:pt x="889" y="4107"/>
                </a:lnTo>
                <a:lnTo>
                  <a:pt x="872" y="4093"/>
                </a:lnTo>
                <a:lnTo>
                  <a:pt x="857" y="4078"/>
                </a:lnTo>
                <a:lnTo>
                  <a:pt x="840" y="4063"/>
                </a:lnTo>
                <a:lnTo>
                  <a:pt x="825" y="4047"/>
                </a:lnTo>
                <a:lnTo>
                  <a:pt x="793" y="4015"/>
                </a:lnTo>
                <a:lnTo>
                  <a:pt x="761" y="3982"/>
                </a:lnTo>
                <a:lnTo>
                  <a:pt x="716" y="3931"/>
                </a:lnTo>
                <a:lnTo>
                  <a:pt x="670" y="3881"/>
                </a:lnTo>
                <a:lnTo>
                  <a:pt x="623" y="3830"/>
                </a:lnTo>
                <a:lnTo>
                  <a:pt x="576" y="3781"/>
                </a:lnTo>
                <a:lnTo>
                  <a:pt x="528" y="3731"/>
                </a:lnTo>
                <a:lnTo>
                  <a:pt x="480" y="3683"/>
                </a:lnTo>
                <a:lnTo>
                  <a:pt x="431" y="3635"/>
                </a:lnTo>
                <a:lnTo>
                  <a:pt x="382" y="3586"/>
                </a:lnTo>
                <a:lnTo>
                  <a:pt x="334" y="3539"/>
                </a:lnTo>
                <a:lnTo>
                  <a:pt x="285" y="3491"/>
                </a:lnTo>
                <a:lnTo>
                  <a:pt x="236" y="3444"/>
                </a:lnTo>
                <a:lnTo>
                  <a:pt x="189" y="3398"/>
                </a:lnTo>
                <a:lnTo>
                  <a:pt x="140" y="3351"/>
                </a:lnTo>
                <a:lnTo>
                  <a:pt x="93" y="3306"/>
                </a:lnTo>
                <a:lnTo>
                  <a:pt x="47" y="3260"/>
                </a:lnTo>
                <a:lnTo>
                  <a:pt x="0" y="3214"/>
                </a:lnTo>
                <a:lnTo>
                  <a:pt x="6" y="3209"/>
                </a:lnTo>
                <a:lnTo>
                  <a:pt x="12" y="3203"/>
                </a:lnTo>
                <a:lnTo>
                  <a:pt x="14" y="3197"/>
                </a:lnTo>
                <a:lnTo>
                  <a:pt x="16" y="3190"/>
                </a:lnTo>
                <a:lnTo>
                  <a:pt x="16" y="3177"/>
                </a:lnTo>
                <a:lnTo>
                  <a:pt x="16" y="3163"/>
                </a:lnTo>
                <a:lnTo>
                  <a:pt x="39" y="3147"/>
                </a:lnTo>
                <a:lnTo>
                  <a:pt x="63" y="3131"/>
                </a:lnTo>
                <a:lnTo>
                  <a:pt x="88" y="3112"/>
                </a:lnTo>
                <a:lnTo>
                  <a:pt x="112" y="3094"/>
                </a:lnTo>
                <a:lnTo>
                  <a:pt x="162" y="3056"/>
                </a:lnTo>
                <a:lnTo>
                  <a:pt x="212" y="3016"/>
                </a:lnTo>
                <a:lnTo>
                  <a:pt x="264" y="2974"/>
                </a:lnTo>
                <a:lnTo>
                  <a:pt x="315" y="2931"/>
                </a:lnTo>
                <a:lnTo>
                  <a:pt x="366" y="2888"/>
                </a:lnTo>
                <a:lnTo>
                  <a:pt x="417" y="2844"/>
                </a:lnTo>
                <a:lnTo>
                  <a:pt x="437" y="2863"/>
                </a:lnTo>
                <a:lnTo>
                  <a:pt x="540" y="2788"/>
                </a:lnTo>
                <a:lnTo>
                  <a:pt x="642" y="2710"/>
                </a:lnTo>
                <a:lnTo>
                  <a:pt x="746" y="2633"/>
                </a:lnTo>
                <a:lnTo>
                  <a:pt x="849" y="2554"/>
                </a:lnTo>
                <a:lnTo>
                  <a:pt x="952" y="2475"/>
                </a:lnTo>
                <a:lnTo>
                  <a:pt x="1055" y="2395"/>
                </a:lnTo>
                <a:lnTo>
                  <a:pt x="1158" y="2314"/>
                </a:lnTo>
                <a:lnTo>
                  <a:pt x="1261" y="2233"/>
                </a:lnTo>
                <a:lnTo>
                  <a:pt x="1365" y="2152"/>
                </a:lnTo>
                <a:lnTo>
                  <a:pt x="1468" y="2070"/>
                </a:lnTo>
                <a:lnTo>
                  <a:pt x="1572" y="1989"/>
                </a:lnTo>
                <a:lnTo>
                  <a:pt x="1676" y="1907"/>
                </a:lnTo>
                <a:lnTo>
                  <a:pt x="1781" y="1824"/>
                </a:lnTo>
                <a:lnTo>
                  <a:pt x="1886" y="1743"/>
                </a:lnTo>
                <a:lnTo>
                  <a:pt x="1991" y="1661"/>
                </a:lnTo>
                <a:lnTo>
                  <a:pt x="2097" y="1578"/>
                </a:lnTo>
                <a:lnTo>
                  <a:pt x="2179" y="1422"/>
                </a:lnTo>
                <a:lnTo>
                  <a:pt x="2186" y="1428"/>
                </a:lnTo>
                <a:lnTo>
                  <a:pt x="2193" y="1434"/>
                </a:lnTo>
                <a:lnTo>
                  <a:pt x="2199" y="1438"/>
                </a:lnTo>
                <a:lnTo>
                  <a:pt x="2206" y="1442"/>
                </a:lnTo>
                <a:lnTo>
                  <a:pt x="2212" y="1445"/>
                </a:lnTo>
                <a:lnTo>
                  <a:pt x="2218" y="1447"/>
                </a:lnTo>
                <a:lnTo>
                  <a:pt x="2224" y="1449"/>
                </a:lnTo>
                <a:lnTo>
                  <a:pt x="2231" y="1450"/>
                </a:lnTo>
                <a:lnTo>
                  <a:pt x="2242" y="1451"/>
                </a:lnTo>
                <a:lnTo>
                  <a:pt x="2254" y="1450"/>
                </a:lnTo>
                <a:lnTo>
                  <a:pt x="2266" y="1448"/>
                </a:lnTo>
                <a:lnTo>
                  <a:pt x="2278" y="1446"/>
                </a:lnTo>
                <a:lnTo>
                  <a:pt x="2290" y="1443"/>
                </a:lnTo>
                <a:lnTo>
                  <a:pt x="2303" y="1441"/>
                </a:lnTo>
                <a:lnTo>
                  <a:pt x="2315" y="1439"/>
                </a:lnTo>
                <a:lnTo>
                  <a:pt x="2328" y="1438"/>
                </a:lnTo>
                <a:lnTo>
                  <a:pt x="2342" y="1439"/>
                </a:lnTo>
                <a:lnTo>
                  <a:pt x="2356" y="1442"/>
                </a:lnTo>
                <a:lnTo>
                  <a:pt x="2364" y="1444"/>
                </a:lnTo>
                <a:lnTo>
                  <a:pt x="2372" y="1447"/>
                </a:lnTo>
                <a:lnTo>
                  <a:pt x="2380" y="1451"/>
                </a:lnTo>
                <a:lnTo>
                  <a:pt x="2388" y="1455"/>
                </a:lnTo>
                <a:lnTo>
                  <a:pt x="2406" y="1458"/>
                </a:lnTo>
                <a:lnTo>
                  <a:pt x="2422" y="1461"/>
                </a:lnTo>
                <a:lnTo>
                  <a:pt x="2439" y="1466"/>
                </a:lnTo>
                <a:lnTo>
                  <a:pt x="2455" y="1472"/>
                </a:lnTo>
                <a:lnTo>
                  <a:pt x="2471" y="1478"/>
                </a:lnTo>
                <a:lnTo>
                  <a:pt x="2487" y="1486"/>
                </a:lnTo>
                <a:lnTo>
                  <a:pt x="2502" y="1494"/>
                </a:lnTo>
                <a:lnTo>
                  <a:pt x="2517" y="1502"/>
                </a:lnTo>
                <a:lnTo>
                  <a:pt x="2547" y="1520"/>
                </a:lnTo>
                <a:lnTo>
                  <a:pt x="2575" y="1540"/>
                </a:lnTo>
                <a:lnTo>
                  <a:pt x="2603" y="1561"/>
                </a:lnTo>
                <a:lnTo>
                  <a:pt x="2632" y="1583"/>
                </a:lnTo>
                <a:lnTo>
                  <a:pt x="2660" y="1606"/>
                </a:lnTo>
                <a:lnTo>
                  <a:pt x="2688" y="1628"/>
                </a:lnTo>
                <a:lnTo>
                  <a:pt x="2716" y="1649"/>
                </a:lnTo>
                <a:lnTo>
                  <a:pt x="2745" y="1669"/>
                </a:lnTo>
                <a:lnTo>
                  <a:pt x="2760" y="1678"/>
                </a:lnTo>
                <a:lnTo>
                  <a:pt x="2775" y="1687"/>
                </a:lnTo>
                <a:lnTo>
                  <a:pt x="2791" y="1695"/>
                </a:lnTo>
                <a:lnTo>
                  <a:pt x="2806" y="1702"/>
                </a:lnTo>
                <a:lnTo>
                  <a:pt x="2821" y="1709"/>
                </a:lnTo>
                <a:lnTo>
                  <a:pt x="2838" y="1715"/>
                </a:lnTo>
                <a:lnTo>
                  <a:pt x="2854" y="1721"/>
                </a:lnTo>
                <a:lnTo>
                  <a:pt x="2872" y="1725"/>
                </a:lnTo>
                <a:lnTo>
                  <a:pt x="2886" y="1711"/>
                </a:lnTo>
                <a:lnTo>
                  <a:pt x="2854" y="1676"/>
                </a:lnTo>
                <a:lnTo>
                  <a:pt x="2821" y="1641"/>
                </a:lnTo>
                <a:lnTo>
                  <a:pt x="2787" y="1607"/>
                </a:lnTo>
                <a:lnTo>
                  <a:pt x="2752" y="1573"/>
                </a:lnTo>
                <a:lnTo>
                  <a:pt x="2715" y="1541"/>
                </a:lnTo>
                <a:lnTo>
                  <a:pt x="2677" y="1510"/>
                </a:lnTo>
                <a:lnTo>
                  <a:pt x="2658" y="1495"/>
                </a:lnTo>
                <a:lnTo>
                  <a:pt x="2637" y="1481"/>
                </a:lnTo>
                <a:lnTo>
                  <a:pt x="2618" y="1466"/>
                </a:lnTo>
                <a:lnTo>
                  <a:pt x="2597" y="1453"/>
                </a:lnTo>
                <a:lnTo>
                  <a:pt x="2576" y="1441"/>
                </a:lnTo>
                <a:lnTo>
                  <a:pt x="2555" y="1429"/>
                </a:lnTo>
                <a:lnTo>
                  <a:pt x="2533" y="1417"/>
                </a:lnTo>
                <a:lnTo>
                  <a:pt x="2512" y="1407"/>
                </a:lnTo>
                <a:lnTo>
                  <a:pt x="2490" y="1397"/>
                </a:lnTo>
                <a:lnTo>
                  <a:pt x="2467" y="1387"/>
                </a:lnTo>
                <a:lnTo>
                  <a:pt x="2445" y="1379"/>
                </a:lnTo>
                <a:lnTo>
                  <a:pt x="2422" y="1371"/>
                </a:lnTo>
                <a:lnTo>
                  <a:pt x="2398" y="1364"/>
                </a:lnTo>
                <a:lnTo>
                  <a:pt x="2375" y="1358"/>
                </a:lnTo>
                <a:lnTo>
                  <a:pt x="2351" y="1352"/>
                </a:lnTo>
                <a:lnTo>
                  <a:pt x="2327" y="1348"/>
                </a:lnTo>
                <a:lnTo>
                  <a:pt x="2303" y="1345"/>
                </a:lnTo>
                <a:lnTo>
                  <a:pt x="2278" y="1342"/>
                </a:lnTo>
                <a:lnTo>
                  <a:pt x="2253" y="1341"/>
                </a:lnTo>
                <a:lnTo>
                  <a:pt x="2228" y="1341"/>
                </a:lnTo>
                <a:lnTo>
                  <a:pt x="2234" y="1256"/>
                </a:lnTo>
                <a:lnTo>
                  <a:pt x="2241" y="1171"/>
                </a:lnTo>
                <a:lnTo>
                  <a:pt x="2250" y="1087"/>
                </a:lnTo>
                <a:lnTo>
                  <a:pt x="2259" y="1004"/>
                </a:lnTo>
                <a:lnTo>
                  <a:pt x="2270" y="921"/>
                </a:lnTo>
                <a:lnTo>
                  <a:pt x="2281" y="838"/>
                </a:lnTo>
                <a:lnTo>
                  <a:pt x="2293" y="757"/>
                </a:lnTo>
                <a:lnTo>
                  <a:pt x="2307" y="674"/>
                </a:lnTo>
                <a:lnTo>
                  <a:pt x="2320" y="591"/>
                </a:lnTo>
                <a:lnTo>
                  <a:pt x="2334" y="509"/>
                </a:lnTo>
                <a:lnTo>
                  <a:pt x="2348" y="426"/>
                </a:lnTo>
                <a:lnTo>
                  <a:pt x="2362" y="342"/>
                </a:lnTo>
                <a:lnTo>
                  <a:pt x="2378" y="259"/>
                </a:lnTo>
                <a:lnTo>
                  <a:pt x="2392" y="173"/>
                </a:lnTo>
                <a:lnTo>
                  <a:pt x="2407" y="87"/>
                </a:lnTo>
                <a:lnTo>
                  <a:pt x="2421" y="0"/>
                </a:lnTo>
                <a:lnTo>
                  <a:pt x="3404" y="1171"/>
                </a:lnTo>
                <a:lnTo>
                  <a:pt x="3128" y="2200"/>
                </a:lnTo>
                <a:close/>
              </a:path>
            </a:pathLst>
          </a:custGeom>
          <a:solidFill>
            <a:srgbClr val="006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75"/>
          <p:cNvSpPr>
            <a:spLocks/>
          </p:cNvSpPr>
          <p:nvPr/>
        </p:nvSpPr>
        <p:spPr bwMode="auto">
          <a:xfrm>
            <a:off x="6888163" y="5357813"/>
            <a:ext cx="63500" cy="158750"/>
          </a:xfrm>
          <a:custGeom>
            <a:avLst/>
            <a:gdLst>
              <a:gd name="T0" fmla="*/ 2147483647 w 242"/>
              <a:gd name="T1" fmla="*/ 0 h 695"/>
              <a:gd name="T2" fmla="*/ 2147483647 w 242"/>
              <a:gd name="T3" fmla="*/ 2147483647 h 695"/>
              <a:gd name="T4" fmla="*/ 2147483647 w 242"/>
              <a:gd name="T5" fmla="*/ 2147483647 h 695"/>
              <a:gd name="T6" fmla="*/ 2147483647 w 242"/>
              <a:gd name="T7" fmla="*/ 2147483647 h 695"/>
              <a:gd name="T8" fmla="*/ 2147483647 w 242"/>
              <a:gd name="T9" fmla="*/ 2147483647 h 695"/>
              <a:gd name="T10" fmla="*/ 2147483647 w 242"/>
              <a:gd name="T11" fmla="*/ 2147483647 h 695"/>
              <a:gd name="T12" fmla="*/ 2147483647 w 242"/>
              <a:gd name="T13" fmla="*/ 2147483647 h 695"/>
              <a:gd name="T14" fmla="*/ 2147483647 w 242"/>
              <a:gd name="T15" fmla="*/ 2147483647 h 695"/>
              <a:gd name="T16" fmla="*/ 2147483647 w 242"/>
              <a:gd name="T17" fmla="*/ 2147483647 h 695"/>
              <a:gd name="T18" fmla="*/ 2147483647 w 242"/>
              <a:gd name="T19" fmla="*/ 2147483647 h 695"/>
              <a:gd name="T20" fmla="*/ 2147483647 w 242"/>
              <a:gd name="T21" fmla="*/ 2147483647 h 695"/>
              <a:gd name="T22" fmla="*/ 2147483647 w 242"/>
              <a:gd name="T23" fmla="*/ 2147483647 h 695"/>
              <a:gd name="T24" fmla="*/ 2147483647 w 242"/>
              <a:gd name="T25" fmla="*/ 2147483647 h 695"/>
              <a:gd name="T26" fmla="*/ 2147483647 w 242"/>
              <a:gd name="T27" fmla="*/ 2147483647 h 695"/>
              <a:gd name="T28" fmla="*/ 2147483647 w 242"/>
              <a:gd name="T29" fmla="*/ 2147483647 h 695"/>
              <a:gd name="T30" fmla="*/ 2147483647 w 242"/>
              <a:gd name="T31" fmla="*/ 2147483647 h 695"/>
              <a:gd name="T32" fmla="*/ 2147483647 w 242"/>
              <a:gd name="T33" fmla="*/ 2147483647 h 695"/>
              <a:gd name="T34" fmla="*/ 2147483647 w 242"/>
              <a:gd name="T35" fmla="*/ 2147483647 h 695"/>
              <a:gd name="T36" fmla="*/ 2147483647 w 242"/>
              <a:gd name="T37" fmla="*/ 2147483647 h 695"/>
              <a:gd name="T38" fmla="*/ 2147483647 w 242"/>
              <a:gd name="T39" fmla="*/ 2147483647 h 695"/>
              <a:gd name="T40" fmla="*/ 2147483647 w 242"/>
              <a:gd name="T41" fmla="*/ 2147483647 h 695"/>
              <a:gd name="T42" fmla="*/ 2147483647 w 242"/>
              <a:gd name="T43" fmla="*/ 2147483647 h 695"/>
              <a:gd name="T44" fmla="*/ 2147483647 w 242"/>
              <a:gd name="T45" fmla="*/ 2147483647 h 695"/>
              <a:gd name="T46" fmla="*/ 2147483647 w 242"/>
              <a:gd name="T47" fmla="*/ 2147483647 h 695"/>
              <a:gd name="T48" fmla="*/ 2147483647 w 242"/>
              <a:gd name="T49" fmla="*/ 2147483647 h 695"/>
              <a:gd name="T50" fmla="*/ 2147483647 w 242"/>
              <a:gd name="T51" fmla="*/ 2147483647 h 695"/>
              <a:gd name="T52" fmla="*/ 2147483647 w 242"/>
              <a:gd name="T53" fmla="*/ 2147483647 h 695"/>
              <a:gd name="T54" fmla="*/ 2147483647 w 242"/>
              <a:gd name="T55" fmla="*/ 2147483647 h 695"/>
              <a:gd name="T56" fmla="*/ 2147483647 w 242"/>
              <a:gd name="T57" fmla="*/ 2147483647 h 695"/>
              <a:gd name="T58" fmla="*/ 2147483647 w 242"/>
              <a:gd name="T59" fmla="*/ 2147483647 h 695"/>
              <a:gd name="T60" fmla="*/ 0 w 242"/>
              <a:gd name="T61" fmla="*/ 2147483647 h 695"/>
              <a:gd name="T62" fmla="*/ 2147483647 w 242"/>
              <a:gd name="T63" fmla="*/ 2147483647 h 695"/>
              <a:gd name="T64" fmla="*/ 2147483647 w 242"/>
              <a:gd name="T65" fmla="*/ 2147483647 h 695"/>
              <a:gd name="T66" fmla="*/ 2147483647 w 242"/>
              <a:gd name="T67" fmla="*/ 2147483647 h 695"/>
              <a:gd name="T68" fmla="*/ 2147483647 w 242"/>
              <a:gd name="T69" fmla="*/ 2147483647 h 695"/>
              <a:gd name="T70" fmla="*/ 2147483647 w 242"/>
              <a:gd name="T71" fmla="*/ 2147483647 h 695"/>
              <a:gd name="T72" fmla="*/ 2147483647 w 242"/>
              <a:gd name="T73" fmla="*/ 2147483647 h 695"/>
              <a:gd name="T74" fmla="*/ 2147483647 w 242"/>
              <a:gd name="T75" fmla="*/ 2147483647 h 695"/>
              <a:gd name="T76" fmla="*/ 2147483647 w 242"/>
              <a:gd name="T77" fmla="*/ 2147483647 h 695"/>
              <a:gd name="T78" fmla="*/ 2147483647 w 242"/>
              <a:gd name="T79" fmla="*/ 2147483647 h 695"/>
              <a:gd name="T80" fmla="*/ 2147483647 w 242"/>
              <a:gd name="T81" fmla="*/ 2147483647 h 695"/>
              <a:gd name="T82" fmla="*/ 2147483647 w 242"/>
              <a:gd name="T83" fmla="*/ 2147483647 h 695"/>
              <a:gd name="T84" fmla="*/ 2147483647 w 242"/>
              <a:gd name="T85" fmla="*/ 2147483647 h 695"/>
              <a:gd name="T86" fmla="*/ 2147483647 w 242"/>
              <a:gd name="T87" fmla="*/ 2147483647 h 695"/>
              <a:gd name="T88" fmla="*/ 2147483647 w 242"/>
              <a:gd name="T89" fmla="*/ 2147483647 h 695"/>
              <a:gd name="T90" fmla="*/ 2147483647 w 242"/>
              <a:gd name="T91" fmla="*/ 2147483647 h 695"/>
              <a:gd name="T92" fmla="*/ 2147483647 w 242"/>
              <a:gd name="T93" fmla="*/ 0 h 695"/>
              <a:gd name="T94" fmla="*/ 2147483647 w 242"/>
              <a:gd name="T95" fmla="*/ 0 h 6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2"/>
              <a:gd name="T145" fmla="*/ 0 h 695"/>
              <a:gd name="T146" fmla="*/ 242 w 242"/>
              <a:gd name="T147" fmla="*/ 695 h 6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2" h="695">
                <a:moveTo>
                  <a:pt x="242" y="0"/>
                </a:moveTo>
                <a:lnTo>
                  <a:pt x="239" y="22"/>
                </a:lnTo>
                <a:lnTo>
                  <a:pt x="236" y="45"/>
                </a:lnTo>
                <a:lnTo>
                  <a:pt x="232" y="67"/>
                </a:lnTo>
                <a:lnTo>
                  <a:pt x="227" y="88"/>
                </a:lnTo>
                <a:lnTo>
                  <a:pt x="214" y="131"/>
                </a:lnTo>
                <a:lnTo>
                  <a:pt x="200" y="174"/>
                </a:lnTo>
                <a:lnTo>
                  <a:pt x="168" y="257"/>
                </a:lnTo>
                <a:lnTo>
                  <a:pt x="135" y="341"/>
                </a:lnTo>
                <a:lnTo>
                  <a:pt x="120" y="383"/>
                </a:lnTo>
                <a:lnTo>
                  <a:pt x="105" y="426"/>
                </a:lnTo>
                <a:lnTo>
                  <a:pt x="99" y="447"/>
                </a:lnTo>
                <a:lnTo>
                  <a:pt x="93" y="469"/>
                </a:lnTo>
                <a:lnTo>
                  <a:pt x="88" y="490"/>
                </a:lnTo>
                <a:lnTo>
                  <a:pt x="84" y="512"/>
                </a:lnTo>
                <a:lnTo>
                  <a:pt x="79" y="533"/>
                </a:lnTo>
                <a:lnTo>
                  <a:pt x="77" y="556"/>
                </a:lnTo>
                <a:lnTo>
                  <a:pt x="75" y="578"/>
                </a:lnTo>
                <a:lnTo>
                  <a:pt x="74" y="601"/>
                </a:lnTo>
                <a:lnTo>
                  <a:pt x="74" y="623"/>
                </a:lnTo>
                <a:lnTo>
                  <a:pt x="76" y="646"/>
                </a:lnTo>
                <a:lnTo>
                  <a:pt x="78" y="670"/>
                </a:lnTo>
                <a:lnTo>
                  <a:pt x="82" y="693"/>
                </a:lnTo>
                <a:lnTo>
                  <a:pt x="70" y="694"/>
                </a:lnTo>
                <a:lnTo>
                  <a:pt x="59" y="695"/>
                </a:lnTo>
                <a:lnTo>
                  <a:pt x="47" y="694"/>
                </a:lnTo>
                <a:lnTo>
                  <a:pt x="37" y="691"/>
                </a:lnTo>
                <a:lnTo>
                  <a:pt x="28" y="687"/>
                </a:lnTo>
                <a:lnTo>
                  <a:pt x="19" y="682"/>
                </a:lnTo>
                <a:lnTo>
                  <a:pt x="9" y="674"/>
                </a:lnTo>
                <a:lnTo>
                  <a:pt x="0" y="664"/>
                </a:lnTo>
                <a:lnTo>
                  <a:pt x="6" y="620"/>
                </a:lnTo>
                <a:lnTo>
                  <a:pt x="15" y="576"/>
                </a:lnTo>
                <a:lnTo>
                  <a:pt x="22" y="532"/>
                </a:lnTo>
                <a:lnTo>
                  <a:pt x="31" y="489"/>
                </a:lnTo>
                <a:lnTo>
                  <a:pt x="40" y="447"/>
                </a:lnTo>
                <a:lnTo>
                  <a:pt x="51" y="403"/>
                </a:lnTo>
                <a:lnTo>
                  <a:pt x="62" y="362"/>
                </a:lnTo>
                <a:lnTo>
                  <a:pt x="74" y="320"/>
                </a:lnTo>
                <a:lnTo>
                  <a:pt x="87" y="278"/>
                </a:lnTo>
                <a:lnTo>
                  <a:pt x="100" y="238"/>
                </a:lnTo>
                <a:lnTo>
                  <a:pt x="114" y="197"/>
                </a:lnTo>
                <a:lnTo>
                  <a:pt x="130" y="156"/>
                </a:lnTo>
                <a:lnTo>
                  <a:pt x="145" y="117"/>
                </a:lnTo>
                <a:lnTo>
                  <a:pt x="162" y="78"/>
                </a:lnTo>
                <a:lnTo>
                  <a:pt x="180" y="38"/>
                </a:lnTo>
                <a:lnTo>
                  <a:pt x="199" y="0"/>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0" name="Freeform 76"/>
          <p:cNvSpPr>
            <a:spLocks/>
          </p:cNvSpPr>
          <p:nvPr/>
        </p:nvSpPr>
        <p:spPr bwMode="auto">
          <a:xfrm>
            <a:off x="6354763" y="5532438"/>
            <a:ext cx="542925" cy="452437"/>
          </a:xfrm>
          <a:custGeom>
            <a:avLst/>
            <a:gdLst>
              <a:gd name="T0" fmla="*/ 2147483647 w 2048"/>
              <a:gd name="T1" fmla="*/ 2147483647 h 1997"/>
              <a:gd name="T2" fmla="*/ 2147483647 w 2048"/>
              <a:gd name="T3" fmla="*/ 2147483647 h 1997"/>
              <a:gd name="T4" fmla="*/ 2147483647 w 2048"/>
              <a:gd name="T5" fmla="*/ 2147483647 h 1997"/>
              <a:gd name="T6" fmla="*/ 2147483647 w 2048"/>
              <a:gd name="T7" fmla="*/ 2147483647 h 1997"/>
              <a:gd name="T8" fmla="*/ 2147483647 w 2048"/>
              <a:gd name="T9" fmla="*/ 2147483647 h 1997"/>
              <a:gd name="T10" fmla="*/ 2147483647 w 2048"/>
              <a:gd name="T11" fmla="*/ 2147483647 h 1997"/>
              <a:gd name="T12" fmla="*/ 2147483647 w 2048"/>
              <a:gd name="T13" fmla="*/ 2147483647 h 1997"/>
              <a:gd name="T14" fmla="*/ 2147483647 w 2048"/>
              <a:gd name="T15" fmla="*/ 2147483647 h 1997"/>
              <a:gd name="T16" fmla="*/ 2147483647 w 2048"/>
              <a:gd name="T17" fmla="*/ 2147483647 h 1997"/>
              <a:gd name="T18" fmla="*/ 2147483647 w 2048"/>
              <a:gd name="T19" fmla="*/ 2147483647 h 1997"/>
              <a:gd name="T20" fmla="*/ 2147483647 w 2048"/>
              <a:gd name="T21" fmla="*/ 2147483647 h 1997"/>
              <a:gd name="T22" fmla="*/ 2147483647 w 2048"/>
              <a:gd name="T23" fmla="*/ 2147483647 h 1997"/>
              <a:gd name="T24" fmla="*/ 2147483647 w 2048"/>
              <a:gd name="T25" fmla="*/ 2147483647 h 1997"/>
              <a:gd name="T26" fmla="*/ 2147483647 w 2048"/>
              <a:gd name="T27" fmla="*/ 2147483647 h 1997"/>
              <a:gd name="T28" fmla="*/ 2147483647 w 2048"/>
              <a:gd name="T29" fmla="*/ 2147483647 h 1997"/>
              <a:gd name="T30" fmla="*/ 2147483647 w 2048"/>
              <a:gd name="T31" fmla="*/ 2147483647 h 1997"/>
              <a:gd name="T32" fmla="*/ 2147483647 w 2048"/>
              <a:gd name="T33" fmla="*/ 2147483647 h 1997"/>
              <a:gd name="T34" fmla="*/ 2147483647 w 2048"/>
              <a:gd name="T35" fmla="*/ 2147483647 h 1997"/>
              <a:gd name="T36" fmla="*/ 2147483647 w 2048"/>
              <a:gd name="T37" fmla="*/ 2147483647 h 1997"/>
              <a:gd name="T38" fmla="*/ 2147483647 w 2048"/>
              <a:gd name="T39" fmla="*/ 2147483647 h 1997"/>
              <a:gd name="T40" fmla="*/ 2147483647 w 2048"/>
              <a:gd name="T41" fmla="*/ 2147483647 h 1997"/>
              <a:gd name="T42" fmla="*/ 2147483647 w 2048"/>
              <a:gd name="T43" fmla="*/ 2147483647 h 1997"/>
              <a:gd name="T44" fmla="*/ 2147483647 w 2048"/>
              <a:gd name="T45" fmla="*/ 2147483647 h 1997"/>
              <a:gd name="T46" fmla="*/ 2147483647 w 2048"/>
              <a:gd name="T47" fmla="*/ 2147483647 h 1997"/>
              <a:gd name="T48" fmla="*/ 2147483647 w 2048"/>
              <a:gd name="T49" fmla="*/ 2147483647 h 1997"/>
              <a:gd name="T50" fmla="*/ 2147483647 w 2048"/>
              <a:gd name="T51" fmla="*/ 2147483647 h 1997"/>
              <a:gd name="T52" fmla="*/ 2147483647 w 2048"/>
              <a:gd name="T53" fmla="*/ 2147483647 h 1997"/>
              <a:gd name="T54" fmla="*/ 2147483647 w 2048"/>
              <a:gd name="T55" fmla="*/ 2147483647 h 1997"/>
              <a:gd name="T56" fmla="*/ 2147483647 w 2048"/>
              <a:gd name="T57" fmla="*/ 2147483647 h 1997"/>
              <a:gd name="T58" fmla="*/ 2147483647 w 2048"/>
              <a:gd name="T59" fmla="*/ 2147483647 h 1997"/>
              <a:gd name="T60" fmla="*/ 2147483647 w 2048"/>
              <a:gd name="T61" fmla="*/ 2147483647 h 1997"/>
              <a:gd name="T62" fmla="*/ 2147483647 w 2048"/>
              <a:gd name="T63" fmla="*/ 2147483647 h 1997"/>
              <a:gd name="T64" fmla="*/ 2147483647 w 2048"/>
              <a:gd name="T65" fmla="*/ 2147483647 h 1997"/>
              <a:gd name="T66" fmla="*/ 2147483647 w 2048"/>
              <a:gd name="T67" fmla="*/ 2147483647 h 1997"/>
              <a:gd name="T68" fmla="*/ 2147483647 w 2048"/>
              <a:gd name="T69" fmla="*/ 2147483647 h 1997"/>
              <a:gd name="T70" fmla="*/ 2147483647 w 2048"/>
              <a:gd name="T71" fmla="*/ 2147483647 h 1997"/>
              <a:gd name="T72" fmla="*/ 2147483647 w 2048"/>
              <a:gd name="T73" fmla="*/ 2147483647 h 1997"/>
              <a:gd name="T74" fmla="*/ 2147483647 w 2048"/>
              <a:gd name="T75" fmla="*/ 2147483647 h 1997"/>
              <a:gd name="T76" fmla="*/ 2147483647 w 2048"/>
              <a:gd name="T77" fmla="*/ 2147483647 h 1997"/>
              <a:gd name="T78" fmla="*/ 2147483647 w 2048"/>
              <a:gd name="T79" fmla="*/ 2147483647 h 1997"/>
              <a:gd name="T80" fmla="*/ 2147483647 w 2048"/>
              <a:gd name="T81" fmla="*/ 2147483647 h 1997"/>
              <a:gd name="T82" fmla="*/ 2147483647 w 2048"/>
              <a:gd name="T83" fmla="*/ 2147483647 h 1997"/>
              <a:gd name="T84" fmla="*/ 2147483647 w 2048"/>
              <a:gd name="T85" fmla="*/ 2147483647 h 1997"/>
              <a:gd name="T86" fmla="*/ 2147483647 w 2048"/>
              <a:gd name="T87" fmla="*/ 2147483647 h 1997"/>
              <a:gd name="T88" fmla="*/ 2147483647 w 2048"/>
              <a:gd name="T89" fmla="*/ 2147483647 h 1997"/>
              <a:gd name="T90" fmla="*/ 2147483647 w 2048"/>
              <a:gd name="T91" fmla="*/ 2147483647 h 1997"/>
              <a:gd name="T92" fmla="*/ 2147483647 w 2048"/>
              <a:gd name="T93" fmla="*/ 2147483647 h 1997"/>
              <a:gd name="T94" fmla="*/ 2147483647 w 2048"/>
              <a:gd name="T95" fmla="*/ 2147483647 h 1997"/>
              <a:gd name="T96" fmla="*/ 2147483647 w 2048"/>
              <a:gd name="T97" fmla="*/ 2147483647 h 1997"/>
              <a:gd name="T98" fmla="*/ 2147483647 w 2048"/>
              <a:gd name="T99" fmla="*/ 2147483647 h 1997"/>
              <a:gd name="T100" fmla="*/ 2147483647 w 2048"/>
              <a:gd name="T101" fmla="*/ 2147483647 h 1997"/>
              <a:gd name="T102" fmla="*/ 2147483647 w 2048"/>
              <a:gd name="T103" fmla="*/ 2147483647 h 1997"/>
              <a:gd name="T104" fmla="*/ 2147483647 w 2048"/>
              <a:gd name="T105" fmla="*/ 2147483647 h 1997"/>
              <a:gd name="T106" fmla="*/ 2147483647 w 2048"/>
              <a:gd name="T107" fmla="*/ 2147483647 h 1997"/>
              <a:gd name="T108" fmla="*/ 2147483647 w 2048"/>
              <a:gd name="T109" fmla="*/ 2147483647 h 1997"/>
              <a:gd name="T110" fmla="*/ 2147483647 w 2048"/>
              <a:gd name="T111" fmla="*/ 2147483647 h 1997"/>
              <a:gd name="T112" fmla="*/ 2147483647 w 2048"/>
              <a:gd name="T113" fmla="*/ 2147483647 h 1997"/>
              <a:gd name="T114" fmla="*/ 2147483647 w 2048"/>
              <a:gd name="T115" fmla="*/ 2147483647 h 1997"/>
              <a:gd name="T116" fmla="*/ 2147483647 w 2048"/>
              <a:gd name="T117" fmla="*/ 2147483647 h 1997"/>
              <a:gd name="T118" fmla="*/ 2147483647 w 2048"/>
              <a:gd name="T119" fmla="*/ 2147483647 h 1997"/>
              <a:gd name="T120" fmla="*/ 2147483647 w 2048"/>
              <a:gd name="T121" fmla="*/ 2147483647 h 1997"/>
              <a:gd name="T122" fmla="*/ 2147483647 w 2048"/>
              <a:gd name="T123" fmla="*/ 2147483647 h 19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48"/>
              <a:gd name="T187" fmla="*/ 0 h 1997"/>
              <a:gd name="T188" fmla="*/ 2048 w 2048"/>
              <a:gd name="T189" fmla="*/ 1997 h 19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48" h="1997">
                <a:moveTo>
                  <a:pt x="2048" y="195"/>
                </a:moveTo>
                <a:lnTo>
                  <a:pt x="2038" y="201"/>
                </a:lnTo>
                <a:lnTo>
                  <a:pt x="2030" y="205"/>
                </a:lnTo>
                <a:lnTo>
                  <a:pt x="2020" y="208"/>
                </a:lnTo>
                <a:lnTo>
                  <a:pt x="2012" y="209"/>
                </a:lnTo>
                <a:lnTo>
                  <a:pt x="2005" y="209"/>
                </a:lnTo>
                <a:lnTo>
                  <a:pt x="1998" y="207"/>
                </a:lnTo>
                <a:lnTo>
                  <a:pt x="1989" y="205"/>
                </a:lnTo>
                <a:lnTo>
                  <a:pt x="1982" y="202"/>
                </a:lnTo>
                <a:lnTo>
                  <a:pt x="1968" y="196"/>
                </a:lnTo>
                <a:lnTo>
                  <a:pt x="1952" y="189"/>
                </a:lnTo>
                <a:lnTo>
                  <a:pt x="1944" y="186"/>
                </a:lnTo>
                <a:lnTo>
                  <a:pt x="1936" y="183"/>
                </a:lnTo>
                <a:lnTo>
                  <a:pt x="1927" y="182"/>
                </a:lnTo>
                <a:lnTo>
                  <a:pt x="1917" y="181"/>
                </a:lnTo>
                <a:lnTo>
                  <a:pt x="1828" y="251"/>
                </a:lnTo>
                <a:lnTo>
                  <a:pt x="1737" y="321"/>
                </a:lnTo>
                <a:lnTo>
                  <a:pt x="1692" y="356"/>
                </a:lnTo>
                <a:lnTo>
                  <a:pt x="1647" y="392"/>
                </a:lnTo>
                <a:lnTo>
                  <a:pt x="1603" y="429"/>
                </a:lnTo>
                <a:lnTo>
                  <a:pt x="1561" y="466"/>
                </a:lnTo>
                <a:lnTo>
                  <a:pt x="1541" y="485"/>
                </a:lnTo>
                <a:lnTo>
                  <a:pt x="1521" y="504"/>
                </a:lnTo>
                <a:lnTo>
                  <a:pt x="1502" y="524"/>
                </a:lnTo>
                <a:lnTo>
                  <a:pt x="1483" y="545"/>
                </a:lnTo>
                <a:lnTo>
                  <a:pt x="1465" y="565"/>
                </a:lnTo>
                <a:lnTo>
                  <a:pt x="1447" y="586"/>
                </a:lnTo>
                <a:lnTo>
                  <a:pt x="1431" y="608"/>
                </a:lnTo>
                <a:lnTo>
                  <a:pt x="1415" y="629"/>
                </a:lnTo>
                <a:lnTo>
                  <a:pt x="1400" y="652"/>
                </a:lnTo>
                <a:lnTo>
                  <a:pt x="1385" y="675"/>
                </a:lnTo>
                <a:lnTo>
                  <a:pt x="1372" y="699"/>
                </a:lnTo>
                <a:lnTo>
                  <a:pt x="1360" y="723"/>
                </a:lnTo>
                <a:lnTo>
                  <a:pt x="1349" y="747"/>
                </a:lnTo>
                <a:lnTo>
                  <a:pt x="1339" y="772"/>
                </a:lnTo>
                <a:lnTo>
                  <a:pt x="1330" y="799"/>
                </a:lnTo>
                <a:lnTo>
                  <a:pt x="1321" y="826"/>
                </a:lnTo>
                <a:lnTo>
                  <a:pt x="1278" y="858"/>
                </a:lnTo>
                <a:lnTo>
                  <a:pt x="1235" y="889"/>
                </a:lnTo>
                <a:lnTo>
                  <a:pt x="1191" y="920"/>
                </a:lnTo>
                <a:lnTo>
                  <a:pt x="1147" y="950"/>
                </a:lnTo>
                <a:lnTo>
                  <a:pt x="1103" y="980"/>
                </a:lnTo>
                <a:lnTo>
                  <a:pt x="1061" y="1010"/>
                </a:lnTo>
                <a:lnTo>
                  <a:pt x="1019" y="1042"/>
                </a:lnTo>
                <a:lnTo>
                  <a:pt x="979" y="1074"/>
                </a:lnTo>
                <a:lnTo>
                  <a:pt x="959" y="1090"/>
                </a:lnTo>
                <a:lnTo>
                  <a:pt x="940" y="1107"/>
                </a:lnTo>
                <a:lnTo>
                  <a:pt x="921" y="1124"/>
                </a:lnTo>
                <a:lnTo>
                  <a:pt x="903" y="1141"/>
                </a:lnTo>
                <a:lnTo>
                  <a:pt x="885" y="1159"/>
                </a:lnTo>
                <a:lnTo>
                  <a:pt x="869" y="1178"/>
                </a:lnTo>
                <a:lnTo>
                  <a:pt x="852" y="1197"/>
                </a:lnTo>
                <a:lnTo>
                  <a:pt x="837" y="1217"/>
                </a:lnTo>
                <a:lnTo>
                  <a:pt x="821" y="1237"/>
                </a:lnTo>
                <a:lnTo>
                  <a:pt x="807" y="1257"/>
                </a:lnTo>
                <a:lnTo>
                  <a:pt x="793" y="1279"/>
                </a:lnTo>
                <a:lnTo>
                  <a:pt x="781" y="1302"/>
                </a:lnTo>
                <a:lnTo>
                  <a:pt x="770" y="1325"/>
                </a:lnTo>
                <a:lnTo>
                  <a:pt x="759" y="1349"/>
                </a:lnTo>
                <a:lnTo>
                  <a:pt x="749" y="1374"/>
                </a:lnTo>
                <a:lnTo>
                  <a:pt x="741" y="1399"/>
                </a:lnTo>
                <a:lnTo>
                  <a:pt x="724" y="1421"/>
                </a:lnTo>
                <a:lnTo>
                  <a:pt x="707" y="1440"/>
                </a:lnTo>
                <a:lnTo>
                  <a:pt x="688" y="1460"/>
                </a:lnTo>
                <a:lnTo>
                  <a:pt x="669" y="1478"/>
                </a:lnTo>
                <a:lnTo>
                  <a:pt x="648" y="1497"/>
                </a:lnTo>
                <a:lnTo>
                  <a:pt x="627" y="1515"/>
                </a:lnTo>
                <a:lnTo>
                  <a:pt x="605" y="1532"/>
                </a:lnTo>
                <a:lnTo>
                  <a:pt x="582" y="1551"/>
                </a:lnTo>
                <a:lnTo>
                  <a:pt x="535" y="1584"/>
                </a:lnTo>
                <a:lnTo>
                  <a:pt x="487" y="1618"/>
                </a:lnTo>
                <a:lnTo>
                  <a:pt x="438" y="1650"/>
                </a:lnTo>
                <a:lnTo>
                  <a:pt x="389" y="1684"/>
                </a:lnTo>
                <a:lnTo>
                  <a:pt x="340" y="1718"/>
                </a:lnTo>
                <a:lnTo>
                  <a:pt x="291" y="1752"/>
                </a:lnTo>
                <a:lnTo>
                  <a:pt x="267" y="1769"/>
                </a:lnTo>
                <a:lnTo>
                  <a:pt x="245" y="1787"/>
                </a:lnTo>
                <a:lnTo>
                  <a:pt x="222" y="1806"/>
                </a:lnTo>
                <a:lnTo>
                  <a:pt x="201" y="1825"/>
                </a:lnTo>
                <a:lnTo>
                  <a:pt x="179" y="1844"/>
                </a:lnTo>
                <a:lnTo>
                  <a:pt x="158" y="1864"/>
                </a:lnTo>
                <a:lnTo>
                  <a:pt x="139" y="1884"/>
                </a:lnTo>
                <a:lnTo>
                  <a:pt x="120" y="1905"/>
                </a:lnTo>
                <a:lnTo>
                  <a:pt x="103" y="1928"/>
                </a:lnTo>
                <a:lnTo>
                  <a:pt x="87" y="1950"/>
                </a:lnTo>
                <a:lnTo>
                  <a:pt x="72" y="1973"/>
                </a:lnTo>
                <a:lnTo>
                  <a:pt x="57" y="1997"/>
                </a:lnTo>
                <a:lnTo>
                  <a:pt x="0" y="1997"/>
                </a:lnTo>
                <a:lnTo>
                  <a:pt x="4" y="1982"/>
                </a:lnTo>
                <a:lnTo>
                  <a:pt x="9" y="1967"/>
                </a:lnTo>
                <a:lnTo>
                  <a:pt x="15" y="1952"/>
                </a:lnTo>
                <a:lnTo>
                  <a:pt x="21" y="1938"/>
                </a:lnTo>
                <a:lnTo>
                  <a:pt x="30" y="1924"/>
                </a:lnTo>
                <a:lnTo>
                  <a:pt x="38" y="1909"/>
                </a:lnTo>
                <a:lnTo>
                  <a:pt x="46" y="1896"/>
                </a:lnTo>
                <a:lnTo>
                  <a:pt x="56" y="1883"/>
                </a:lnTo>
                <a:lnTo>
                  <a:pt x="67" y="1870"/>
                </a:lnTo>
                <a:lnTo>
                  <a:pt x="77" y="1857"/>
                </a:lnTo>
                <a:lnTo>
                  <a:pt x="89" y="1844"/>
                </a:lnTo>
                <a:lnTo>
                  <a:pt x="101" y="1832"/>
                </a:lnTo>
                <a:lnTo>
                  <a:pt x="126" y="1808"/>
                </a:lnTo>
                <a:lnTo>
                  <a:pt x="153" y="1784"/>
                </a:lnTo>
                <a:lnTo>
                  <a:pt x="181" y="1761"/>
                </a:lnTo>
                <a:lnTo>
                  <a:pt x="210" y="1738"/>
                </a:lnTo>
                <a:lnTo>
                  <a:pt x="240" y="1716"/>
                </a:lnTo>
                <a:lnTo>
                  <a:pt x="268" y="1694"/>
                </a:lnTo>
                <a:lnTo>
                  <a:pt x="298" y="1672"/>
                </a:lnTo>
                <a:lnTo>
                  <a:pt x="327" y="1648"/>
                </a:lnTo>
                <a:lnTo>
                  <a:pt x="355" y="1626"/>
                </a:lnTo>
                <a:lnTo>
                  <a:pt x="383" y="1603"/>
                </a:lnTo>
                <a:lnTo>
                  <a:pt x="406" y="1591"/>
                </a:lnTo>
                <a:lnTo>
                  <a:pt x="429" y="1578"/>
                </a:lnTo>
                <a:lnTo>
                  <a:pt x="451" y="1564"/>
                </a:lnTo>
                <a:lnTo>
                  <a:pt x="471" y="1549"/>
                </a:lnTo>
                <a:lnTo>
                  <a:pt x="490" y="1533"/>
                </a:lnTo>
                <a:lnTo>
                  <a:pt x="508" y="1517"/>
                </a:lnTo>
                <a:lnTo>
                  <a:pt x="527" y="1501"/>
                </a:lnTo>
                <a:lnTo>
                  <a:pt x="543" y="1484"/>
                </a:lnTo>
                <a:lnTo>
                  <a:pt x="560" y="1466"/>
                </a:lnTo>
                <a:lnTo>
                  <a:pt x="575" y="1448"/>
                </a:lnTo>
                <a:lnTo>
                  <a:pt x="590" y="1430"/>
                </a:lnTo>
                <a:lnTo>
                  <a:pt x="605" y="1410"/>
                </a:lnTo>
                <a:lnTo>
                  <a:pt x="633" y="1372"/>
                </a:lnTo>
                <a:lnTo>
                  <a:pt x="661" y="1333"/>
                </a:lnTo>
                <a:lnTo>
                  <a:pt x="687" y="1293"/>
                </a:lnTo>
                <a:lnTo>
                  <a:pt x="714" y="1252"/>
                </a:lnTo>
                <a:lnTo>
                  <a:pt x="743" y="1213"/>
                </a:lnTo>
                <a:lnTo>
                  <a:pt x="773" y="1174"/>
                </a:lnTo>
                <a:lnTo>
                  <a:pt x="788" y="1154"/>
                </a:lnTo>
                <a:lnTo>
                  <a:pt x="805" y="1135"/>
                </a:lnTo>
                <a:lnTo>
                  <a:pt x="821" y="1116"/>
                </a:lnTo>
                <a:lnTo>
                  <a:pt x="840" y="1098"/>
                </a:lnTo>
                <a:lnTo>
                  <a:pt x="858" y="1080"/>
                </a:lnTo>
                <a:lnTo>
                  <a:pt x="878" y="1063"/>
                </a:lnTo>
                <a:lnTo>
                  <a:pt x="898" y="1046"/>
                </a:lnTo>
                <a:lnTo>
                  <a:pt x="920" y="1029"/>
                </a:lnTo>
                <a:lnTo>
                  <a:pt x="931" y="1017"/>
                </a:lnTo>
                <a:lnTo>
                  <a:pt x="943" y="1005"/>
                </a:lnTo>
                <a:lnTo>
                  <a:pt x="955" y="994"/>
                </a:lnTo>
                <a:lnTo>
                  <a:pt x="968" y="983"/>
                </a:lnTo>
                <a:lnTo>
                  <a:pt x="995" y="963"/>
                </a:lnTo>
                <a:lnTo>
                  <a:pt x="1024" y="944"/>
                </a:lnTo>
                <a:lnTo>
                  <a:pt x="1083" y="908"/>
                </a:lnTo>
                <a:lnTo>
                  <a:pt x="1140" y="874"/>
                </a:lnTo>
                <a:lnTo>
                  <a:pt x="1168" y="856"/>
                </a:lnTo>
                <a:lnTo>
                  <a:pt x="1194" y="837"/>
                </a:lnTo>
                <a:lnTo>
                  <a:pt x="1206" y="826"/>
                </a:lnTo>
                <a:lnTo>
                  <a:pt x="1217" y="816"/>
                </a:lnTo>
                <a:lnTo>
                  <a:pt x="1228" y="805"/>
                </a:lnTo>
                <a:lnTo>
                  <a:pt x="1238" y="793"/>
                </a:lnTo>
                <a:lnTo>
                  <a:pt x="1248" y="779"/>
                </a:lnTo>
                <a:lnTo>
                  <a:pt x="1257" y="766"/>
                </a:lnTo>
                <a:lnTo>
                  <a:pt x="1265" y="752"/>
                </a:lnTo>
                <a:lnTo>
                  <a:pt x="1271" y="738"/>
                </a:lnTo>
                <a:lnTo>
                  <a:pt x="1277" y="722"/>
                </a:lnTo>
                <a:lnTo>
                  <a:pt x="1281" y="706"/>
                </a:lnTo>
                <a:lnTo>
                  <a:pt x="1285" y="688"/>
                </a:lnTo>
                <a:lnTo>
                  <a:pt x="1287" y="670"/>
                </a:lnTo>
                <a:lnTo>
                  <a:pt x="1314" y="633"/>
                </a:lnTo>
                <a:lnTo>
                  <a:pt x="1343" y="597"/>
                </a:lnTo>
                <a:lnTo>
                  <a:pt x="1373" y="562"/>
                </a:lnTo>
                <a:lnTo>
                  <a:pt x="1405" y="527"/>
                </a:lnTo>
                <a:lnTo>
                  <a:pt x="1438" y="493"/>
                </a:lnTo>
                <a:lnTo>
                  <a:pt x="1472" y="459"/>
                </a:lnTo>
                <a:lnTo>
                  <a:pt x="1507" y="426"/>
                </a:lnTo>
                <a:lnTo>
                  <a:pt x="1543" y="392"/>
                </a:lnTo>
                <a:lnTo>
                  <a:pt x="1617" y="328"/>
                </a:lnTo>
                <a:lnTo>
                  <a:pt x="1691" y="265"/>
                </a:lnTo>
                <a:lnTo>
                  <a:pt x="1764" y="206"/>
                </a:lnTo>
                <a:lnTo>
                  <a:pt x="1835" y="147"/>
                </a:lnTo>
                <a:lnTo>
                  <a:pt x="1627" y="53"/>
                </a:lnTo>
                <a:lnTo>
                  <a:pt x="1646" y="0"/>
                </a:lnTo>
                <a:lnTo>
                  <a:pt x="1670" y="12"/>
                </a:lnTo>
                <a:lnTo>
                  <a:pt x="1694" y="24"/>
                </a:lnTo>
                <a:lnTo>
                  <a:pt x="1720" y="35"/>
                </a:lnTo>
                <a:lnTo>
                  <a:pt x="1744" y="45"/>
                </a:lnTo>
                <a:lnTo>
                  <a:pt x="1797" y="65"/>
                </a:lnTo>
                <a:lnTo>
                  <a:pt x="1848" y="85"/>
                </a:lnTo>
                <a:lnTo>
                  <a:pt x="1875" y="96"/>
                </a:lnTo>
                <a:lnTo>
                  <a:pt x="1901" y="107"/>
                </a:lnTo>
                <a:lnTo>
                  <a:pt x="1927" y="119"/>
                </a:lnTo>
                <a:lnTo>
                  <a:pt x="1951" y="132"/>
                </a:lnTo>
                <a:lnTo>
                  <a:pt x="1977" y="145"/>
                </a:lnTo>
                <a:lnTo>
                  <a:pt x="2001" y="161"/>
                </a:lnTo>
                <a:lnTo>
                  <a:pt x="2024" y="178"/>
                </a:lnTo>
                <a:lnTo>
                  <a:pt x="2048" y="1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1" name="Freeform 77"/>
          <p:cNvSpPr>
            <a:spLocks/>
          </p:cNvSpPr>
          <p:nvPr/>
        </p:nvSpPr>
        <p:spPr bwMode="auto">
          <a:xfrm>
            <a:off x="7472363" y="5748338"/>
            <a:ext cx="19050" cy="33337"/>
          </a:xfrm>
          <a:custGeom>
            <a:avLst/>
            <a:gdLst>
              <a:gd name="T0" fmla="*/ 2147483647 w 73"/>
              <a:gd name="T1" fmla="*/ 2147483647 h 147"/>
              <a:gd name="T2" fmla="*/ 2147483647 w 73"/>
              <a:gd name="T3" fmla="*/ 2147483647 h 147"/>
              <a:gd name="T4" fmla="*/ 2147483647 w 73"/>
              <a:gd name="T5" fmla="*/ 2147483647 h 147"/>
              <a:gd name="T6" fmla="*/ 2147483647 w 73"/>
              <a:gd name="T7" fmla="*/ 2147483647 h 147"/>
              <a:gd name="T8" fmla="*/ 2147483647 w 73"/>
              <a:gd name="T9" fmla="*/ 2147483647 h 147"/>
              <a:gd name="T10" fmla="*/ 2147483647 w 73"/>
              <a:gd name="T11" fmla="*/ 2147483647 h 147"/>
              <a:gd name="T12" fmla="*/ 2147483647 w 73"/>
              <a:gd name="T13" fmla="*/ 2147483647 h 147"/>
              <a:gd name="T14" fmla="*/ 2147483647 w 73"/>
              <a:gd name="T15" fmla="*/ 2147483647 h 147"/>
              <a:gd name="T16" fmla="*/ 2147483647 w 73"/>
              <a:gd name="T17" fmla="*/ 2147483647 h 147"/>
              <a:gd name="T18" fmla="*/ 2147483647 w 73"/>
              <a:gd name="T19" fmla="*/ 2147483647 h 147"/>
              <a:gd name="T20" fmla="*/ 0 w 73"/>
              <a:gd name="T21" fmla="*/ 2147483647 h 147"/>
              <a:gd name="T22" fmla="*/ 2147483647 w 73"/>
              <a:gd name="T23" fmla="*/ 0 h 147"/>
              <a:gd name="T24" fmla="*/ 2147483647 w 73"/>
              <a:gd name="T25" fmla="*/ 2147483647 h 147"/>
              <a:gd name="T26" fmla="*/ 2147483647 w 73"/>
              <a:gd name="T27" fmla="*/ 2147483647 h 147"/>
              <a:gd name="T28" fmla="*/ 2147483647 w 73"/>
              <a:gd name="T29" fmla="*/ 2147483647 h 147"/>
              <a:gd name="T30" fmla="*/ 2147483647 w 73"/>
              <a:gd name="T31" fmla="*/ 2147483647 h 147"/>
              <a:gd name="T32" fmla="*/ 2147483647 w 73"/>
              <a:gd name="T33" fmla="*/ 2147483647 h 147"/>
              <a:gd name="T34" fmla="*/ 2147483647 w 73"/>
              <a:gd name="T35" fmla="*/ 2147483647 h 147"/>
              <a:gd name="T36" fmla="*/ 2147483647 w 73"/>
              <a:gd name="T37" fmla="*/ 2147483647 h 147"/>
              <a:gd name="T38" fmla="*/ 2147483647 w 73"/>
              <a:gd name="T39" fmla="*/ 2147483647 h 147"/>
              <a:gd name="T40" fmla="*/ 2147483647 w 73"/>
              <a:gd name="T41" fmla="*/ 2147483647 h 147"/>
              <a:gd name="T42" fmla="*/ 2147483647 w 73"/>
              <a:gd name="T43" fmla="*/ 2147483647 h 147"/>
              <a:gd name="T44" fmla="*/ 2147483647 w 73"/>
              <a:gd name="T45" fmla="*/ 2147483647 h 147"/>
              <a:gd name="T46" fmla="*/ 2147483647 w 73"/>
              <a:gd name="T47" fmla="*/ 2147483647 h 147"/>
              <a:gd name="T48" fmla="*/ 2147483647 w 73"/>
              <a:gd name="T49" fmla="*/ 2147483647 h 147"/>
              <a:gd name="T50" fmla="*/ 2147483647 w 73"/>
              <a:gd name="T51" fmla="*/ 2147483647 h 147"/>
              <a:gd name="T52" fmla="*/ 2147483647 w 73"/>
              <a:gd name="T53" fmla="*/ 2147483647 h 147"/>
              <a:gd name="T54" fmla="*/ 2147483647 w 73"/>
              <a:gd name="T55" fmla="*/ 2147483647 h 1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147"/>
              <a:gd name="T86" fmla="*/ 73 w 73"/>
              <a:gd name="T87" fmla="*/ 147 h 1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147">
                <a:moveTo>
                  <a:pt x="63" y="147"/>
                </a:moveTo>
                <a:lnTo>
                  <a:pt x="56" y="146"/>
                </a:lnTo>
                <a:lnTo>
                  <a:pt x="49" y="144"/>
                </a:lnTo>
                <a:lnTo>
                  <a:pt x="44" y="140"/>
                </a:lnTo>
                <a:lnTo>
                  <a:pt x="39" y="135"/>
                </a:lnTo>
                <a:lnTo>
                  <a:pt x="34" y="129"/>
                </a:lnTo>
                <a:lnTo>
                  <a:pt x="30" y="122"/>
                </a:lnTo>
                <a:lnTo>
                  <a:pt x="26" y="115"/>
                </a:lnTo>
                <a:lnTo>
                  <a:pt x="23" y="106"/>
                </a:lnTo>
                <a:lnTo>
                  <a:pt x="10" y="69"/>
                </a:lnTo>
                <a:lnTo>
                  <a:pt x="0" y="33"/>
                </a:lnTo>
                <a:lnTo>
                  <a:pt x="29" y="0"/>
                </a:lnTo>
                <a:lnTo>
                  <a:pt x="36" y="4"/>
                </a:lnTo>
                <a:lnTo>
                  <a:pt x="42" y="10"/>
                </a:lnTo>
                <a:lnTo>
                  <a:pt x="48" y="17"/>
                </a:lnTo>
                <a:lnTo>
                  <a:pt x="54" y="24"/>
                </a:lnTo>
                <a:lnTo>
                  <a:pt x="59" y="33"/>
                </a:lnTo>
                <a:lnTo>
                  <a:pt x="63" y="42"/>
                </a:lnTo>
                <a:lnTo>
                  <a:pt x="67" y="52"/>
                </a:lnTo>
                <a:lnTo>
                  <a:pt x="70" y="63"/>
                </a:lnTo>
                <a:lnTo>
                  <a:pt x="72" y="73"/>
                </a:lnTo>
                <a:lnTo>
                  <a:pt x="73" y="84"/>
                </a:lnTo>
                <a:lnTo>
                  <a:pt x="73" y="96"/>
                </a:lnTo>
                <a:lnTo>
                  <a:pt x="73" y="107"/>
                </a:lnTo>
                <a:lnTo>
                  <a:pt x="72" y="118"/>
                </a:lnTo>
                <a:lnTo>
                  <a:pt x="70" y="128"/>
                </a:lnTo>
                <a:lnTo>
                  <a:pt x="67" y="138"/>
                </a:lnTo>
                <a:lnTo>
                  <a:pt x="63"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2" name="Freeform 78"/>
          <p:cNvSpPr>
            <a:spLocks/>
          </p:cNvSpPr>
          <p:nvPr/>
        </p:nvSpPr>
        <p:spPr bwMode="auto">
          <a:xfrm>
            <a:off x="7502525" y="5816600"/>
            <a:ext cx="169863" cy="509588"/>
          </a:xfrm>
          <a:custGeom>
            <a:avLst/>
            <a:gdLst>
              <a:gd name="T0" fmla="*/ 2147483647 w 644"/>
              <a:gd name="T1" fmla="*/ 2147483647 h 2248"/>
              <a:gd name="T2" fmla="*/ 2147483647 w 644"/>
              <a:gd name="T3" fmla="*/ 2147483647 h 2248"/>
              <a:gd name="T4" fmla="*/ 2147483647 w 644"/>
              <a:gd name="T5" fmla="*/ 2147483647 h 2248"/>
              <a:gd name="T6" fmla="*/ 2147483647 w 644"/>
              <a:gd name="T7" fmla="*/ 2147483647 h 2248"/>
              <a:gd name="T8" fmla="*/ 2147483647 w 644"/>
              <a:gd name="T9" fmla="*/ 2147483647 h 2248"/>
              <a:gd name="T10" fmla="*/ 2147483647 w 644"/>
              <a:gd name="T11" fmla="*/ 2147483647 h 2248"/>
              <a:gd name="T12" fmla="*/ 2147483647 w 644"/>
              <a:gd name="T13" fmla="*/ 2147483647 h 2248"/>
              <a:gd name="T14" fmla="*/ 2147483647 w 644"/>
              <a:gd name="T15" fmla="*/ 2147483647 h 2248"/>
              <a:gd name="T16" fmla="*/ 2147483647 w 644"/>
              <a:gd name="T17" fmla="*/ 2147483647 h 2248"/>
              <a:gd name="T18" fmla="*/ 2147483647 w 644"/>
              <a:gd name="T19" fmla="*/ 2147483647 h 2248"/>
              <a:gd name="T20" fmla="*/ 2147483647 w 644"/>
              <a:gd name="T21" fmla="*/ 2147483647 h 2248"/>
              <a:gd name="T22" fmla="*/ 2147483647 w 644"/>
              <a:gd name="T23" fmla="*/ 2147483647 h 2248"/>
              <a:gd name="T24" fmla="*/ 2147483647 w 644"/>
              <a:gd name="T25" fmla="*/ 2147483647 h 2248"/>
              <a:gd name="T26" fmla="*/ 2147483647 w 644"/>
              <a:gd name="T27" fmla="*/ 2147483647 h 2248"/>
              <a:gd name="T28" fmla="*/ 2147483647 w 644"/>
              <a:gd name="T29" fmla="*/ 2147483647 h 2248"/>
              <a:gd name="T30" fmla="*/ 2147483647 w 644"/>
              <a:gd name="T31" fmla="*/ 2147483647 h 2248"/>
              <a:gd name="T32" fmla="*/ 2147483647 w 644"/>
              <a:gd name="T33" fmla="*/ 2147483647 h 2248"/>
              <a:gd name="T34" fmla="*/ 2147483647 w 644"/>
              <a:gd name="T35" fmla="*/ 2147483647 h 2248"/>
              <a:gd name="T36" fmla="*/ 2147483647 w 644"/>
              <a:gd name="T37" fmla="*/ 2147483647 h 2248"/>
              <a:gd name="T38" fmla="*/ 2147483647 w 644"/>
              <a:gd name="T39" fmla="*/ 2147483647 h 2248"/>
              <a:gd name="T40" fmla="*/ 2147483647 w 644"/>
              <a:gd name="T41" fmla="*/ 2147483647 h 2248"/>
              <a:gd name="T42" fmla="*/ 2147483647 w 644"/>
              <a:gd name="T43" fmla="*/ 2147483647 h 2248"/>
              <a:gd name="T44" fmla="*/ 2147483647 w 644"/>
              <a:gd name="T45" fmla="*/ 2147483647 h 2248"/>
              <a:gd name="T46" fmla="*/ 2147483647 w 644"/>
              <a:gd name="T47" fmla="*/ 2147483647 h 2248"/>
              <a:gd name="T48" fmla="*/ 2147483647 w 644"/>
              <a:gd name="T49" fmla="*/ 2147483647 h 2248"/>
              <a:gd name="T50" fmla="*/ 2147483647 w 644"/>
              <a:gd name="T51" fmla="*/ 2147483647 h 2248"/>
              <a:gd name="T52" fmla="*/ 2147483647 w 644"/>
              <a:gd name="T53" fmla="*/ 2147483647 h 2248"/>
              <a:gd name="T54" fmla="*/ 2147483647 w 644"/>
              <a:gd name="T55" fmla="*/ 2147483647 h 2248"/>
              <a:gd name="T56" fmla="*/ 2147483647 w 644"/>
              <a:gd name="T57" fmla="*/ 2147483647 h 2248"/>
              <a:gd name="T58" fmla="*/ 2147483647 w 644"/>
              <a:gd name="T59" fmla="*/ 2147483647 h 2248"/>
              <a:gd name="T60" fmla="*/ 2147483647 w 644"/>
              <a:gd name="T61" fmla="*/ 2147483647 h 2248"/>
              <a:gd name="T62" fmla="*/ 2147483647 w 644"/>
              <a:gd name="T63" fmla="*/ 2147483647 h 2248"/>
              <a:gd name="T64" fmla="*/ 2147483647 w 644"/>
              <a:gd name="T65" fmla="*/ 2147483647 h 2248"/>
              <a:gd name="T66" fmla="*/ 2147483647 w 644"/>
              <a:gd name="T67" fmla="*/ 2147483647 h 2248"/>
              <a:gd name="T68" fmla="*/ 2147483647 w 644"/>
              <a:gd name="T69" fmla="*/ 2147483647 h 2248"/>
              <a:gd name="T70" fmla="*/ 2147483647 w 644"/>
              <a:gd name="T71" fmla="*/ 2147483647 h 2248"/>
              <a:gd name="T72" fmla="*/ 2147483647 w 644"/>
              <a:gd name="T73" fmla="*/ 2147483647 h 2248"/>
              <a:gd name="T74" fmla="*/ 2147483647 w 644"/>
              <a:gd name="T75" fmla="*/ 2147483647 h 2248"/>
              <a:gd name="T76" fmla="*/ 2147483647 w 644"/>
              <a:gd name="T77" fmla="*/ 2147483647 h 2248"/>
              <a:gd name="T78" fmla="*/ 2147483647 w 644"/>
              <a:gd name="T79" fmla="*/ 2147483647 h 2248"/>
              <a:gd name="T80" fmla="*/ 2147483647 w 644"/>
              <a:gd name="T81" fmla="*/ 2147483647 h 2248"/>
              <a:gd name="T82" fmla="*/ 0 w 644"/>
              <a:gd name="T83" fmla="*/ 0 h 2248"/>
              <a:gd name="T84" fmla="*/ 2147483647 w 644"/>
              <a:gd name="T85" fmla="*/ 2147483647 h 2248"/>
              <a:gd name="T86" fmla="*/ 2147483647 w 644"/>
              <a:gd name="T87" fmla="*/ 2147483647 h 2248"/>
              <a:gd name="T88" fmla="*/ 2147483647 w 644"/>
              <a:gd name="T89" fmla="*/ 2147483647 h 2248"/>
              <a:gd name="T90" fmla="*/ 2147483647 w 644"/>
              <a:gd name="T91" fmla="*/ 2147483647 h 2248"/>
              <a:gd name="T92" fmla="*/ 2147483647 w 644"/>
              <a:gd name="T93" fmla="*/ 2147483647 h 2248"/>
              <a:gd name="T94" fmla="*/ 2147483647 w 644"/>
              <a:gd name="T95" fmla="*/ 2147483647 h 2248"/>
              <a:gd name="T96" fmla="*/ 2147483647 w 644"/>
              <a:gd name="T97" fmla="*/ 2147483647 h 2248"/>
              <a:gd name="T98" fmla="*/ 2147483647 w 644"/>
              <a:gd name="T99" fmla="*/ 2147483647 h 2248"/>
              <a:gd name="T100" fmla="*/ 2147483647 w 644"/>
              <a:gd name="T101" fmla="*/ 2147483647 h 2248"/>
              <a:gd name="T102" fmla="*/ 2147483647 w 644"/>
              <a:gd name="T103" fmla="*/ 2147483647 h 2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4"/>
              <a:gd name="T157" fmla="*/ 0 h 2248"/>
              <a:gd name="T158" fmla="*/ 644 w 644"/>
              <a:gd name="T159" fmla="*/ 2248 h 2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4" h="2248">
                <a:moveTo>
                  <a:pt x="179" y="475"/>
                </a:moveTo>
                <a:lnTo>
                  <a:pt x="188" y="511"/>
                </a:lnTo>
                <a:lnTo>
                  <a:pt x="196" y="548"/>
                </a:lnTo>
                <a:lnTo>
                  <a:pt x="203" y="584"/>
                </a:lnTo>
                <a:lnTo>
                  <a:pt x="210" y="621"/>
                </a:lnTo>
                <a:lnTo>
                  <a:pt x="221" y="695"/>
                </a:lnTo>
                <a:lnTo>
                  <a:pt x="233" y="767"/>
                </a:lnTo>
                <a:lnTo>
                  <a:pt x="242" y="841"/>
                </a:lnTo>
                <a:lnTo>
                  <a:pt x="251" y="913"/>
                </a:lnTo>
                <a:lnTo>
                  <a:pt x="262" y="986"/>
                </a:lnTo>
                <a:lnTo>
                  <a:pt x="272" y="1058"/>
                </a:lnTo>
                <a:lnTo>
                  <a:pt x="278" y="1093"/>
                </a:lnTo>
                <a:lnTo>
                  <a:pt x="284" y="1128"/>
                </a:lnTo>
                <a:lnTo>
                  <a:pt x="291" y="1163"/>
                </a:lnTo>
                <a:lnTo>
                  <a:pt x="300" y="1199"/>
                </a:lnTo>
                <a:lnTo>
                  <a:pt x="308" y="1233"/>
                </a:lnTo>
                <a:lnTo>
                  <a:pt x="317" y="1267"/>
                </a:lnTo>
                <a:lnTo>
                  <a:pt x="327" y="1302"/>
                </a:lnTo>
                <a:lnTo>
                  <a:pt x="338" y="1336"/>
                </a:lnTo>
                <a:lnTo>
                  <a:pt x="350" y="1369"/>
                </a:lnTo>
                <a:lnTo>
                  <a:pt x="363" y="1402"/>
                </a:lnTo>
                <a:lnTo>
                  <a:pt x="378" y="1436"/>
                </a:lnTo>
                <a:lnTo>
                  <a:pt x="393" y="1468"/>
                </a:lnTo>
                <a:lnTo>
                  <a:pt x="410" y="1500"/>
                </a:lnTo>
                <a:lnTo>
                  <a:pt x="428" y="1531"/>
                </a:lnTo>
                <a:lnTo>
                  <a:pt x="449" y="1563"/>
                </a:lnTo>
                <a:lnTo>
                  <a:pt x="469" y="1594"/>
                </a:lnTo>
                <a:lnTo>
                  <a:pt x="480" y="1633"/>
                </a:lnTo>
                <a:lnTo>
                  <a:pt x="490" y="1672"/>
                </a:lnTo>
                <a:lnTo>
                  <a:pt x="501" y="1710"/>
                </a:lnTo>
                <a:lnTo>
                  <a:pt x="514" y="1748"/>
                </a:lnTo>
                <a:lnTo>
                  <a:pt x="538" y="1822"/>
                </a:lnTo>
                <a:lnTo>
                  <a:pt x="564" y="1895"/>
                </a:lnTo>
                <a:lnTo>
                  <a:pt x="576" y="1933"/>
                </a:lnTo>
                <a:lnTo>
                  <a:pt x="589" y="1969"/>
                </a:lnTo>
                <a:lnTo>
                  <a:pt x="600" y="2006"/>
                </a:lnTo>
                <a:lnTo>
                  <a:pt x="611" y="2043"/>
                </a:lnTo>
                <a:lnTo>
                  <a:pt x="622" y="2082"/>
                </a:lnTo>
                <a:lnTo>
                  <a:pt x="630" y="2121"/>
                </a:lnTo>
                <a:lnTo>
                  <a:pt x="638" y="2160"/>
                </a:lnTo>
                <a:lnTo>
                  <a:pt x="644" y="2201"/>
                </a:lnTo>
                <a:lnTo>
                  <a:pt x="596" y="2248"/>
                </a:lnTo>
                <a:lnTo>
                  <a:pt x="588" y="2194"/>
                </a:lnTo>
                <a:lnTo>
                  <a:pt x="580" y="2139"/>
                </a:lnTo>
                <a:lnTo>
                  <a:pt x="568" y="2087"/>
                </a:lnTo>
                <a:lnTo>
                  <a:pt x="557" y="2034"/>
                </a:lnTo>
                <a:lnTo>
                  <a:pt x="544" y="1982"/>
                </a:lnTo>
                <a:lnTo>
                  <a:pt x="530" y="1931"/>
                </a:lnTo>
                <a:lnTo>
                  <a:pt x="515" y="1880"/>
                </a:lnTo>
                <a:lnTo>
                  <a:pt x="499" y="1830"/>
                </a:lnTo>
                <a:lnTo>
                  <a:pt x="482" y="1780"/>
                </a:lnTo>
                <a:lnTo>
                  <a:pt x="465" y="1731"/>
                </a:lnTo>
                <a:lnTo>
                  <a:pt x="447" y="1682"/>
                </a:lnTo>
                <a:lnTo>
                  <a:pt x="429" y="1632"/>
                </a:lnTo>
                <a:lnTo>
                  <a:pt x="392" y="1535"/>
                </a:lnTo>
                <a:lnTo>
                  <a:pt x="354" y="1439"/>
                </a:lnTo>
                <a:lnTo>
                  <a:pt x="317" y="1342"/>
                </a:lnTo>
                <a:lnTo>
                  <a:pt x="282" y="1244"/>
                </a:lnTo>
                <a:lnTo>
                  <a:pt x="265" y="1195"/>
                </a:lnTo>
                <a:lnTo>
                  <a:pt x="248" y="1145"/>
                </a:lnTo>
                <a:lnTo>
                  <a:pt x="233" y="1095"/>
                </a:lnTo>
                <a:lnTo>
                  <a:pt x="218" y="1046"/>
                </a:lnTo>
                <a:lnTo>
                  <a:pt x="204" y="994"/>
                </a:lnTo>
                <a:lnTo>
                  <a:pt x="192" y="944"/>
                </a:lnTo>
                <a:lnTo>
                  <a:pt x="180" y="891"/>
                </a:lnTo>
                <a:lnTo>
                  <a:pt x="170" y="839"/>
                </a:lnTo>
                <a:lnTo>
                  <a:pt x="162" y="785"/>
                </a:lnTo>
                <a:lnTo>
                  <a:pt x="154" y="732"/>
                </a:lnTo>
                <a:lnTo>
                  <a:pt x="149" y="678"/>
                </a:lnTo>
                <a:lnTo>
                  <a:pt x="145" y="621"/>
                </a:lnTo>
                <a:lnTo>
                  <a:pt x="131" y="584"/>
                </a:lnTo>
                <a:lnTo>
                  <a:pt x="117" y="546"/>
                </a:lnTo>
                <a:lnTo>
                  <a:pt x="106" y="507"/>
                </a:lnTo>
                <a:lnTo>
                  <a:pt x="96" y="469"/>
                </a:lnTo>
                <a:lnTo>
                  <a:pt x="88" y="431"/>
                </a:lnTo>
                <a:lnTo>
                  <a:pt x="80" y="391"/>
                </a:lnTo>
                <a:lnTo>
                  <a:pt x="74" y="353"/>
                </a:lnTo>
                <a:lnTo>
                  <a:pt x="67" y="315"/>
                </a:lnTo>
                <a:lnTo>
                  <a:pt x="55" y="237"/>
                </a:lnTo>
                <a:lnTo>
                  <a:pt x="41" y="158"/>
                </a:lnTo>
                <a:lnTo>
                  <a:pt x="33" y="119"/>
                </a:lnTo>
                <a:lnTo>
                  <a:pt x="24" y="80"/>
                </a:lnTo>
                <a:lnTo>
                  <a:pt x="12" y="41"/>
                </a:lnTo>
                <a:lnTo>
                  <a:pt x="0" y="0"/>
                </a:lnTo>
                <a:lnTo>
                  <a:pt x="11" y="12"/>
                </a:lnTo>
                <a:lnTo>
                  <a:pt x="22" y="24"/>
                </a:lnTo>
                <a:lnTo>
                  <a:pt x="32" y="37"/>
                </a:lnTo>
                <a:lnTo>
                  <a:pt x="40" y="50"/>
                </a:lnTo>
                <a:lnTo>
                  <a:pt x="48" y="64"/>
                </a:lnTo>
                <a:lnTo>
                  <a:pt x="56" y="78"/>
                </a:lnTo>
                <a:lnTo>
                  <a:pt x="63" y="92"/>
                </a:lnTo>
                <a:lnTo>
                  <a:pt x="69" y="107"/>
                </a:lnTo>
                <a:lnTo>
                  <a:pt x="80" y="138"/>
                </a:lnTo>
                <a:lnTo>
                  <a:pt x="90" y="171"/>
                </a:lnTo>
                <a:lnTo>
                  <a:pt x="97" y="203"/>
                </a:lnTo>
                <a:lnTo>
                  <a:pt x="104" y="236"/>
                </a:lnTo>
                <a:lnTo>
                  <a:pt x="117" y="302"/>
                </a:lnTo>
                <a:lnTo>
                  <a:pt x="132" y="365"/>
                </a:lnTo>
                <a:lnTo>
                  <a:pt x="141" y="395"/>
                </a:lnTo>
                <a:lnTo>
                  <a:pt x="151" y="424"/>
                </a:lnTo>
                <a:lnTo>
                  <a:pt x="158" y="438"/>
                </a:lnTo>
                <a:lnTo>
                  <a:pt x="165" y="451"/>
                </a:lnTo>
                <a:lnTo>
                  <a:pt x="172" y="463"/>
                </a:lnTo>
                <a:lnTo>
                  <a:pt x="179" y="4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3" name="Freeform 79"/>
          <p:cNvSpPr>
            <a:spLocks/>
          </p:cNvSpPr>
          <p:nvPr/>
        </p:nvSpPr>
        <p:spPr bwMode="auto">
          <a:xfrm>
            <a:off x="6064250" y="5946775"/>
            <a:ext cx="423863" cy="468313"/>
          </a:xfrm>
          <a:custGeom>
            <a:avLst/>
            <a:gdLst>
              <a:gd name="T0" fmla="*/ 2147483647 w 1601"/>
              <a:gd name="T1" fmla="*/ 2147483647 h 2066"/>
              <a:gd name="T2" fmla="*/ 2147483647 w 1601"/>
              <a:gd name="T3" fmla="*/ 2147483647 h 2066"/>
              <a:gd name="T4" fmla="*/ 2147483647 w 1601"/>
              <a:gd name="T5" fmla="*/ 2147483647 h 2066"/>
              <a:gd name="T6" fmla="*/ 2147483647 w 1601"/>
              <a:gd name="T7" fmla="*/ 2147483647 h 2066"/>
              <a:gd name="T8" fmla="*/ 2147483647 w 1601"/>
              <a:gd name="T9" fmla="*/ 2147483647 h 2066"/>
              <a:gd name="T10" fmla="*/ 2147483647 w 1601"/>
              <a:gd name="T11" fmla="*/ 2147483647 h 2066"/>
              <a:gd name="T12" fmla="*/ 2147483647 w 1601"/>
              <a:gd name="T13" fmla="*/ 2147483647 h 2066"/>
              <a:gd name="T14" fmla="*/ 2147483647 w 1601"/>
              <a:gd name="T15" fmla="*/ 2147483647 h 2066"/>
              <a:gd name="T16" fmla="*/ 2147483647 w 1601"/>
              <a:gd name="T17" fmla="*/ 2147483647 h 2066"/>
              <a:gd name="T18" fmla="*/ 2147483647 w 1601"/>
              <a:gd name="T19" fmla="*/ 2147483647 h 2066"/>
              <a:gd name="T20" fmla="*/ 2147483647 w 1601"/>
              <a:gd name="T21" fmla="*/ 2147483647 h 2066"/>
              <a:gd name="T22" fmla="*/ 2147483647 w 1601"/>
              <a:gd name="T23" fmla="*/ 2147483647 h 2066"/>
              <a:gd name="T24" fmla="*/ 2147483647 w 1601"/>
              <a:gd name="T25" fmla="*/ 2147483647 h 2066"/>
              <a:gd name="T26" fmla="*/ 2147483647 w 1601"/>
              <a:gd name="T27" fmla="*/ 2147483647 h 2066"/>
              <a:gd name="T28" fmla="*/ 2147483647 w 1601"/>
              <a:gd name="T29" fmla="*/ 2147483647 h 2066"/>
              <a:gd name="T30" fmla="*/ 2147483647 w 1601"/>
              <a:gd name="T31" fmla="*/ 2147483647 h 2066"/>
              <a:gd name="T32" fmla="*/ 2147483647 w 1601"/>
              <a:gd name="T33" fmla="*/ 2147483647 h 2066"/>
              <a:gd name="T34" fmla="*/ 2147483647 w 1601"/>
              <a:gd name="T35" fmla="*/ 2147483647 h 2066"/>
              <a:gd name="T36" fmla="*/ 2147483647 w 1601"/>
              <a:gd name="T37" fmla="*/ 2147483647 h 2066"/>
              <a:gd name="T38" fmla="*/ 2147483647 w 1601"/>
              <a:gd name="T39" fmla="*/ 2147483647 h 2066"/>
              <a:gd name="T40" fmla="*/ 2147483647 w 1601"/>
              <a:gd name="T41" fmla="*/ 2147483647 h 2066"/>
              <a:gd name="T42" fmla="*/ 2147483647 w 1601"/>
              <a:gd name="T43" fmla="*/ 2147483647 h 2066"/>
              <a:gd name="T44" fmla="*/ 2147483647 w 1601"/>
              <a:gd name="T45" fmla="*/ 2147483647 h 2066"/>
              <a:gd name="T46" fmla="*/ 2147483647 w 1601"/>
              <a:gd name="T47" fmla="*/ 2147483647 h 2066"/>
              <a:gd name="T48" fmla="*/ 2147483647 w 1601"/>
              <a:gd name="T49" fmla="*/ 2147483647 h 2066"/>
              <a:gd name="T50" fmla="*/ 2147483647 w 1601"/>
              <a:gd name="T51" fmla="*/ 2147483647 h 2066"/>
              <a:gd name="T52" fmla="*/ 2147483647 w 1601"/>
              <a:gd name="T53" fmla="*/ 2147483647 h 2066"/>
              <a:gd name="T54" fmla="*/ 2147483647 w 1601"/>
              <a:gd name="T55" fmla="*/ 2147483647 h 2066"/>
              <a:gd name="T56" fmla="*/ 2147483647 w 1601"/>
              <a:gd name="T57" fmla="*/ 2147483647 h 2066"/>
              <a:gd name="T58" fmla="*/ 2147483647 w 1601"/>
              <a:gd name="T59" fmla="*/ 2147483647 h 2066"/>
              <a:gd name="T60" fmla="*/ 2147483647 w 1601"/>
              <a:gd name="T61" fmla="*/ 2147483647 h 2066"/>
              <a:gd name="T62" fmla="*/ 2147483647 w 1601"/>
              <a:gd name="T63" fmla="*/ 2147483647 h 2066"/>
              <a:gd name="T64" fmla="*/ 2147483647 w 1601"/>
              <a:gd name="T65" fmla="*/ 2147483647 h 2066"/>
              <a:gd name="T66" fmla="*/ 2147483647 w 1601"/>
              <a:gd name="T67" fmla="*/ 2147483647 h 2066"/>
              <a:gd name="T68" fmla="*/ 2147483647 w 1601"/>
              <a:gd name="T69" fmla="*/ 2147483647 h 2066"/>
              <a:gd name="T70" fmla="*/ 2147483647 w 1601"/>
              <a:gd name="T71" fmla="*/ 2147483647 h 2066"/>
              <a:gd name="T72" fmla="*/ 2147483647 w 1601"/>
              <a:gd name="T73" fmla="*/ 2147483647 h 2066"/>
              <a:gd name="T74" fmla="*/ 2147483647 w 1601"/>
              <a:gd name="T75" fmla="*/ 2147483647 h 2066"/>
              <a:gd name="T76" fmla="*/ 2147483647 w 1601"/>
              <a:gd name="T77" fmla="*/ 2147483647 h 2066"/>
              <a:gd name="T78" fmla="*/ 2147483647 w 1601"/>
              <a:gd name="T79" fmla="*/ 2147483647 h 2066"/>
              <a:gd name="T80" fmla="*/ 2147483647 w 1601"/>
              <a:gd name="T81" fmla="*/ 2147483647 h 2066"/>
              <a:gd name="T82" fmla="*/ 2147483647 w 1601"/>
              <a:gd name="T83" fmla="*/ 2147483647 h 2066"/>
              <a:gd name="T84" fmla="*/ 2147483647 w 1601"/>
              <a:gd name="T85" fmla="*/ 2147483647 h 2066"/>
              <a:gd name="T86" fmla="*/ 2147483647 w 1601"/>
              <a:gd name="T87" fmla="*/ 2147483647 h 2066"/>
              <a:gd name="T88" fmla="*/ 2147483647 w 1601"/>
              <a:gd name="T89" fmla="*/ 2147483647 h 2066"/>
              <a:gd name="T90" fmla="*/ 2147483647 w 1601"/>
              <a:gd name="T91" fmla="*/ 2147483647 h 2066"/>
              <a:gd name="T92" fmla="*/ 2147483647 w 1601"/>
              <a:gd name="T93" fmla="*/ 2147483647 h 2066"/>
              <a:gd name="T94" fmla="*/ 2147483647 w 1601"/>
              <a:gd name="T95" fmla="*/ 2147483647 h 2066"/>
              <a:gd name="T96" fmla="*/ 2147483647 w 1601"/>
              <a:gd name="T97" fmla="*/ 2147483647 h 2066"/>
              <a:gd name="T98" fmla="*/ 2147483647 w 1601"/>
              <a:gd name="T99" fmla="*/ 2147483647 h 2066"/>
              <a:gd name="T100" fmla="*/ 2147483647 w 1601"/>
              <a:gd name="T101" fmla="*/ 2147483647 h 2066"/>
              <a:gd name="T102" fmla="*/ 2147483647 w 1601"/>
              <a:gd name="T103" fmla="*/ 2147483647 h 2066"/>
              <a:gd name="T104" fmla="*/ 2147483647 w 1601"/>
              <a:gd name="T105" fmla="*/ 2147483647 h 2066"/>
              <a:gd name="T106" fmla="*/ 2147483647 w 1601"/>
              <a:gd name="T107" fmla="*/ 2147483647 h 2066"/>
              <a:gd name="T108" fmla="*/ 2147483647 w 1601"/>
              <a:gd name="T109" fmla="*/ 2147483647 h 20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01"/>
              <a:gd name="T166" fmla="*/ 0 h 2066"/>
              <a:gd name="T167" fmla="*/ 1601 w 1601"/>
              <a:gd name="T168" fmla="*/ 2066 h 20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01" h="2066">
                <a:moveTo>
                  <a:pt x="1082" y="691"/>
                </a:moveTo>
                <a:lnTo>
                  <a:pt x="1078" y="732"/>
                </a:lnTo>
                <a:lnTo>
                  <a:pt x="1073" y="773"/>
                </a:lnTo>
                <a:lnTo>
                  <a:pt x="1069" y="794"/>
                </a:lnTo>
                <a:lnTo>
                  <a:pt x="1065" y="815"/>
                </a:lnTo>
                <a:lnTo>
                  <a:pt x="1060" y="835"/>
                </a:lnTo>
                <a:lnTo>
                  <a:pt x="1055" y="856"/>
                </a:lnTo>
                <a:lnTo>
                  <a:pt x="1047" y="875"/>
                </a:lnTo>
                <a:lnTo>
                  <a:pt x="1040" y="893"/>
                </a:lnTo>
                <a:lnTo>
                  <a:pt x="1032" y="910"/>
                </a:lnTo>
                <a:lnTo>
                  <a:pt x="1022" y="926"/>
                </a:lnTo>
                <a:lnTo>
                  <a:pt x="1011" y="941"/>
                </a:lnTo>
                <a:lnTo>
                  <a:pt x="999" y="954"/>
                </a:lnTo>
                <a:lnTo>
                  <a:pt x="993" y="960"/>
                </a:lnTo>
                <a:lnTo>
                  <a:pt x="986" y="966"/>
                </a:lnTo>
                <a:lnTo>
                  <a:pt x="978" y="971"/>
                </a:lnTo>
                <a:lnTo>
                  <a:pt x="971" y="976"/>
                </a:lnTo>
                <a:lnTo>
                  <a:pt x="962" y="981"/>
                </a:lnTo>
                <a:lnTo>
                  <a:pt x="953" y="985"/>
                </a:lnTo>
                <a:lnTo>
                  <a:pt x="943" y="987"/>
                </a:lnTo>
                <a:lnTo>
                  <a:pt x="934" y="988"/>
                </a:lnTo>
                <a:lnTo>
                  <a:pt x="925" y="988"/>
                </a:lnTo>
                <a:lnTo>
                  <a:pt x="916" y="988"/>
                </a:lnTo>
                <a:lnTo>
                  <a:pt x="906" y="986"/>
                </a:lnTo>
                <a:lnTo>
                  <a:pt x="897" y="984"/>
                </a:lnTo>
                <a:lnTo>
                  <a:pt x="879" y="979"/>
                </a:lnTo>
                <a:lnTo>
                  <a:pt x="860" y="971"/>
                </a:lnTo>
                <a:lnTo>
                  <a:pt x="844" y="963"/>
                </a:lnTo>
                <a:lnTo>
                  <a:pt x="826" y="956"/>
                </a:lnTo>
                <a:lnTo>
                  <a:pt x="811" y="950"/>
                </a:lnTo>
                <a:lnTo>
                  <a:pt x="796" y="946"/>
                </a:lnTo>
                <a:lnTo>
                  <a:pt x="790" y="944"/>
                </a:lnTo>
                <a:lnTo>
                  <a:pt x="783" y="944"/>
                </a:lnTo>
                <a:lnTo>
                  <a:pt x="778" y="944"/>
                </a:lnTo>
                <a:lnTo>
                  <a:pt x="771" y="946"/>
                </a:lnTo>
                <a:lnTo>
                  <a:pt x="766" y="948"/>
                </a:lnTo>
                <a:lnTo>
                  <a:pt x="761" y="952"/>
                </a:lnTo>
                <a:lnTo>
                  <a:pt x="757" y="957"/>
                </a:lnTo>
                <a:lnTo>
                  <a:pt x="754" y="963"/>
                </a:lnTo>
                <a:lnTo>
                  <a:pt x="750" y="971"/>
                </a:lnTo>
                <a:lnTo>
                  <a:pt x="748" y="981"/>
                </a:lnTo>
                <a:lnTo>
                  <a:pt x="746" y="992"/>
                </a:lnTo>
                <a:lnTo>
                  <a:pt x="744" y="1005"/>
                </a:lnTo>
                <a:lnTo>
                  <a:pt x="748" y="1011"/>
                </a:lnTo>
                <a:lnTo>
                  <a:pt x="752" y="1016"/>
                </a:lnTo>
                <a:lnTo>
                  <a:pt x="756" y="1022"/>
                </a:lnTo>
                <a:lnTo>
                  <a:pt x="761" y="1026"/>
                </a:lnTo>
                <a:lnTo>
                  <a:pt x="771" y="1035"/>
                </a:lnTo>
                <a:lnTo>
                  <a:pt x="783" y="1043"/>
                </a:lnTo>
                <a:lnTo>
                  <a:pt x="796" y="1049"/>
                </a:lnTo>
                <a:lnTo>
                  <a:pt x="810" y="1055"/>
                </a:lnTo>
                <a:lnTo>
                  <a:pt x="824" y="1059"/>
                </a:lnTo>
                <a:lnTo>
                  <a:pt x="839" y="1062"/>
                </a:lnTo>
                <a:lnTo>
                  <a:pt x="855" y="1065"/>
                </a:lnTo>
                <a:lnTo>
                  <a:pt x="871" y="1067"/>
                </a:lnTo>
                <a:lnTo>
                  <a:pt x="888" y="1069"/>
                </a:lnTo>
                <a:lnTo>
                  <a:pt x="904" y="1070"/>
                </a:lnTo>
                <a:lnTo>
                  <a:pt x="938" y="1070"/>
                </a:lnTo>
                <a:lnTo>
                  <a:pt x="971" y="1071"/>
                </a:lnTo>
                <a:lnTo>
                  <a:pt x="971" y="1083"/>
                </a:lnTo>
                <a:lnTo>
                  <a:pt x="969" y="1094"/>
                </a:lnTo>
                <a:lnTo>
                  <a:pt x="966" y="1107"/>
                </a:lnTo>
                <a:lnTo>
                  <a:pt x="962" y="1119"/>
                </a:lnTo>
                <a:lnTo>
                  <a:pt x="956" y="1132"/>
                </a:lnTo>
                <a:lnTo>
                  <a:pt x="948" y="1143"/>
                </a:lnTo>
                <a:lnTo>
                  <a:pt x="941" y="1155"/>
                </a:lnTo>
                <a:lnTo>
                  <a:pt x="932" y="1167"/>
                </a:lnTo>
                <a:lnTo>
                  <a:pt x="894" y="1214"/>
                </a:lnTo>
                <a:lnTo>
                  <a:pt x="855" y="1260"/>
                </a:lnTo>
                <a:lnTo>
                  <a:pt x="846" y="1271"/>
                </a:lnTo>
                <a:lnTo>
                  <a:pt x="837" y="1282"/>
                </a:lnTo>
                <a:lnTo>
                  <a:pt x="831" y="1292"/>
                </a:lnTo>
                <a:lnTo>
                  <a:pt x="825" y="1302"/>
                </a:lnTo>
                <a:lnTo>
                  <a:pt x="820" y="1312"/>
                </a:lnTo>
                <a:lnTo>
                  <a:pt x="817" y="1322"/>
                </a:lnTo>
                <a:lnTo>
                  <a:pt x="816" y="1331"/>
                </a:lnTo>
                <a:lnTo>
                  <a:pt x="816" y="1340"/>
                </a:lnTo>
                <a:lnTo>
                  <a:pt x="817" y="1349"/>
                </a:lnTo>
                <a:lnTo>
                  <a:pt x="821" y="1359"/>
                </a:lnTo>
                <a:lnTo>
                  <a:pt x="827" y="1367"/>
                </a:lnTo>
                <a:lnTo>
                  <a:pt x="835" y="1375"/>
                </a:lnTo>
                <a:lnTo>
                  <a:pt x="846" y="1383"/>
                </a:lnTo>
                <a:lnTo>
                  <a:pt x="859" y="1390"/>
                </a:lnTo>
                <a:lnTo>
                  <a:pt x="874" y="1396"/>
                </a:lnTo>
                <a:lnTo>
                  <a:pt x="894" y="1403"/>
                </a:lnTo>
                <a:lnTo>
                  <a:pt x="952" y="1308"/>
                </a:lnTo>
                <a:lnTo>
                  <a:pt x="971" y="1526"/>
                </a:lnTo>
                <a:lnTo>
                  <a:pt x="994" y="1517"/>
                </a:lnTo>
                <a:lnTo>
                  <a:pt x="1016" y="1510"/>
                </a:lnTo>
                <a:lnTo>
                  <a:pt x="1027" y="1505"/>
                </a:lnTo>
                <a:lnTo>
                  <a:pt x="1037" y="1498"/>
                </a:lnTo>
                <a:lnTo>
                  <a:pt x="1041" y="1494"/>
                </a:lnTo>
                <a:lnTo>
                  <a:pt x="1045" y="1490"/>
                </a:lnTo>
                <a:lnTo>
                  <a:pt x="1049" y="1485"/>
                </a:lnTo>
                <a:lnTo>
                  <a:pt x="1053" y="1479"/>
                </a:lnTo>
                <a:lnTo>
                  <a:pt x="1053" y="1436"/>
                </a:lnTo>
                <a:lnTo>
                  <a:pt x="1081" y="1455"/>
                </a:lnTo>
                <a:lnTo>
                  <a:pt x="1107" y="1475"/>
                </a:lnTo>
                <a:lnTo>
                  <a:pt x="1132" y="1497"/>
                </a:lnTo>
                <a:lnTo>
                  <a:pt x="1156" y="1519"/>
                </a:lnTo>
                <a:lnTo>
                  <a:pt x="1202" y="1564"/>
                </a:lnTo>
                <a:lnTo>
                  <a:pt x="1247" y="1611"/>
                </a:lnTo>
                <a:lnTo>
                  <a:pt x="1290" y="1657"/>
                </a:lnTo>
                <a:lnTo>
                  <a:pt x="1337" y="1702"/>
                </a:lnTo>
                <a:lnTo>
                  <a:pt x="1359" y="1723"/>
                </a:lnTo>
                <a:lnTo>
                  <a:pt x="1384" y="1744"/>
                </a:lnTo>
                <a:lnTo>
                  <a:pt x="1410" y="1764"/>
                </a:lnTo>
                <a:lnTo>
                  <a:pt x="1436" y="1782"/>
                </a:lnTo>
                <a:lnTo>
                  <a:pt x="1446" y="1800"/>
                </a:lnTo>
                <a:lnTo>
                  <a:pt x="1457" y="1818"/>
                </a:lnTo>
                <a:lnTo>
                  <a:pt x="1469" y="1835"/>
                </a:lnTo>
                <a:lnTo>
                  <a:pt x="1482" y="1851"/>
                </a:lnTo>
                <a:lnTo>
                  <a:pt x="1509" y="1885"/>
                </a:lnTo>
                <a:lnTo>
                  <a:pt x="1536" y="1917"/>
                </a:lnTo>
                <a:lnTo>
                  <a:pt x="1550" y="1934"/>
                </a:lnTo>
                <a:lnTo>
                  <a:pt x="1561" y="1950"/>
                </a:lnTo>
                <a:lnTo>
                  <a:pt x="1572" y="1968"/>
                </a:lnTo>
                <a:lnTo>
                  <a:pt x="1581" y="1987"/>
                </a:lnTo>
                <a:lnTo>
                  <a:pt x="1590" y="2005"/>
                </a:lnTo>
                <a:lnTo>
                  <a:pt x="1596" y="2025"/>
                </a:lnTo>
                <a:lnTo>
                  <a:pt x="1598" y="2035"/>
                </a:lnTo>
                <a:lnTo>
                  <a:pt x="1599" y="2045"/>
                </a:lnTo>
                <a:lnTo>
                  <a:pt x="1600" y="2056"/>
                </a:lnTo>
                <a:lnTo>
                  <a:pt x="1601" y="2066"/>
                </a:lnTo>
                <a:lnTo>
                  <a:pt x="1563" y="2041"/>
                </a:lnTo>
                <a:lnTo>
                  <a:pt x="1524" y="2017"/>
                </a:lnTo>
                <a:lnTo>
                  <a:pt x="1483" y="1994"/>
                </a:lnTo>
                <a:lnTo>
                  <a:pt x="1440" y="1972"/>
                </a:lnTo>
                <a:lnTo>
                  <a:pt x="1396" y="1951"/>
                </a:lnTo>
                <a:lnTo>
                  <a:pt x="1352" y="1932"/>
                </a:lnTo>
                <a:lnTo>
                  <a:pt x="1307" y="1913"/>
                </a:lnTo>
                <a:lnTo>
                  <a:pt x="1260" y="1895"/>
                </a:lnTo>
                <a:lnTo>
                  <a:pt x="1167" y="1861"/>
                </a:lnTo>
                <a:lnTo>
                  <a:pt x="1073" y="1825"/>
                </a:lnTo>
                <a:lnTo>
                  <a:pt x="1026" y="1808"/>
                </a:lnTo>
                <a:lnTo>
                  <a:pt x="979" y="1790"/>
                </a:lnTo>
                <a:lnTo>
                  <a:pt x="934" y="1771"/>
                </a:lnTo>
                <a:lnTo>
                  <a:pt x="889" y="1752"/>
                </a:lnTo>
                <a:lnTo>
                  <a:pt x="845" y="1732"/>
                </a:lnTo>
                <a:lnTo>
                  <a:pt x="802" y="1710"/>
                </a:lnTo>
                <a:lnTo>
                  <a:pt x="760" y="1688"/>
                </a:lnTo>
                <a:lnTo>
                  <a:pt x="721" y="1664"/>
                </a:lnTo>
                <a:lnTo>
                  <a:pt x="682" y="1639"/>
                </a:lnTo>
                <a:lnTo>
                  <a:pt x="646" y="1613"/>
                </a:lnTo>
                <a:lnTo>
                  <a:pt x="612" y="1583"/>
                </a:lnTo>
                <a:lnTo>
                  <a:pt x="579" y="1552"/>
                </a:lnTo>
                <a:lnTo>
                  <a:pt x="549" y="1520"/>
                </a:lnTo>
                <a:lnTo>
                  <a:pt x="522" y="1485"/>
                </a:lnTo>
                <a:lnTo>
                  <a:pt x="498" y="1446"/>
                </a:lnTo>
                <a:lnTo>
                  <a:pt x="476" y="1406"/>
                </a:lnTo>
                <a:lnTo>
                  <a:pt x="459" y="1363"/>
                </a:lnTo>
                <a:lnTo>
                  <a:pt x="443" y="1315"/>
                </a:lnTo>
                <a:lnTo>
                  <a:pt x="432" y="1266"/>
                </a:lnTo>
                <a:lnTo>
                  <a:pt x="424" y="1213"/>
                </a:lnTo>
                <a:lnTo>
                  <a:pt x="412" y="1196"/>
                </a:lnTo>
                <a:lnTo>
                  <a:pt x="402" y="1178"/>
                </a:lnTo>
                <a:lnTo>
                  <a:pt x="393" y="1160"/>
                </a:lnTo>
                <a:lnTo>
                  <a:pt x="383" y="1142"/>
                </a:lnTo>
                <a:lnTo>
                  <a:pt x="376" y="1123"/>
                </a:lnTo>
                <a:lnTo>
                  <a:pt x="369" y="1104"/>
                </a:lnTo>
                <a:lnTo>
                  <a:pt x="363" y="1084"/>
                </a:lnTo>
                <a:lnTo>
                  <a:pt x="357" y="1064"/>
                </a:lnTo>
                <a:lnTo>
                  <a:pt x="346" y="1025"/>
                </a:lnTo>
                <a:lnTo>
                  <a:pt x="338" y="985"/>
                </a:lnTo>
                <a:lnTo>
                  <a:pt x="330" y="943"/>
                </a:lnTo>
                <a:lnTo>
                  <a:pt x="321" y="903"/>
                </a:lnTo>
                <a:lnTo>
                  <a:pt x="312" y="864"/>
                </a:lnTo>
                <a:lnTo>
                  <a:pt x="301" y="824"/>
                </a:lnTo>
                <a:lnTo>
                  <a:pt x="295" y="805"/>
                </a:lnTo>
                <a:lnTo>
                  <a:pt x="289" y="786"/>
                </a:lnTo>
                <a:lnTo>
                  <a:pt x="282" y="768"/>
                </a:lnTo>
                <a:lnTo>
                  <a:pt x="273" y="750"/>
                </a:lnTo>
                <a:lnTo>
                  <a:pt x="264" y="733"/>
                </a:lnTo>
                <a:lnTo>
                  <a:pt x="254" y="715"/>
                </a:lnTo>
                <a:lnTo>
                  <a:pt x="242" y="698"/>
                </a:lnTo>
                <a:lnTo>
                  <a:pt x="230" y="682"/>
                </a:lnTo>
                <a:lnTo>
                  <a:pt x="217" y="667"/>
                </a:lnTo>
                <a:lnTo>
                  <a:pt x="201" y="652"/>
                </a:lnTo>
                <a:lnTo>
                  <a:pt x="185" y="639"/>
                </a:lnTo>
                <a:lnTo>
                  <a:pt x="167" y="625"/>
                </a:lnTo>
                <a:lnTo>
                  <a:pt x="163" y="608"/>
                </a:lnTo>
                <a:lnTo>
                  <a:pt x="159" y="589"/>
                </a:lnTo>
                <a:lnTo>
                  <a:pt x="153" y="572"/>
                </a:lnTo>
                <a:lnTo>
                  <a:pt x="146" y="554"/>
                </a:lnTo>
                <a:lnTo>
                  <a:pt x="129" y="517"/>
                </a:lnTo>
                <a:lnTo>
                  <a:pt x="112" y="480"/>
                </a:lnTo>
                <a:lnTo>
                  <a:pt x="92" y="442"/>
                </a:lnTo>
                <a:lnTo>
                  <a:pt x="72" y="404"/>
                </a:lnTo>
                <a:lnTo>
                  <a:pt x="53" y="366"/>
                </a:lnTo>
                <a:lnTo>
                  <a:pt x="35" y="328"/>
                </a:lnTo>
                <a:lnTo>
                  <a:pt x="27" y="309"/>
                </a:lnTo>
                <a:lnTo>
                  <a:pt x="20" y="291"/>
                </a:lnTo>
                <a:lnTo>
                  <a:pt x="14" y="272"/>
                </a:lnTo>
                <a:lnTo>
                  <a:pt x="8" y="254"/>
                </a:lnTo>
                <a:lnTo>
                  <a:pt x="4" y="236"/>
                </a:lnTo>
                <a:lnTo>
                  <a:pt x="1" y="219"/>
                </a:lnTo>
                <a:lnTo>
                  <a:pt x="0" y="200"/>
                </a:lnTo>
                <a:lnTo>
                  <a:pt x="0" y="183"/>
                </a:lnTo>
                <a:lnTo>
                  <a:pt x="1" y="166"/>
                </a:lnTo>
                <a:lnTo>
                  <a:pt x="4" y="149"/>
                </a:lnTo>
                <a:lnTo>
                  <a:pt x="9" y="133"/>
                </a:lnTo>
                <a:lnTo>
                  <a:pt x="16" y="117"/>
                </a:lnTo>
                <a:lnTo>
                  <a:pt x="25" y="101"/>
                </a:lnTo>
                <a:lnTo>
                  <a:pt x="37" y="85"/>
                </a:lnTo>
                <a:lnTo>
                  <a:pt x="50" y="70"/>
                </a:lnTo>
                <a:lnTo>
                  <a:pt x="65" y="56"/>
                </a:lnTo>
                <a:lnTo>
                  <a:pt x="85" y="48"/>
                </a:lnTo>
                <a:lnTo>
                  <a:pt x="104" y="41"/>
                </a:lnTo>
                <a:lnTo>
                  <a:pt x="125" y="33"/>
                </a:lnTo>
                <a:lnTo>
                  <a:pt x="146" y="27"/>
                </a:lnTo>
                <a:lnTo>
                  <a:pt x="167" y="21"/>
                </a:lnTo>
                <a:lnTo>
                  <a:pt x="189" y="15"/>
                </a:lnTo>
                <a:lnTo>
                  <a:pt x="211" y="10"/>
                </a:lnTo>
                <a:lnTo>
                  <a:pt x="232" y="6"/>
                </a:lnTo>
                <a:lnTo>
                  <a:pt x="255" y="3"/>
                </a:lnTo>
                <a:lnTo>
                  <a:pt x="276" y="1"/>
                </a:lnTo>
                <a:lnTo>
                  <a:pt x="299" y="0"/>
                </a:lnTo>
                <a:lnTo>
                  <a:pt x="321" y="0"/>
                </a:lnTo>
                <a:lnTo>
                  <a:pt x="343" y="2"/>
                </a:lnTo>
                <a:lnTo>
                  <a:pt x="366" y="4"/>
                </a:lnTo>
                <a:lnTo>
                  <a:pt x="388" y="8"/>
                </a:lnTo>
                <a:lnTo>
                  <a:pt x="409" y="14"/>
                </a:lnTo>
                <a:lnTo>
                  <a:pt x="1082" y="691"/>
                </a:lnTo>
                <a:close/>
              </a:path>
            </a:pathLst>
          </a:custGeom>
          <a:solidFill>
            <a:srgbClr val="476B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4" name="Freeform 80"/>
          <p:cNvSpPr>
            <a:spLocks/>
          </p:cNvSpPr>
          <p:nvPr/>
        </p:nvSpPr>
        <p:spPr bwMode="auto">
          <a:xfrm>
            <a:off x="5995988" y="5992813"/>
            <a:ext cx="93662" cy="136525"/>
          </a:xfrm>
          <a:custGeom>
            <a:avLst/>
            <a:gdLst>
              <a:gd name="T0" fmla="*/ 2147483647 w 358"/>
              <a:gd name="T1" fmla="*/ 2147483647 h 601"/>
              <a:gd name="T2" fmla="*/ 2147483647 w 358"/>
              <a:gd name="T3" fmla="*/ 2147483647 h 601"/>
              <a:gd name="T4" fmla="*/ 2147483647 w 358"/>
              <a:gd name="T5" fmla="*/ 2147483647 h 601"/>
              <a:gd name="T6" fmla="*/ 2147483647 w 358"/>
              <a:gd name="T7" fmla="*/ 2147483647 h 601"/>
              <a:gd name="T8" fmla="*/ 2147483647 w 358"/>
              <a:gd name="T9" fmla="*/ 2147483647 h 601"/>
              <a:gd name="T10" fmla="*/ 2147483647 w 358"/>
              <a:gd name="T11" fmla="*/ 2147483647 h 601"/>
              <a:gd name="T12" fmla="*/ 2147483647 w 358"/>
              <a:gd name="T13" fmla="*/ 2147483647 h 601"/>
              <a:gd name="T14" fmla="*/ 2147483647 w 358"/>
              <a:gd name="T15" fmla="*/ 2147483647 h 601"/>
              <a:gd name="T16" fmla="*/ 2147483647 w 358"/>
              <a:gd name="T17" fmla="*/ 2147483647 h 601"/>
              <a:gd name="T18" fmla="*/ 2147483647 w 358"/>
              <a:gd name="T19" fmla="*/ 2147483647 h 601"/>
              <a:gd name="T20" fmla="*/ 2147483647 w 358"/>
              <a:gd name="T21" fmla="*/ 2147483647 h 601"/>
              <a:gd name="T22" fmla="*/ 2147483647 w 358"/>
              <a:gd name="T23" fmla="*/ 2147483647 h 601"/>
              <a:gd name="T24" fmla="*/ 2147483647 w 358"/>
              <a:gd name="T25" fmla="*/ 2147483647 h 601"/>
              <a:gd name="T26" fmla="*/ 2147483647 w 358"/>
              <a:gd name="T27" fmla="*/ 2147483647 h 601"/>
              <a:gd name="T28" fmla="*/ 2147483647 w 358"/>
              <a:gd name="T29" fmla="*/ 2147483647 h 601"/>
              <a:gd name="T30" fmla="*/ 2147483647 w 358"/>
              <a:gd name="T31" fmla="*/ 2147483647 h 601"/>
              <a:gd name="T32" fmla="*/ 2147483647 w 358"/>
              <a:gd name="T33" fmla="*/ 2147483647 h 601"/>
              <a:gd name="T34" fmla="*/ 2147483647 w 358"/>
              <a:gd name="T35" fmla="*/ 2147483647 h 601"/>
              <a:gd name="T36" fmla="*/ 2147483647 w 358"/>
              <a:gd name="T37" fmla="*/ 2147483647 h 601"/>
              <a:gd name="T38" fmla="*/ 2147483647 w 358"/>
              <a:gd name="T39" fmla="*/ 2147483647 h 601"/>
              <a:gd name="T40" fmla="*/ 2147483647 w 358"/>
              <a:gd name="T41" fmla="*/ 2147483647 h 601"/>
              <a:gd name="T42" fmla="*/ 2147483647 w 358"/>
              <a:gd name="T43" fmla="*/ 2147483647 h 601"/>
              <a:gd name="T44" fmla="*/ 2147483647 w 358"/>
              <a:gd name="T45" fmla="*/ 2147483647 h 601"/>
              <a:gd name="T46" fmla="*/ 2147483647 w 358"/>
              <a:gd name="T47" fmla="*/ 2147483647 h 601"/>
              <a:gd name="T48" fmla="*/ 2147483647 w 358"/>
              <a:gd name="T49" fmla="*/ 2147483647 h 601"/>
              <a:gd name="T50" fmla="*/ 2147483647 w 358"/>
              <a:gd name="T51" fmla="*/ 2147483647 h 601"/>
              <a:gd name="T52" fmla="*/ 2147483647 w 358"/>
              <a:gd name="T53" fmla="*/ 2147483647 h 601"/>
              <a:gd name="T54" fmla="*/ 2147483647 w 358"/>
              <a:gd name="T55" fmla="*/ 2147483647 h 601"/>
              <a:gd name="T56" fmla="*/ 2147483647 w 358"/>
              <a:gd name="T57" fmla="*/ 2147483647 h 601"/>
              <a:gd name="T58" fmla="*/ 2147483647 w 358"/>
              <a:gd name="T59" fmla="*/ 2147483647 h 601"/>
              <a:gd name="T60" fmla="*/ 2147483647 w 358"/>
              <a:gd name="T61" fmla="*/ 2147483647 h 601"/>
              <a:gd name="T62" fmla="*/ 2147483647 w 358"/>
              <a:gd name="T63" fmla="*/ 2147483647 h 601"/>
              <a:gd name="T64" fmla="*/ 2147483647 w 358"/>
              <a:gd name="T65" fmla="*/ 2147483647 h 601"/>
              <a:gd name="T66" fmla="*/ 2147483647 w 358"/>
              <a:gd name="T67" fmla="*/ 2147483647 h 601"/>
              <a:gd name="T68" fmla="*/ 0 w 358"/>
              <a:gd name="T69" fmla="*/ 2147483647 h 601"/>
              <a:gd name="T70" fmla="*/ 2147483647 w 358"/>
              <a:gd name="T71" fmla="*/ 0 h 601"/>
              <a:gd name="T72" fmla="*/ 2147483647 w 358"/>
              <a:gd name="T73" fmla="*/ 2147483647 h 601"/>
              <a:gd name="T74" fmla="*/ 2147483647 w 358"/>
              <a:gd name="T75" fmla="*/ 2147483647 h 601"/>
              <a:gd name="T76" fmla="*/ 2147483647 w 358"/>
              <a:gd name="T77" fmla="*/ 2147483647 h 601"/>
              <a:gd name="T78" fmla="*/ 2147483647 w 358"/>
              <a:gd name="T79" fmla="*/ 2147483647 h 601"/>
              <a:gd name="T80" fmla="*/ 2147483647 w 358"/>
              <a:gd name="T81" fmla="*/ 2147483647 h 601"/>
              <a:gd name="T82" fmla="*/ 2147483647 w 358"/>
              <a:gd name="T83" fmla="*/ 2147483647 h 601"/>
              <a:gd name="T84" fmla="*/ 2147483647 w 358"/>
              <a:gd name="T85" fmla="*/ 2147483647 h 601"/>
              <a:gd name="T86" fmla="*/ 2147483647 w 358"/>
              <a:gd name="T87" fmla="*/ 2147483647 h 601"/>
              <a:gd name="T88" fmla="*/ 2147483647 w 358"/>
              <a:gd name="T89" fmla="*/ 2147483647 h 601"/>
              <a:gd name="T90" fmla="*/ 2147483647 w 358"/>
              <a:gd name="T91" fmla="*/ 2147483647 h 601"/>
              <a:gd name="T92" fmla="*/ 2147483647 w 358"/>
              <a:gd name="T93" fmla="*/ 2147483647 h 601"/>
              <a:gd name="T94" fmla="*/ 2147483647 w 358"/>
              <a:gd name="T95" fmla="*/ 2147483647 h 601"/>
              <a:gd name="T96" fmla="*/ 2147483647 w 358"/>
              <a:gd name="T97" fmla="*/ 2147483647 h 601"/>
              <a:gd name="T98" fmla="*/ 2147483647 w 358"/>
              <a:gd name="T99" fmla="*/ 2147483647 h 6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8"/>
              <a:gd name="T151" fmla="*/ 0 h 601"/>
              <a:gd name="T152" fmla="*/ 358 w 358"/>
              <a:gd name="T153" fmla="*/ 601 h 6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8" h="601">
                <a:moveTo>
                  <a:pt x="358" y="555"/>
                </a:moveTo>
                <a:lnTo>
                  <a:pt x="352" y="556"/>
                </a:lnTo>
                <a:lnTo>
                  <a:pt x="345" y="559"/>
                </a:lnTo>
                <a:lnTo>
                  <a:pt x="338" y="563"/>
                </a:lnTo>
                <a:lnTo>
                  <a:pt x="331" y="567"/>
                </a:lnTo>
                <a:lnTo>
                  <a:pt x="315" y="579"/>
                </a:lnTo>
                <a:lnTo>
                  <a:pt x="299" y="590"/>
                </a:lnTo>
                <a:lnTo>
                  <a:pt x="290" y="594"/>
                </a:lnTo>
                <a:lnTo>
                  <a:pt x="281" y="598"/>
                </a:lnTo>
                <a:lnTo>
                  <a:pt x="273" y="600"/>
                </a:lnTo>
                <a:lnTo>
                  <a:pt x="264" y="601"/>
                </a:lnTo>
                <a:lnTo>
                  <a:pt x="260" y="600"/>
                </a:lnTo>
                <a:lnTo>
                  <a:pt x="255" y="599"/>
                </a:lnTo>
                <a:lnTo>
                  <a:pt x="250" y="598"/>
                </a:lnTo>
                <a:lnTo>
                  <a:pt x="246" y="595"/>
                </a:lnTo>
                <a:lnTo>
                  <a:pt x="241" y="592"/>
                </a:lnTo>
                <a:lnTo>
                  <a:pt x="237" y="588"/>
                </a:lnTo>
                <a:lnTo>
                  <a:pt x="233" y="584"/>
                </a:lnTo>
                <a:lnTo>
                  <a:pt x="228" y="579"/>
                </a:lnTo>
                <a:lnTo>
                  <a:pt x="213" y="553"/>
                </a:lnTo>
                <a:lnTo>
                  <a:pt x="197" y="528"/>
                </a:lnTo>
                <a:lnTo>
                  <a:pt x="180" y="503"/>
                </a:lnTo>
                <a:lnTo>
                  <a:pt x="164" y="479"/>
                </a:lnTo>
                <a:lnTo>
                  <a:pt x="130" y="431"/>
                </a:lnTo>
                <a:lnTo>
                  <a:pt x="96" y="381"/>
                </a:lnTo>
                <a:lnTo>
                  <a:pt x="79" y="357"/>
                </a:lnTo>
                <a:lnTo>
                  <a:pt x="65" y="332"/>
                </a:lnTo>
                <a:lnTo>
                  <a:pt x="51" y="307"/>
                </a:lnTo>
                <a:lnTo>
                  <a:pt x="37" y="282"/>
                </a:lnTo>
                <a:lnTo>
                  <a:pt x="26" y="254"/>
                </a:lnTo>
                <a:lnTo>
                  <a:pt x="16" y="227"/>
                </a:lnTo>
                <a:lnTo>
                  <a:pt x="10" y="214"/>
                </a:lnTo>
                <a:lnTo>
                  <a:pt x="6" y="200"/>
                </a:lnTo>
                <a:lnTo>
                  <a:pt x="3" y="185"/>
                </a:lnTo>
                <a:lnTo>
                  <a:pt x="0" y="171"/>
                </a:lnTo>
                <a:lnTo>
                  <a:pt x="150" y="0"/>
                </a:lnTo>
                <a:lnTo>
                  <a:pt x="166" y="71"/>
                </a:lnTo>
                <a:lnTo>
                  <a:pt x="183" y="143"/>
                </a:lnTo>
                <a:lnTo>
                  <a:pt x="193" y="179"/>
                </a:lnTo>
                <a:lnTo>
                  <a:pt x="203" y="214"/>
                </a:lnTo>
                <a:lnTo>
                  <a:pt x="213" y="249"/>
                </a:lnTo>
                <a:lnTo>
                  <a:pt x="226" y="285"/>
                </a:lnTo>
                <a:lnTo>
                  <a:pt x="238" y="320"/>
                </a:lnTo>
                <a:lnTo>
                  <a:pt x="252" y="354"/>
                </a:lnTo>
                <a:lnTo>
                  <a:pt x="267" y="388"/>
                </a:lnTo>
                <a:lnTo>
                  <a:pt x="282" y="423"/>
                </a:lnTo>
                <a:lnTo>
                  <a:pt x="300" y="457"/>
                </a:lnTo>
                <a:lnTo>
                  <a:pt x="318" y="490"/>
                </a:lnTo>
                <a:lnTo>
                  <a:pt x="338" y="523"/>
                </a:lnTo>
                <a:lnTo>
                  <a:pt x="358" y="555"/>
                </a:lnTo>
                <a:close/>
              </a:path>
            </a:pathLst>
          </a:custGeom>
          <a:solidFill>
            <a:srgbClr val="476B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5" name="Freeform 81"/>
          <p:cNvSpPr>
            <a:spLocks/>
          </p:cNvSpPr>
          <p:nvPr/>
        </p:nvSpPr>
        <p:spPr bwMode="auto">
          <a:xfrm>
            <a:off x="7526338" y="6238875"/>
            <a:ext cx="650875" cy="247650"/>
          </a:xfrm>
          <a:custGeom>
            <a:avLst/>
            <a:gdLst>
              <a:gd name="T0" fmla="*/ 2147483647 w 2456"/>
              <a:gd name="T1" fmla="*/ 2147483647 h 1089"/>
              <a:gd name="T2" fmla="*/ 2147483647 w 2456"/>
              <a:gd name="T3" fmla="*/ 2147483647 h 1089"/>
              <a:gd name="T4" fmla="*/ 2147483647 w 2456"/>
              <a:gd name="T5" fmla="*/ 2147483647 h 1089"/>
              <a:gd name="T6" fmla="*/ 2147483647 w 2456"/>
              <a:gd name="T7" fmla="*/ 2147483647 h 1089"/>
              <a:gd name="T8" fmla="*/ 2147483647 w 2456"/>
              <a:gd name="T9" fmla="*/ 2147483647 h 1089"/>
              <a:gd name="T10" fmla="*/ 2147483647 w 2456"/>
              <a:gd name="T11" fmla="*/ 2147483647 h 1089"/>
              <a:gd name="T12" fmla="*/ 2147483647 w 2456"/>
              <a:gd name="T13" fmla="*/ 2147483647 h 1089"/>
              <a:gd name="T14" fmla="*/ 2147483647 w 2456"/>
              <a:gd name="T15" fmla="*/ 2147483647 h 1089"/>
              <a:gd name="T16" fmla="*/ 2147483647 w 2456"/>
              <a:gd name="T17" fmla="*/ 2147483647 h 1089"/>
              <a:gd name="T18" fmla="*/ 2147483647 w 2456"/>
              <a:gd name="T19" fmla="*/ 2147483647 h 1089"/>
              <a:gd name="T20" fmla="*/ 2147483647 w 2456"/>
              <a:gd name="T21" fmla="*/ 2147483647 h 1089"/>
              <a:gd name="T22" fmla="*/ 2147483647 w 2456"/>
              <a:gd name="T23" fmla="*/ 2147483647 h 1089"/>
              <a:gd name="T24" fmla="*/ 2147483647 w 2456"/>
              <a:gd name="T25" fmla="*/ 2147483647 h 1089"/>
              <a:gd name="T26" fmla="*/ 2147483647 w 2456"/>
              <a:gd name="T27" fmla="*/ 2147483647 h 1089"/>
              <a:gd name="T28" fmla="*/ 2147483647 w 2456"/>
              <a:gd name="T29" fmla="*/ 2147483647 h 1089"/>
              <a:gd name="T30" fmla="*/ 2147483647 w 2456"/>
              <a:gd name="T31" fmla="*/ 2147483647 h 1089"/>
              <a:gd name="T32" fmla="*/ 2147483647 w 2456"/>
              <a:gd name="T33" fmla="*/ 2147483647 h 1089"/>
              <a:gd name="T34" fmla="*/ 2147483647 w 2456"/>
              <a:gd name="T35" fmla="*/ 2147483647 h 1089"/>
              <a:gd name="T36" fmla="*/ 2147483647 w 2456"/>
              <a:gd name="T37" fmla="*/ 2147483647 h 1089"/>
              <a:gd name="T38" fmla="*/ 2147483647 w 2456"/>
              <a:gd name="T39" fmla="*/ 2147483647 h 1089"/>
              <a:gd name="T40" fmla="*/ 2147483647 w 2456"/>
              <a:gd name="T41" fmla="*/ 2147483647 h 1089"/>
              <a:gd name="T42" fmla="*/ 2147483647 w 2456"/>
              <a:gd name="T43" fmla="*/ 2147483647 h 1089"/>
              <a:gd name="T44" fmla="*/ 2147483647 w 2456"/>
              <a:gd name="T45" fmla="*/ 2147483647 h 1089"/>
              <a:gd name="T46" fmla="*/ 2147483647 w 2456"/>
              <a:gd name="T47" fmla="*/ 2147483647 h 1089"/>
              <a:gd name="T48" fmla="*/ 2147483647 w 2456"/>
              <a:gd name="T49" fmla="*/ 2147483647 h 1089"/>
              <a:gd name="T50" fmla="*/ 2147483647 w 2456"/>
              <a:gd name="T51" fmla="*/ 2147483647 h 1089"/>
              <a:gd name="T52" fmla="*/ 2147483647 w 2456"/>
              <a:gd name="T53" fmla="*/ 2147483647 h 1089"/>
              <a:gd name="T54" fmla="*/ 2147483647 w 2456"/>
              <a:gd name="T55" fmla="*/ 2147483647 h 1089"/>
              <a:gd name="T56" fmla="*/ 2147483647 w 2456"/>
              <a:gd name="T57" fmla="*/ 2147483647 h 1089"/>
              <a:gd name="T58" fmla="*/ 2147483647 w 2456"/>
              <a:gd name="T59" fmla="*/ 2147483647 h 1089"/>
              <a:gd name="T60" fmla="*/ 2147483647 w 2456"/>
              <a:gd name="T61" fmla="*/ 2147483647 h 1089"/>
              <a:gd name="T62" fmla="*/ 2147483647 w 2456"/>
              <a:gd name="T63" fmla="*/ 2147483647 h 1089"/>
              <a:gd name="T64" fmla="*/ 2147483647 w 2456"/>
              <a:gd name="T65" fmla="*/ 2147483647 h 1089"/>
              <a:gd name="T66" fmla="*/ 2147483647 w 2456"/>
              <a:gd name="T67" fmla="*/ 2147483647 h 1089"/>
              <a:gd name="T68" fmla="*/ 2147483647 w 2456"/>
              <a:gd name="T69" fmla="*/ 2147483647 h 1089"/>
              <a:gd name="T70" fmla="*/ 2147483647 w 2456"/>
              <a:gd name="T71" fmla="*/ 2147483647 h 1089"/>
              <a:gd name="T72" fmla="*/ 2147483647 w 2456"/>
              <a:gd name="T73" fmla="*/ 2147483647 h 1089"/>
              <a:gd name="T74" fmla="*/ 2147483647 w 2456"/>
              <a:gd name="T75" fmla="*/ 2147483647 h 1089"/>
              <a:gd name="T76" fmla="*/ 2147483647 w 2456"/>
              <a:gd name="T77" fmla="*/ 2147483647 h 1089"/>
              <a:gd name="T78" fmla="*/ 2147483647 w 2456"/>
              <a:gd name="T79" fmla="*/ 2147483647 h 1089"/>
              <a:gd name="T80" fmla="*/ 2147483647 w 2456"/>
              <a:gd name="T81" fmla="*/ 2147483647 h 1089"/>
              <a:gd name="T82" fmla="*/ 2147483647 w 2456"/>
              <a:gd name="T83" fmla="*/ 2147483647 h 1089"/>
              <a:gd name="T84" fmla="*/ 2147483647 w 2456"/>
              <a:gd name="T85" fmla="*/ 2147483647 h 1089"/>
              <a:gd name="T86" fmla="*/ 2147483647 w 2456"/>
              <a:gd name="T87" fmla="*/ 2147483647 h 1089"/>
              <a:gd name="T88" fmla="*/ 2147483647 w 2456"/>
              <a:gd name="T89" fmla="*/ 2147483647 h 1089"/>
              <a:gd name="T90" fmla="*/ 2147483647 w 2456"/>
              <a:gd name="T91" fmla="*/ 2147483647 h 1089"/>
              <a:gd name="T92" fmla="*/ 2147483647 w 2456"/>
              <a:gd name="T93" fmla="*/ 2147483647 h 1089"/>
              <a:gd name="T94" fmla="*/ 2147483647 w 2456"/>
              <a:gd name="T95" fmla="*/ 2147483647 h 1089"/>
              <a:gd name="T96" fmla="*/ 2147483647 w 2456"/>
              <a:gd name="T97" fmla="*/ 2147483647 h 1089"/>
              <a:gd name="T98" fmla="*/ 2147483647 w 2456"/>
              <a:gd name="T99" fmla="*/ 2147483647 h 1089"/>
              <a:gd name="T100" fmla="*/ 2147483647 w 2456"/>
              <a:gd name="T101" fmla="*/ 2147483647 h 1089"/>
              <a:gd name="T102" fmla="*/ 2147483647 w 2456"/>
              <a:gd name="T103" fmla="*/ 2147483647 h 1089"/>
              <a:gd name="T104" fmla="*/ 2147483647 w 2456"/>
              <a:gd name="T105" fmla="*/ 2147483647 h 1089"/>
              <a:gd name="T106" fmla="*/ 2147483647 w 2456"/>
              <a:gd name="T107" fmla="*/ 2147483647 h 1089"/>
              <a:gd name="T108" fmla="*/ 2147483647 w 2456"/>
              <a:gd name="T109" fmla="*/ 2147483647 h 1089"/>
              <a:gd name="T110" fmla="*/ 2147483647 w 2456"/>
              <a:gd name="T111" fmla="*/ 2147483647 h 1089"/>
              <a:gd name="T112" fmla="*/ 2147483647 w 2456"/>
              <a:gd name="T113" fmla="*/ 2147483647 h 1089"/>
              <a:gd name="T114" fmla="*/ 2147483647 w 2456"/>
              <a:gd name="T115" fmla="*/ 2147483647 h 1089"/>
              <a:gd name="T116" fmla="*/ 2147483647 w 2456"/>
              <a:gd name="T117" fmla="*/ 2147483647 h 1089"/>
              <a:gd name="T118" fmla="*/ 2147483647 w 2456"/>
              <a:gd name="T119" fmla="*/ 2147483647 h 1089"/>
              <a:gd name="T120" fmla="*/ 2147483647 w 2456"/>
              <a:gd name="T121" fmla="*/ 2147483647 h 10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6"/>
              <a:gd name="T184" fmla="*/ 0 h 1089"/>
              <a:gd name="T185" fmla="*/ 2456 w 2456"/>
              <a:gd name="T186" fmla="*/ 1089 h 10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6" h="1089">
                <a:moveTo>
                  <a:pt x="2456" y="0"/>
                </a:moveTo>
                <a:lnTo>
                  <a:pt x="2442" y="31"/>
                </a:lnTo>
                <a:lnTo>
                  <a:pt x="2427" y="63"/>
                </a:lnTo>
                <a:lnTo>
                  <a:pt x="2409" y="93"/>
                </a:lnTo>
                <a:lnTo>
                  <a:pt x="2392" y="123"/>
                </a:lnTo>
                <a:lnTo>
                  <a:pt x="2372" y="152"/>
                </a:lnTo>
                <a:lnTo>
                  <a:pt x="2352" y="180"/>
                </a:lnTo>
                <a:lnTo>
                  <a:pt x="2329" y="209"/>
                </a:lnTo>
                <a:lnTo>
                  <a:pt x="2306" y="236"/>
                </a:lnTo>
                <a:lnTo>
                  <a:pt x="2283" y="263"/>
                </a:lnTo>
                <a:lnTo>
                  <a:pt x="2257" y="289"/>
                </a:lnTo>
                <a:lnTo>
                  <a:pt x="2231" y="315"/>
                </a:lnTo>
                <a:lnTo>
                  <a:pt x="2205" y="340"/>
                </a:lnTo>
                <a:lnTo>
                  <a:pt x="2177" y="364"/>
                </a:lnTo>
                <a:lnTo>
                  <a:pt x="2148" y="387"/>
                </a:lnTo>
                <a:lnTo>
                  <a:pt x="2119" y="410"/>
                </a:lnTo>
                <a:lnTo>
                  <a:pt x="2089" y="432"/>
                </a:lnTo>
                <a:lnTo>
                  <a:pt x="2058" y="454"/>
                </a:lnTo>
                <a:lnTo>
                  <a:pt x="2027" y="475"/>
                </a:lnTo>
                <a:lnTo>
                  <a:pt x="1997" y="495"/>
                </a:lnTo>
                <a:lnTo>
                  <a:pt x="1965" y="514"/>
                </a:lnTo>
                <a:lnTo>
                  <a:pt x="1932" y="533"/>
                </a:lnTo>
                <a:lnTo>
                  <a:pt x="1900" y="551"/>
                </a:lnTo>
                <a:lnTo>
                  <a:pt x="1867" y="570"/>
                </a:lnTo>
                <a:lnTo>
                  <a:pt x="1834" y="586"/>
                </a:lnTo>
                <a:lnTo>
                  <a:pt x="1800" y="603"/>
                </a:lnTo>
                <a:lnTo>
                  <a:pt x="1767" y="618"/>
                </a:lnTo>
                <a:lnTo>
                  <a:pt x="1734" y="633"/>
                </a:lnTo>
                <a:lnTo>
                  <a:pt x="1701" y="647"/>
                </a:lnTo>
                <a:lnTo>
                  <a:pt x="1668" y="660"/>
                </a:lnTo>
                <a:lnTo>
                  <a:pt x="1635" y="673"/>
                </a:lnTo>
                <a:lnTo>
                  <a:pt x="1602" y="685"/>
                </a:lnTo>
                <a:lnTo>
                  <a:pt x="1569" y="697"/>
                </a:lnTo>
                <a:lnTo>
                  <a:pt x="1546" y="708"/>
                </a:lnTo>
                <a:lnTo>
                  <a:pt x="1522" y="717"/>
                </a:lnTo>
                <a:lnTo>
                  <a:pt x="1498" y="726"/>
                </a:lnTo>
                <a:lnTo>
                  <a:pt x="1474" y="734"/>
                </a:lnTo>
                <a:lnTo>
                  <a:pt x="1426" y="749"/>
                </a:lnTo>
                <a:lnTo>
                  <a:pt x="1380" y="762"/>
                </a:lnTo>
                <a:lnTo>
                  <a:pt x="1333" y="773"/>
                </a:lnTo>
                <a:lnTo>
                  <a:pt x="1285" y="783"/>
                </a:lnTo>
                <a:lnTo>
                  <a:pt x="1238" y="792"/>
                </a:lnTo>
                <a:lnTo>
                  <a:pt x="1192" y="801"/>
                </a:lnTo>
                <a:lnTo>
                  <a:pt x="1144" y="809"/>
                </a:lnTo>
                <a:lnTo>
                  <a:pt x="1097" y="819"/>
                </a:lnTo>
                <a:lnTo>
                  <a:pt x="1050" y="828"/>
                </a:lnTo>
                <a:lnTo>
                  <a:pt x="1002" y="837"/>
                </a:lnTo>
                <a:lnTo>
                  <a:pt x="955" y="848"/>
                </a:lnTo>
                <a:lnTo>
                  <a:pt x="907" y="861"/>
                </a:lnTo>
                <a:lnTo>
                  <a:pt x="858" y="875"/>
                </a:lnTo>
                <a:lnTo>
                  <a:pt x="810" y="891"/>
                </a:lnTo>
                <a:lnTo>
                  <a:pt x="810" y="915"/>
                </a:lnTo>
                <a:lnTo>
                  <a:pt x="764" y="931"/>
                </a:lnTo>
                <a:lnTo>
                  <a:pt x="719" y="949"/>
                </a:lnTo>
                <a:lnTo>
                  <a:pt x="675" y="967"/>
                </a:lnTo>
                <a:lnTo>
                  <a:pt x="632" y="984"/>
                </a:lnTo>
                <a:lnTo>
                  <a:pt x="589" y="1001"/>
                </a:lnTo>
                <a:lnTo>
                  <a:pt x="545" y="1017"/>
                </a:lnTo>
                <a:lnTo>
                  <a:pt x="502" y="1033"/>
                </a:lnTo>
                <a:lnTo>
                  <a:pt x="459" y="1047"/>
                </a:lnTo>
                <a:lnTo>
                  <a:pt x="437" y="1054"/>
                </a:lnTo>
                <a:lnTo>
                  <a:pt x="416" y="1060"/>
                </a:lnTo>
                <a:lnTo>
                  <a:pt x="394" y="1065"/>
                </a:lnTo>
                <a:lnTo>
                  <a:pt x="371" y="1071"/>
                </a:lnTo>
                <a:lnTo>
                  <a:pt x="349" y="1076"/>
                </a:lnTo>
                <a:lnTo>
                  <a:pt x="326" y="1080"/>
                </a:lnTo>
                <a:lnTo>
                  <a:pt x="303" y="1083"/>
                </a:lnTo>
                <a:lnTo>
                  <a:pt x="281" y="1086"/>
                </a:lnTo>
                <a:lnTo>
                  <a:pt x="257" y="1087"/>
                </a:lnTo>
                <a:lnTo>
                  <a:pt x="233" y="1089"/>
                </a:lnTo>
                <a:lnTo>
                  <a:pt x="210" y="1089"/>
                </a:lnTo>
                <a:lnTo>
                  <a:pt x="185" y="1088"/>
                </a:lnTo>
                <a:lnTo>
                  <a:pt x="160" y="1087"/>
                </a:lnTo>
                <a:lnTo>
                  <a:pt x="135" y="1084"/>
                </a:lnTo>
                <a:lnTo>
                  <a:pt x="110" y="1081"/>
                </a:lnTo>
                <a:lnTo>
                  <a:pt x="83" y="1077"/>
                </a:lnTo>
                <a:lnTo>
                  <a:pt x="74" y="1066"/>
                </a:lnTo>
                <a:lnTo>
                  <a:pt x="66" y="1057"/>
                </a:lnTo>
                <a:lnTo>
                  <a:pt x="57" y="1047"/>
                </a:lnTo>
                <a:lnTo>
                  <a:pt x="50" y="1037"/>
                </a:lnTo>
                <a:lnTo>
                  <a:pt x="44" y="1026"/>
                </a:lnTo>
                <a:lnTo>
                  <a:pt x="38" y="1016"/>
                </a:lnTo>
                <a:lnTo>
                  <a:pt x="33" y="1005"/>
                </a:lnTo>
                <a:lnTo>
                  <a:pt x="28" y="994"/>
                </a:lnTo>
                <a:lnTo>
                  <a:pt x="19" y="971"/>
                </a:lnTo>
                <a:lnTo>
                  <a:pt x="12" y="948"/>
                </a:lnTo>
                <a:lnTo>
                  <a:pt x="8" y="923"/>
                </a:lnTo>
                <a:lnTo>
                  <a:pt x="4" y="899"/>
                </a:lnTo>
                <a:lnTo>
                  <a:pt x="2" y="874"/>
                </a:lnTo>
                <a:lnTo>
                  <a:pt x="1" y="849"/>
                </a:lnTo>
                <a:lnTo>
                  <a:pt x="0" y="824"/>
                </a:lnTo>
                <a:lnTo>
                  <a:pt x="0" y="798"/>
                </a:lnTo>
                <a:lnTo>
                  <a:pt x="1" y="747"/>
                </a:lnTo>
                <a:lnTo>
                  <a:pt x="1" y="697"/>
                </a:lnTo>
                <a:lnTo>
                  <a:pt x="41" y="696"/>
                </a:lnTo>
                <a:lnTo>
                  <a:pt x="81" y="694"/>
                </a:lnTo>
                <a:lnTo>
                  <a:pt x="122" y="690"/>
                </a:lnTo>
                <a:lnTo>
                  <a:pt x="162" y="686"/>
                </a:lnTo>
                <a:lnTo>
                  <a:pt x="204" y="681"/>
                </a:lnTo>
                <a:lnTo>
                  <a:pt x="245" y="676"/>
                </a:lnTo>
                <a:lnTo>
                  <a:pt x="286" y="669"/>
                </a:lnTo>
                <a:lnTo>
                  <a:pt x="327" y="662"/>
                </a:lnTo>
                <a:lnTo>
                  <a:pt x="367" y="654"/>
                </a:lnTo>
                <a:lnTo>
                  <a:pt x="408" y="644"/>
                </a:lnTo>
                <a:lnTo>
                  <a:pt x="450" y="634"/>
                </a:lnTo>
                <a:lnTo>
                  <a:pt x="490" y="623"/>
                </a:lnTo>
                <a:lnTo>
                  <a:pt x="530" y="611"/>
                </a:lnTo>
                <a:lnTo>
                  <a:pt x="570" y="598"/>
                </a:lnTo>
                <a:lnTo>
                  <a:pt x="610" y="584"/>
                </a:lnTo>
                <a:lnTo>
                  <a:pt x="649" y="569"/>
                </a:lnTo>
                <a:lnTo>
                  <a:pt x="688" y="552"/>
                </a:lnTo>
                <a:lnTo>
                  <a:pt x="726" y="535"/>
                </a:lnTo>
                <a:lnTo>
                  <a:pt x="765" y="517"/>
                </a:lnTo>
                <a:lnTo>
                  <a:pt x="803" y="498"/>
                </a:lnTo>
                <a:lnTo>
                  <a:pt x="839" y="477"/>
                </a:lnTo>
                <a:lnTo>
                  <a:pt x="875" y="456"/>
                </a:lnTo>
                <a:lnTo>
                  <a:pt x="911" y="433"/>
                </a:lnTo>
                <a:lnTo>
                  <a:pt x="946" y="409"/>
                </a:lnTo>
                <a:lnTo>
                  <a:pt x="980" y="385"/>
                </a:lnTo>
                <a:lnTo>
                  <a:pt x="1013" y="359"/>
                </a:lnTo>
                <a:lnTo>
                  <a:pt x="1045" y="333"/>
                </a:lnTo>
                <a:lnTo>
                  <a:pt x="1076" y="304"/>
                </a:lnTo>
                <a:lnTo>
                  <a:pt x="1107" y="275"/>
                </a:lnTo>
                <a:lnTo>
                  <a:pt x="1136" y="245"/>
                </a:lnTo>
                <a:lnTo>
                  <a:pt x="1165" y="213"/>
                </a:lnTo>
                <a:lnTo>
                  <a:pt x="1192" y="180"/>
                </a:lnTo>
                <a:lnTo>
                  <a:pt x="1245" y="180"/>
                </a:lnTo>
                <a:lnTo>
                  <a:pt x="1223" y="213"/>
                </a:lnTo>
                <a:lnTo>
                  <a:pt x="1201" y="245"/>
                </a:lnTo>
                <a:lnTo>
                  <a:pt x="1180" y="278"/>
                </a:lnTo>
                <a:lnTo>
                  <a:pt x="1162" y="312"/>
                </a:lnTo>
                <a:lnTo>
                  <a:pt x="1144" y="348"/>
                </a:lnTo>
                <a:lnTo>
                  <a:pt x="1128" y="384"/>
                </a:lnTo>
                <a:lnTo>
                  <a:pt x="1113" y="421"/>
                </a:lnTo>
                <a:lnTo>
                  <a:pt x="1100" y="460"/>
                </a:lnTo>
                <a:lnTo>
                  <a:pt x="1103" y="465"/>
                </a:lnTo>
                <a:lnTo>
                  <a:pt x="1106" y="469"/>
                </a:lnTo>
                <a:lnTo>
                  <a:pt x="1110" y="472"/>
                </a:lnTo>
                <a:lnTo>
                  <a:pt x="1115" y="474"/>
                </a:lnTo>
                <a:lnTo>
                  <a:pt x="1119" y="476"/>
                </a:lnTo>
                <a:lnTo>
                  <a:pt x="1123" y="477"/>
                </a:lnTo>
                <a:lnTo>
                  <a:pt x="1128" y="478"/>
                </a:lnTo>
                <a:lnTo>
                  <a:pt x="1132" y="478"/>
                </a:lnTo>
                <a:lnTo>
                  <a:pt x="1152" y="476"/>
                </a:lnTo>
                <a:lnTo>
                  <a:pt x="1168" y="474"/>
                </a:lnTo>
                <a:lnTo>
                  <a:pt x="1179" y="467"/>
                </a:lnTo>
                <a:lnTo>
                  <a:pt x="1189" y="459"/>
                </a:lnTo>
                <a:lnTo>
                  <a:pt x="1199" y="451"/>
                </a:lnTo>
                <a:lnTo>
                  <a:pt x="1207" y="443"/>
                </a:lnTo>
                <a:lnTo>
                  <a:pt x="1215" y="433"/>
                </a:lnTo>
                <a:lnTo>
                  <a:pt x="1224" y="423"/>
                </a:lnTo>
                <a:lnTo>
                  <a:pt x="1231" y="414"/>
                </a:lnTo>
                <a:lnTo>
                  <a:pt x="1237" y="404"/>
                </a:lnTo>
                <a:lnTo>
                  <a:pt x="1249" y="384"/>
                </a:lnTo>
                <a:lnTo>
                  <a:pt x="1261" y="363"/>
                </a:lnTo>
                <a:lnTo>
                  <a:pt x="1271" y="342"/>
                </a:lnTo>
                <a:lnTo>
                  <a:pt x="1281" y="320"/>
                </a:lnTo>
                <a:lnTo>
                  <a:pt x="1293" y="298"/>
                </a:lnTo>
                <a:lnTo>
                  <a:pt x="1304" y="278"/>
                </a:lnTo>
                <a:lnTo>
                  <a:pt x="1316" y="258"/>
                </a:lnTo>
                <a:lnTo>
                  <a:pt x="1330" y="240"/>
                </a:lnTo>
                <a:lnTo>
                  <a:pt x="1338" y="231"/>
                </a:lnTo>
                <a:lnTo>
                  <a:pt x="1346" y="222"/>
                </a:lnTo>
                <a:lnTo>
                  <a:pt x="1354" y="214"/>
                </a:lnTo>
                <a:lnTo>
                  <a:pt x="1365" y="206"/>
                </a:lnTo>
                <a:lnTo>
                  <a:pt x="1375" y="199"/>
                </a:lnTo>
                <a:lnTo>
                  <a:pt x="1385" y="192"/>
                </a:lnTo>
                <a:lnTo>
                  <a:pt x="1398" y="185"/>
                </a:lnTo>
                <a:lnTo>
                  <a:pt x="1410" y="180"/>
                </a:lnTo>
                <a:lnTo>
                  <a:pt x="1479" y="177"/>
                </a:lnTo>
                <a:lnTo>
                  <a:pt x="1547" y="174"/>
                </a:lnTo>
                <a:lnTo>
                  <a:pt x="1614" y="170"/>
                </a:lnTo>
                <a:lnTo>
                  <a:pt x="1680" y="164"/>
                </a:lnTo>
                <a:lnTo>
                  <a:pt x="1745" y="158"/>
                </a:lnTo>
                <a:lnTo>
                  <a:pt x="1810" y="150"/>
                </a:lnTo>
                <a:lnTo>
                  <a:pt x="1875" y="141"/>
                </a:lnTo>
                <a:lnTo>
                  <a:pt x="1940" y="131"/>
                </a:lnTo>
                <a:lnTo>
                  <a:pt x="2005" y="119"/>
                </a:lnTo>
                <a:lnTo>
                  <a:pt x="2069" y="107"/>
                </a:lnTo>
                <a:lnTo>
                  <a:pt x="2132" y="93"/>
                </a:lnTo>
                <a:lnTo>
                  <a:pt x="2197" y="77"/>
                </a:lnTo>
                <a:lnTo>
                  <a:pt x="2261" y="59"/>
                </a:lnTo>
                <a:lnTo>
                  <a:pt x="2326" y="41"/>
                </a:lnTo>
                <a:lnTo>
                  <a:pt x="2391" y="21"/>
                </a:lnTo>
                <a:lnTo>
                  <a:pt x="2456" y="0"/>
                </a:lnTo>
                <a:close/>
              </a:path>
            </a:pathLst>
          </a:custGeom>
          <a:solidFill>
            <a:srgbClr val="476B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6" name="Freeform 82"/>
          <p:cNvSpPr>
            <a:spLocks/>
          </p:cNvSpPr>
          <p:nvPr/>
        </p:nvSpPr>
        <p:spPr bwMode="auto">
          <a:xfrm>
            <a:off x="7872413" y="6281738"/>
            <a:ext cx="60325" cy="61912"/>
          </a:xfrm>
          <a:custGeom>
            <a:avLst/>
            <a:gdLst>
              <a:gd name="T0" fmla="*/ 2147483647 w 231"/>
              <a:gd name="T1" fmla="*/ 2147483647 h 270"/>
              <a:gd name="T2" fmla="*/ 2147483647 w 231"/>
              <a:gd name="T3" fmla="*/ 2147483647 h 270"/>
              <a:gd name="T4" fmla="*/ 2147483647 w 231"/>
              <a:gd name="T5" fmla="*/ 2147483647 h 270"/>
              <a:gd name="T6" fmla="*/ 2147483647 w 231"/>
              <a:gd name="T7" fmla="*/ 2147483647 h 270"/>
              <a:gd name="T8" fmla="*/ 2147483647 w 231"/>
              <a:gd name="T9" fmla="*/ 2147483647 h 270"/>
              <a:gd name="T10" fmla="*/ 2147483647 w 231"/>
              <a:gd name="T11" fmla="*/ 2147483647 h 270"/>
              <a:gd name="T12" fmla="*/ 2147483647 w 231"/>
              <a:gd name="T13" fmla="*/ 2147483647 h 270"/>
              <a:gd name="T14" fmla="*/ 2147483647 w 231"/>
              <a:gd name="T15" fmla="*/ 2147483647 h 270"/>
              <a:gd name="T16" fmla="*/ 2147483647 w 231"/>
              <a:gd name="T17" fmla="*/ 2147483647 h 270"/>
              <a:gd name="T18" fmla="*/ 2147483647 w 231"/>
              <a:gd name="T19" fmla="*/ 2147483647 h 270"/>
              <a:gd name="T20" fmla="*/ 2147483647 w 231"/>
              <a:gd name="T21" fmla="*/ 2147483647 h 270"/>
              <a:gd name="T22" fmla="*/ 2147483647 w 231"/>
              <a:gd name="T23" fmla="*/ 2147483647 h 270"/>
              <a:gd name="T24" fmla="*/ 2147483647 w 231"/>
              <a:gd name="T25" fmla="*/ 2147483647 h 270"/>
              <a:gd name="T26" fmla="*/ 2147483647 w 231"/>
              <a:gd name="T27" fmla="*/ 2147483647 h 270"/>
              <a:gd name="T28" fmla="*/ 2147483647 w 231"/>
              <a:gd name="T29" fmla="*/ 2147483647 h 270"/>
              <a:gd name="T30" fmla="*/ 2147483647 w 231"/>
              <a:gd name="T31" fmla="*/ 2147483647 h 270"/>
              <a:gd name="T32" fmla="*/ 2147483647 w 231"/>
              <a:gd name="T33" fmla="*/ 2147483647 h 270"/>
              <a:gd name="T34" fmla="*/ 2147483647 w 231"/>
              <a:gd name="T35" fmla="*/ 2147483647 h 270"/>
              <a:gd name="T36" fmla="*/ 0 w 231"/>
              <a:gd name="T37" fmla="*/ 2147483647 h 270"/>
              <a:gd name="T38" fmla="*/ 0 w 231"/>
              <a:gd name="T39" fmla="*/ 2147483647 h 270"/>
              <a:gd name="T40" fmla="*/ 0 w 231"/>
              <a:gd name="T41" fmla="*/ 2147483647 h 270"/>
              <a:gd name="T42" fmla="*/ 2147483647 w 231"/>
              <a:gd name="T43" fmla="*/ 2147483647 h 270"/>
              <a:gd name="T44" fmla="*/ 2147483647 w 231"/>
              <a:gd name="T45" fmla="*/ 2147483647 h 270"/>
              <a:gd name="T46" fmla="*/ 2147483647 w 231"/>
              <a:gd name="T47" fmla="*/ 2147483647 h 270"/>
              <a:gd name="T48" fmla="*/ 2147483647 w 231"/>
              <a:gd name="T49" fmla="*/ 2147483647 h 270"/>
              <a:gd name="T50" fmla="*/ 2147483647 w 231"/>
              <a:gd name="T51" fmla="*/ 2147483647 h 270"/>
              <a:gd name="T52" fmla="*/ 2147483647 w 231"/>
              <a:gd name="T53" fmla="*/ 2147483647 h 270"/>
              <a:gd name="T54" fmla="*/ 2147483647 w 231"/>
              <a:gd name="T55" fmla="*/ 2147483647 h 270"/>
              <a:gd name="T56" fmla="*/ 2147483647 w 231"/>
              <a:gd name="T57" fmla="*/ 2147483647 h 270"/>
              <a:gd name="T58" fmla="*/ 2147483647 w 231"/>
              <a:gd name="T59" fmla="*/ 2147483647 h 270"/>
              <a:gd name="T60" fmla="*/ 2147483647 w 231"/>
              <a:gd name="T61" fmla="*/ 2147483647 h 270"/>
              <a:gd name="T62" fmla="*/ 2147483647 w 231"/>
              <a:gd name="T63" fmla="*/ 2147483647 h 270"/>
              <a:gd name="T64" fmla="*/ 2147483647 w 231"/>
              <a:gd name="T65" fmla="*/ 2147483647 h 270"/>
              <a:gd name="T66" fmla="*/ 2147483647 w 231"/>
              <a:gd name="T67" fmla="*/ 2147483647 h 270"/>
              <a:gd name="T68" fmla="*/ 2147483647 w 231"/>
              <a:gd name="T69" fmla="*/ 2147483647 h 270"/>
              <a:gd name="T70" fmla="*/ 2147483647 w 231"/>
              <a:gd name="T71" fmla="*/ 2147483647 h 270"/>
              <a:gd name="T72" fmla="*/ 2147483647 w 231"/>
              <a:gd name="T73" fmla="*/ 0 h 270"/>
              <a:gd name="T74" fmla="*/ 2147483647 w 231"/>
              <a:gd name="T75" fmla="*/ 0 h 270"/>
              <a:gd name="T76" fmla="*/ 2147483647 w 231"/>
              <a:gd name="T77" fmla="*/ 0 h 270"/>
              <a:gd name="T78" fmla="*/ 2147483647 w 231"/>
              <a:gd name="T79" fmla="*/ 2147483647 h 270"/>
              <a:gd name="T80" fmla="*/ 2147483647 w 231"/>
              <a:gd name="T81" fmla="*/ 2147483647 h 270"/>
              <a:gd name="T82" fmla="*/ 2147483647 w 231"/>
              <a:gd name="T83" fmla="*/ 2147483647 h 270"/>
              <a:gd name="T84" fmla="*/ 2147483647 w 231"/>
              <a:gd name="T85" fmla="*/ 2147483647 h 270"/>
              <a:gd name="T86" fmla="*/ 2147483647 w 231"/>
              <a:gd name="T87" fmla="*/ 2147483647 h 270"/>
              <a:gd name="T88" fmla="*/ 2147483647 w 231"/>
              <a:gd name="T89" fmla="*/ 2147483647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1"/>
              <a:gd name="T136" fmla="*/ 0 h 270"/>
              <a:gd name="T137" fmla="*/ 231 w 231"/>
              <a:gd name="T138" fmla="*/ 270 h 2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1" h="270">
                <a:moveTo>
                  <a:pt x="231" y="14"/>
                </a:moveTo>
                <a:lnTo>
                  <a:pt x="229" y="25"/>
                </a:lnTo>
                <a:lnTo>
                  <a:pt x="226" y="35"/>
                </a:lnTo>
                <a:lnTo>
                  <a:pt x="222" y="45"/>
                </a:lnTo>
                <a:lnTo>
                  <a:pt x="218" y="55"/>
                </a:lnTo>
                <a:lnTo>
                  <a:pt x="209" y="74"/>
                </a:lnTo>
                <a:lnTo>
                  <a:pt x="198" y="93"/>
                </a:lnTo>
                <a:lnTo>
                  <a:pt x="185" y="111"/>
                </a:lnTo>
                <a:lnTo>
                  <a:pt x="171" y="129"/>
                </a:lnTo>
                <a:lnTo>
                  <a:pt x="156" y="146"/>
                </a:lnTo>
                <a:lnTo>
                  <a:pt x="140" y="162"/>
                </a:lnTo>
                <a:lnTo>
                  <a:pt x="123" y="177"/>
                </a:lnTo>
                <a:lnTo>
                  <a:pt x="106" y="192"/>
                </a:lnTo>
                <a:lnTo>
                  <a:pt x="88" y="206"/>
                </a:lnTo>
                <a:lnTo>
                  <a:pt x="71" y="220"/>
                </a:lnTo>
                <a:lnTo>
                  <a:pt x="37" y="245"/>
                </a:lnTo>
                <a:lnTo>
                  <a:pt x="4" y="270"/>
                </a:lnTo>
                <a:lnTo>
                  <a:pt x="2" y="260"/>
                </a:lnTo>
                <a:lnTo>
                  <a:pt x="0" y="250"/>
                </a:lnTo>
                <a:lnTo>
                  <a:pt x="0" y="239"/>
                </a:lnTo>
                <a:lnTo>
                  <a:pt x="0" y="230"/>
                </a:lnTo>
                <a:lnTo>
                  <a:pt x="1" y="220"/>
                </a:lnTo>
                <a:lnTo>
                  <a:pt x="3" y="211"/>
                </a:lnTo>
                <a:lnTo>
                  <a:pt x="6" y="202"/>
                </a:lnTo>
                <a:lnTo>
                  <a:pt x="10" y="192"/>
                </a:lnTo>
                <a:lnTo>
                  <a:pt x="14" y="183"/>
                </a:lnTo>
                <a:lnTo>
                  <a:pt x="19" y="174"/>
                </a:lnTo>
                <a:lnTo>
                  <a:pt x="25" y="165"/>
                </a:lnTo>
                <a:lnTo>
                  <a:pt x="31" y="157"/>
                </a:lnTo>
                <a:lnTo>
                  <a:pt x="44" y="140"/>
                </a:lnTo>
                <a:lnTo>
                  <a:pt x="60" y="122"/>
                </a:lnTo>
                <a:lnTo>
                  <a:pt x="93" y="90"/>
                </a:lnTo>
                <a:lnTo>
                  <a:pt x="126" y="59"/>
                </a:lnTo>
                <a:lnTo>
                  <a:pt x="143" y="44"/>
                </a:lnTo>
                <a:lnTo>
                  <a:pt x="157" y="29"/>
                </a:lnTo>
                <a:lnTo>
                  <a:pt x="172" y="14"/>
                </a:lnTo>
                <a:lnTo>
                  <a:pt x="183" y="0"/>
                </a:lnTo>
                <a:lnTo>
                  <a:pt x="196" y="0"/>
                </a:lnTo>
                <a:lnTo>
                  <a:pt x="211" y="0"/>
                </a:lnTo>
                <a:lnTo>
                  <a:pt x="218" y="2"/>
                </a:lnTo>
                <a:lnTo>
                  <a:pt x="224" y="4"/>
                </a:lnTo>
                <a:lnTo>
                  <a:pt x="227" y="6"/>
                </a:lnTo>
                <a:lnTo>
                  <a:pt x="229" y="8"/>
                </a:lnTo>
                <a:lnTo>
                  <a:pt x="230" y="11"/>
                </a:lnTo>
                <a:lnTo>
                  <a:pt x="2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7" name="Freeform 83"/>
          <p:cNvSpPr>
            <a:spLocks/>
          </p:cNvSpPr>
          <p:nvPr/>
        </p:nvSpPr>
        <p:spPr bwMode="auto">
          <a:xfrm>
            <a:off x="7573963" y="6469063"/>
            <a:ext cx="171450" cy="57150"/>
          </a:xfrm>
          <a:custGeom>
            <a:avLst/>
            <a:gdLst>
              <a:gd name="T0" fmla="*/ 2147483647 w 644"/>
              <a:gd name="T1" fmla="*/ 2147483647 h 251"/>
              <a:gd name="T2" fmla="*/ 2147483647 w 644"/>
              <a:gd name="T3" fmla="*/ 2147483647 h 251"/>
              <a:gd name="T4" fmla="*/ 2147483647 w 644"/>
              <a:gd name="T5" fmla="*/ 2147483647 h 251"/>
              <a:gd name="T6" fmla="*/ 2147483647 w 644"/>
              <a:gd name="T7" fmla="*/ 2147483647 h 251"/>
              <a:gd name="T8" fmla="*/ 2147483647 w 644"/>
              <a:gd name="T9" fmla="*/ 2147483647 h 251"/>
              <a:gd name="T10" fmla="*/ 2147483647 w 644"/>
              <a:gd name="T11" fmla="*/ 2147483647 h 251"/>
              <a:gd name="T12" fmla="*/ 2147483647 w 644"/>
              <a:gd name="T13" fmla="*/ 2147483647 h 251"/>
              <a:gd name="T14" fmla="*/ 2147483647 w 644"/>
              <a:gd name="T15" fmla="*/ 2147483647 h 251"/>
              <a:gd name="T16" fmla="*/ 2147483647 w 644"/>
              <a:gd name="T17" fmla="*/ 2147483647 h 251"/>
              <a:gd name="T18" fmla="*/ 2147483647 w 644"/>
              <a:gd name="T19" fmla="*/ 2147483647 h 251"/>
              <a:gd name="T20" fmla="*/ 2147483647 w 644"/>
              <a:gd name="T21" fmla="*/ 2147483647 h 251"/>
              <a:gd name="T22" fmla="*/ 2147483647 w 644"/>
              <a:gd name="T23" fmla="*/ 2147483647 h 251"/>
              <a:gd name="T24" fmla="*/ 2147483647 w 644"/>
              <a:gd name="T25" fmla="*/ 2147483647 h 251"/>
              <a:gd name="T26" fmla="*/ 2147483647 w 644"/>
              <a:gd name="T27" fmla="*/ 2147483647 h 251"/>
              <a:gd name="T28" fmla="*/ 2147483647 w 644"/>
              <a:gd name="T29" fmla="*/ 2147483647 h 251"/>
              <a:gd name="T30" fmla="*/ 2147483647 w 644"/>
              <a:gd name="T31" fmla="*/ 2147483647 h 251"/>
              <a:gd name="T32" fmla="*/ 2147483647 w 644"/>
              <a:gd name="T33" fmla="*/ 2147483647 h 251"/>
              <a:gd name="T34" fmla="*/ 2147483647 w 644"/>
              <a:gd name="T35" fmla="*/ 2147483647 h 251"/>
              <a:gd name="T36" fmla="*/ 2147483647 w 644"/>
              <a:gd name="T37" fmla="*/ 2147483647 h 251"/>
              <a:gd name="T38" fmla="*/ 0 w 644"/>
              <a:gd name="T39" fmla="*/ 2147483647 h 251"/>
              <a:gd name="T40" fmla="*/ 2147483647 w 644"/>
              <a:gd name="T41" fmla="*/ 2147483647 h 251"/>
              <a:gd name="T42" fmla="*/ 2147483647 w 644"/>
              <a:gd name="T43" fmla="*/ 2147483647 h 251"/>
              <a:gd name="T44" fmla="*/ 2147483647 w 644"/>
              <a:gd name="T45" fmla="*/ 2147483647 h 251"/>
              <a:gd name="T46" fmla="*/ 2147483647 w 644"/>
              <a:gd name="T47" fmla="*/ 2147483647 h 251"/>
              <a:gd name="T48" fmla="*/ 2147483647 w 644"/>
              <a:gd name="T49" fmla="*/ 2147483647 h 251"/>
              <a:gd name="T50" fmla="*/ 2147483647 w 644"/>
              <a:gd name="T51" fmla="*/ 2147483647 h 251"/>
              <a:gd name="T52" fmla="*/ 2147483647 w 644"/>
              <a:gd name="T53" fmla="*/ 2147483647 h 251"/>
              <a:gd name="T54" fmla="*/ 2147483647 w 644"/>
              <a:gd name="T55" fmla="*/ 2147483647 h 251"/>
              <a:gd name="T56" fmla="*/ 2147483647 w 644"/>
              <a:gd name="T57" fmla="*/ 2147483647 h 251"/>
              <a:gd name="T58" fmla="*/ 2147483647 w 644"/>
              <a:gd name="T59" fmla="*/ 2147483647 h 251"/>
              <a:gd name="T60" fmla="*/ 2147483647 w 644"/>
              <a:gd name="T61" fmla="*/ 2147483647 h 251"/>
              <a:gd name="T62" fmla="*/ 2147483647 w 644"/>
              <a:gd name="T63" fmla="*/ 2147483647 h 251"/>
              <a:gd name="T64" fmla="*/ 2147483647 w 644"/>
              <a:gd name="T65" fmla="*/ 2147483647 h 251"/>
              <a:gd name="T66" fmla="*/ 2147483647 w 644"/>
              <a:gd name="T67" fmla="*/ 2147483647 h 251"/>
              <a:gd name="T68" fmla="*/ 2147483647 w 644"/>
              <a:gd name="T69" fmla="*/ 2147483647 h 251"/>
              <a:gd name="T70" fmla="*/ 2147483647 w 644"/>
              <a:gd name="T71" fmla="*/ 2147483647 h 251"/>
              <a:gd name="T72" fmla="*/ 2147483647 w 644"/>
              <a:gd name="T73" fmla="*/ 2147483647 h 251"/>
              <a:gd name="T74" fmla="*/ 2147483647 w 644"/>
              <a:gd name="T75" fmla="*/ 0 h 251"/>
              <a:gd name="T76" fmla="*/ 2147483647 w 644"/>
              <a:gd name="T77" fmla="*/ 2147483647 h 2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4"/>
              <a:gd name="T118" fmla="*/ 0 h 251"/>
              <a:gd name="T119" fmla="*/ 644 w 644"/>
              <a:gd name="T120" fmla="*/ 251 h 2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4" h="251">
                <a:moveTo>
                  <a:pt x="644" y="62"/>
                </a:moveTo>
                <a:lnTo>
                  <a:pt x="608" y="74"/>
                </a:lnTo>
                <a:lnTo>
                  <a:pt x="572" y="88"/>
                </a:lnTo>
                <a:lnTo>
                  <a:pt x="537" y="102"/>
                </a:lnTo>
                <a:lnTo>
                  <a:pt x="502" y="118"/>
                </a:lnTo>
                <a:lnTo>
                  <a:pt x="431" y="149"/>
                </a:lnTo>
                <a:lnTo>
                  <a:pt x="360" y="182"/>
                </a:lnTo>
                <a:lnTo>
                  <a:pt x="324" y="196"/>
                </a:lnTo>
                <a:lnTo>
                  <a:pt x="287" y="210"/>
                </a:lnTo>
                <a:lnTo>
                  <a:pt x="249" y="222"/>
                </a:lnTo>
                <a:lnTo>
                  <a:pt x="211" y="232"/>
                </a:lnTo>
                <a:lnTo>
                  <a:pt x="190" y="237"/>
                </a:lnTo>
                <a:lnTo>
                  <a:pt x="171" y="241"/>
                </a:lnTo>
                <a:lnTo>
                  <a:pt x="150" y="244"/>
                </a:lnTo>
                <a:lnTo>
                  <a:pt x="130" y="247"/>
                </a:lnTo>
                <a:lnTo>
                  <a:pt x="109" y="249"/>
                </a:lnTo>
                <a:lnTo>
                  <a:pt x="87" y="250"/>
                </a:lnTo>
                <a:lnTo>
                  <a:pt x="66" y="251"/>
                </a:lnTo>
                <a:lnTo>
                  <a:pt x="44" y="251"/>
                </a:lnTo>
                <a:lnTo>
                  <a:pt x="0" y="190"/>
                </a:lnTo>
                <a:lnTo>
                  <a:pt x="23" y="189"/>
                </a:lnTo>
                <a:lnTo>
                  <a:pt x="45" y="188"/>
                </a:lnTo>
                <a:lnTo>
                  <a:pt x="67" y="187"/>
                </a:lnTo>
                <a:lnTo>
                  <a:pt x="88" y="184"/>
                </a:lnTo>
                <a:lnTo>
                  <a:pt x="110" y="182"/>
                </a:lnTo>
                <a:lnTo>
                  <a:pt x="131" y="177"/>
                </a:lnTo>
                <a:lnTo>
                  <a:pt x="151" y="173"/>
                </a:lnTo>
                <a:lnTo>
                  <a:pt x="173" y="169"/>
                </a:lnTo>
                <a:lnTo>
                  <a:pt x="213" y="158"/>
                </a:lnTo>
                <a:lnTo>
                  <a:pt x="253" y="147"/>
                </a:lnTo>
                <a:lnTo>
                  <a:pt x="292" y="134"/>
                </a:lnTo>
                <a:lnTo>
                  <a:pt x="331" y="119"/>
                </a:lnTo>
                <a:lnTo>
                  <a:pt x="409" y="89"/>
                </a:lnTo>
                <a:lnTo>
                  <a:pt x="486" y="58"/>
                </a:lnTo>
                <a:lnTo>
                  <a:pt x="525" y="41"/>
                </a:lnTo>
                <a:lnTo>
                  <a:pt x="564" y="27"/>
                </a:lnTo>
                <a:lnTo>
                  <a:pt x="604" y="13"/>
                </a:lnTo>
                <a:lnTo>
                  <a:pt x="644" y="0"/>
                </a:lnTo>
                <a:lnTo>
                  <a:pt x="644" y="62"/>
                </a:lnTo>
                <a:close/>
              </a:path>
            </a:pathLst>
          </a:custGeom>
          <a:solidFill>
            <a:srgbClr val="476B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Rectangle 8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463476460"/>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PQuestion"/>
          <p:cNvSpPr>
            <a:spLocks noGrp="1"/>
          </p:cNvSpPr>
          <p:nvPr>
            <p:ph type="title"/>
          </p:nvPr>
        </p:nvSpPr>
        <p:spPr>
          <a:xfrm>
            <a:off x="1245737" y="12700"/>
            <a:ext cx="7898263" cy="1524000"/>
          </a:xfrm>
        </p:spPr>
        <p:txBody>
          <a:bodyPr>
            <a:normAutofit/>
          </a:bodyPr>
          <a:lstStyle/>
          <a:p>
            <a:r>
              <a:rPr lang="en-US" sz="3600" dirty="0" smtClean="0">
                <a:solidFill>
                  <a:schemeClr val="tx2">
                    <a:lumMod val="75000"/>
                  </a:schemeClr>
                </a:solidFill>
                <a:latin typeface="+mn-lt"/>
              </a:rPr>
              <a:t>Which mindset about student intelligence </a:t>
            </a:r>
            <a:br>
              <a:rPr lang="en-US" sz="3600" dirty="0" smtClean="0">
                <a:solidFill>
                  <a:schemeClr val="tx2">
                    <a:lumMod val="75000"/>
                  </a:schemeClr>
                </a:solidFill>
                <a:latin typeface="+mn-lt"/>
              </a:rPr>
            </a:br>
            <a:r>
              <a:rPr lang="en-US" sz="3600" dirty="0" smtClean="0">
                <a:solidFill>
                  <a:schemeClr val="tx2">
                    <a:lumMod val="75000"/>
                  </a:schemeClr>
                </a:solidFill>
                <a:latin typeface="+mn-lt"/>
              </a:rPr>
              <a:t>do you think </a:t>
            </a:r>
            <a:r>
              <a:rPr lang="en-US" sz="3600" i="1" dirty="0" smtClean="0">
                <a:solidFill>
                  <a:schemeClr val="tx2">
                    <a:lumMod val="75000"/>
                  </a:schemeClr>
                </a:solidFill>
                <a:latin typeface="+mn-lt"/>
              </a:rPr>
              <a:t>most faculty </a:t>
            </a:r>
            <a:r>
              <a:rPr lang="en-US" sz="3600" dirty="0" smtClean="0">
                <a:solidFill>
                  <a:schemeClr val="tx2">
                    <a:lumMod val="75000"/>
                  </a:schemeClr>
                </a:solidFill>
                <a:latin typeface="+mn-lt"/>
              </a:rPr>
              <a:t>have?</a:t>
            </a:r>
            <a:endParaRPr lang="en-US" sz="3600" dirty="0">
              <a:solidFill>
                <a:schemeClr val="tx2">
                  <a:lumMod val="75000"/>
                </a:schemeClr>
              </a:solidFill>
              <a:latin typeface="+mn-lt"/>
            </a:endParaRPr>
          </a:p>
        </p:txBody>
      </p:sp>
      <p:cxnSp>
        <p:nvCxnSpPr>
          <p:cNvPr id="12" name="Straight Connector 11"/>
          <p:cNvCxnSpPr/>
          <p:nvPr/>
        </p:nvCxnSpPr>
        <p:spPr>
          <a:xfrm>
            <a:off x="12700" y="1536700"/>
            <a:ext cx="9144000"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PAnswers"/>
          <p:cNvSpPr>
            <a:spLocks noGrp="1"/>
          </p:cNvSpPr>
          <p:nvPr>
            <p:ph type="body" idx="1"/>
            <p:custDataLst>
              <p:tags r:id="rId2"/>
            </p:custDataLst>
          </p:nvPr>
        </p:nvSpPr>
        <p:spPr>
          <a:xfrm>
            <a:off x="3429000" y="2590800"/>
            <a:ext cx="4114800" cy="2667000"/>
          </a:xfrm>
        </p:spPr>
        <p:txBody>
          <a:bodyPr>
            <a:noAutofit/>
          </a:bodyPr>
          <a:lstStyle/>
          <a:p>
            <a:pPr marL="0" indent="0">
              <a:buNone/>
            </a:pPr>
            <a:r>
              <a:rPr lang="en-US" sz="4000" dirty="0" smtClean="0">
                <a:solidFill>
                  <a:schemeClr val="tx2">
                    <a:lumMod val="75000"/>
                  </a:schemeClr>
                </a:solidFill>
                <a:latin typeface="+mn-lt"/>
              </a:rPr>
              <a:t>Fixed</a:t>
            </a:r>
          </a:p>
          <a:p>
            <a:pPr marL="0" indent="0">
              <a:buNone/>
            </a:pPr>
            <a:r>
              <a:rPr lang="en-US" sz="4000" dirty="0" smtClean="0">
                <a:solidFill>
                  <a:schemeClr val="tx2">
                    <a:lumMod val="75000"/>
                  </a:schemeClr>
                </a:solidFill>
                <a:latin typeface="+mn-lt"/>
              </a:rPr>
              <a:t>Growth</a:t>
            </a:r>
            <a:endParaRPr lang="en-US" sz="4000" dirty="0">
              <a:solidFill>
                <a:schemeClr val="tx2">
                  <a:lumMod val="75000"/>
                </a:schemeClr>
              </a:solidFill>
              <a:latin typeface="+mn-lt"/>
            </a:endParaRPr>
          </a:p>
        </p:txBody>
      </p:sp>
      <p:sp>
        <p:nvSpPr>
          <p:cNvPr id="5"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685800" cy="6858000"/>
          </a:xfrm>
          <a:prstGeom prst="rect">
            <a:avLst/>
          </a:prstGeom>
          <a:solidFill>
            <a:schemeClr val="tx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0559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PQuestion"/>
          <p:cNvSpPr>
            <a:spLocks noGrp="1"/>
          </p:cNvSpPr>
          <p:nvPr>
            <p:ph type="title"/>
          </p:nvPr>
        </p:nvSpPr>
        <p:spPr>
          <a:xfrm>
            <a:off x="1295400" y="180561"/>
            <a:ext cx="7391400" cy="1143000"/>
          </a:xfrm>
        </p:spPr>
        <p:txBody>
          <a:bodyPr>
            <a:normAutofit/>
          </a:bodyPr>
          <a:lstStyle/>
          <a:p>
            <a:r>
              <a:rPr lang="en-US" sz="3200" dirty="0" smtClean="0">
                <a:solidFill>
                  <a:schemeClr val="tx2">
                    <a:lumMod val="75000"/>
                  </a:schemeClr>
                </a:solidFill>
                <a:latin typeface="+mn-lt"/>
              </a:rPr>
              <a:t>Which mindset about student intelligence do you think </a:t>
            </a:r>
            <a:r>
              <a:rPr lang="en-US" sz="3200" i="1" dirty="0" smtClean="0">
                <a:solidFill>
                  <a:schemeClr val="tx2">
                    <a:lumMod val="75000"/>
                  </a:schemeClr>
                </a:solidFill>
                <a:latin typeface="+mn-lt"/>
              </a:rPr>
              <a:t>most STEM faculty </a:t>
            </a:r>
            <a:r>
              <a:rPr lang="en-US" sz="3200" dirty="0" smtClean="0">
                <a:solidFill>
                  <a:schemeClr val="tx2">
                    <a:lumMod val="75000"/>
                  </a:schemeClr>
                </a:solidFill>
                <a:latin typeface="+mn-lt"/>
              </a:rPr>
              <a:t>have?</a:t>
            </a:r>
            <a:endParaRPr lang="en-US" sz="3200" dirty="0">
              <a:solidFill>
                <a:schemeClr val="tx2">
                  <a:lumMod val="75000"/>
                </a:schemeClr>
              </a:solidFill>
              <a:latin typeface="+mn-lt"/>
            </a:endParaRPr>
          </a:p>
        </p:txBody>
      </p:sp>
      <p:sp>
        <p:nvSpPr>
          <p:cNvPr id="3" name="TPAnswers"/>
          <p:cNvSpPr>
            <a:spLocks noGrp="1"/>
          </p:cNvSpPr>
          <p:nvPr>
            <p:ph type="body" idx="1"/>
            <p:custDataLst>
              <p:tags r:id="rId2"/>
            </p:custDataLst>
          </p:nvPr>
        </p:nvSpPr>
        <p:spPr>
          <a:xfrm>
            <a:off x="3505200" y="2438400"/>
            <a:ext cx="4114800" cy="4525963"/>
          </a:xfrm>
        </p:spPr>
        <p:txBody>
          <a:bodyPr>
            <a:noAutofit/>
          </a:bodyPr>
          <a:lstStyle/>
          <a:p>
            <a:pPr marL="0" indent="0">
              <a:buNone/>
            </a:pPr>
            <a:r>
              <a:rPr lang="en-US" sz="4000" dirty="0" smtClean="0">
                <a:solidFill>
                  <a:schemeClr val="tx2">
                    <a:lumMod val="75000"/>
                  </a:schemeClr>
                </a:solidFill>
                <a:latin typeface="+mn-lt"/>
              </a:rPr>
              <a:t>Fixed</a:t>
            </a:r>
          </a:p>
          <a:p>
            <a:pPr marL="0" indent="0">
              <a:buNone/>
            </a:pPr>
            <a:r>
              <a:rPr lang="en-US" sz="4000" dirty="0" smtClean="0">
                <a:solidFill>
                  <a:schemeClr val="tx2">
                    <a:lumMod val="75000"/>
                  </a:schemeClr>
                </a:solidFill>
                <a:latin typeface="+mn-lt"/>
              </a:rPr>
              <a:t>Growth</a:t>
            </a:r>
            <a:endParaRPr lang="en-US" sz="4000" dirty="0">
              <a:solidFill>
                <a:schemeClr val="tx2">
                  <a:lumMod val="75000"/>
                </a:schemeClr>
              </a:solidFill>
              <a:latin typeface="+mn-lt"/>
            </a:endParaRPr>
          </a:p>
        </p:txBody>
      </p:sp>
      <p:sp>
        <p:nvSpPr>
          <p:cNvPr id="10"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0" y="1524000"/>
            <a:ext cx="9144000"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685800" cy="6858000"/>
          </a:xfrm>
          <a:prstGeom prst="rect">
            <a:avLst/>
          </a:prstGeom>
          <a:solidFill>
            <a:schemeClr val="tx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42093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838200" y="1143000"/>
            <a:ext cx="8305800" cy="6781800"/>
          </a:xfrm>
        </p:spPr>
        <p:txBody>
          <a:bodyPr>
            <a:normAutofit fontScale="77500" lnSpcReduction="20000"/>
          </a:bodyPr>
          <a:lstStyle/>
          <a:p>
            <a:pPr>
              <a:buNone/>
            </a:pPr>
            <a:r>
              <a:rPr lang="en-US" sz="3000" dirty="0" smtClean="0">
                <a:latin typeface="+mn-lt"/>
              </a:rPr>
              <a:t>	</a:t>
            </a:r>
            <a:r>
              <a:rPr lang="en-US" sz="3000" dirty="0" smtClean="0">
                <a:solidFill>
                  <a:schemeClr val="tx1"/>
                </a:solidFill>
                <a:latin typeface="+mn-lt"/>
              </a:rPr>
              <a:t>“…</a:t>
            </a:r>
            <a:r>
              <a:rPr lang="en-US" sz="3000" dirty="0">
                <a:solidFill>
                  <a:schemeClr val="tx1"/>
                </a:solidFill>
                <a:latin typeface="+mn-lt"/>
              </a:rPr>
              <a:t>Personally, I am not so good at chemistry and unfortunately, at this point my grade for that class is reflecting exactly that. I am emailing you inquiring about a possibility of you </a:t>
            </a:r>
            <a:r>
              <a:rPr lang="en-US" sz="3000" dirty="0" smtClean="0">
                <a:solidFill>
                  <a:schemeClr val="tx1"/>
                </a:solidFill>
                <a:latin typeface="+mn-lt"/>
              </a:rPr>
              <a:t>tutoring me.”</a:t>
            </a:r>
          </a:p>
          <a:p>
            <a:pPr>
              <a:buNone/>
            </a:pPr>
            <a:r>
              <a:rPr lang="en-US" sz="3000" b="1" dirty="0">
                <a:solidFill>
                  <a:schemeClr val="tx1"/>
                </a:solidFill>
                <a:latin typeface="+mn-lt"/>
              </a:rPr>
              <a:t>	</a:t>
            </a:r>
            <a:r>
              <a:rPr lang="en-US" sz="3000" b="1" dirty="0" smtClean="0">
                <a:solidFill>
                  <a:schemeClr val="tx1"/>
                </a:solidFill>
                <a:latin typeface="+mn-lt"/>
              </a:rPr>
              <a:t>												</a:t>
            </a:r>
            <a:r>
              <a:rPr lang="en-US" sz="3000" dirty="0" smtClean="0">
                <a:solidFill>
                  <a:schemeClr val="tx1"/>
                </a:solidFill>
                <a:latin typeface="+mn-lt"/>
              </a:rPr>
              <a:t>April 6, 2011</a:t>
            </a:r>
            <a:endParaRPr lang="en-US" sz="3000" b="1" dirty="0">
              <a:solidFill>
                <a:schemeClr val="tx1"/>
              </a:solidFill>
              <a:latin typeface="+mn-lt"/>
            </a:endParaRPr>
          </a:p>
          <a:p>
            <a:pPr>
              <a:buNone/>
            </a:pPr>
            <a:r>
              <a:rPr lang="en-US" sz="2800" b="1" dirty="0" smtClean="0">
                <a:solidFill>
                  <a:schemeClr val="tx1"/>
                </a:solidFill>
                <a:latin typeface="Goudy Old Style" pitchFamily="18" charset="0"/>
              </a:rPr>
              <a:t>------------------------------------------------------------------------------------------------------------------------------------</a:t>
            </a:r>
          </a:p>
          <a:p>
            <a:pPr>
              <a:buNone/>
            </a:pPr>
            <a:r>
              <a:rPr lang="en-US" sz="2800" b="1" dirty="0">
                <a:solidFill>
                  <a:schemeClr val="tx1"/>
                </a:solidFill>
                <a:latin typeface="Goudy Old Style" pitchFamily="18" charset="0"/>
              </a:rPr>
              <a:t>	</a:t>
            </a:r>
            <a:r>
              <a:rPr lang="en-US" sz="3000" b="1" dirty="0" smtClean="0">
                <a:solidFill>
                  <a:schemeClr val="tx1"/>
                </a:solidFill>
                <a:latin typeface="+mn-lt"/>
              </a:rPr>
              <a:t>“</a:t>
            </a:r>
            <a:r>
              <a:rPr lang="en-US" sz="3000" dirty="0" smtClean="0">
                <a:solidFill>
                  <a:schemeClr val="tx1"/>
                </a:solidFill>
                <a:latin typeface="+mn-lt"/>
              </a:rPr>
              <a:t>I </a:t>
            </a:r>
            <a:r>
              <a:rPr lang="en-US" sz="3000" dirty="0">
                <a:solidFill>
                  <a:schemeClr val="tx1"/>
                </a:solidFill>
                <a:latin typeface="+mn-lt"/>
              </a:rPr>
              <a:t>made a 68, 50, </a:t>
            </a:r>
            <a:r>
              <a:rPr lang="en-US" sz="3000" dirty="0" smtClean="0">
                <a:solidFill>
                  <a:schemeClr val="tx1"/>
                </a:solidFill>
                <a:latin typeface="+mn-lt"/>
              </a:rPr>
              <a:t>(50), </a:t>
            </a:r>
            <a:r>
              <a:rPr lang="en-US" sz="3000" dirty="0">
                <a:solidFill>
                  <a:srgbClr val="FF0000"/>
                </a:solidFill>
                <a:latin typeface="+mn-lt"/>
              </a:rPr>
              <a:t>87, 87, and a 97 on my final</a:t>
            </a:r>
            <a:r>
              <a:rPr lang="en-US" sz="3000" dirty="0">
                <a:solidFill>
                  <a:schemeClr val="tx1"/>
                </a:solidFill>
                <a:latin typeface="+mn-lt"/>
              </a:rPr>
              <a:t>. </a:t>
            </a:r>
            <a:r>
              <a:rPr lang="en-US" sz="3000" dirty="0" smtClean="0">
                <a:solidFill>
                  <a:schemeClr val="tx1"/>
                </a:solidFill>
                <a:latin typeface="+mn-lt"/>
              </a:rPr>
              <a:t>I </a:t>
            </a:r>
            <a:r>
              <a:rPr lang="en-US" sz="3000" b="1" dirty="0">
                <a:solidFill>
                  <a:schemeClr val="tx1"/>
                </a:solidFill>
                <a:latin typeface="+mn-lt"/>
              </a:rPr>
              <a:t>ended up earning a </a:t>
            </a:r>
            <a:r>
              <a:rPr lang="en-US" sz="3000" b="1" dirty="0" smtClean="0">
                <a:solidFill>
                  <a:schemeClr val="tx1"/>
                </a:solidFill>
                <a:latin typeface="+mn-lt"/>
              </a:rPr>
              <a:t>90 (A) </a:t>
            </a:r>
            <a:r>
              <a:rPr lang="en-US" sz="3000" b="1" dirty="0">
                <a:solidFill>
                  <a:schemeClr val="tx1"/>
                </a:solidFill>
                <a:latin typeface="+mn-lt"/>
              </a:rPr>
              <a:t>in the course</a:t>
            </a:r>
            <a:r>
              <a:rPr lang="en-US" sz="3000" dirty="0">
                <a:solidFill>
                  <a:schemeClr val="tx1"/>
                </a:solidFill>
                <a:latin typeface="+mn-lt"/>
              </a:rPr>
              <a:t>, </a:t>
            </a:r>
            <a:r>
              <a:rPr lang="en-US" sz="3000" b="1" dirty="0">
                <a:solidFill>
                  <a:schemeClr val="tx1"/>
                </a:solidFill>
                <a:latin typeface="+mn-lt"/>
              </a:rPr>
              <a:t>but I started with a </a:t>
            </a:r>
            <a:r>
              <a:rPr lang="en-US" sz="3000" b="1" dirty="0" smtClean="0">
                <a:solidFill>
                  <a:schemeClr val="tx1"/>
                </a:solidFill>
                <a:latin typeface="+mn-lt"/>
              </a:rPr>
              <a:t>60 (D)</a:t>
            </a:r>
            <a:r>
              <a:rPr lang="en-US" sz="3000" dirty="0" smtClean="0">
                <a:solidFill>
                  <a:schemeClr val="tx1"/>
                </a:solidFill>
                <a:latin typeface="+mn-lt"/>
              </a:rPr>
              <a:t>. </a:t>
            </a:r>
            <a:r>
              <a:rPr lang="en-US" sz="3000" dirty="0">
                <a:solidFill>
                  <a:schemeClr val="tx1"/>
                </a:solidFill>
                <a:latin typeface="+mn-lt"/>
              </a:rPr>
              <a:t>I think what I did different was make sidenotes in each chapter and as I progressed onto the next chapter I was able to refer to these notes. </a:t>
            </a:r>
            <a:r>
              <a:rPr lang="en-US" sz="3000" b="1" i="1" dirty="0">
                <a:solidFill>
                  <a:schemeClr val="tx1"/>
                </a:solidFill>
                <a:latin typeface="+mn-lt"/>
              </a:rPr>
              <a:t>I would say that in chemistry everything builds from the previous </a:t>
            </a:r>
            <a:r>
              <a:rPr lang="en-US" sz="3000" b="1" i="1" dirty="0" smtClean="0">
                <a:solidFill>
                  <a:schemeClr val="tx1"/>
                </a:solidFill>
                <a:latin typeface="+mn-lt"/>
              </a:rPr>
              <a:t>topic.</a:t>
            </a:r>
            <a:endParaRPr lang="en-US" sz="3000" b="1" i="1" dirty="0" smtClean="0">
              <a:latin typeface="+mn-lt"/>
            </a:endParaRPr>
          </a:p>
          <a:p>
            <a:pPr>
              <a:buNone/>
            </a:pPr>
            <a:r>
              <a:rPr lang="en-US" sz="3000" b="1" i="1" dirty="0" smtClean="0">
                <a:solidFill>
                  <a:schemeClr val="tx1"/>
                </a:solidFill>
                <a:latin typeface="+mn-lt"/>
              </a:rPr>
              <a:t>													</a:t>
            </a:r>
            <a:r>
              <a:rPr lang="en-US" sz="3000" dirty="0" smtClean="0">
                <a:solidFill>
                  <a:schemeClr val="tx1"/>
                </a:solidFill>
                <a:latin typeface="+mn-lt"/>
              </a:rPr>
              <a:t>May 13, 2011</a:t>
            </a:r>
          </a:p>
          <a:p>
            <a:pPr lvl="1">
              <a:buFont typeface="Wingdings" pitchFamily="2" charset="2"/>
              <a:buNone/>
            </a:pPr>
            <a:r>
              <a:rPr lang="en-US" sz="3000" dirty="0">
                <a:cs typeface="Arial" pitchFamily="34" charset="0"/>
              </a:rPr>
              <a:t>	</a:t>
            </a:r>
            <a:r>
              <a:rPr lang="en-US" sz="3000" dirty="0" smtClean="0">
                <a:cs typeface="Arial" pitchFamily="34" charset="0"/>
              </a:rPr>
              <a:t>											</a:t>
            </a:r>
            <a:r>
              <a:rPr lang="en-US" sz="3000" dirty="0" smtClean="0">
                <a:solidFill>
                  <a:schemeClr val="tx1"/>
                </a:solidFill>
                <a:cs typeface="Arial" pitchFamily="34" charset="0"/>
              </a:rPr>
              <a:t>Semester GPA:  3.8</a:t>
            </a:r>
          </a:p>
          <a:p>
            <a:pPr>
              <a:buFont typeface="Wingdings" pitchFamily="2" charset="2"/>
              <a:buNone/>
            </a:pPr>
            <a:endParaRPr lang="en-US" sz="2800" dirty="0" smtClean="0">
              <a:solidFill>
                <a:schemeClr val="tx1"/>
              </a:solidFill>
            </a:endParaRPr>
          </a:p>
          <a:p>
            <a:pPr>
              <a:buFont typeface="Wingdings" pitchFamily="2" charset="2"/>
              <a:buNone/>
            </a:pPr>
            <a:r>
              <a:rPr lang="en-US" sz="2800" dirty="0" smtClean="0"/>
              <a:t>					</a:t>
            </a:r>
            <a:endParaRPr lang="en-US" sz="2800" i="1" dirty="0" smtClean="0"/>
          </a:p>
          <a:p>
            <a:pPr algn="r">
              <a:buFont typeface="Wingdings" pitchFamily="2" charset="2"/>
              <a:buNone/>
            </a:pPr>
            <a:r>
              <a:rPr lang="en-US" sz="2800" dirty="0" smtClean="0"/>
              <a:t>		</a:t>
            </a:r>
            <a:endParaRPr lang="en-US" sz="2800" i="1" dirty="0" smtClean="0"/>
          </a:p>
        </p:txBody>
      </p:sp>
      <p:sp>
        <p:nvSpPr>
          <p:cNvPr id="44036" name="TextBox 3"/>
          <p:cNvSpPr txBox="1">
            <a:spLocks noChangeArrowheads="1"/>
          </p:cNvSpPr>
          <p:nvPr/>
        </p:nvSpPr>
        <p:spPr bwMode="auto">
          <a:xfrm>
            <a:off x="838200" y="198129"/>
            <a:ext cx="8305800" cy="523220"/>
          </a:xfrm>
          <a:prstGeom prst="rect">
            <a:avLst/>
          </a:prstGeom>
          <a:noFill/>
          <a:ln w="9525">
            <a:noFill/>
            <a:miter lim="800000"/>
            <a:headEnd/>
            <a:tailEnd/>
          </a:ln>
        </p:spPr>
        <p:txBody>
          <a:bodyPr wrap="square">
            <a:spAutoFit/>
          </a:bodyPr>
          <a:lstStyle/>
          <a:p>
            <a:pPr algn="ctr"/>
            <a:r>
              <a:rPr lang="en-US" sz="2800" b="1" i="1" dirty="0" smtClean="0"/>
              <a:t>Email </a:t>
            </a:r>
            <a:r>
              <a:rPr lang="en-US" sz="2800" b="1" i="1" dirty="0"/>
              <a:t>from a</a:t>
            </a:r>
            <a:r>
              <a:rPr lang="en-US" sz="2800" b="1" i="1" dirty="0" smtClean="0"/>
              <a:t> Spring 2011 Chemistry 1201 Student </a:t>
            </a:r>
            <a:endParaRPr lang="en-US" sz="2800" b="1" i="1" dirty="0"/>
          </a:p>
        </p:txBody>
      </p:sp>
      <p:sp>
        <p:nvSpPr>
          <p:cNvPr id="6" name="Rectangle 5"/>
          <p:cNvSpPr/>
          <p:nvPr/>
        </p:nvSpPr>
        <p:spPr>
          <a:xfrm>
            <a:off x="0" y="0"/>
            <a:ext cx="685800" cy="6858000"/>
          </a:xfrm>
          <a:prstGeom prst="rect">
            <a:avLst/>
          </a:prstGeom>
          <a:solidFill>
            <a:schemeClr val="tx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01602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152400"/>
            <a:ext cx="8001000" cy="1143000"/>
          </a:xfrm>
        </p:spPr>
        <p:txBody>
          <a:bodyPr>
            <a:normAutofit fontScale="90000"/>
          </a:bodyPr>
          <a:lstStyle/>
          <a:p>
            <a:pPr algn="ctr" eaLnBrk="1" hangingPunct="1"/>
            <a:r>
              <a:rPr lang="en-US" b="1" i="1" dirty="0" smtClean="0">
                <a:latin typeface="+mn-lt"/>
                <a:cs typeface="Times New Roman" pitchFamily="18" charset="0"/>
              </a:rPr>
              <a:t>Mindset* </a:t>
            </a:r>
            <a:r>
              <a:rPr lang="en-US" b="1" dirty="0" smtClean="0">
                <a:latin typeface="+mn-lt"/>
                <a:cs typeface="Times New Roman" pitchFamily="18" charset="0"/>
              </a:rPr>
              <a:t>is Important!</a:t>
            </a:r>
            <a:r>
              <a:rPr lang="en-US" sz="2800" dirty="0" smtClean="0"/>
              <a:t/>
            </a:r>
            <a:br>
              <a:rPr lang="en-US" sz="2800" dirty="0" smtClean="0"/>
            </a:br>
            <a:endParaRPr lang="en-US" dirty="0" smtClean="0"/>
          </a:p>
        </p:txBody>
      </p:sp>
      <p:sp>
        <p:nvSpPr>
          <p:cNvPr id="14339" name="Rectangle 1"/>
          <p:cNvSpPr>
            <a:spLocks noChangeArrowheads="1"/>
          </p:cNvSpPr>
          <p:nvPr/>
        </p:nvSpPr>
        <p:spPr bwMode="auto">
          <a:xfrm>
            <a:off x="1143000" y="2386549"/>
            <a:ext cx="8001000" cy="3785652"/>
          </a:xfrm>
          <a:prstGeom prst="rect">
            <a:avLst/>
          </a:prstGeom>
          <a:noFill/>
          <a:ln w="9525">
            <a:noFill/>
            <a:miter lim="800000"/>
            <a:headEnd/>
            <a:tailEnd/>
          </a:ln>
        </p:spPr>
        <p:txBody>
          <a:bodyPr wrap="square" tIns="0" bIns="0" anchor="ctr">
            <a:spAutoFit/>
          </a:bodyPr>
          <a:lstStyle/>
          <a:p>
            <a:pPr eaLnBrk="0" hangingPunct="0">
              <a:buFont typeface="Wingdings" pitchFamily="2" charset="2"/>
              <a:buChar char="§"/>
            </a:pPr>
            <a:r>
              <a:rPr lang="en-US" sz="3600" b="1" dirty="0">
                <a:latin typeface="Technical" pitchFamily="66" charset="0"/>
                <a:cs typeface="Times New Roman" pitchFamily="18" charset="0"/>
              </a:rPr>
              <a:t>  </a:t>
            </a:r>
            <a:r>
              <a:rPr lang="en-US" sz="3200" b="1" dirty="0" smtClean="0">
                <a:cs typeface="Times New Roman" pitchFamily="18" charset="0"/>
              </a:rPr>
              <a:t>Fixed Intelligence Mindset</a:t>
            </a:r>
          </a:p>
          <a:p>
            <a:pPr eaLnBrk="0" hangingPunct="0"/>
            <a:r>
              <a:rPr lang="en-US" sz="3200" b="1" dirty="0" smtClean="0">
                <a:cs typeface="Times New Roman" pitchFamily="18" charset="0"/>
              </a:rPr>
              <a:t>	</a:t>
            </a:r>
            <a:r>
              <a:rPr lang="en-US" sz="3200" dirty="0" smtClean="0">
                <a:cs typeface="Times New Roman" pitchFamily="18" charset="0"/>
              </a:rPr>
              <a:t>Intelligence is static</a:t>
            </a:r>
          </a:p>
          <a:p>
            <a:pPr eaLnBrk="0" hangingPunct="0"/>
            <a:r>
              <a:rPr lang="en-US" sz="3200" dirty="0" smtClean="0">
                <a:cs typeface="Times New Roman" pitchFamily="18" charset="0"/>
              </a:rPr>
              <a:t>	You have a certain amount of it</a:t>
            </a:r>
            <a:endParaRPr lang="en-US" sz="3200" dirty="0">
              <a:cs typeface="Times New Roman" pitchFamily="18" charset="0"/>
            </a:endParaRPr>
          </a:p>
          <a:p>
            <a:pPr eaLnBrk="0" hangingPunct="0">
              <a:buFont typeface="Wingdings" pitchFamily="2" charset="2"/>
              <a:buChar char="§"/>
            </a:pPr>
            <a:endParaRPr lang="en-US" sz="3200" b="1" dirty="0">
              <a:cs typeface="Times New Roman" pitchFamily="18" charset="0"/>
            </a:endParaRPr>
          </a:p>
          <a:p>
            <a:pPr eaLnBrk="0" hangingPunct="0">
              <a:buFont typeface="Wingdings" pitchFamily="2" charset="2"/>
              <a:buChar char="§"/>
            </a:pPr>
            <a:r>
              <a:rPr lang="en-US" sz="3200" b="1" dirty="0">
                <a:cs typeface="Times New Roman" pitchFamily="18" charset="0"/>
              </a:rPr>
              <a:t>  </a:t>
            </a:r>
            <a:r>
              <a:rPr lang="en-US" sz="3200" b="1" dirty="0" smtClean="0">
                <a:cs typeface="Times New Roman" pitchFamily="18" charset="0"/>
              </a:rPr>
              <a:t>Growth Intelligence Mindset</a:t>
            </a:r>
          </a:p>
          <a:p>
            <a:pPr eaLnBrk="0" hangingPunct="0"/>
            <a:r>
              <a:rPr lang="en-US" sz="3200" b="1" dirty="0" smtClean="0">
                <a:cs typeface="Times New Roman" pitchFamily="18" charset="0"/>
              </a:rPr>
              <a:t>	</a:t>
            </a:r>
            <a:r>
              <a:rPr lang="en-US" sz="3200" dirty="0" smtClean="0">
                <a:cs typeface="Times New Roman" pitchFamily="18" charset="0"/>
              </a:rPr>
              <a:t>Intelligence can be developed</a:t>
            </a:r>
          </a:p>
          <a:p>
            <a:pPr eaLnBrk="0" hangingPunct="0"/>
            <a:r>
              <a:rPr lang="en-US" sz="3200" b="1" dirty="0" smtClean="0">
                <a:cs typeface="Times New Roman" pitchFamily="18" charset="0"/>
              </a:rPr>
              <a:t>	</a:t>
            </a:r>
            <a:r>
              <a:rPr lang="en-US" sz="3200" dirty="0" smtClean="0">
                <a:cs typeface="Times New Roman" pitchFamily="18" charset="0"/>
              </a:rPr>
              <a:t>You can grow it with actions</a:t>
            </a:r>
            <a:endParaRPr lang="en-US" sz="3200" dirty="0"/>
          </a:p>
          <a:p>
            <a:pPr eaLnBrk="0" hangingPunct="0"/>
            <a:endParaRPr lang="en-US" dirty="0"/>
          </a:p>
        </p:txBody>
      </p:sp>
      <p:sp>
        <p:nvSpPr>
          <p:cNvPr id="8" name="TextBox 7"/>
          <p:cNvSpPr txBox="1"/>
          <p:nvPr/>
        </p:nvSpPr>
        <p:spPr>
          <a:xfrm>
            <a:off x="1143000" y="6048661"/>
            <a:ext cx="8001000" cy="830997"/>
          </a:xfrm>
          <a:prstGeom prst="rect">
            <a:avLst/>
          </a:prstGeom>
          <a:noFill/>
        </p:spPr>
        <p:txBody>
          <a:bodyPr wrap="square" rtlCol="0">
            <a:spAutoFit/>
          </a:bodyPr>
          <a:lstStyle/>
          <a:p>
            <a:r>
              <a:rPr lang="en-US" sz="2400" dirty="0" smtClean="0"/>
              <a:t>Dweck, Carol (2006) </a:t>
            </a:r>
            <a:r>
              <a:rPr lang="en-US" sz="2400" i="1" dirty="0" smtClean="0"/>
              <a:t>Mindset:  The New Psychology of Success.  </a:t>
            </a:r>
            <a:r>
              <a:rPr lang="en-US" sz="2400" dirty="0" smtClean="0"/>
              <a:t>New York:  Random House Publishing</a:t>
            </a:r>
            <a:endParaRPr lang="en-US" sz="2400" dirty="0"/>
          </a:p>
        </p:txBody>
      </p:sp>
      <p:cxnSp>
        <p:nvCxnSpPr>
          <p:cNvPr id="6" name="Straight Connector 5"/>
          <p:cNvCxnSpPr/>
          <p:nvPr/>
        </p:nvCxnSpPr>
        <p:spPr>
          <a:xfrm>
            <a:off x="0" y="5943600"/>
            <a:ext cx="9144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914400"/>
            <a:ext cx="9144000"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2" descr="http://s4.hubimg.com/u/4505983_f4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789"/>
          <a:stretch/>
        </p:blipFill>
        <p:spPr bwMode="auto">
          <a:xfrm>
            <a:off x="3810003" y="1025241"/>
            <a:ext cx="2345497" cy="13342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0"/>
            <a:ext cx="685800" cy="6858000"/>
          </a:xfrm>
          <a:prstGeom prst="rect">
            <a:avLst/>
          </a:prstGeom>
          <a:solidFill>
            <a:schemeClr val="tx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2558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08" y="533400"/>
            <a:ext cx="9154236" cy="1295400"/>
          </a:xfrm>
        </p:spPr>
        <p:txBody>
          <a:bodyPr>
            <a:normAutofit fontScale="90000"/>
          </a:bodyPr>
          <a:lstStyle/>
          <a:p>
            <a:pPr algn="ctr"/>
            <a:r>
              <a:rPr lang="en-US" sz="4000" dirty="0" smtClean="0">
                <a:latin typeface="+mn-lt"/>
              </a:rPr>
              <a:t>Responses to </a:t>
            </a:r>
            <a:r>
              <a:rPr lang="en-US" sz="4000" i="1" dirty="0" smtClean="0">
                <a:latin typeface="+mn-lt"/>
              </a:rPr>
              <a:t>Many</a:t>
            </a:r>
            <a:r>
              <a:rPr lang="en-US" sz="4000" dirty="0" smtClean="0">
                <a:latin typeface="+mn-lt"/>
              </a:rPr>
              <a:t> Situations </a:t>
            </a:r>
            <a:br>
              <a:rPr lang="en-US" sz="4000" dirty="0" smtClean="0">
                <a:latin typeface="+mn-lt"/>
              </a:rPr>
            </a:br>
            <a:r>
              <a:rPr lang="en-US" sz="4000" dirty="0" smtClean="0">
                <a:latin typeface="+mn-lt"/>
              </a:rPr>
              <a:t>are </a:t>
            </a:r>
            <a:r>
              <a:rPr lang="en-US" sz="4000" dirty="0">
                <a:latin typeface="+mn-lt"/>
              </a:rPr>
              <a:t>Based on Mindset</a:t>
            </a:r>
            <a:r>
              <a:rPr lang="en-US" sz="4000" dirty="0">
                <a:solidFill>
                  <a:schemeClr val="accent1">
                    <a:lumMod val="50000"/>
                  </a:schemeClr>
                </a:solidFill>
              </a:rPr>
              <a:t/>
            </a:r>
            <a:br>
              <a:rPr lang="en-US" sz="4000" dirty="0">
                <a:solidFill>
                  <a:schemeClr val="accent1">
                    <a:lumMod val="50000"/>
                  </a:schemeClr>
                </a:solidFill>
              </a:rPr>
            </a:br>
            <a:endParaRPr lang="en-US" sz="4000" dirty="0">
              <a:solidFill>
                <a:schemeClr val="accent1">
                  <a:lumMod val="50000"/>
                </a:schemeClr>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1524387474"/>
              </p:ext>
            </p:extLst>
          </p:nvPr>
        </p:nvGraphicFramePr>
        <p:xfrm>
          <a:off x="-43217" y="1447801"/>
          <a:ext cx="9154235" cy="5410199"/>
        </p:xfrm>
        <a:graphic>
          <a:graphicData uri="http://schemas.openxmlformats.org/drawingml/2006/table">
            <a:tbl>
              <a:tblPr firstRow="1" bandRow="1">
                <a:tableStyleId>{5C22544A-7EE6-4342-B048-85BDC9FD1C3A}</a:tableStyleId>
              </a:tblPr>
              <a:tblGrid>
                <a:gridCol w="3272053">
                  <a:extLst>
                    <a:ext uri="{9D8B030D-6E8A-4147-A177-3AD203B41FA5}">
                      <a16:colId xmlns:a16="http://schemas.microsoft.com/office/drawing/2014/main" val="20000"/>
                    </a:ext>
                  </a:extLst>
                </a:gridCol>
                <a:gridCol w="2576138">
                  <a:extLst>
                    <a:ext uri="{9D8B030D-6E8A-4147-A177-3AD203B41FA5}">
                      <a16:colId xmlns:a16="http://schemas.microsoft.com/office/drawing/2014/main" val="20001"/>
                    </a:ext>
                  </a:extLst>
                </a:gridCol>
                <a:gridCol w="3306044">
                  <a:extLst>
                    <a:ext uri="{9D8B030D-6E8A-4147-A177-3AD203B41FA5}">
                      <a16:colId xmlns:a16="http://schemas.microsoft.com/office/drawing/2014/main" val="20002"/>
                    </a:ext>
                  </a:extLst>
                </a:gridCol>
              </a:tblGrid>
              <a:tr h="923807">
                <a:tc>
                  <a:txBody>
                    <a:bodyPr/>
                    <a:lstStyle/>
                    <a:p>
                      <a:pPr algn="l"/>
                      <a:endParaRPr lang="en-US" sz="2400" b="1" dirty="0"/>
                    </a:p>
                  </a:txBody>
                  <a:tcPr>
                    <a:solidFill>
                      <a:schemeClr val="tx2">
                        <a:lumMod val="75000"/>
                      </a:schemeClr>
                    </a:solidFill>
                  </a:tcPr>
                </a:tc>
                <a:tc>
                  <a:txBody>
                    <a:bodyPr/>
                    <a:lstStyle/>
                    <a:p>
                      <a:pPr algn="ctr"/>
                      <a:r>
                        <a:rPr lang="en-US" sz="2400" b="1" dirty="0" smtClean="0"/>
                        <a:t>Fixed</a:t>
                      </a:r>
                      <a:r>
                        <a:rPr lang="en-US" sz="2400" b="1" baseline="0" dirty="0" smtClean="0"/>
                        <a:t> Intelligence Mindset Response</a:t>
                      </a:r>
                      <a:endParaRPr lang="en-US" sz="2400" b="1" dirty="0"/>
                    </a:p>
                  </a:txBody>
                  <a:tcPr>
                    <a:solidFill>
                      <a:schemeClr val="tx2">
                        <a:lumMod val="75000"/>
                      </a:schemeClr>
                    </a:solidFill>
                  </a:tcPr>
                </a:tc>
                <a:tc>
                  <a:txBody>
                    <a:bodyPr/>
                    <a:lstStyle/>
                    <a:p>
                      <a:pPr algn="ctr"/>
                      <a:r>
                        <a:rPr lang="en-US" sz="2400" b="1" dirty="0" smtClean="0"/>
                        <a:t>Growth</a:t>
                      </a:r>
                      <a:r>
                        <a:rPr lang="en-US" sz="2400" b="1" baseline="0" dirty="0" smtClean="0"/>
                        <a:t> Intelligence Mindset Response</a:t>
                      </a:r>
                      <a:endParaRPr lang="en-US" sz="2400" b="1" dirty="0"/>
                    </a:p>
                  </a:txBody>
                  <a:tcPr>
                    <a:solidFill>
                      <a:schemeClr val="tx2">
                        <a:lumMod val="75000"/>
                      </a:schemeClr>
                    </a:solidFill>
                  </a:tcPr>
                </a:tc>
                <a:extLst>
                  <a:ext uri="{0D108BD9-81ED-4DB2-BD59-A6C34878D82A}">
                    <a16:rowId xmlns:a16="http://schemas.microsoft.com/office/drawing/2014/main" val="10000"/>
                  </a:ext>
                </a:extLst>
              </a:tr>
              <a:tr h="883148">
                <a:tc>
                  <a:txBody>
                    <a:bodyPr/>
                    <a:lstStyle/>
                    <a:p>
                      <a:r>
                        <a:rPr lang="en-US" sz="2400" b="1" dirty="0" smtClean="0"/>
                        <a:t>Challenges</a:t>
                      </a:r>
                      <a:endParaRPr lang="en-US" sz="2400" b="1" dirty="0"/>
                    </a:p>
                  </a:txBody>
                  <a:tcPr anchor="ctr"/>
                </a:tc>
                <a:tc>
                  <a:txBody>
                    <a:bodyPr/>
                    <a:lstStyle/>
                    <a:p>
                      <a:pPr algn="ctr"/>
                      <a:r>
                        <a:rPr lang="en-US" sz="2400" i="1" dirty="0" smtClean="0"/>
                        <a:t>Avoid</a:t>
                      </a:r>
                      <a:endParaRPr lang="en-US" sz="2400" i="1" dirty="0"/>
                    </a:p>
                  </a:txBody>
                  <a:tcPr anchor="ctr"/>
                </a:tc>
                <a:tc>
                  <a:txBody>
                    <a:bodyPr/>
                    <a:lstStyle/>
                    <a:p>
                      <a:pPr algn="ctr"/>
                      <a:r>
                        <a:rPr lang="en-US" sz="2400" i="1" dirty="0" smtClean="0"/>
                        <a:t>Embrace</a:t>
                      </a:r>
                      <a:endParaRPr lang="en-US" sz="2400" i="1" dirty="0"/>
                    </a:p>
                  </a:txBody>
                  <a:tcPr anchor="ctr"/>
                </a:tc>
                <a:extLst>
                  <a:ext uri="{0D108BD9-81ED-4DB2-BD59-A6C34878D82A}">
                    <a16:rowId xmlns:a16="http://schemas.microsoft.com/office/drawing/2014/main" val="10001"/>
                  </a:ext>
                </a:extLst>
              </a:tr>
              <a:tr h="883148">
                <a:tc>
                  <a:txBody>
                    <a:bodyPr/>
                    <a:lstStyle/>
                    <a:p>
                      <a:r>
                        <a:rPr lang="en-US" sz="2400" b="1" dirty="0" smtClean="0"/>
                        <a:t>Obstacles</a:t>
                      </a:r>
                      <a:endParaRPr lang="en-US" sz="2400" b="1" dirty="0"/>
                    </a:p>
                  </a:txBody>
                  <a:tcPr anchor="ctr"/>
                </a:tc>
                <a:tc>
                  <a:txBody>
                    <a:bodyPr/>
                    <a:lstStyle/>
                    <a:p>
                      <a:pPr algn="ctr"/>
                      <a:r>
                        <a:rPr lang="en-US" sz="2400" i="1" dirty="0" smtClean="0"/>
                        <a:t>Give up easily</a:t>
                      </a:r>
                      <a:endParaRPr lang="en-US" sz="2400" i="1" dirty="0"/>
                    </a:p>
                  </a:txBody>
                  <a:tcPr anchor="ctr"/>
                </a:tc>
                <a:tc>
                  <a:txBody>
                    <a:bodyPr/>
                    <a:lstStyle/>
                    <a:p>
                      <a:pPr algn="ctr"/>
                      <a:r>
                        <a:rPr lang="en-US" sz="2400" i="1" dirty="0" smtClean="0"/>
                        <a:t>Persist</a:t>
                      </a:r>
                      <a:endParaRPr lang="en-US" sz="2400" i="1" dirty="0"/>
                    </a:p>
                  </a:txBody>
                  <a:tcPr anchor="ctr"/>
                </a:tc>
                <a:extLst>
                  <a:ext uri="{0D108BD9-81ED-4DB2-BD59-A6C34878D82A}">
                    <a16:rowId xmlns:a16="http://schemas.microsoft.com/office/drawing/2014/main" val="10002"/>
                  </a:ext>
                </a:extLst>
              </a:tr>
              <a:tr h="953800">
                <a:tc>
                  <a:txBody>
                    <a:bodyPr/>
                    <a:lstStyle/>
                    <a:p>
                      <a:r>
                        <a:rPr lang="en-US" sz="2400" b="1" dirty="0" smtClean="0"/>
                        <a:t>Tasks requiring</a:t>
                      </a:r>
                      <a:r>
                        <a:rPr lang="en-US" sz="2400" b="1" baseline="0" dirty="0" smtClean="0"/>
                        <a:t> effort</a:t>
                      </a:r>
                      <a:endParaRPr lang="en-US" sz="2400" b="1" dirty="0"/>
                    </a:p>
                  </a:txBody>
                  <a:tcPr anchor="ctr"/>
                </a:tc>
                <a:tc>
                  <a:txBody>
                    <a:bodyPr/>
                    <a:lstStyle/>
                    <a:p>
                      <a:pPr algn="ctr"/>
                      <a:r>
                        <a:rPr lang="en-US" sz="2400" i="1" dirty="0" smtClean="0"/>
                        <a:t>Fruitless to Try</a:t>
                      </a:r>
                      <a:endParaRPr lang="en-US" sz="2400" i="1" dirty="0"/>
                    </a:p>
                  </a:txBody>
                  <a:tcPr anchor="ctr"/>
                </a:tc>
                <a:tc>
                  <a:txBody>
                    <a:bodyPr/>
                    <a:lstStyle/>
                    <a:p>
                      <a:pPr algn="ctr"/>
                      <a:r>
                        <a:rPr lang="en-US" sz="2400" i="1" dirty="0" smtClean="0"/>
                        <a:t>Path to mastery</a:t>
                      </a:r>
                      <a:endParaRPr lang="en-US" sz="2400" i="1" dirty="0"/>
                    </a:p>
                  </a:txBody>
                  <a:tcPr anchor="ctr"/>
                </a:tc>
                <a:extLst>
                  <a:ext uri="{0D108BD9-81ED-4DB2-BD59-A6C34878D82A}">
                    <a16:rowId xmlns:a16="http://schemas.microsoft.com/office/drawing/2014/main" val="10003"/>
                  </a:ext>
                </a:extLst>
              </a:tr>
              <a:tr h="883148">
                <a:tc>
                  <a:txBody>
                    <a:bodyPr/>
                    <a:lstStyle/>
                    <a:p>
                      <a:r>
                        <a:rPr lang="en-US" sz="2400" b="1" dirty="0" smtClean="0"/>
                        <a:t>Criticism</a:t>
                      </a:r>
                      <a:endParaRPr lang="en-US" sz="2400" b="1" dirty="0"/>
                    </a:p>
                  </a:txBody>
                  <a:tcPr anchor="ctr"/>
                </a:tc>
                <a:tc>
                  <a:txBody>
                    <a:bodyPr/>
                    <a:lstStyle/>
                    <a:p>
                      <a:pPr algn="ctr"/>
                      <a:r>
                        <a:rPr lang="en-US" sz="2400" i="1" dirty="0" smtClean="0"/>
                        <a:t>Ignore it</a:t>
                      </a:r>
                      <a:endParaRPr lang="en-US" sz="2400" i="1" dirty="0"/>
                    </a:p>
                  </a:txBody>
                  <a:tcPr anchor="ctr"/>
                </a:tc>
                <a:tc>
                  <a:txBody>
                    <a:bodyPr/>
                    <a:lstStyle/>
                    <a:p>
                      <a:pPr algn="ctr"/>
                      <a:r>
                        <a:rPr lang="en-US" sz="2400" i="1" dirty="0" smtClean="0"/>
                        <a:t>Learn from it</a:t>
                      </a:r>
                      <a:endParaRPr lang="en-US" sz="2400" i="1" dirty="0"/>
                    </a:p>
                  </a:txBody>
                  <a:tcPr anchor="ctr"/>
                </a:tc>
                <a:extLst>
                  <a:ext uri="{0D108BD9-81ED-4DB2-BD59-A6C34878D82A}">
                    <a16:rowId xmlns:a16="http://schemas.microsoft.com/office/drawing/2014/main" val="10004"/>
                  </a:ext>
                </a:extLst>
              </a:tr>
              <a:tr h="883148">
                <a:tc>
                  <a:txBody>
                    <a:bodyPr/>
                    <a:lstStyle/>
                    <a:p>
                      <a:r>
                        <a:rPr lang="en-US" sz="2400" b="1" dirty="0" smtClean="0"/>
                        <a:t>Success of Others</a:t>
                      </a:r>
                      <a:endParaRPr lang="en-US" sz="2400" b="1" dirty="0"/>
                    </a:p>
                  </a:txBody>
                  <a:tcPr anchor="ctr"/>
                </a:tc>
                <a:tc>
                  <a:txBody>
                    <a:bodyPr/>
                    <a:lstStyle/>
                    <a:p>
                      <a:pPr algn="ctr"/>
                      <a:r>
                        <a:rPr lang="en-US" sz="2400" i="1" dirty="0" smtClean="0"/>
                        <a:t>Threatening</a:t>
                      </a:r>
                      <a:endParaRPr lang="en-US" sz="2400" i="1" dirty="0"/>
                    </a:p>
                  </a:txBody>
                  <a:tcPr anchor="ctr"/>
                </a:tc>
                <a:tc>
                  <a:txBody>
                    <a:bodyPr/>
                    <a:lstStyle/>
                    <a:p>
                      <a:pPr algn="ctr"/>
                      <a:r>
                        <a:rPr lang="en-US" sz="2400" i="1" dirty="0" smtClean="0"/>
                        <a:t>Inspirational</a:t>
                      </a:r>
                      <a:endParaRPr lang="en-US" sz="2400" i="1" dirty="0"/>
                    </a:p>
                  </a:txBody>
                  <a:tcPr anchor="ct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973675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Box 3"/>
          <p:cNvSpPr txBox="1">
            <a:spLocks noChangeArrowheads="1"/>
          </p:cNvSpPr>
          <p:nvPr/>
        </p:nvSpPr>
        <p:spPr bwMode="auto">
          <a:xfrm>
            <a:off x="800100" y="-27007"/>
            <a:ext cx="8305800" cy="954107"/>
          </a:xfrm>
          <a:prstGeom prst="rect">
            <a:avLst/>
          </a:prstGeom>
          <a:noFill/>
          <a:ln w="9525">
            <a:noFill/>
            <a:miter lim="800000"/>
            <a:headEnd/>
            <a:tailEnd/>
          </a:ln>
        </p:spPr>
        <p:txBody>
          <a:bodyPr wrap="square">
            <a:spAutoFit/>
          </a:bodyPr>
          <a:lstStyle/>
          <a:p>
            <a:pPr algn="ctr"/>
            <a:r>
              <a:rPr lang="en-US" b="1" dirty="0" smtClean="0"/>
              <a:t>American, Japanese, and Taiwanese Mothers’ </a:t>
            </a:r>
          </a:p>
          <a:p>
            <a:pPr algn="ctr"/>
            <a:r>
              <a:rPr lang="en-US" b="1" dirty="0" smtClean="0"/>
              <a:t>View of Mathematics Achievement*</a:t>
            </a:r>
            <a:endParaRPr lang="en-US" sz="2800" b="1" dirty="0"/>
          </a:p>
        </p:txBody>
      </p:sp>
      <p:sp>
        <p:nvSpPr>
          <p:cNvPr id="6" name="Rectangle 5"/>
          <p:cNvSpPr/>
          <p:nvPr/>
        </p:nvSpPr>
        <p:spPr>
          <a:xfrm>
            <a:off x="0" y="0"/>
            <a:ext cx="685800" cy="6858000"/>
          </a:xfrm>
          <a:prstGeom prst="rect">
            <a:avLst/>
          </a:prstGeom>
          <a:solidFill>
            <a:schemeClr val="tx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838200" y="914400"/>
            <a:ext cx="8077200" cy="4114800"/>
          </a:xfrm>
        </p:spPr>
        <p:txBody>
          <a:bodyPr/>
          <a:lstStyle/>
          <a:p>
            <a:r>
              <a:rPr lang="en-US" sz="2400" dirty="0" smtClean="0">
                <a:solidFill>
                  <a:srgbClr val="000000"/>
                </a:solidFill>
              </a:rPr>
              <a:t>American mothers </a:t>
            </a:r>
            <a:r>
              <a:rPr lang="en-US" sz="2400" dirty="0">
                <a:solidFill>
                  <a:srgbClr val="000000"/>
                </a:solidFill>
              </a:rPr>
              <a:t>r</a:t>
            </a:r>
            <a:r>
              <a:rPr lang="en-US" sz="2400" dirty="0" smtClean="0">
                <a:solidFill>
                  <a:srgbClr val="000000"/>
                </a:solidFill>
              </a:rPr>
              <a:t>ated </a:t>
            </a:r>
            <a:r>
              <a:rPr lang="en-US" sz="2400" b="1" dirty="0">
                <a:solidFill>
                  <a:srgbClr val="000000"/>
                </a:solidFill>
              </a:rPr>
              <a:t>e</a:t>
            </a:r>
            <a:r>
              <a:rPr lang="en-US" sz="2400" b="1" dirty="0" smtClean="0">
                <a:solidFill>
                  <a:srgbClr val="000000"/>
                </a:solidFill>
              </a:rPr>
              <a:t>ffort as significantly </a:t>
            </a:r>
            <a:r>
              <a:rPr lang="en-US" sz="2400" b="1" dirty="0">
                <a:solidFill>
                  <a:srgbClr val="000000"/>
                </a:solidFill>
              </a:rPr>
              <a:t>l</a:t>
            </a:r>
            <a:r>
              <a:rPr lang="en-US" sz="2400" b="1" dirty="0" smtClean="0">
                <a:solidFill>
                  <a:srgbClr val="000000"/>
                </a:solidFill>
              </a:rPr>
              <a:t>ess </a:t>
            </a:r>
            <a:r>
              <a:rPr lang="en-US" sz="2400" b="1" dirty="0">
                <a:solidFill>
                  <a:srgbClr val="000000"/>
                </a:solidFill>
              </a:rPr>
              <a:t>i</a:t>
            </a:r>
            <a:r>
              <a:rPr lang="en-US" sz="2400" b="1" dirty="0" smtClean="0">
                <a:solidFill>
                  <a:srgbClr val="000000"/>
                </a:solidFill>
              </a:rPr>
              <a:t>mportant </a:t>
            </a:r>
            <a:r>
              <a:rPr lang="en-US" sz="2400" dirty="0" smtClean="0">
                <a:solidFill>
                  <a:srgbClr val="000000"/>
                </a:solidFill>
              </a:rPr>
              <a:t>than Asian mothers</a:t>
            </a:r>
          </a:p>
          <a:p>
            <a:r>
              <a:rPr lang="en-US" sz="2400" dirty="0">
                <a:solidFill>
                  <a:srgbClr val="000000"/>
                </a:solidFill>
              </a:rPr>
              <a:t>American mothers </a:t>
            </a:r>
            <a:r>
              <a:rPr lang="en-US" sz="2400" b="1" dirty="0">
                <a:solidFill>
                  <a:srgbClr val="000000"/>
                </a:solidFill>
              </a:rPr>
              <a:t>rated </a:t>
            </a:r>
            <a:r>
              <a:rPr lang="en-US" sz="2400" b="1" dirty="0" smtClean="0">
                <a:solidFill>
                  <a:srgbClr val="000000"/>
                </a:solidFill>
              </a:rPr>
              <a:t>ability </a:t>
            </a:r>
            <a:r>
              <a:rPr lang="en-US" sz="2400" b="1" dirty="0">
                <a:solidFill>
                  <a:srgbClr val="000000"/>
                </a:solidFill>
              </a:rPr>
              <a:t>as significantly </a:t>
            </a:r>
            <a:r>
              <a:rPr lang="en-US" sz="2400" b="1" dirty="0" smtClean="0">
                <a:solidFill>
                  <a:srgbClr val="000000"/>
                </a:solidFill>
              </a:rPr>
              <a:t>more </a:t>
            </a:r>
            <a:r>
              <a:rPr lang="en-US" sz="2400" b="1" dirty="0">
                <a:solidFill>
                  <a:srgbClr val="000000"/>
                </a:solidFill>
              </a:rPr>
              <a:t>important</a:t>
            </a:r>
            <a:r>
              <a:rPr lang="en-US" sz="2400" dirty="0">
                <a:solidFill>
                  <a:srgbClr val="000000"/>
                </a:solidFill>
              </a:rPr>
              <a:t> than Asian mothers</a:t>
            </a:r>
          </a:p>
          <a:p>
            <a:r>
              <a:rPr lang="en-US" sz="2400" dirty="0" smtClean="0">
                <a:solidFill>
                  <a:srgbClr val="000000"/>
                </a:solidFill>
              </a:rPr>
              <a:t>American </a:t>
            </a:r>
            <a:r>
              <a:rPr lang="en-US" sz="2400" dirty="0">
                <a:solidFill>
                  <a:srgbClr val="000000"/>
                </a:solidFill>
              </a:rPr>
              <a:t>m</a:t>
            </a:r>
            <a:r>
              <a:rPr lang="en-US" sz="2400" dirty="0" smtClean="0">
                <a:solidFill>
                  <a:srgbClr val="000000"/>
                </a:solidFill>
              </a:rPr>
              <a:t>others said it was </a:t>
            </a:r>
            <a:r>
              <a:rPr lang="en-US" sz="2400" b="1" dirty="0" smtClean="0">
                <a:solidFill>
                  <a:srgbClr val="000000"/>
                </a:solidFill>
              </a:rPr>
              <a:t>possible to predict a child’s high school math performance much earlier </a:t>
            </a:r>
            <a:r>
              <a:rPr lang="en-US" sz="2400" dirty="0" smtClean="0">
                <a:solidFill>
                  <a:srgbClr val="000000"/>
                </a:solidFill>
              </a:rPr>
              <a:t>than Asian mothers said was possible</a:t>
            </a:r>
          </a:p>
          <a:p>
            <a:r>
              <a:rPr lang="en-US" sz="2400" dirty="0">
                <a:solidFill>
                  <a:srgbClr val="000000"/>
                </a:solidFill>
              </a:rPr>
              <a:t>American </a:t>
            </a:r>
            <a:r>
              <a:rPr lang="en-US" sz="2400" b="1" dirty="0">
                <a:solidFill>
                  <a:srgbClr val="000000"/>
                </a:solidFill>
              </a:rPr>
              <a:t>parents are </a:t>
            </a:r>
            <a:r>
              <a:rPr lang="en-US" sz="2400" b="1" dirty="0" smtClean="0">
                <a:solidFill>
                  <a:srgbClr val="000000"/>
                </a:solidFill>
              </a:rPr>
              <a:t>satisfied with their </a:t>
            </a:r>
            <a:r>
              <a:rPr lang="en-US" sz="2400" b="1" dirty="0">
                <a:solidFill>
                  <a:srgbClr val="000000"/>
                </a:solidFill>
              </a:rPr>
              <a:t>children’s mediocre performance</a:t>
            </a:r>
            <a:r>
              <a:rPr lang="en-US" sz="2400" dirty="0">
                <a:solidFill>
                  <a:srgbClr val="000000"/>
                </a:solidFill>
              </a:rPr>
              <a:t>, whereas Asian parents express </a:t>
            </a:r>
            <a:r>
              <a:rPr lang="en-US" sz="2400" dirty="0" smtClean="0">
                <a:solidFill>
                  <a:srgbClr val="000000"/>
                </a:solidFill>
              </a:rPr>
              <a:t>much less </a:t>
            </a:r>
            <a:r>
              <a:rPr lang="en-US" sz="2400" dirty="0">
                <a:solidFill>
                  <a:srgbClr val="000000"/>
                </a:solidFill>
              </a:rPr>
              <a:t>satisfaction with their children’s higher achievement. </a:t>
            </a:r>
          </a:p>
          <a:p>
            <a:r>
              <a:rPr lang="en-US" sz="2400" dirty="0" smtClean="0">
                <a:solidFill>
                  <a:srgbClr val="000000"/>
                </a:solidFill>
              </a:rPr>
              <a:t>American</a:t>
            </a:r>
            <a:r>
              <a:rPr lang="en-US" sz="2400" dirty="0">
                <a:solidFill>
                  <a:srgbClr val="000000"/>
                </a:solidFill>
              </a:rPr>
              <a:t> </a:t>
            </a:r>
            <a:r>
              <a:rPr lang="en-US" sz="2400" dirty="0" smtClean="0">
                <a:solidFill>
                  <a:srgbClr val="000000"/>
                </a:solidFill>
              </a:rPr>
              <a:t>parents </a:t>
            </a:r>
            <a:r>
              <a:rPr lang="en-US" sz="2400" dirty="0">
                <a:solidFill>
                  <a:srgbClr val="000000"/>
                </a:solidFill>
              </a:rPr>
              <a:t>and children</a:t>
            </a:r>
            <a:r>
              <a:rPr lang="en-US" sz="2400" b="1" dirty="0">
                <a:solidFill>
                  <a:srgbClr val="000000"/>
                </a:solidFill>
              </a:rPr>
              <a:t> believe that Asian children are more talented in </a:t>
            </a:r>
            <a:r>
              <a:rPr lang="en-US" sz="2400" b="1" dirty="0" smtClean="0">
                <a:solidFill>
                  <a:srgbClr val="000000"/>
                </a:solidFill>
              </a:rPr>
              <a:t>mathematics </a:t>
            </a:r>
            <a:r>
              <a:rPr lang="en-US" sz="2400" dirty="0" smtClean="0">
                <a:solidFill>
                  <a:srgbClr val="000000"/>
                </a:solidFill>
              </a:rPr>
              <a:t>than </a:t>
            </a:r>
            <a:r>
              <a:rPr lang="en-US" sz="2400" dirty="0">
                <a:solidFill>
                  <a:srgbClr val="000000"/>
                </a:solidFill>
              </a:rPr>
              <a:t>American children.</a:t>
            </a:r>
          </a:p>
        </p:txBody>
      </p:sp>
      <p:sp>
        <p:nvSpPr>
          <p:cNvPr id="4" name="TextBox 3"/>
          <p:cNvSpPr txBox="1"/>
          <p:nvPr/>
        </p:nvSpPr>
        <p:spPr>
          <a:xfrm>
            <a:off x="990600" y="6096000"/>
            <a:ext cx="7924800" cy="646331"/>
          </a:xfrm>
          <a:prstGeom prst="rect">
            <a:avLst/>
          </a:prstGeom>
          <a:noFill/>
        </p:spPr>
        <p:txBody>
          <a:bodyPr wrap="square" rtlCol="0">
            <a:spAutoFit/>
          </a:bodyPr>
          <a:lstStyle/>
          <a:p>
            <a:r>
              <a:rPr lang="en-US" sz="1800" dirty="0" smtClean="0"/>
              <a:t>*</a:t>
            </a:r>
            <a:r>
              <a:rPr lang="en-US" sz="1800" dirty="0" err="1" smtClean="0"/>
              <a:t>Uttal</a:t>
            </a:r>
            <a:r>
              <a:rPr lang="en-US" sz="1800" dirty="0"/>
              <a:t>, D. H. (1997). Beliefs about genetic </a:t>
            </a:r>
            <a:r>
              <a:rPr lang="en-US" sz="1800" dirty="0" smtClean="0"/>
              <a:t>influences </a:t>
            </a:r>
            <a:r>
              <a:rPr lang="en-US" sz="1800" dirty="0"/>
              <a:t>on mathematics achievement:</a:t>
            </a:r>
          </a:p>
          <a:p>
            <a:r>
              <a:rPr lang="en-US" sz="1800" dirty="0"/>
              <a:t>A cross-cultural comparison. </a:t>
            </a:r>
            <a:r>
              <a:rPr lang="en-US" sz="1800" i="1" dirty="0" err="1"/>
              <a:t>Genetica</a:t>
            </a:r>
            <a:r>
              <a:rPr lang="en-US" sz="1800" dirty="0"/>
              <a:t>, </a:t>
            </a:r>
            <a:r>
              <a:rPr lang="en-US" sz="1800" i="1" dirty="0"/>
              <a:t>99, </a:t>
            </a:r>
            <a:r>
              <a:rPr lang="en-US" sz="1800" dirty="0"/>
              <a:t>165–172.</a:t>
            </a:r>
          </a:p>
        </p:txBody>
      </p:sp>
    </p:spTree>
    <p:custDataLst>
      <p:tags r:id="rId1"/>
    </p:custDataLst>
    <p:extLst>
      <p:ext uri="{BB962C8B-B14F-4D97-AF65-F5344CB8AC3E}">
        <p14:creationId xmlns:p14="http://schemas.microsoft.com/office/powerpoint/2010/main" val="101053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95400" y="152400"/>
            <a:ext cx="6553200" cy="369332"/>
          </a:xfrm>
          <a:prstGeom prst="rect">
            <a:avLst/>
          </a:prstGeom>
          <a:noFill/>
        </p:spPr>
        <p:txBody>
          <a:bodyPr wrap="square" rtlCol="0">
            <a:spAutoFit/>
          </a:bodyPr>
          <a:lstStyle/>
          <a:p>
            <a:pPr algn="ctr"/>
            <a:r>
              <a:rPr lang="en-US" dirty="0" smtClean="0">
                <a:solidFill>
                  <a:schemeClr val="bg1"/>
                </a:solidFill>
              </a:rPr>
              <a:t>Lorenzo Foster’s Physics I AP Class Test Scores</a:t>
            </a:r>
            <a:endParaRPr lang="en-US" dirty="0">
              <a:solidFill>
                <a:schemeClr val="bg1"/>
              </a:solidFill>
            </a:endParaRPr>
          </a:p>
        </p:txBody>
      </p:sp>
      <p:sp>
        <p:nvSpPr>
          <p:cNvPr id="5" name="TextBox 4"/>
          <p:cNvSpPr txBox="1"/>
          <p:nvPr/>
        </p:nvSpPr>
        <p:spPr>
          <a:xfrm>
            <a:off x="1143000" y="149817"/>
            <a:ext cx="8001000" cy="707886"/>
          </a:xfrm>
          <a:prstGeom prst="rect">
            <a:avLst/>
          </a:prstGeom>
          <a:noFill/>
        </p:spPr>
        <p:txBody>
          <a:bodyPr wrap="square" rtlCol="0">
            <a:spAutoFit/>
          </a:bodyPr>
          <a:lstStyle/>
          <a:p>
            <a:pPr algn="ctr"/>
            <a:r>
              <a:rPr lang="en-US" sz="2000" dirty="0" smtClean="0">
                <a:latin typeface="Arial Black" panose="020B0A04020102020204" pitchFamily="34" charset="0"/>
              </a:rPr>
              <a:t>Mr. Lorenzo Foster’s Physics I AP Class Test Scores </a:t>
            </a:r>
            <a:r>
              <a:rPr lang="en-US" sz="2000" i="1" dirty="0" smtClean="0">
                <a:latin typeface="Arial Black" panose="020B0A04020102020204" pitchFamily="34" charset="0"/>
              </a:rPr>
              <a:t>Strategies, Dedication and Hard Work PAID OFF!</a:t>
            </a:r>
            <a:endParaRPr lang="en-US" sz="2000" i="1" dirty="0">
              <a:latin typeface="Arial Black" panose="020B0A04020102020204"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229" t="25806" r="61250" b="9190"/>
          <a:stretch/>
        </p:blipFill>
        <p:spPr bwMode="auto">
          <a:xfrm>
            <a:off x="3392556" y="1066800"/>
            <a:ext cx="2358888" cy="569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28063030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0" name="Picture 2" descr="C:\Users\Saundra\Desktop\Dropbox\Foster Physics I AP class 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l="9292" t="20245" r="4833" b="12572"/>
          <a:stretch/>
        </p:blipFill>
        <p:spPr bwMode="auto">
          <a:xfrm>
            <a:off x="-15240" y="2057400"/>
            <a:ext cx="9126706"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4316" y="685800"/>
            <a:ext cx="7620000" cy="954107"/>
          </a:xfrm>
          <a:prstGeom prst="rect">
            <a:avLst/>
          </a:prstGeom>
          <a:noFill/>
        </p:spPr>
        <p:txBody>
          <a:bodyPr wrap="square" rtlCol="0">
            <a:spAutoFit/>
          </a:bodyPr>
          <a:lstStyle/>
          <a:p>
            <a:pPr algn="ctr"/>
            <a:r>
              <a:rPr lang="en-US" sz="2800" dirty="0" smtClean="0">
                <a:latin typeface="Arial Black" panose="020B0A04020102020204" pitchFamily="34" charset="0"/>
              </a:rPr>
              <a:t>Physics I AP Students </a:t>
            </a:r>
          </a:p>
          <a:p>
            <a:pPr algn="ctr"/>
            <a:r>
              <a:rPr lang="en-US" sz="2800" dirty="0" smtClean="0">
                <a:latin typeface="Arial Black" panose="020B0A04020102020204" pitchFamily="34" charset="0"/>
              </a:rPr>
              <a:t>After Learning Their Test 2 Scores</a:t>
            </a:r>
            <a:endParaRPr lang="en-US" sz="2800" dirty="0">
              <a:latin typeface="Arial Black" panose="020B0A04020102020204" pitchFamily="34" charset="0"/>
            </a:endParaRPr>
          </a:p>
        </p:txBody>
      </p:sp>
    </p:spTree>
    <p:extLst>
      <p:ext uri="{BB962C8B-B14F-4D97-AF65-F5344CB8AC3E}">
        <p14:creationId xmlns:p14="http://schemas.microsoft.com/office/powerpoint/2010/main" val="306459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19150" y="152400"/>
            <a:ext cx="7620000" cy="954107"/>
          </a:xfrm>
          <a:prstGeom prst="rect">
            <a:avLst/>
          </a:prstGeom>
          <a:noFill/>
        </p:spPr>
        <p:txBody>
          <a:bodyPr wrap="square" rtlCol="0">
            <a:spAutoFit/>
          </a:bodyPr>
          <a:lstStyle/>
          <a:p>
            <a:pPr algn="ctr"/>
            <a:r>
              <a:rPr lang="en-US" sz="2800" dirty="0" smtClean="0">
                <a:latin typeface="Arial Black" panose="020B0A04020102020204" pitchFamily="34" charset="0"/>
              </a:rPr>
              <a:t>Physics I AP Students </a:t>
            </a:r>
          </a:p>
          <a:p>
            <a:pPr algn="ctr"/>
            <a:r>
              <a:rPr lang="en-US" sz="2800" dirty="0" smtClean="0">
                <a:latin typeface="Arial Black" panose="020B0A04020102020204" pitchFamily="34" charset="0"/>
              </a:rPr>
              <a:t>After Learning Their Test 3 Scores</a:t>
            </a:r>
            <a:endParaRPr lang="en-US" sz="2800" dirty="0">
              <a:latin typeface="Arial Black" panose="020B0A04020102020204" pitchFamily="34" charset="0"/>
            </a:endParaRPr>
          </a:p>
        </p:txBody>
      </p:sp>
      <p:pic>
        <p:nvPicPr>
          <p:cNvPr id="25602" name="Picture 2" descr="C:\Users\Saundra\Desktop\Dropbox\Camera Uploads\2015-04-30 12.54.0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6" t="9304" r="5037" b="2103"/>
          <a:stretch/>
        </p:blipFill>
        <p:spPr bwMode="auto">
          <a:xfrm>
            <a:off x="712469" y="1289713"/>
            <a:ext cx="7833361"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13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944880" y="609600"/>
            <a:ext cx="8244840" cy="1143000"/>
          </a:xfrm>
        </p:spPr>
        <p:txBody>
          <a:bodyPr/>
          <a:lstStyle/>
          <a:p>
            <a:pPr algn="ctr" eaLnBrk="1" hangingPunct="1"/>
            <a:r>
              <a:rPr lang="en-US" sz="4000" b="1" i="1" dirty="0" smtClean="0"/>
              <a:t>Strategies for Enhancing </a:t>
            </a:r>
            <a:br>
              <a:rPr lang="en-US" sz="4000" b="1" i="1" dirty="0" smtClean="0"/>
            </a:br>
            <a:r>
              <a:rPr lang="en-US" sz="4000" b="1" i="1" dirty="0" smtClean="0"/>
              <a:t>Belonging and Relatedness</a:t>
            </a:r>
            <a:endParaRPr lang="en-US" sz="4000" b="1" dirty="0" smtClean="0"/>
          </a:p>
        </p:txBody>
      </p:sp>
      <p:sp>
        <p:nvSpPr>
          <p:cNvPr id="11267" name="Content Placeholder 2"/>
          <p:cNvSpPr>
            <a:spLocks noGrp="1"/>
          </p:cNvSpPr>
          <p:nvPr>
            <p:ph idx="1"/>
          </p:nvPr>
        </p:nvSpPr>
        <p:spPr>
          <a:xfrm>
            <a:off x="914400" y="2286000"/>
            <a:ext cx="8229600" cy="4114800"/>
          </a:xfrm>
        </p:spPr>
        <p:txBody>
          <a:bodyPr/>
          <a:lstStyle/>
          <a:p>
            <a:pPr eaLnBrk="1" hangingPunct="1">
              <a:buClr>
                <a:schemeClr val="accent2">
                  <a:lumMod val="50000"/>
                </a:schemeClr>
              </a:buClr>
              <a:buSzPct val="128000"/>
              <a:buFont typeface="Wingdings" pitchFamily="2" charset="2"/>
              <a:buChar char="§"/>
            </a:pPr>
            <a:r>
              <a:rPr lang="en-US" b="1" dirty="0" smtClean="0">
                <a:solidFill>
                  <a:schemeClr val="tx2"/>
                </a:solidFill>
              </a:rPr>
              <a:t>Create a community of scholars in the classroom where students are accountable to each other</a:t>
            </a:r>
          </a:p>
          <a:p>
            <a:pPr marL="0" indent="0" eaLnBrk="1" hangingPunct="1">
              <a:buClr>
                <a:schemeClr val="accent2">
                  <a:lumMod val="50000"/>
                </a:schemeClr>
              </a:buClr>
              <a:buSzPct val="128000"/>
              <a:buNone/>
            </a:pPr>
            <a:r>
              <a:rPr lang="en-US" b="1" dirty="0">
                <a:solidFill>
                  <a:schemeClr val="tx2"/>
                </a:solidFill>
              </a:rPr>
              <a:t>	</a:t>
            </a:r>
            <a:r>
              <a:rPr lang="en-US" sz="2800" b="1" dirty="0" smtClean="0">
                <a:solidFill>
                  <a:schemeClr val="tx2"/>
                </a:solidFill>
              </a:rPr>
              <a:t>e.g. Team based learning</a:t>
            </a:r>
          </a:p>
          <a:p>
            <a:pPr eaLnBrk="1" hangingPunct="1">
              <a:buClr>
                <a:schemeClr val="accent2">
                  <a:lumMod val="50000"/>
                </a:schemeClr>
              </a:buClr>
              <a:buSzPct val="128000"/>
              <a:buFont typeface="Wingdings" pitchFamily="2" charset="2"/>
              <a:buChar char="§"/>
            </a:pPr>
            <a:r>
              <a:rPr lang="en-US" b="1" dirty="0" smtClean="0">
                <a:solidFill>
                  <a:schemeClr val="tx2"/>
                </a:solidFill>
              </a:rPr>
              <a:t>Provide authentic, real world tasks</a:t>
            </a:r>
          </a:p>
          <a:p>
            <a:pPr marL="0" indent="0" eaLnBrk="1" hangingPunct="1">
              <a:buClr>
                <a:schemeClr val="accent2">
                  <a:lumMod val="50000"/>
                </a:schemeClr>
              </a:buClr>
              <a:buSzPct val="128000"/>
              <a:buNone/>
            </a:pPr>
            <a:r>
              <a:rPr lang="en-US" b="1" dirty="0">
                <a:solidFill>
                  <a:schemeClr val="tx2"/>
                </a:solidFill>
              </a:rPr>
              <a:t>	</a:t>
            </a:r>
            <a:r>
              <a:rPr lang="en-US" sz="2800" b="1" dirty="0" smtClean="0">
                <a:solidFill>
                  <a:schemeClr val="tx2"/>
                </a:solidFill>
              </a:rPr>
              <a:t>e.g. Service-learning, problem based 		learning, </a:t>
            </a:r>
          </a:p>
          <a:p>
            <a:pPr eaLnBrk="1" hangingPunct="1">
              <a:buClr>
                <a:schemeClr val="accent2">
                  <a:lumMod val="50000"/>
                </a:schemeClr>
              </a:buClr>
              <a:buSzPct val="128000"/>
              <a:buFont typeface="Wingdings" pitchFamily="2" charset="2"/>
              <a:buChar char="§"/>
            </a:pPr>
            <a:endParaRPr lang="en-US" b="1" dirty="0" smtClean="0">
              <a:solidFill>
                <a:schemeClr val="tx2"/>
              </a:solidFill>
            </a:endParaRPr>
          </a:p>
          <a:p>
            <a:pPr marL="0" indent="0" eaLnBrk="1" hangingPunct="1">
              <a:buNone/>
            </a:pPr>
            <a:r>
              <a:rPr lang="en-US" b="1" dirty="0" smtClean="0">
                <a:solidFill>
                  <a:schemeClr val="tx2"/>
                </a:solidFill>
              </a:rPr>
              <a:t>     </a:t>
            </a:r>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4"/>
          <p:cNvSpPr txBox="1">
            <a:spLocks noChangeArrowheads="1"/>
          </p:cNvSpPr>
          <p:nvPr/>
        </p:nvSpPr>
        <p:spPr bwMode="auto">
          <a:xfrm>
            <a:off x="914400" y="5105400"/>
            <a:ext cx="77724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Times New Roman" pitchFamily="18" charset="0"/>
              </a:defRPr>
            </a:lvl1pPr>
            <a:lvl2pPr marL="742950" indent="-285750" eaLnBrk="0" hangingPunct="0">
              <a:defRPr sz="2800">
                <a:solidFill>
                  <a:srgbClr val="000000"/>
                </a:solidFill>
                <a:latin typeface="Times New Roman" pitchFamily="18" charset="0"/>
              </a:defRPr>
            </a:lvl2pPr>
            <a:lvl3pPr marL="1143000" indent="-228600" eaLnBrk="0" hangingPunct="0">
              <a:defRPr sz="2800">
                <a:solidFill>
                  <a:srgbClr val="000000"/>
                </a:solidFill>
                <a:latin typeface="Times New Roman" pitchFamily="18" charset="0"/>
              </a:defRPr>
            </a:lvl3pPr>
            <a:lvl4pPr marL="1600200" indent="-228600" eaLnBrk="0" hangingPunct="0">
              <a:defRPr sz="2800">
                <a:solidFill>
                  <a:srgbClr val="000000"/>
                </a:solidFill>
                <a:latin typeface="Times New Roman" pitchFamily="18" charset="0"/>
              </a:defRPr>
            </a:lvl4pPr>
            <a:lvl5pPr marL="2057400" indent="-228600" eaLnBrk="0" hangingPunct="0">
              <a:defRPr sz="2800">
                <a:solidFill>
                  <a:srgbClr val="000000"/>
                </a:solidFill>
                <a:latin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defRPr>
            </a:lvl9pPr>
          </a:lstStyle>
          <a:p>
            <a:pPr eaLnBrk="1" hangingPunct="1"/>
            <a:r>
              <a:rPr lang="en-US" sz="2400" b="1" dirty="0" smtClean="0">
                <a:solidFill>
                  <a:schemeClr val="tx2"/>
                </a:solidFill>
              </a:rPr>
              <a:t>Ambrose, S.A., Bridges, M.W., </a:t>
            </a:r>
            <a:r>
              <a:rPr lang="en-US" sz="2400" b="1" dirty="0" err="1" smtClean="0">
                <a:solidFill>
                  <a:schemeClr val="tx2"/>
                </a:solidFill>
              </a:rPr>
              <a:t>DiPietro</a:t>
            </a:r>
            <a:r>
              <a:rPr lang="en-US" sz="2400" b="1" dirty="0" smtClean="0">
                <a:solidFill>
                  <a:schemeClr val="tx2"/>
                </a:solidFill>
              </a:rPr>
              <a:t>, M., Lovett, M.C., Norman, M.K. (2010) </a:t>
            </a:r>
            <a:r>
              <a:rPr lang="en-US" sz="2400" b="1" i="1" dirty="0" smtClean="0">
                <a:solidFill>
                  <a:schemeClr val="tx2"/>
                </a:solidFill>
              </a:rPr>
              <a:t>How Learning Works:  Seven Research-Based Principles for Smart Teaching. </a:t>
            </a:r>
            <a:r>
              <a:rPr lang="en-US" sz="2400" b="1" dirty="0" smtClean="0">
                <a:solidFill>
                  <a:schemeClr val="tx2"/>
                </a:solidFill>
              </a:rPr>
              <a:t>San Francisco, CA: </a:t>
            </a:r>
            <a:r>
              <a:rPr lang="en-US" sz="2400" b="1" dirty="0" err="1" smtClean="0">
                <a:solidFill>
                  <a:schemeClr val="tx2"/>
                </a:solidFill>
              </a:rPr>
              <a:t>Jossey</a:t>
            </a:r>
            <a:r>
              <a:rPr lang="en-US" sz="2400" b="1" dirty="0" smtClean="0">
                <a:solidFill>
                  <a:schemeClr val="tx2"/>
                </a:solidFill>
              </a:rPr>
              <a:t> Bass.</a:t>
            </a:r>
            <a:endParaRPr lang="en-US" sz="2400" b="1" dirty="0">
              <a:solidFill>
                <a:schemeClr val="tx2"/>
              </a:solidFill>
            </a:endParaRPr>
          </a:p>
          <a:p>
            <a:pPr eaLnBrk="1" hangingPunct="1"/>
            <a:endParaRPr lang="en-US" dirty="0"/>
          </a:p>
        </p:txBody>
      </p:sp>
      <p:sp>
        <p:nvSpPr>
          <p:cNvPr id="3" name="AutoShape 2" descr="data:image/jpeg;base64,/9j/4AAQSkZJRgABAQAAAQABAAD/2wCEAAkGBhQSEBQUEhQVFRUUFxQXFxUUFRQVFBgUFRQVFBYXFxUXGyYeGBokGRcVHy8hIycpLCwsGB4xNTAqNSYrLCkBCQoKDgwOGg8PGiokHyQuLCkqLCwsLiwqLSwsLCwsLCwsLCwsLCwsLCwsLywsLCwsLCksLCwsLCwsLCwsLCwpLP/AABEIARQAtwMBIgACEQEDEQH/xAAbAAABBQEBAAAAAAAAAAAAAAAAAQIDBQYEB//EAEoQAAEDAgMDCAgDBQQIBwAAAAEAAhEDIQQSMQUGQRMiUVJhcZHRFTJCU4GSobEUcsEjM2JzogcWJII0VIOjwuHw8TVDY5Oys+L/xAAaAQADAQEBAQAAAAAAAAAAAAAAAQIDBAUG/8QANBEAAgECAwQIBgICAwAAAAAAAAECAxESIVETMaHRBBQVMkFSYYEFInGRsfDB4SNCM3Lx/9oADAMBAAIRAxEAPwD0JKsp6Tq+8d4pPSdX3jvFcnY9XzLjyPP61HRmrSrJ+k6vvHeKPSdX3jvFHY9XzLjyDrUdGatCynpOr7x3ij0nV947xR2PV8y48g63HRmrQsp6Tq+8d4pPSdX3jvFHY9XzLjyDrcdGa1CyXpSr7x3ij0pV947xR2PV8y48g61HRmsSrJek6vvHeKPSlX3jvFHY9XzLjyDrUdGa1Isl6Uq+8d4o9KVfeO8Udj1fMuPIOtx0ZrVNRp8VjfSlX3jvFdmF2pULfXdI7Udj1F/suPIpdKjozVlo6Fz1GQVQ+kKnXd4rixW1qma1R1u1HZFR/wCy48hvpUdDUoWQ9K1feO8VPh9p1Y/eO8Udj1fMuPIldKjozUEIWaqbSqQf2jvFco2rW947xR2PV8y48gfSorwZrkqyHpar7x3ihHY1XzLjyDrcdGQykQhfSnnAhEoQAISIlACpEIQAIQkQAqEiRACoSIQASla4jRIhAEjsQ4jVREolNeqgk2Z1ZOMboA5SNeRooU9VOKRlQqSle5I6oXWUow4XODBXSKo6VkzqRBUZBQkqukpVQmOQklCQAhCRACoSShAAhIhAColIhAAhCSUAKklCaXKlFsznUUN46UJoclQ1YcJqaugQpKNHMexdTcO3o8VNzTDc4ULqrYW3N8FytElF7iw2JKdGblS8iOhOQkXYgqUOhCnQgViCUkpJV7ulQa+pWDmh0UXEZgDBBFxKUpYVcIRxOxRyklNabBXuxcO12FxZLQS1rcpIBI10J0RJ4VcIRxOxRyglWWw9jnEVCCcrGDM9/Q3s7TBVlV3jo0eZhaDIH/mVBJd29Md6lzzsldlRhlibsjNgolaSjvBRrnJiqLGzblaYgt7TxjxXDjdm/hMSwPh7MzXNJAIewmDI0kAoU87NWY3TyundFTKJVrvVghSxTw0ANcA9sWEO6PjK7t3N3uWw1Z5F3Atp/mbziR3myHUSipMFSbm4IzaJRB046R26fdXu9GHZS5Ci1rQ5lMF7gBJcek8dD4qnKzSIUbpvQolGVImlbRlY5q1Jz3DQnyhregJXMI1SnK46VJwWZ24Uc0KVceFrxY6dK7FmdKYKuqGHnvXZVrZR28Aq8mUITO6Ukrlp1o7lIcQO1OwXJZSrlfX6EIsFxy0W5AHK1ZsORdJ7JErOLQ7l/vK38l/3Cyq9xmlD/kQxuBwFv8TV+T/8qwwtCg3B4vkKrqksGbM2I6IsFj2m3gtDsH/Q8b+Rv6qZxaW9+H5LpzTdrLc/wPwbsmy6zm2L6oa4jq80fafFZxX27WMY5lTDVjlZWjK7gKmg7uHguDaWxK1BxD2GODmglpHSCFUGlJp/UiaxRTWljgWi2sc+zcM53rBzmg8csOH2AVbsvYNau4BrSG8XuBDQOmTr3Ls3nx7DydCiZp0BE8HP0J7f+ZRJ3kkvqOCag2/HIn22018Jhaou79y782jfqPqunau0vwlTDUWG1AB1TtL7H6ElO3JxbOTqsqRFIisJ4Rx8RKy2Oxpq1X1HavJPw4DwhRGN5OL3K/E0lK0VNb3/AAaWvsQHabAP3dQisDwyi5/qjxVFt7Hcriar+BcQPyt5o+y0+ydrt9HuqOjlKDHUweMO9X9PBYdOldt38Miatklbxz/eI6UJqJXQcx3AQEFMbVkIc+FJZyvEEhAqEaE+KfTp5yeCK9DL2hMkiKTMkcmraME1mcdWtKMrIklISkapKVPMYUSVmdNOWKKYwAnRKrFrQBAQpuaWONWWwqdZz3ig4Ndkdmki7LTqD2KtWh3JP7ar/Jf9ws6jtFsqkrzSM6FabEw1erylKg4AOaC8EgAtmBcgqqBWj3L9bEfyHIqO0WwpK8kiP+5OI/8AT+cJ1faeMwZFN1QG0gGKgAmNfhoqIUXwOa/wcmPaR6wI7wR90sLfes/YrEo91Ne5ZY7ebEVW5X1Dl4hoDQe+LnxXHjcC+i4NeIJa1wHY4Su7dfZorYgZvUp8954Q24B7z9lcbertxuGNdgh1B7mkceSJsfsfFTiUJKKWXj/BWFzi5N5+H8mUp4hzQ7KSMzS10cWyDHdZXGH3PxD2NeOTh4BEvgweyFRlaDeg/scH/J8lc200l4kQSabl4EOM3cxVGm4ls0zBdkcHDm3BIF7KswWDdVeGUxLjMDphpP6K+3FdU/EQJNLK7lJnJEW1tK5t149Isy+rnqR3Q6PooxNYk/DMvBF4WtzdijcIMEQRqDrPGRwT8PRL3tYNXENE2EnRanb+zmYkVK2HH7Sk5za1PicpjOBx/XvCzuxj/iaP8xn3VxnijcznDBJJveFbZr2V+QMZ8wZY2l0RfouEbR2Y+jW5J8Z+boSRztLq22n/AOLf7an9mrq3lpg7QJI0NIdlo4KVN3X0uaOCSf1sZ6pTdQqOZUbBBgj9R0jtUWJxOYQNNVvd5dm08U99NsNxFNocwm2dpvlPx8F55WYWlwcCCJBBsQRYhOlPGs95NWngeW469p7KfQLRUiXtDxBmxRs3YtXEOik0ujUmzR3lX29+GNTEYVjdX0qbR3lxv90m821uQjCYc5GUwM5FnOcbkE/fvRGtPCkt7JqdGpuTcty4kQ3Eq6crQDurmMz0Ljr7Cq4cnlWRMQ4Xafj5qm7f+6tsFvRWZSdSJFRjhAD+dl7RP2Kb2m+9yls7WStxGSlUYdZCsi5yytFuQf21X+S/7hZxXm6OOp06zzVcGNdTc2SCbkjoUVe4yqLtNXKMFaTcioW1K7hqKJI7wZCi9EYL/Xf92Uu7eLo0a1cPqgMcxzGvIN7wDA7LqJyxRaSf2LpxwTTbX3IRvpi4/eD5Wqu2ltWpXcHVXZiBAMAW14K29D4L/Xf92uX8Fhm4mm0Vw+jq95BEQScsRxgeKcXBZpcBSU2s3xLzZ+GpUMFlrVeRfiRJIBLsnARFrfdLsEYOi8huKLxVGQscwgGdLxYrPbx7V/EYhzh6g5rBoMo4xwnVVc/9/spVJyWb3luqovJLI7NsbPNCs+kfZNu1pu0+C2I283DtwbajWmm+kMxIkt0AI7OlZ/b20aeIoUamYcu0ZKjbyReHT/1qo9v45lSlhQxwcadLK8XsbWvqhxxqKl63BSVPE4+liy3t2piabjSzNFJ92Gm0NzsPAkceBVbub/p1Hvd/8Cp9mbVp1cO7DYp2UNvSqmTkPVPZ+llx7t4tlLF03VHAMaXS68XaQD0whK0HG2f5ByvOMr5fgcdqPw+Mq1Gaio+Rwc3Ndp81bVdlsq1aOLww/Zuqs5Rg1pvzXMdE+azW0aodWquaZDnuIPSCTBXZu9tp+Hq5gJabPb0jp7xwWjTUbx3/AJ/fA52sUrS7t/s9V/J37T/8W/21P/hXVvD/AKe781P/AIVX47FMdtDlmulnKU3TcWAbKN49qsfjuUpvlk0riY5sZrFZxTuvodEmrP8A7FlvXiCzGue05S0MIPQYKh2hQbj6Jr0gBiKY/a0x7bY9ZvbHl0Ku3u2k2tinOpuzMIaARMSBfVQbLxDqL21GGHDwIOoPYmoPAmt6FKaxtPc2aHbuIFPHYFzrAMpz2c4j9VSb34Q08ZVnR5ztPSCB+oUm+O1mYipTey0U8rm9V2YmO3pXRhNu0MRSbRxsgssyu27hb2vh8CpipRSlb0ZU3GTcb+q+xQ4B9MVGms0up3zBphxtaD3rT7GwuBxNUU2UKoMEkufYAcTBXEd2cOTIx1LL2jnfdSV9r0MLSdSwZL6lQQ+uQbDobP6KpvH3b390KEcHetb2ZQYpwbVeKZhoe4N/KCQELlBSroSOe50K33VwVKriBTrAkOa7LBIhwvw6RKp5XRs7GclWp1Oo5p+E3+iiabi7Dg7STZJtjBcjXqU+DXGPy+z9FxStV/aFhYrU6o0qMie1un0IVZups3lsUwH1Wc93c02HxMKITWzxM0nTtUwLUn2/u6cPRoPvLhFTseecPpI+CoSvTNoVWYyliqDfWpGB2uAkEf5g5vwXmX/XhqpoTclZ7yq8FF3ju5Gl3W2HSq0q1WuCW0xaCW6Audp4LOC5AANzYC5vwHatjjf8PshjNHV4n/Ocx/pAUO4ezWlz8Q/SlZs9aJcfgPukqllKb9hundxgt9syTZm5TGMFTGPyjqAwB2F3T2BdXL7ObYUM3bkn6kyqrau1HV6hcdPZbwA4fHtXGowylnJsvHGOUUvc0B3ewWJBFBxpP6BP1Y7h3LI7X2RUw9QsqDta4eq4dI8l3tcQQQYIuCLEHsWmc38fgnNdHK05IPHMBY/ESCnilTebugwxqrJWf5MVsXDNqYmkx4lr3gETFrrZYzZWzqLslQlrrGM1Q66aLKbrUicXROkVB4wVZb8OjGntYz7FXO8qijdrLwIg1Gm5WTz8S0Zs7Z1Q5WVSHHTnOF+zMIWc3m3fdhagk5mP9V0Rcag9qrnVRGq2O9BPouhynrzS11mD/wAKXzU5LO9x/LUi8rNaFbutsKlXw9d9RpLqc5TmI0ZOg7VnKeKIA4/8/utpuIP8Hio6XafylDsfYtPBUhicXGf2KViQYsI4v+gS2mGUr555IbpYoxtlqyDZ+7FOnROIx5LQRzacw6+kxcu6AFneSFeuGUWZA9waxpcXRPEk+J4KXbm3amKqZn2A9Vg0aP1PSUbuY1tLF0Xv9UOgnoDgWz8JC1Skk5PfoZtwbUVu1NXX2fs/Ahra7eVqkSZbnMdOXRoUeL3aw2LomrgSGub7FwCR7JafVP0XF/aDsl7a/LgE03hoLh7LgIg9h4FZihi3szZHObmGV0EiWzoVlCDlFTUnfh9jSc1GTg4q3EjcIMdCExKus5DpSEIlJKQG1x5/EbJpv1dRIn/IcjvoQUu7I/C4GriXes8c2egc1vi6/wAFHuHVFSniMO7RzZ+DgWO/RN37xQY2jhWaMaHH4DK0H6lcNni2Xrf2O+9oqr6W9yr3Q2ryWLaXG1WWOJ6XGQT/AJvuptvbCI2gKYHNrPa4dzjzx8Ics5PRrw716psgsxVPD4k+vTa4f5iMr58JWlV7OWNeOXIzoraRwPwz5mY/tDxYNanSGlNkx2usPoF3bBtsmpGs1J8QPssjtzHctiatTgXmPyjmj7LS7hY9rmVcK/25c3tkQ8d9gUpww0l6WY4TxVX63RUoXRj8C6jULHDTQ8COBHYudaLPMyatvBaTcieUqDhlE9+a36rNrT4Y/gsFUq1LPeOa3jJEMb33lZVe7bU1o96/gjLbBqxj2N4cs6PmctrtDZ+Dr4o06omsGAxLhLeyDBXn+7J/xtD+YPsVab74h1PaGdhIc1tMgjgQCqqQcqiSdshU5qNNtq+ZbYqps7CVSDRcarIMFrndoILjEdqzW8e8b8W8EjKxs5WTOurieJWlxdFm1MIKjABiKQgt6TqW/lOoWENjBsRIINoIsRCqhGLd5b1qZdLqTjH5Fk9Eb7+zd4bh65JgB8k9gYJKrt/NmVC4YgONSiQIi4pg6RHsnWfFde4p/wAHiv8AN/8AUqndHeoUhyFfnUXiATcMnUH+A/RZ2aqSnHwN1JOlGM8r/kzKQrQ72brHDO5Sneg82OuQnRp7OgqnwGy6tZxbSYXkCTGg7zwXVGcZLEtxyyhKMsL3mg3b30NJoo4gZ6Pqyec5oPA9Zql3m3Qa1n4jC86kRmLW3yjrM6W9nBY9bb+zXaDi+pQN6eXOAdAZAPwIP0WNSOD/ACQ90bU5bT/HP2ehiULq2tQFPEVWN0bUeB3TohdCZztWdhJRK2HIN6rfAeSOQb1W+A8l4PbUfI/udPVnqUm620xQxTHuMNMtcf4SPMBcm19oGvXqVD7TjHY0WaPCFpeQb1W/K3yScg3qt+UeSnteGLFgf3/ovYSw4bmPlaLd3ePkMPiaZMEtLqf5yMpA+h8V3cg3qt+UeSOQb1W/K3yRL4xCSs4P7/0KNFxd0zHSnUcQWODmuLXNMgjUHgVruQb1W/KPJJyLeq35R5K+2oeR/f8AoXVnqdeC3uw+JYGYwBjhpU9nvDhdnxsugbv4Z12YpuX8zD9ZVXyDeq35R5JDh2dVvyt8lz9pwXdi17rkdGFvvWZaHF4DCc7lBWqDQAh5nuFm95WP2/vE/FVMzrNHqMBkDvPFx4lXnIN6rflHkkNFvVb8o8lcPilOLu4tv6kThKSsnZFBu/iGsxVFzyGta8Ek6AQbldu+uOp1cW51N7XtyMEtMiQCrHkW9VvyjySGi3qt+UeSvteGLFgf3I2Tw4b+pQbD227C1hUbcaObwc3iO/iFcb5HDVYxFCqzM6OUpzzr6Oy9PAqbkG9VvyjySGk3qt8Ak/i0HLEou/1BU2ouNx+5216VLC4hlSo1rn5socYJmnFvisa02WuNJvVb4DyTTSb1W/KPJOPxaCbeB5+opUm0lfcO3U3qaGHDYqDRcIa51w3+F38PQeC5aG0WYDF5sPUbWou1a10nLPqu/iGoPFTGm3qt8B5JppjqjwHkl2nTu/kdnvVysMrLPduZbYrYmBxruVpYgUnOu5stF+MsddpSnaWE2bSc2g4VqzuMgmRpmIs1o6AqY0W9VvyjySck3qt+UeSntGLyadtL/wBFbs0lfUzNSqXEuJkkkk9JJklC0hYOgeA8kLp7Yj5H9zm2HqXSEiF8ud51YLEU2BzqjM/qw3jcmV1UcfQc4NGGMkgC7ePxVUV10DydJ1X2jzKf5nau+AXRSqPdZWW/IaY2uG1K7m0wGtzBrdYMan4lQuo2BBzZi4CJmWmDZGCcGOaTMNIPbZOZjBAkEmKrZPVfcceH/RUrDK7e/wD8/sCPIb2NtbI5I6QfDVSnHyLjN2EAXAABBFxpcXRVx8l0gweUIERBfAvfnDwRgjqIhNJ3Qba2070tLDE5pkQ0u0mYjzUmI2hOYtzAmo13ACAzKRY8U12ME1PX54eAOAL47U8ME94EDmkGDbplTV8GW5rg5XBhidSJEdOibiMTmNhbKwS4c7mtAMX7FLU2i0vcSHumoHDQFoAItB1KFGOauI5uSMxBnohNyG1jfS2q6PSItYkBrWkFog5ZuIMtN7IZtSHA5TEMlsD2WFsh3xnRPBHUMiN+Fg0xN6gBuIiXFo+yZUwZFxzrubadWGHW6EDEjNR9Y8mACTEmHl1r9qGYzn1HEu5wqhthI5TS0otEV0MfhnACxvNouA0wZCj5J0xBkcIK6G48BrQS8kU6rSY1NQiDM9iSrtEEQMwjkucIBmm0tPHS+vYngjqLIhdhnWgEyA6wJsZiehI7DnK11yXOc3LF+aAT910fiA6m+7hFKkzhJLakmL3siptdpLjlPONXgLB7WtB1uebJ01V4I6/twyOI0zextrbSOlRErsftOWuBEyOLRYhoaHNdMtNr6yFwyoaS3EuwEoTZQkIu0koKJXObCKz2/Sycgzg1jj3usCVWJ9fEPeQXuLsogaWHw1WsZJQktbDChSzODek/90rqUyWg5ekxe+We6eKKNQN503AMDiSRASU8WRHN0axpvbKwye6bIio2zEPbgnZw0iCc0TBkt1HfwTHYUyQAeaJcHDKW3i86jTxUTXc4ucM05jExd2l+xPfjSWOaQTLA0EukgB+e549CaULZgK7BvBgtMzli2sTBg2MXSDCPOgmwOo0cYadbyVI/afOcckzUzwXW9QsjTtlRVMeS1wymSxjJzD2HZgbcVWGnqGQVMNly5zAcCbXcIJBt3hOr4UCACSSxr4IAAa4EmTwhc9atmDBEZGlszqC4u/UqWptAkmG2NIUjcaDjpHBJKArjThX35ptM/ASbdgupMLs8ue0OBAdxETdpc23CY4prNpkatknPJzQSHNyQTHAaJrNoxUFQtJcAB60AwzJ4qkoZZiyGNwxykm0MLxEEEC3TprdD8A8ezxaIBBPO9WwPHgk/GwzLlP7p9L1h7TsxdEaqUbTBeSQWhxoy4Gcoo6RA4qlGGv7mLI5q1BzQC4ROhkGY10UJKmx1dri0tkESIzBzQJkQQBxJXMXKGrPITByaSglNJQiRSU0lBKY4piFJQmShAjRck7qnwSci7qnwK0EolYWO7Zoz3IO6p8CjkXdU+BWhlCLBs0Z3kXdU+BSci7qnwK0aEWFszN8g7qu+UpOQd1XeBWlQnYNmZnkHdV3gUhw7uq75StOiUBsvUy34d/Vd8pSHDu6rvlK1UoQLZeplDh3dV3ylM/Dv6rvlK1yEw2S1MgcM/qu+Uppwz+o75StjKJTuLYrUxv4V/Ud8pTThX9R3ylbSUSjEGxWpiThX9R3ylIcK/qO+UrbyiU8QtgtTCnCv6j/lKQ4R/Uf8pW7lCMQbBamCOEf1H/KULeoTxi2C1BCELM6RpeAQCQCdASAT3DillV+NwjzUDqdjEFxLSIE+yRmDr2LT3qJtPEWJ1k801BljIBJLbzmBMX14LVQTV7om+e4tZRKqMLhcRYuebHTMDLc4JzR60NmLqahhKja76vNIqSC2YIa0jkzJMGBmsBxTdNK/zIMXoWMoLlRYvZuINepVY5jczTTbziHhgaCx0m058xjW6ixeycSRao50ODhNVrXDK92UtdltzCJVqjF2+ZEub0NFKVUVTA4uJFU5s2mcBgaGtykAjTNmJbxsmvwmMm1SG8oTOZubIfplHR26JKivOgxvRl+hIhc5oKhCRACoQhAAhCEACEIQAIQhAAhCEACEIQBT7X2pUpPc1jQ79kS20xUl0F38ENPgOlFXbRyPyjnNaTLiBcEAZWxzuPcuzF7Vp0y4PMZaZqm1iwHKY6TMW7VIcTT1LmCI1LZBdoOwldKasrw/sjx3nC/b4DoLDPPkAgkOZmsLXBymD9EtHaT6gqFoykUw9oMO50vm/tAwF1nG08zRmZLswB5uoiWz030SuxLGtLhBDTl5gabkwGgC2pFkrx8I/twz1ODZG1nVXkGA2MzbQS2oZpC/HKHSuFu8T21qgMPDXVQGjI31ajGNhwkj1r5h3K9qYtraRqOBAYCSCBmGWxt0pz61NpuWNLhNywOIHEg6x08FSnG7eDL9uKz1KbEbyFtTJluKsOktJyhzgWsES88034WTsNvW17mN5Iy4kWexwEAaOsDrccFaV8ZSaCXPYMoJJlsgCxPSO1M2fTohpFHKQ1zgY50P9qSbzp8E8VPDdw/IrSvkxNm7SFakXgZYLgROaCI4ix1GiNqYt1Om1zACc9MERMtJ5wHbEwpcTi2UmBzua0ljbAWLzAsNBJRRx7HEgOHNe6neBL2ROWddVjbPGo5XK8LXK7DbcdfO3Vzg0EhgDc0MzuIsY17SAg7eLQ7MwuOZwblIgtDi0SY5unx7FZDF0zPOYRa8sIJJ0+iZVxbA/kyJccvNygyDJmOgRJ6FpeLfcDPU5qO2CagplhJLniRAytDoE9JHGPquJ23HtqvBeHAPqtyBrczAypTa1xOt8x1+CssdtWlSeGvs4sfUbDQZFOA6D1oItqQpvxdISc9MXAMuZOYiQ13GY4G6aaWeDJ/uhLvuuUmG25Va0VKocaZL4hjGklnKkhoFy3KwXMGVNT3lLi2KXrNZlHKCS59U0/WiMuhnXhCtWY+kTAqUyb2D2E21MA2SsxFIloa6nJEtALJLeloHC3BNzi98B2epz7M2sKxeA0tyRqQdS4Xj1XS0803gg8VYJA3uvrYa9salKuaTTfyqxav4ghCFIwQhCABCyHp+v1/6Wo9P1+v/AEt8l63ZNbVceRx9cp6M0ON2VTqul4JIEC8R61+31jr0DoTKOxWNqZ8ziZaYMezMcL6qgO8Ffr/0tR/eCt1/6W+S0Xw7pKVlJW9+RPW6T8GX7disggucRcAc0AA5SQ0RA0CWjsdrWvGZxzua4uMZg5kZT2mw11Wf/vBW64+VvkkO8Nfrj5Wo7O6T5l++wdapaP8Afc09XBZ6b6bnvIe0tJMZhMyRb6aBctXYLXuDqj3vIEGQwZgM2WYFozHSJ4yqH+8Nfrj5W+SP7xV+v/S3yQvh3SY7pL99gfSqT3plu3dSiOLv3fJknKTplzSROaNeBVnhsIGZoJOdxeZj1nRMRwssod46/XHyt8kh3jr9cfK1OXw7pM+9JceQLpVJbk/33NZicG2owMdMAg27FxnYFOAAXBrTmDQQRPN6b+yL96zx3lr9cfK3yTTvNX64+VvklH4b0mOSkuPIOt09GaWrsKm7LM80NaLNIhoIuCOOYqats1rqnKXDwGgOES0NmAJGhkyOKyR3mxHXHyt8kh3oxHX/AKW+SOzek+ZceQdapaM1O0tiMrj9oXepkkEAjntfmFrOlo+EhMw+79Njw8FxLXBwBywIz20uJqON7rLf3pxHvB8rfJId6sT7z+lvkqXw7pSWFSVvq+QPpNK97M0w3ZpAQHPGl2lodYPGsfxmfgnYPdynTLSC4lpBBOXUOe7gNJebdyyh3txPvB8jfJMO9+J95/Q3yTfw/pTVnNceQus0tGehhKvNzvjiveD5GeSY7fPFe8HyM8ll2PX1jx5F9choz0tJK8xdvti/ej5GeSidvzi/ej5GeSfY1fWPHkLrtPRnqcpV5O7fvGe9H/t0/JCfY1fWPHkHXaejLlISlSFfQnlnXhcSxrQHC+ckmAbRbvg3hdDMZR0LfaBJyiPZm3DiR3qrSlThRSm0iyOLo5CC2X3g5ba2/pLvi0IdjKN+bMi3NAHtwCOyWj4KsSSlgRW0ZYPxNLlGmBAD55sajmW4x0ptXFUi5sNECpLubc0wRAifzfRcCamooWNl1Vx+HLnFrQ2ZgmmCGnk4kgGDzuHxRRxuFgZmGQIMN1JZlJHRFz3wqQppKWzXqVtXvsi7o7Qw4bTBaJa0guNMOkxrE3v0rk/E0TTqtjI51QlhyZiKZi08O5VpKYSngQtoy1wWLw7aJbUYS/8AagPjQOADZHHp7JUtXaOGBOSnY8kBmZcBroqEXvmZB75VGSmEp7NXuCqO1si7xm0MOadZrWy55JY7kwIENgdh9ZUDilcoyVUY4RSliGuKjJTnFRuKskY4qJxTnFRuKtEsY8qF5T3lQvcqEMc5CY4oVCN6UIQuMoEhSoTGNSIQgBCkKEJgNcmoQgBCmFIhMBhTShCYxjlG5CEwInKJyEJoCNyhehCtEMhcoXoQqQmROSoQmM//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74253"/>
            <a:ext cx="2895600" cy="4367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839476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0" y="838200"/>
            <a:ext cx="8382000" cy="1143000"/>
          </a:xfrm>
        </p:spPr>
        <p:txBody>
          <a:bodyPr/>
          <a:lstStyle/>
          <a:p>
            <a:pPr algn="ctr" eaLnBrk="1" hangingPunct="1"/>
            <a:r>
              <a:rPr lang="en-US" sz="4000" b="1" i="1" dirty="0" smtClean="0"/>
              <a:t>Strategies for Enhancing Self-Esteem</a:t>
            </a:r>
            <a:r>
              <a:rPr lang="en-US" sz="4800" dirty="0" smtClean="0">
                <a:solidFill>
                  <a:schemeClr val="tx1"/>
                </a:solidFill>
              </a:rPr>
              <a:t/>
            </a:r>
            <a:br>
              <a:rPr lang="en-US" sz="4800" dirty="0" smtClean="0">
                <a:solidFill>
                  <a:schemeClr val="tx1"/>
                </a:solidFill>
              </a:rPr>
            </a:br>
            <a:r>
              <a:rPr lang="en-US" sz="2800" dirty="0" smtClean="0">
                <a:solidFill>
                  <a:schemeClr val="tx1"/>
                </a:solidFill>
              </a:rPr>
              <a:t/>
            </a:r>
            <a:br>
              <a:rPr lang="en-US" sz="2800" dirty="0" smtClean="0">
                <a:solidFill>
                  <a:schemeClr val="tx1"/>
                </a:solidFill>
              </a:rPr>
            </a:br>
            <a:endParaRPr lang="en-US" dirty="0" smtClean="0"/>
          </a:p>
        </p:txBody>
      </p:sp>
      <p:sp>
        <p:nvSpPr>
          <p:cNvPr id="12291" name="Content Placeholder 2"/>
          <p:cNvSpPr>
            <a:spLocks noGrp="1"/>
          </p:cNvSpPr>
          <p:nvPr>
            <p:ph idx="1"/>
          </p:nvPr>
        </p:nvSpPr>
        <p:spPr>
          <a:xfrm>
            <a:off x="883920" y="1295400"/>
            <a:ext cx="8229600" cy="3810000"/>
          </a:xfrm>
        </p:spPr>
        <p:txBody>
          <a:bodyPr/>
          <a:lstStyle/>
          <a:p>
            <a:pPr eaLnBrk="1" hangingPunct="1">
              <a:buClr>
                <a:schemeClr val="accent2">
                  <a:lumMod val="50000"/>
                </a:schemeClr>
              </a:buClr>
              <a:buSzPct val="131000"/>
              <a:buFont typeface="Wingdings" pitchFamily="2" charset="2"/>
              <a:buChar char="§"/>
            </a:pPr>
            <a:r>
              <a:rPr lang="en-US" b="1" dirty="0" smtClean="0">
                <a:solidFill>
                  <a:schemeClr val="tx2"/>
                </a:solidFill>
              </a:rPr>
              <a:t>Have students share answers to:</a:t>
            </a:r>
          </a:p>
          <a:p>
            <a:pPr marL="0" indent="0" eaLnBrk="1" hangingPunct="1">
              <a:buClr>
                <a:schemeClr val="accent2">
                  <a:lumMod val="50000"/>
                </a:schemeClr>
              </a:buClr>
              <a:buSzPct val="131000"/>
              <a:buNone/>
            </a:pPr>
            <a:r>
              <a:rPr lang="en-US" b="1" dirty="0" smtClean="0">
                <a:solidFill>
                  <a:schemeClr val="tx2"/>
                </a:solidFill>
              </a:rPr>
              <a:t>	What is one thing do you do very well?  	How did you learn to do it well?</a:t>
            </a:r>
          </a:p>
          <a:p>
            <a:pPr marL="0" indent="0" eaLnBrk="1" hangingPunct="1">
              <a:buClr>
                <a:schemeClr val="accent2">
                  <a:lumMod val="50000"/>
                </a:schemeClr>
              </a:buClr>
              <a:buSzPct val="131000"/>
              <a:buNone/>
            </a:pPr>
            <a:r>
              <a:rPr lang="en-US" b="1" dirty="0">
                <a:solidFill>
                  <a:schemeClr val="tx2"/>
                </a:solidFill>
              </a:rPr>
              <a:t>	</a:t>
            </a:r>
            <a:r>
              <a:rPr lang="en-US" b="1" dirty="0" smtClean="0">
                <a:solidFill>
                  <a:schemeClr val="tx2"/>
                </a:solidFill>
              </a:rPr>
              <a:t>How can you relate this to academic 	success?</a:t>
            </a:r>
          </a:p>
          <a:p>
            <a:pPr eaLnBrk="1" hangingPunct="1">
              <a:buClr>
                <a:schemeClr val="accent2">
                  <a:lumMod val="50000"/>
                </a:schemeClr>
              </a:buClr>
              <a:buSzPct val="131000"/>
              <a:buFont typeface="Wingdings" pitchFamily="2" charset="2"/>
              <a:buChar char="§"/>
            </a:pPr>
            <a:r>
              <a:rPr lang="en-US" b="1" dirty="0" smtClean="0">
                <a:solidFill>
                  <a:schemeClr val="tx2"/>
                </a:solidFill>
              </a:rPr>
              <a:t>Identify an appropriate level of challenge</a:t>
            </a:r>
          </a:p>
          <a:p>
            <a:pPr eaLnBrk="1" hangingPunct="1">
              <a:buClr>
                <a:schemeClr val="accent2">
                  <a:lumMod val="50000"/>
                </a:schemeClr>
              </a:buClr>
              <a:buSzPct val="131000"/>
              <a:buFont typeface="Wingdings" pitchFamily="2" charset="2"/>
              <a:buChar char="§"/>
            </a:pPr>
            <a:r>
              <a:rPr lang="en-US" b="1" dirty="0">
                <a:solidFill>
                  <a:schemeClr val="tx2"/>
                </a:solidFill>
              </a:rPr>
              <a:t>Provide Early Success </a:t>
            </a:r>
            <a:r>
              <a:rPr lang="en-US" b="1" dirty="0" smtClean="0">
                <a:solidFill>
                  <a:schemeClr val="tx2"/>
                </a:solidFill>
              </a:rPr>
              <a:t>Opportunities </a:t>
            </a:r>
          </a:p>
        </p:txBody>
      </p:sp>
      <p:pic>
        <p:nvPicPr>
          <p:cNvPr id="12293" name="Picture 5" descr="C:\Users\Saundra\AppData\Local\Microsoft\Windows\Temporary Internet Files\Content.IE5\PZFNC5A0\MP90043317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3280" y="5418328"/>
            <a:ext cx="2642235" cy="14091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0" y="914400"/>
            <a:ext cx="8382000" cy="1143000"/>
          </a:xfrm>
        </p:spPr>
        <p:txBody>
          <a:bodyPr/>
          <a:lstStyle/>
          <a:p>
            <a:pPr algn="ctr" eaLnBrk="1" hangingPunct="1"/>
            <a:r>
              <a:rPr lang="en-US" sz="4000" b="1" i="1" dirty="0" smtClean="0">
                <a:cs typeface="Times New Roman" pitchFamily="18" charset="0"/>
              </a:rPr>
              <a:t>Strategies for Enhancing</a:t>
            </a:r>
            <a:br>
              <a:rPr lang="en-US" sz="4000" b="1" i="1" dirty="0" smtClean="0">
                <a:cs typeface="Times New Roman" pitchFamily="18" charset="0"/>
              </a:rPr>
            </a:br>
            <a:r>
              <a:rPr lang="en-US" sz="4000" b="1" i="1" dirty="0" smtClean="0">
                <a:cs typeface="Times New Roman" pitchFamily="18" charset="0"/>
              </a:rPr>
              <a:t> Involvement and Enjoyment</a:t>
            </a:r>
            <a:r>
              <a:rPr lang="en-US" sz="4000" b="1" dirty="0" smtClean="0">
                <a:solidFill>
                  <a:schemeClr val="tx1"/>
                </a:solidFill>
              </a:rPr>
              <a:t/>
            </a:r>
            <a:br>
              <a:rPr lang="en-US" sz="4000" b="1" dirty="0" smtClean="0">
                <a:solidFill>
                  <a:schemeClr val="tx1"/>
                </a:solidFill>
              </a:rPr>
            </a:br>
            <a:endParaRPr lang="en-US" sz="4000" b="1" dirty="0" smtClean="0"/>
          </a:p>
        </p:txBody>
      </p:sp>
      <p:sp>
        <p:nvSpPr>
          <p:cNvPr id="13315" name="Content Placeholder 2"/>
          <p:cNvSpPr>
            <a:spLocks noGrp="1"/>
          </p:cNvSpPr>
          <p:nvPr>
            <p:ph idx="1"/>
          </p:nvPr>
        </p:nvSpPr>
        <p:spPr>
          <a:xfrm>
            <a:off x="990600" y="1828800"/>
            <a:ext cx="7772400" cy="4114800"/>
          </a:xfrm>
        </p:spPr>
        <p:txBody>
          <a:bodyPr/>
          <a:lstStyle/>
          <a:p>
            <a:pPr eaLnBrk="1" hangingPunct="1">
              <a:buClr>
                <a:schemeClr val="accent2">
                  <a:lumMod val="50000"/>
                </a:schemeClr>
              </a:buClr>
            </a:pPr>
            <a:r>
              <a:rPr lang="en-US" b="1" dirty="0" smtClean="0">
                <a:solidFill>
                  <a:schemeClr val="tx2"/>
                </a:solidFill>
              </a:rPr>
              <a:t>Introduce Engaging and Fun Activities </a:t>
            </a:r>
          </a:p>
          <a:p>
            <a:pPr eaLnBrk="1" hangingPunct="1">
              <a:buClr>
                <a:schemeClr val="accent2">
                  <a:lumMod val="50000"/>
                </a:schemeClr>
              </a:buClr>
            </a:pPr>
            <a:r>
              <a:rPr lang="en-US" b="1" dirty="0" smtClean="0">
                <a:solidFill>
                  <a:schemeClr val="tx2"/>
                </a:solidFill>
              </a:rPr>
              <a:t>Connect to Students’ Interests</a:t>
            </a:r>
          </a:p>
          <a:p>
            <a:pPr eaLnBrk="1" hangingPunct="1">
              <a:buClr>
                <a:schemeClr val="accent2">
                  <a:lumMod val="50000"/>
                </a:schemeClr>
              </a:buClr>
            </a:pPr>
            <a:r>
              <a:rPr lang="en-US" b="1" dirty="0" smtClean="0">
                <a:solidFill>
                  <a:schemeClr val="tx2"/>
                </a:solidFill>
              </a:rPr>
              <a:t>Switch Days (Student becomes teacher; teacher becomes student)</a:t>
            </a:r>
          </a:p>
          <a:p>
            <a:pPr eaLnBrk="1" hangingPunct="1">
              <a:buClr>
                <a:schemeClr val="accent2">
                  <a:lumMod val="50000"/>
                </a:schemeClr>
              </a:buClr>
            </a:pPr>
            <a:r>
              <a:rPr lang="en-US" b="1" dirty="0" smtClean="0">
                <a:solidFill>
                  <a:schemeClr val="tx2"/>
                </a:solidFill>
              </a:rPr>
              <a:t>Reduce Student Anxiety </a:t>
            </a:r>
          </a:p>
          <a:p>
            <a:pPr eaLnBrk="1" hangingPunct="1">
              <a:buClr>
                <a:schemeClr val="accent2">
                  <a:lumMod val="50000"/>
                </a:schemeClr>
              </a:buClr>
            </a:pPr>
            <a:r>
              <a:rPr lang="en-US" b="1" dirty="0" smtClean="0">
                <a:solidFill>
                  <a:schemeClr val="tx2"/>
                </a:solidFill>
              </a:rPr>
              <a:t>Use Strategies from Skip Downing at </a:t>
            </a:r>
            <a:r>
              <a:rPr lang="en-US" sz="3600" dirty="0" smtClean="0">
                <a:solidFill>
                  <a:schemeClr val="tx2"/>
                </a:solidFill>
              </a:rPr>
              <a:t>www.oncourseworkshop.com</a:t>
            </a:r>
            <a:endParaRPr lang="en-US" sz="3600" b="1" dirty="0" smtClean="0">
              <a:solidFill>
                <a:schemeClr val="tx2"/>
              </a:solidFill>
            </a:endParaRPr>
          </a:p>
          <a:p>
            <a:pPr eaLnBrk="1" hangingPunct="1">
              <a:buFont typeface="Wingdings" pitchFamily="2" charset="2"/>
              <a:buNone/>
            </a:pPr>
            <a:endParaRPr lang="en-US" dirty="0" smtClean="0"/>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28600"/>
            <a:ext cx="9144000" cy="1066800"/>
          </a:xfrm>
        </p:spPr>
        <p:txBody>
          <a:bodyPr/>
          <a:lstStyle/>
          <a:p>
            <a:pPr algn="ctr" eaLnBrk="1" hangingPunct="1"/>
            <a:r>
              <a:rPr lang="en-US" dirty="0" smtClean="0"/>
              <a:t>Teacher’s Role in Student Motivation</a:t>
            </a:r>
            <a:br>
              <a:rPr lang="en-US" dirty="0" smtClean="0"/>
            </a:br>
            <a:r>
              <a:rPr lang="en-US" sz="2800" dirty="0" smtClean="0"/>
              <a:t>Eric Hobson, Albany College of Pharmacy</a:t>
            </a:r>
          </a:p>
        </p:txBody>
      </p:sp>
      <p:sp>
        <p:nvSpPr>
          <p:cNvPr id="20483" name="Rectangle 3"/>
          <p:cNvSpPr>
            <a:spLocks noGrp="1" noChangeArrowheads="1"/>
          </p:cNvSpPr>
          <p:nvPr>
            <p:ph type="body" sz="half" idx="1"/>
          </p:nvPr>
        </p:nvSpPr>
        <p:spPr>
          <a:xfrm>
            <a:off x="152400" y="2362200"/>
            <a:ext cx="4191000" cy="4114800"/>
          </a:xfrm>
        </p:spPr>
        <p:txBody>
          <a:bodyPr/>
          <a:lstStyle/>
          <a:p>
            <a:pPr marL="0" indent="0" algn="ctr" eaLnBrk="1" hangingPunct="1">
              <a:buNone/>
            </a:pPr>
            <a:r>
              <a:rPr lang="en-US" u="sng" dirty="0" smtClean="0">
                <a:solidFill>
                  <a:srgbClr val="378F54"/>
                </a:solidFill>
              </a:rPr>
              <a:t>Positive Motivation</a:t>
            </a:r>
          </a:p>
          <a:p>
            <a:pPr eaLnBrk="1" hangingPunct="1">
              <a:buFont typeface="Wingdings" pitchFamily="2" charset="2"/>
              <a:buNone/>
            </a:pPr>
            <a:r>
              <a:rPr lang="en-US" dirty="0" smtClean="0">
                <a:solidFill>
                  <a:srgbClr val="378F54"/>
                </a:solidFill>
              </a:rPr>
              <a:t>Teacher’s attitudes  27%</a:t>
            </a:r>
          </a:p>
          <a:p>
            <a:pPr eaLnBrk="1" hangingPunct="1">
              <a:buFont typeface="Wingdings" pitchFamily="2" charset="2"/>
              <a:buNone/>
            </a:pPr>
            <a:r>
              <a:rPr lang="en-US" dirty="0" smtClean="0">
                <a:solidFill>
                  <a:srgbClr val="378F54"/>
                </a:solidFill>
              </a:rPr>
              <a:t>Course structure      22%</a:t>
            </a:r>
          </a:p>
          <a:p>
            <a:pPr eaLnBrk="1" hangingPunct="1">
              <a:buFont typeface="Wingdings" pitchFamily="2" charset="2"/>
              <a:buNone/>
            </a:pPr>
            <a:r>
              <a:rPr lang="en-US" dirty="0" smtClean="0">
                <a:solidFill>
                  <a:srgbClr val="378F54"/>
                </a:solidFill>
              </a:rPr>
              <a:t>Intrinsic		  20%</a:t>
            </a:r>
          </a:p>
          <a:p>
            <a:pPr eaLnBrk="1" hangingPunct="1">
              <a:buFont typeface="Wingdings" pitchFamily="2" charset="2"/>
              <a:buNone/>
            </a:pPr>
            <a:r>
              <a:rPr lang="en-US" dirty="0" smtClean="0">
                <a:solidFill>
                  <a:srgbClr val="378F54"/>
                </a:solidFill>
              </a:rPr>
              <a:t>Course content        17%</a:t>
            </a:r>
          </a:p>
          <a:p>
            <a:pPr eaLnBrk="1" hangingPunct="1">
              <a:buFont typeface="Wingdings" pitchFamily="2" charset="2"/>
              <a:buNone/>
            </a:pPr>
            <a:r>
              <a:rPr lang="en-US" dirty="0" smtClean="0">
                <a:solidFill>
                  <a:srgbClr val="378F54"/>
                </a:solidFill>
              </a:rPr>
              <a:t>Performance meas.  10%</a:t>
            </a:r>
          </a:p>
          <a:p>
            <a:pPr eaLnBrk="1" hangingPunct="1">
              <a:buFont typeface="Wingdings" pitchFamily="2" charset="2"/>
              <a:buNone/>
            </a:pPr>
            <a:r>
              <a:rPr lang="en-US" dirty="0" smtClean="0">
                <a:solidFill>
                  <a:srgbClr val="378F54"/>
                </a:solidFill>
              </a:rPr>
              <a:t>Financial	             1%</a:t>
            </a:r>
          </a:p>
          <a:p>
            <a:pPr eaLnBrk="1" hangingPunct="1">
              <a:buFont typeface="Wingdings" pitchFamily="2" charset="2"/>
              <a:buNone/>
            </a:pPr>
            <a:r>
              <a:rPr lang="en-US" dirty="0" smtClean="0">
                <a:solidFill>
                  <a:srgbClr val="378F54"/>
                </a:solidFill>
              </a:rPr>
              <a:t>Parents/Others	   1%</a:t>
            </a:r>
          </a:p>
        </p:txBody>
      </p:sp>
      <p:sp>
        <p:nvSpPr>
          <p:cNvPr id="20484" name="Rectangle 4"/>
          <p:cNvSpPr>
            <a:spLocks noGrp="1" noChangeArrowheads="1"/>
          </p:cNvSpPr>
          <p:nvPr>
            <p:ph type="body" sz="half" idx="2"/>
          </p:nvPr>
        </p:nvSpPr>
        <p:spPr>
          <a:xfrm>
            <a:off x="4572000" y="2362200"/>
            <a:ext cx="4114800" cy="4114800"/>
          </a:xfrm>
        </p:spPr>
        <p:txBody>
          <a:bodyPr/>
          <a:lstStyle/>
          <a:p>
            <a:pPr marL="0" indent="0" algn="ctr" eaLnBrk="1" hangingPunct="1">
              <a:buNone/>
            </a:pPr>
            <a:r>
              <a:rPr lang="en-US" u="sng" dirty="0" smtClean="0">
                <a:solidFill>
                  <a:srgbClr val="FF0066"/>
                </a:solidFill>
              </a:rPr>
              <a:t>Negative Motivation</a:t>
            </a:r>
          </a:p>
          <a:p>
            <a:pPr eaLnBrk="1" hangingPunct="1">
              <a:buFont typeface="Wingdings" pitchFamily="2" charset="2"/>
              <a:buNone/>
            </a:pPr>
            <a:r>
              <a:rPr lang="en-US" dirty="0" smtClean="0">
                <a:solidFill>
                  <a:srgbClr val="FF0066"/>
                </a:solidFill>
              </a:rPr>
              <a:t>Teacher’s attitudes    32%</a:t>
            </a:r>
          </a:p>
          <a:p>
            <a:pPr eaLnBrk="1" hangingPunct="1">
              <a:buFont typeface="Wingdings" pitchFamily="2" charset="2"/>
              <a:buNone/>
            </a:pPr>
            <a:r>
              <a:rPr lang="en-US" dirty="0" smtClean="0">
                <a:solidFill>
                  <a:srgbClr val="FF0066"/>
                </a:solidFill>
              </a:rPr>
              <a:t>Course structure	   26%</a:t>
            </a:r>
          </a:p>
          <a:p>
            <a:pPr eaLnBrk="1" hangingPunct="1">
              <a:buFont typeface="Wingdings" pitchFamily="2" charset="2"/>
              <a:buNone/>
            </a:pPr>
            <a:r>
              <a:rPr lang="en-US" dirty="0" smtClean="0">
                <a:solidFill>
                  <a:srgbClr val="FF0066"/>
                </a:solidFill>
              </a:rPr>
              <a:t>Learning environ.     13%</a:t>
            </a:r>
          </a:p>
          <a:p>
            <a:pPr eaLnBrk="1" hangingPunct="1">
              <a:buFont typeface="Wingdings" pitchFamily="2" charset="2"/>
              <a:buNone/>
            </a:pPr>
            <a:r>
              <a:rPr lang="en-US" dirty="0" smtClean="0">
                <a:solidFill>
                  <a:srgbClr val="FF0066"/>
                </a:solidFill>
              </a:rPr>
              <a:t>Course content          11%</a:t>
            </a:r>
          </a:p>
          <a:p>
            <a:pPr eaLnBrk="1" hangingPunct="1">
              <a:buFont typeface="Wingdings" pitchFamily="2" charset="2"/>
              <a:buNone/>
            </a:pPr>
            <a:r>
              <a:rPr lang="en-US" dirty="0" smtClean="0">
                <a:solidFill>
                  <a:srgbClr val="FF0066"/>
                </a:solidFill>
              </a:rPr>
              <a:t>Intrinsic		   10%</a:t>
            </a:r>
          </a:p>
          <a:p>
            <a:pPr eaLnBrk="1" hangingPunct="1">
              <a:buFont typeface="Wingdings" pitchFamily="2" charset="2"/>
              <a:buNone/>
            </a:pPr>
            <a:r>
              <a:rPr lang="en-US" dirty="0" smtClean="0">
                <a:solidFill>
                  <a:srgbClr val="FF0066"/>
                </a:solidFill>
              </a:rPr>
              <a:t>Parents/Others            1%</a:t>
            </a:r>
          </a:p>
          <a:p>
            <a:pPr eaLnBrk="1" hangingPunct="1">
              <a:buFont typeface="Wingdings" pitchFamily="2" charset="2"/>
              <a:buNone/>
            </a:pPr>
            <a:r>
              <a:rPr lang="en-US" dirty="0" smtClean="0">
                <a:solidFill>
                  <a:srgbClr val="FF0066"/>
                </a:solidFill>
              </a:rPr>
              <a:t>Financial		    0.3%	</a:t>
            </a:r>
          </a:p>
        </p:txBody>
      </p:sp>
      <p:sp>
        <p:nvSpPr>
          <p:cNvPr id="6" name="Rectangle 5"/>
          <p:cNvSpPr/>
          <p:nvPr/>
        </p:nvSpPr>
        <p:spPr bwMode="auto">
          <a:xfrm>
            <a:off x="0" y="1447800"/>
            <a:ext cx="9144000" cy="457200"/>
          </a:xfrm>
          <a:prstGeom prst="rect">
            <a:avLst/>
          </a:prstGeom>
          <a:solidFill>
            <a:schemeClr val="tx2"/>
          </a:solid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6F1726"/>
              </a:solidFill>
              <a:effectLst/>
              <a:latin typeface="Times New Roman" pitchFamily="18" charset="0"/>
            </a:endParaRPr>
          </a:p>
        </p:txBody>
      </p:sp>
    </p:spTree>
    <p:custDataLst>
      <p:tags r:id="rId1"/>
    </p:custDataLst>
    <p:extLst>
      <p:ext uri="{BB962C8B-B14F-4D97-AF65-F5344CB8AC3E}">
        <p14:creationId xmlns:p14="http://schemas.microsoft.com/office/powerpoint/2010/main" val="1059948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848600" cy="882555"/>
          </a:xfrm>
        </p:spPr>
        <p:txBody>
          <a:bodyPr>
            <a:noAutofit/>
          </a:bodyPr>
          <a:lstStyle/>
          <a:p>
            <a:pPr algn="ctr"/>
            <a:r>
              <a:rPr lang="en-US" sz="4000" dirty="0" smtClean="0">
                <a:latin typeface="+mn-lt"/>
              </a:rPr>
              <a:t>The Experience of One Professor </a:t>
            </a:r>
            <a:br>
              <a:rPr lang="en-US" sz="4000" dirty="0" smtClean="0">
                <a:latin typeface="+mn-lt"/>
              </a:rPr>
            </a:br>
            <a:r>
              <a:rPr lang="en-US" sz="4000" dirty="0" smtClean="0">
                <a:latin typeface="+mn-lt"/>
              </a:rPr>
              <a:t>at Miles College</a:t>
            </a:r>
            <a:endParaRPr lang="en-US" sz="4000" dirty="0">
              <a:latin typeface="+mn-lt"/>
            </a:endParaRPr>
          </a:p>
        </p:txBody>
      </p:sp>
      <p:sp>
        <p:nvSpPr>
          <p:cNvPr id="3" name="Content Placeholder 2"/>
          <p:cNvSpPr>
            <a:spLocks noGrp="1"/>
          </p:cNvSpPr>
          <p:nvPr>
            <p:ph idx="1"/>
          </p:nvPr>
        </p:nvSpPr>
        <p:spPr>
          <a:xfrm>
            <a:off x="533400" y="1524000"/>
            <a:ext cx="8610600" cy="5791200"/>
          </a:xfrm>
        </p:spPr>
        <p:txBody>
          <a:bodyPr>
            <a:normAutofit/>
          </a:bodyPr>
          <a:lstStyle/>
          <a:p>
            <a:r>
              <a:rPr lang="en-US" sz="3600" b="1" dirty="0">
                <a:solidFill>
                  <a:schemeClr val="tx2"/>
                </a:solidFill>
                <a:latin typeface="+mn-lt"/>
              </a:rPr>
              <a:t>Beliefs I had to change:</a:t>
            </a:r>
          </a:p>
          <a:p>
            <a:pPr marL="0" indent="0">
              <a:buNone/>
            </a:pPr>
            <a:r>
              <a:rPr lang="en-US" dirty="0" smtClean="0">
                <a:solidFill>
                  <a:schemeClr val="tx2"/>
                </a:solidFill>
                <a:latin typeface="+mn-lt"/>
              </a:rPr>
              <a:t> 	</a:t>
            </a:r>
            <a:r>
              <a:rPr lang="en-US" b="1" dirty="0" smtClean="0">
                <a:solidFill>
                  <a:schemeClr val="tx2"/>
                </a:solidFill>
                <a:latin typeface="+mn-lt"/>
              </a:rPr>
              <a:t>Math </a:t>
            </a:r>
            <a:r>
              <a:rPr lang="en-US" b="1" dirty="0">
                <a:solidFill>
                  <a:schemeClr val="tx2"/>
                </a:solidFill>
                <a:latin typeface="+mn-lt"/>
              </a:rPr>
              <a:t>is a gatekeeper course.</a:t>
            </a:r>
          </a:p>
          <a:p>
            <a:pPr marL="0" indent="0">
              <a:buNone/>
            </a:pPr>
            <a:r>
              <a:rPr lang="en-US" dirty="0">
                <a:solidFill>
                  <a:schemeClr val="tx2"/>
                </a:solidFill>
                <a:latin typeface="+mn-lt"/>
              </a:rPr>
              <a:t> </a:t>
            </a:r>
            <a:r>
              <a:rPr lang="en-US" dirty="0" smtClean="0">
                <a:solidFill>
                  <a:schemeClr val="tx2"/>
                </a:solidFill>
                <a:latin typeface="+mn-lt"/>
              </a:rPr>
              <a:t>    	</a:t>
            </a:r>
            <a:r>
              <a:rPr lang="en-US" b="1" dirty="0" smtClean="0">
                <a:solidFill>
                  <a:schemeClr val="tx2"/>
                </a:solidFill>
                <a:latin typeface="+mn-lt"/>
              </a:rPr>
              <a:t>You </a:t>
            </a:r>
            <a:r>
              <a:rPr lang="en-US" b="1" dirty="0">
                <a:solidFill>
                  <a:schemeClr val="tx2"/>
                </a:solidFill>
                <a:latin typeface="+mn-lt"/>
              </a:rPr>
              <a:t>MUST get through ALL the material </a:t>
            </a:r>
            <a:r>
              <a:rPr lang="en-US" b="1" dirty="0" smtClean="0">
                <a:solidFill>
                  <a:schemeClr val="tx2"/>
                </a:solidFill>
                <a:latin typeface="+mn-lt"/>
              </a:rPr>
              <a:t>     		before </a:t>
            </a:r>
            <a:r>
              <a:rPr lang="en-US" b="1" dirty="0">
                <a:solidFill>
                  <a:schemeClr val="tx2"/>
                </a:solidFill>
                <a:latin typeface="+mn-lt"/>
              </a:rPr>
              <a:t>the semester is over.</a:t>
            </a:r>
          </a:p>
          <a:p>
            <a:pPr marL="0" indent="0">
              <a:buNone/>
            </a:pPr>
            <a:r>
              <a:rPr lang="en-US" dirty="0" smtClean="0">
                <a:solidFill>
                  <a:schemeClr val="tx2"/>
                </a:solidFill>
                <a:latin typeface="+mn-lt"/>
              </a:rPr>
              <a:t> 	</a:t>
            </a:r>
            <a:r>
              <a:rPr lang="en-US" b="1" dirty="0" smtClean="0">
                <a:solidFill>
                  <a:schemeClr val="tx2"/>
                </a:solidFill>
                <a:latin typeface="+mn-lt"/>
              </a:rPr>
              <a:t>I </a:t>
            </a:r>
            <a:r>
              <a:rPr lang="en-US" b="1" dirty="0">
                <a:solidFill>
                  <a:schemeClr val="tx2"/>
                </a:solidFill>
                <a:latin typeface="+mn-lt"/>
              </a:rPr>
              <a:t>was skeptical about metacognition.</a:t>
            </a:r>
          </a:p>
          <a:p>
            <a:r>
              <a:rPr lang="en-US" sz="4000" b="1" dirty="0">
                <a:solidFill>
                  <a:schemeClr val="tx2"/>
                </a:solidFill>
                <a:latin typeface="+mn-lt"/>
              </a:rPr>
              <a:t>Why I </a:t>
            </a:r>
            <a:r>
              <a:rPr lang="en-US" sz="4000" b="1" dirty="0" smtClean="0">
                <a:solidFill>
                  <a:schemeClr val="tx2"/>
                </a:solidFill>
                <a:latin typeface="+mn-lt"/>
              </a:rPr>
              <a:t>changed</a:t>
            </a:r>
          </a:p>
          <a:p>
            <a:pPr marL="0" indent="0">
              <a:buNone/>
            </a:pPr>
            <a:r>
              <a:rPr lang="en-US" b="1" dirty="0">
                <a:solidFill>
                  <a:schemeClr val="tx2"/>
                </a:solidFill>
                <a:latin typeface="+mn-lt"/>
              </a:rPr>
              <a:t>	</a:t>
            </a:r>
            <a:r>
              <a:rPr lang="en-US" b="1" dirty="0" smtClean="0">
                <a:solidFill>
                  <a:schemeClr val="tx2"/>
                </a:solidFill>
                <a:latin typeface="+mn-lt"/>
              </a:rPr>
              <a:t>To avoid overwhelming students</a:t>
            </a:r>
          </a:p>
          <a:p>
            <a:pPr marL="0" indent="0">
              <a:buNone/>
            </a:pPr>
            <a:r>
              <a:rPr lang="en-US" b="1" dirty="0">
                <a:solidFill>
                  <a:schemeClr val="tx2"/>
                </a:solidFill>
                <a:latin typeface="+mn-lt"/>
              </a:rPr>
              <a:t>	</a:t>
            </a:r>
            <a:r>
              <a:rPr lang="en-US" b="1" dirty="0" smtClean="0">
                <a:solidFill>
                  <a:schemeClr val="tx2"/>
                </a:solidFill>
                <a:latin typeface="+mn-lt"/>
              </a:rPr>
              <a:t>To allow time to teach the Study Cycle</a:t>
            </a:r>
            <a:endParaRPr lang="en-US" dirty="0">
              <a:solidFill>
                <a:schemeClr val="tx2"/>
              </a:solidFill>
              <a:latin typeface="+mn-lt"/>
            </a:endParaRPr>
          </a:p>
        </p:txBody>
      </p:sp>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78468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838200"/>
          </a:xfrm>
        </p:spPr>
        <p:txBody>
          <a:bodyPr>
            <a:noAutofit/>
          </a:bodyPr>
          <a:lstStyle/>
          <a:p>
            <a:pPr algn="ctr"/>
            <a:r>
              <a:rPr lang="en-US" dirty="0" smtClean="0">
                <a:latin typeface="+mn-lt"/>
              </a:rPr>
              <a:t>Professor Charles N. Morris III</a:t>
            </a:r>
            <a:endParaRPr lang="en-US" dirty="0">
              <a:latin typeface="+mn-lt"/>
            </a:endParaRPr>
          </a:p>
        </p:txBody>
      </p:sp>
      <p:sp>
        <p:nvSpPr>
          <p:cNvPr id="3" name="Content Placeholder 2"/>
          <p:cNvSpPr>
            <a:spLocks noGrp="1"/>
          </p:cNvSpPr>
          <p:nvPr>
            <p:ph idx="1"/>
          </p:nvPr>
        </p:nvSpPr>
        <p:spPr>
          <a:xfrm>
            <a:off x="990600" y="762000"/>
            <a:ext cx="8153400" cy="6248400"/>
          </a:xfrm>
        </p:spPr>
        <p:txBody>
          <a:bodyPr>
            <a:normAutofit fontScale="92500" lnSpcReduction="20000"/>
          </a:bodyPr>
          <a:lstStyle/>
          <a:p>
            <a:r>
              <a:rPr lang="en-US" sz="3500" b="1" dirty="0">
                <a:solidFill>
                  <a:schemeClr val="tx2"/>
                </a:solidFill>
                <a:latin typeface="+mn-lt"/>
              </a:rPr>
              <a:t>What changes I made:</a:t>
            </a:r>
          </a:p>
          <a:p>
            <a:pPr lvl="1"/>
            <a:r>
              <a:rPr lang="en-US" b="1" dirty="0" smtClean="0">
                <a:solidFill>
                  <a:schemeClr val="tx2"/>
                </a:solidFill>
              </a:rPr>
              <a:t>I </a:t>
            </a:r>
            <a:r>
              <a:rPr lang="en-US" b="1" dirty="0">
                <a:solidFill>
                  <a:schemeClr val="tx2"/>
                </a:solidFill>
              </a:rPr>
              <a:t>now incorporate study skills into </a:t>
            </a:r>
            <a:r>
              <a:rPr lang="en-US" b="1" dirty="0" smtClean="0">
                <a:solidFill>
                  <a:schemeClr val="tx2"/>
                </a:solidFill>
              </a:rPr>
              <a:t>my </a:t>
            </a:r>
            <a:r>
              <a:rPr lang="en-US" b="1" dirty="0">
                <a:solidFill>
                  <a:schemeClr val="tx2"/>
                </a:solidFill>
              </a:rPr>
              <a:t>instruction.</a:t>
            </a:r>
          </a:p>
          <a:p>
            <a:pPr lvl="1"/>
            <a:r>
              <a:rPr lang="en-US" b="1" dirty="0" smtClean="0">
                <a:solidFill>
                  <a:schemeClr val="tx2"/>
                </a:solidFill>
              </a:rPr>
              <a:t>I </a:t>
            </a:r>
            <a:r>
              <a:rPr lang="en-US" b="1" dirty="0">
                <a:solidFill>
                  <a:schemeClr val="tx2"/>
                </a:solidFill>
              </a:rPr>
              <a:t>gave repeated reminders of, and briefly practiced, The Study Cycle.</a:t>
            </a:r>
          </a:p>
          <a:p>
            <a:pPr lvl="1"/>
            <a:r>
              <a:rPr lang="en-US" b="1" dirty="0" smtClean="0">
                <a:solidFill>
                  <a:schemeClr val="tx2"/>
                </a:solidFill>
              </a:rPr>
              <a:t>I </a:t>
            </a:r>
            <a:r>
              <a:rPr lang="en-US" b="1" dirty="0">
                <a:solidFill>
                  <a:schemeClr val="tx2"/>
                </a:solidFill>
              </a:rPr>
              <a:t>started stripping course material down to the bare minimum, </a:t>
            </a:r>
            <a:r>
              <a:rPr lang="en-US" b="1" dirty="0" smtClean="0">
                <a:solidFill>
                  <a:schemeClr val="tx2"/>
                </a:solidFill>
              </a:rPr>
              <a:t>avoiding repetition </a:t>
            </a:r>
            <a:r>
              <a:rPr lang="en-US" b="1" dirty="0">
                <a:solidFill>
                  <a:schemeClr val="tx2"/>
                </a:solidFill>
              </a:rPr>
              <a:t>when possible.</a:t>
            </a:r>
          </a:p>
          <a:p>
            <a:pPr lvl="1"/>
            <a:r>
              <a:rPr lang="en-US" b="1" dirty="0" smtClean="0">
                <a:solidFill>
                  <a:schemeClr val="tx2"/>
                </a:solidFill>
              </a:rPr>
              <a:t>I </a:t>
            </a:r>
            <a:r>
              <a:rPr lang="en-US" b="1" dirty="0">
                <a:solidFill>
                  <a:schemeClr val="tx2"/>
                </a:solidFill>
              </a:rPr>
              <a:t>gave smaller tests, and tested more frequently.</a:t>
            </a:r>
          </a:p>
          <a:p>
            <a:pPr lvl="1"/>
            <a:r>
              <a:rPr lang="en-US" b="1" dirty="0" smtClean="0">
                <a:solidFill>
                  <a:schemeClr val="tx2"/>
                </a:solidFill>
              </a:rPr>
              <a:t>I </a:t>
            </a:r>
            <a:r>
              <a:rPr lang="en-US" b="1" dirty="0">
                <a:solidFill>
                  <a:schemeClr val="tx2"/>
                </a:solidFill>
              </a:rPr>
              <a:t>used the test as a teaching device. Students who choose can get make </a:t>
            </a:r>
            <a:r>
              <a:rPr lang="en-US" b="1" dirty="0" smtClean="0">
                <a:solidFill>
                  <a:schemeClr val="tx2"/>
                </a:solidFill>
              </a:rPr>
              <a:t>up points </a:t>
            </a:r>
            <a:r>
              <a:rPr lang="en-US" b="1" dirty="0">
                <a:solidFill>
                  <a:schemeClr val="tx2"/>
                </a:solidFill>
              </a:rPr>
              <a:t>by resubmitting missed questions on tests along with written </a:t>
            </a:r>
            <a:r>
              <a:rPr lang="en-US" b="1" dirty="0" smtClean="0">
                <a:solidFill>
                  <a:schemeClr val="tx2"/>
                </a:solidFill>
              </a:rPr>
              <a:t>solutions with </a:t>
            </a:r>
            <a:r>
              <a:rPr lang="en-US" b="1" dirty="0">
                <a:solidFill>
                  <a:schemeClr val="tx2"/>
                </a:solidFill>
              </a:rPr>
              <a:t>correct procedures.</a:t>
            </a:r>
          </a:p>
          <a:p>
            <a:r>
              <a:rPr lang="en-US" sz="3500" b="1" dirty="0">
                <a:solidFill>
                  <a:schemeClr val="tx2"/>
                </a:solidFill>
                <a:latin typeface="+mn-lt"/>
              </a:rPr>
              <a:t>Why I am not skeptical of metacognition:</a:t>
            </a:r>
          </a:p>
          <a:p>
            <a:pPr lvl="1"/>
            <a:r>
              <a:rPr lang="en-US" sz="3900" b="1" dirty="0" smtClean="0">
                <a:solidFill>
                  <a:srgbClr val="C00000"/>
                </a:solidFill>
              </a:rPr>
              <a:t>The results!</a:t>
            </a:r>
            <a:endParaRPr lang="en-US" sz="3900" dirty="0">
              <a:solidFill>
                <a:srgbClr val="C00000"/>
              </a:solidFill>
            </a:endParaRPr>
          </a:p>
        </p:txBody>
      </p:sp>
      <p:sp>
        <p:nvSpPr>
          <p:cNvPr id="5" name="Rectangle 4"/>
          <p:cNvSpPr/>
          <p:nvPr/>
        </p:nvSpPr>
        <p:spPr>
          <a:xfrm>
            <a:off x="0" y="0"/>
            <a:ext cx="685800" cy="6858000"/>
          </a:xfrm>
          <a:prstGeom prst="rect">
            <a:avLst/>
          </a:prstGeom>
          <a:solidFill>
            <a:schemeClr val="tx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1908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66800" y="0"/>
            <a:ext cx="5943600" cy="1143000"/>
          </a:xfrm>
        </p:spPr>
        <p:txBody>
          <a:bodyPr>
            <a:normAutofit fontScale="90000"/>
          </a:bodyPr>
          <a:lstStyle/>
          <a:p>
            <a:pPr algn="ctr" eaLnBrk="1" hangingPunct="1"/>
            <a:r>
              <a:rPr lang="en-US" sz="3600" dirty="0" smtClean="0">
                <a:latin typeface="+mn-lt"/>
              </a:rPr>
              <a:t>Faculty </a:t>
            </a:r>
            <a:r>
              <a:rPr lang="en-US" sz="3600" i="1" dirty="0" smtClean="0">
                <a:latin typeface="+mn-lt"/>
              </a:rPr>
              <a:t>can</a:t>
            </a:r>
            <a:r>
              <a:rPr lang="en-US" sz="3600" dirty="0" smtClean="0">
                <a:latin typeface="+mn-lt"/>
              </a:rPr>
              <a:t> significantly increase student motivation by… </a:t>
            </a:r>
          </a:p>
        </p:txBody>
      </p:sp>
      <p:sp>
        <p:nvSpPr>
          <p:cNvPr id="46083" name="Rectangle 3"/>
          <p:cNvSpPr>
            <a:spLocks noGrp="1" noChangeArrowheads="1"/>
          </p:cNvSpPr>
          <p:nvPr>
            <p:ph type="body" idx="1"/>
          </p:nvPr>
        </p:nvSpPr>
        <p:spPr>
          <a:xfrm>
            <a:off x="762000" y="1413344"/>
            <a:ext cx="8229598" cy="5410200"/>
          </a:xfrm>
        </p:spPr>
        <p:txBody>
          <a:bodyPr>
            <a:normAutofit/>
          </a:bodyPr>
          <a:lstStyle/>
          <a:p>
            <a:pPr eaLnBrk="1" hangingPunct="1">
              <a:lnSpc>
                <a:spcPct val="90000"/>
              </a:lnSpc>
              <a:buFont typeface="Wingdings" panose="05000000000000000000" pitchFamily="2" charset="2"/>
              <a:buChar char="§"/>
            </a:pPr>
            <a:r>
              <a:rPr lang="en-US" dirty="0" smtClean="0">
                <a:solidFill>
                  <a:schemeClr val="tx2"/>
                </a:solidFill>
              </a:rPr>
              <a:t>Teaching students they can make themselves smarter by spending time on the material</a:t>
            </a:r>
          </a:p>
          <a:p>
            <a:pPr eaLnBrk="1" hangingPunct="1">
              <a:lnSpc>
                <a:spcPct val="90000"/>
              </a:lnSpc>
              <a:buFont typeface="Wingdings" panose="05000000000000000000" pitchFamily="2" charset="2"/>
              <a:buChar char="§"/>
            </a:pPr>
            <a:r>
              <a:rPr lang="en-US" dirty="0" smtClean="0">
                <a:solidFill>
                  <a:schemeClr val="tx2"/>
                </a:solidFill>
              </a:rPr>
              <a:t>Introducing </a:t>
            </a:r>
            <a:r>
              <a:rPr lang="en-US" dirty="0">
                <a:solidFill>
                  <a:schemeClr val="tx2"/>
                </a:solidFill>
              </a:rPr>
              <a:t>a metacognitive get-acquainted activity on the first day of class </a:t>
            </a:r>
            <a:endParaRPr lang="en-US" dirty="0" smtClean="0">
              <a:solidFill>
                <a:schemeClr val="tx2"/>
              </a:solidFill>
            </a:endParaRPr>
          </a:p>
          <a:p>
            <a:pPr eaLnBrk="1" hangingPunct="1">
              <a:lnSpc>
                <a:spcPct val="90000"/>
              </a:lnSpc>
              <a:buFont typeface="Wingdings" panose="05000000000000000000" pitchFamily="2" charset="2"/>
              <a:buChar char="§"/>
            </a:pPr>
            <a:r>
              <a:rPr lang="en-US" dirty="0" smtClean="0">
                <a:solidFill>
                  <a:schemeClr val="tx2"/>
                </a:solidFill>
              </a:rPr>
              <a:t>Testing early and often, providing early opportunities for success</a:t>
            </a:r>
          </a:p>
          <a:p>
            <a:pPr eaLnBrk="1" hangingPunct="1">
              <a:lnSpc>
                <a:spcPct val="90000"/>
              </a:lnSpc>
              <a:buFont typeface="Wingdings" panose="05000000000000000000" pitchFamily="2" charset="2"/>
              <a:buChar char="§"/>
            </a:pPr>
            <a:r>
              <a:rPr lang="en-US" dirty="0" smtClean="0">
                <a:solidFill>
                  <a:schemeClr val="tx2"/>
                </a:solidFill>
              </a:rPr>
              <a:t>Conduct a class session on the importance of metacognition after the first exams are returned</a:t>
            </a:r>
          </a:p>
          <a:p>
            <a:pPr eaLnBrk="1" hangingPunct="1">
              <a:lnSpc>
                <a:spcPct val="90000"/>
              </a:lnSpc>
              <a:buFont typeface="Wingdings" panose="05000000000000000000" pitchFamily="2" charset="2"/>
              <a:buChar char="§"/>
            </a:pPr>
            <a:r>
              <a:rPr lang="en-US" dirty="0" smtClean="0">
                <a:solidFill>
                  <a:schemeClr val="tx2"/>
                </a:solidFill>
              </a:rPr>
              <a:t>Express our confidence that </a:t>
            </a:r>
            <a:r>
              <a:rPr lang="en-US" i="1" dirty="0" smtClean="0">
                <a:solidFill>
                  <a:schemeClr val="tx2"/>
                </a:solidFill>
              </a:rPr>
              <a:t>every</a:t>
            </a:r>
            <a:r>
              <a:rPr lang="en-US" dirty="0" smtClean="0">
                <a:solidFill>
                  <a:schemeClr val="tx2"/>
                </a:solidFill>
              </a:rPr>
              <a:t> student can succeed</a:t>
            </a:r>
          </a:p>
        </p:txBody>
      </p:sp>
      <p:pic>
        <p:nvPicPr>
          <p:cNvPr id="3074" name="Picture 2" descr="http://t3.gstatic.com/images?q=tbn:ANd9GcRqSpfHAP___-1bZWTwN8dNL8hmEinLgYU48lY4OEQxucMVL0l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9560" y="0"/>
            <a:ext cx="1974439" cy="1295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21645780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914400" y="0"/>
            <a:ext cx="8001000" cy="1143000"/>
          </a:xfrm>
        </p:spPr>
        <p:txBody>
          <a:bodyPr>
            <a:normAutofit fontScale="90000"/>
          </a:bodyPr>
          <a:lstStyle/>
          <a:p>
            <a:pPr algn="ctr" eaLnBrk="1" hangingPunct="1"/>
            <a:r>
              <a:rPr lang="en-US" sz="4000" b="1" dirty="0" smtClean="0"/>
              <a:t> </a:t>
            </a:r>
            <a:r>
              <a:rPr lang="en-US" sz="4000" b="1" dirty="0" smtClean="0">
                <a:latin typeface="+mn-lt"/>
              </a:rPr>
              <a:t>Metacognitive Get Acquainted Activity*</a:t>
            </a:r>
          </a:p>
        </p:txBody>
      </p:sp>
      <p:sp>
        <p:nvSpPr>
          <p:cNvPr id="356355" name="Rectangle 3"/>
          <p:cNvSpPr>
            <a:spLocks noGrp="1" noChangeArrowheads="1"/>
          </p:cNvSpPr>
          <p:nvPr>
            <p:ph type="body" idx="1"/>
          </p:nvPr>
        </p:nvSpPr>
        <p:spPr>
          <a:xfrm>
            <a:off x="1143000" y="1295400"/>
            <a:ext cx="8001000" cy="4267200"/>
          </a:xfrm>
        </p:spPr>
        <p:txBody>
          <a:bodyPr>
            <a:normAutofit/>
          </a:bodyPr>
          <a:lstStyle/>
          <a:p>
            <a:pPr lvl="0">
              <a:buClr>
                <a:srgbClr val="8A0000"/>
              </a:buClr>
            </a:pPr>
            <a:r>
              <a:rPr lang="en-US" dirty="0">
                <a:solidFill>
                  <a:schemeClr val="tx2"/>
                </a:solidFill>
                <a:latin typeface="+mn-lt"/>
              </a:rPr>
              <a:t>What do you believe is important to understand and learn in _____________________?</a:t>
            </a:r>
          </a:p>
          <a:p>
            <a:pPr lvl="0">
              <a:buClr>
                <a:srgbClr val="8A0000"/>
              </a:buClr>
            </a:pPr>
            <a:r>
              <a:rPr lang="en-US" dirty="0">
                <a:solidFill>
                  <a:schemeClr val="tx2"/>
                </a:solidFill>
                <a:latin typeface="+mn-lt"/>
              </a:rPr>
              <a:t>What do you believe to be critical characteristics of successful students in ___________?</a:t>
            </a:r>
          </a:p>
          <a:p>
            <a:pPr lvl="0">
              <a:buClr>
                <a:srgbClr val="8A0000"/>
              </a:buClr>
            </a:pPr>
            <a:r>
              <a:rPr lang="en-US" dirty="0">
                <a:solidFill>
                  <a:schemeClr val="tx2"/>
                </a:solidFill>
                <a:latin typeface="+mn-lt"/>
              </a:rPr>
              <a:t>How will you study and prepare for exams in ______________________________?</a:t>
            </a:r>
          </a:p>
          <a:p>
            <a:pPr eaLnBrk="1" hangingPunct="1">
              <a:lnSpc>
                <a:spcPct val="90000"/>
              </a:lnSpc>
              <a:buFont typeface="Wingdings" pitchFamily="2" charset="2"/>
              <a:buNone/>
            </a:pPr>
            <a:endParaRPr lang="en-US" sz="2800" b="1" dirty="0" smtClean="0"/>
          </a:p>
          <a:p>
            <a:pPr eaLnBrk="1" hangingPunct="1">
              <a:lnSpc>
                <a:spcPct val="90000"/>
              </a:lnSpc>
              <a:buFont typeface="Wingdings" pitchFamily="2" charset="2"/>
              <a:buNone/>
            </a:pPr>
            <a:endParaRPr lang="en-US" sz="2800" b="1" dirty="0" smtClean="0"/>
          </a:p>
        </p:txBody>
      </p:sp>
      <p:cxnSp>
        <p:nvCxnSpPr>
          <p:cNvPr id="5" name="Straight Connector 4"/>
          <p:cNvCxnSpPr/>
          <p:nvPr/>
        </p:nvCxnSpPr>
        <p:spPr>
          <a:xfrm>
            <a:off x="0" y="1143000"/>
            <a:ext cx="9144000"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172200"/>
            <a:ext cx="9144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85800" y="6176412"/>
            <a:ext cx="8458200" cy="646331"/>
          </a:xfrm>
          <a:prstGeom prst="rect">
            <a:avLst/>
          </a:prstGeom>
          <a:noFill/>
        </p:spPr>
        <p:txBody>
          <a:bodyPr wrap="square" rtlCol="0">
            <a:spAutoFit/>
          </a:bodyPr>
          <a:lstStyle/>
          <a:p>
            <a:r>
              <a:rPr lang="en-US" sz="1800" b="1" dirty="0" smtClean="0"/>
              <a:t>*Simpson, M. &amp; Rush, L. (2012) in </a:t>
            </a:r>
            <a:r>
              <a:rPr lang="en-US" sz="1800" b="1" i="1" dirty="0" smtClean="0"/>
              <a:t>Teaching Study Strategies in Developmental Education</a:t>
            </a:r>
            <a:r>
              <a:rPr lang="en-US" sz="1800" b="1" dirty="0" smtClean="0"/>
              <a:t>, Hodges, Simpson, Stahl eds.  New York:  Bedford/St. Martin’s</a:t>
            </a:r>
            <a:endParaRPr lang="en-US" sz="1800" b="1" dirty="0"/>
          </a:p>
        </p:txBody>
      </p:sp>
      <p:sp>
        <p:nvSpPr>
          <p:cNvPr id="8" name="Rectangle 7"/>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5539885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dissolve">
                                      <p:cBhvr>
                                        <p:cTn id="7" dur="500"/>
                                        <p:tgtEl>
                                          <p:spTgt spid="356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pPr algn="ctr"/>
            <a:r>
              <a:rPr lang="en-US" dirty="0" smtClean="0"/>
              <a:t>Reflection Activity</a:t>
            </a:r>
            <a:endParaRPr lang="en-US" dirty="0"/>
          </a:p>
        </p:txBody>
      </p:sp>
      <p:sp>
        <p:nvSpPr>
          <p:cNvPr id="3" name="Content Placeholder 2"/>
          <p:cNvSpPr>
            <a:spLocks noGrp="1"/>
          </p:cNvSpPr>
          <p:nvPr>
            <p:ph idx="1"/>
          </p:nvPr>
        </p:nvSpPr>
        <p:spPr>
          <a:xfrm>
            <a:off x="762000" y="1981200"/>
            <a:ext cx="8077200" cy="4114800"/>
          </a:xfrm>
        </p:spPr>
        <p:txBody>
          <a:bodyPr/>
          <a:lstStyle/>
          <a:p>
            <a:r>
              <a:rPr lang="en-US" dirty="0" smtClean="0">
                <a:solidFill>
                  <a:schemeClr val="tx2">
                    <a:lumMod val="75000"/>
                  </a:schemeClr>
                </a:solidFill>
              </a:rPr>
              <a:t>Pick </a:t>
            </a:r>
            <a:r>
              <a:rPr lang="en-US" dirty="0">
                <a:solidFill>
                  <a:schemeClr val="tx2">
                    <a:lumMod val="75000"/>
                  </a:schemeClr>
                </a:solidFill>
              </a:rPr>
              <a:t>an activity or assignment from your </a:t>
            </a:r>
            <a:r>
              <a:rPr lang="en-US" dirty="0" smtClean="0">
                <a:solidFill>
                  <a:schemeClr val="tx2">
                    <a:lumMod val="75000"/>
                  </a:schemeClr>
                </a:solidFill>
              </a:rPr>
              <a:t>class or your interaction with students.  Using </a:t>
            </a:r>
            <a:r>
              <a:rPr lang="en-US" dirty="0">
                <a:solidFill>
                  <a:schemeClr val="tx2">
                    <a:lumMod val="75000"/>
                  </a:schemeClr>
                </a:solidFill>
              </a:rPr>
              <a:t>the ideas on the previous slides, </a:t>
            </a:r>
            <a:r>
              <a:rPr lang="en-US" dirty="0" smtClean="0">
                <a:solidFill>
                  <a:schemeClr val="tx2">
                    <a:lumMod val="75000"/>
                  </a:schemeClr>
                </a:solidFill>
              </a:rPr>
              <a:t>describe how you could enhance </a:t>
            </a:r>
            <a:r>
              <a:rPr lang="en-US" dirty="0">
                <a:solidFill>
                  <a:schemeClr val="tx2">
                    <a:lumMod val="75000"/>
                  </a:schemeClr>
                </a:solidFill>
              </a:rPr>
              <a:t>that activity or assignment to increase student </a:t>
            </a:r>
            <a:r>
              <a:rPr lang="en-US" dirty="0" smtClean="0">
                <a:solidFill>
                  <a:schemeClr val="tx2">
                    <a:lumMod val="75000"/>
                  </a:schemeClr>
                </a:solidFill>
              </a:rPr>
              <a:t>motivation.</a:t>
            </a:r>
          </a:p>
          <a:p>
            <a:pPr marL="0" indent="0">
              <a:buNone/>
            </a:pPr>
            <a:endParaRPr lang="en-US" dirty="0" smtClean="0">
              <a:solidFill>
                <a:schemeClr val="tx2">
                  <a:lumMod val="75000"/>
                </a:schemeClr>
              </a:solidFill>
            </a:endParaRPr>
          </a:p>
          <a:p>
            <a:r>
              <a:rPr lang="en-US" dirty="0" smtClean="0">
                <a:solidFill>
                  <a:schemeClr val="tx2">
                    <a:lumMod val="75000"/>
                  </a:schemeClr>
                </a:solidFill>
              </a:rPr>
              <a:t>Share this activity with the group</a:t>
            </a:r>
            <a:endParaRPr lang="en-US" dirty="0">
              <a:solidFill>
                <a:schemeClr val="tx2">
                  <a:lumMod val="75000"/>
                </a:schemeClr>
              </a:solidFill>
            </a:endParaRPr>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29284121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914400" y="30480"/>
            <a:ext cx="7772400" cy="838200"/>
          </a:xfrm>
        </p:spPr>
        <p:txBody>
          <a:bodyPr/>
          <a:lstStyle/>
          <a:p>
            <a:pPr algn="ctr" eaLnBrk="1" hangingPunct="1"/>
            <a:r>
              <a:rPr lang="en-US" sz="4000" dirty="0" smtClean="0"/>
              <a:t>References</a:t>
            </a:r>
          </a:p>
        </p:txBody>
      </p:sp>
      <p:sp>
        <p:nvSpPr>
          <p:cNvPr id="34819" name="Content Placeholder 2"/>
          <p:cNvSpPr>
            <a:spLocks noGrp="1"/>
          </p:cNvSpPr>
          <p:nvPr>
            <p:ph idx="1"/>
          </p:nvPr>
        </p:nvSpPr>
        <p:spPr>
          <a:xfrm>
            <a:off x="762000" y="990600"/>
            <a:ext cx="8382000" cy="4114800"/>
          </a:xfrm>
        </p:spPr>
        <p:txBody>
          <a:bodyPr/>
          <a:lstStyle/>
          <a:p>
            <a:pPr eaLnBrk="1" hangingPunct="1">
              <a:lnSpc>
                <a:spcPct val="90000"/>
              </a:lnSpc>
              <a:buNone/>
            </a:pPr>
            <a:r>
              <a:rPr lang="en-US" sz="2800" dirty="0">
                <a:solidFill>
                  <a:schemeClr val="tx2">
                    <a:lumMod val="75000"/>
                  </a:schemeClr>
                </a:solidFill>
              </a:rPr>
              <a:t>Ambrose, S.A., Bridges, M.W., </a:t>
            </a:r>
            <a:r>
              <a:rPr lang="en-US" sz="2800" dirty="0" err="1">
                <a:solidFill>
                  <a:schemeClr val="tx2">
                    <a:lumMod val="75000"/>
                  </a:schemeClr>
                </a:solidFill>
              </a:rPr>
              <a:t>DiPietro</a:t>
            </a:r>
            <a:r>
              <a:rPr lang="en-US" sz="2800" dirty="0">
                <a:solidFill>
                  <a:schemeClr val="tx2">
                    <a:lumMod val="75000"/>
                  </a:schemeClr>
                </a:solidFill>
              </a:rPr>
              <a:t>, M., Lovett, M.C., Norman, M.K. (2010) </a:t>
            </a:r>
            <a:r>
              <a:rPr lang="en-US" sz="2800" i="1" dirty="0">
                <a:solidFill>
                  <a:schemeClr val="tx2">
                    <a:lumMod val="75000"/>
                  </a:schemeClr>
                </a:solidFill>
              </a:rPr>
              <a:t>How Learning Works:  Seven Research-Based Principles for Smart Teaching. </a:t>
            </a:r>
            <a:r>
              <a:rPr lang="en-US" sz="2800" dirty="0">
                <a:solidFill>
                  <a:schemeClr val="tx2">
                    <a:lumMod val="75000"/>
                  </a:schemeClr>
                </a:solidFill>
              </a:rPr>
              <a:t>San Francisco, CA: </a:t>
            </a:r>
            <a:r>
              <a:rPr lang="en-US" sz="2800" dirty="0" err="1">
                <a:solidFill>
                  <a:schemeClr val="tx2">
                    <a:lumMod val="75000"/>
                  </a:schemeClr>
                </a:solidFill>
              </a:rPr>
              <a:t>Jossey</a:t>
            </a:r>
            <a:r>
              <a:rPr lang="en-US" sz="2800" dirty="0">
                <a:solidFill>
                  <a:schemeClr val="tx2">
                    <a:lumMod val="75000"/>
                  </a:schemeClr>
                </a:solidFill>
              </a:rPr>
              <a:t> Bass.</a:t>
            </a:r>
          </a:p>
          <a:p>
            <a:pPr eaLnBrk="1" hangingPunct="1">
              <a:lnSpc>
                <a:spcPct val="90000"/>
              </a:lnSpc>
              <a:buFont typeface="Wingdings" pitchFamily="2" charset="2"/>
              <a:buNone/>
            </a:pPr>
            <a:r>
              <a:rPr lang="en-US" sz="2800" dirty="0" smtClean="0">
                <a:solidFill>
                  <a:schemeClr val="tx2"/>
                </a:solidFill>
              </a:rPr>
              <a:t>Flavell , J. H., (1979) Metacognition and Cognitive monitoring: A New Area of Cognitive-developmental Inquiry. </a:t>
            </a:r>
            <a:r>
              <a:rPr lang="en-US" sz="2800" i="1" dirty="0" smtClean="0">
                <a:solidFill>
                  <a:schemeClr val="tx2"/>
                </a:solidFill>
              </a:rPr>
              <a:t>American Psychologist</a:t>
            </a:r>
            <a:r>
              <a:rPr lang="en-US" sz="2800" dirty="0" smtClean="0">
                <a:solidFill>
                  <a:schemeClr val="tx2"/>
                </a:solidFill>
              </a:rPr>
              <a:t>, 34 (10), (906-911).</a:t>
            </a:r>
          </a:p>
          <a:p>
            <a:pPr eaLnBrk="1" hangingPunct="1">
              <a:lnSpc>
                <a:spcPct val="90000"/>
              </a:lnSpc>
              <a:buFont typeface="Wingdings" pitchFamily="2" charset="2"/>
              <a:buNone/>
            </a:pPr>
            <a:r>
              <a:rPr lang="en-US" sz="2800" dirty="0" smtClean="0">
                <a:solidFill>
                  <a:schemeClr val="tx2"/>
                </a:solidFill>
              </a:rPr>
              <a:t>Hobson, Eric (2001)  Motivating Students to Learn in Large Classes.  Unpublished manuscript.</a:t>
            </a:r>
          </a:p>
          <a:p>
            <a:pPr eaLnBrk="1" hangingPunct="1">
              <a:lnSpc>
                <a:spcPct val="90000"/>
              </a:lnSpc>
              <a:buFont typeface="Wingdings" pitchFamily="2" charset="2"/>
              <a:buNone/>
            </a:pPr>
            <a:r>
              <a:rPr lang="en-US" sz="2800" dirty="0" smtClean="0">
                <a:solidFill>
                  <a:schemeClr val="tx2"/>
                </a:solidFill>
              </a:rPr>
              <a:t>Nilson, Linda, </a:t>
            </a:r>
            <a:r>
              <a:rPr lang="en-US" sz="2800" dirty="0">
                <a:solidFill>
                  <a:schemeClr val="tx2"/>
                </a:solidFill>
              </a:rPr>
              <a:t>(</a:t>
            </a:r>
            <a:r>
              <a:rPr lang="en-US" sz="2800" dirty="0" smtClean="0">
                <a:solidFill>
                  <a:schemeClr val="tx2"/>
                </a:solidFill>
              </a:rPr>
              <a:t>2004)</a:t>
            </a:r>
            <a:r>
              <a:rPr lang="en-US" sz="2800" i="1" dirty="0" smtClean="0">
                <a:solidFill>
                  <a:schemeClr val="tx2"/>
                </a:solidFill>
              </a:rPr>
              <a:t>  Teaching at Its Best:  A Research-Based Resource for College Instructors.</a:t>
            </a:r>
            <a:r>
              <a:rPr lang="en-US" sz="2800" dirty="0" smtClean="0">
                <a:solidFill>
                  <a:schemeClr val="tx2"/>
                </a:solidFill>
              </a:rPr>
              <a:t> Bolton, MA:  Anker Publishing Company.</a:t>
            </a:r>
          </a:p>
          <a:p>
            <a:pPr eaLnBrk="1" hangingPunct="1">
              <a:lnSpc>
                <a:spcPct val="90000"/>
              </a:lnSpc>
              <a:buFont typeface="Wingdings" pitchFamily="2" charset="2"/>
              <a:buNone/>
            </a:pPr>
            <a:r>
              <a:rPr lang="en-US" sz="2800" dirty="0" err="1" smtClean="0">
                <a:solidFill>
                  <a:schemeClr val="tx2"/>
                </a:solidFill>
              </a:rPr>
              <a:t>Raffini</a:t>
            </a:r>
            <a:r>
              <a:rPr lang="en-US" sz="2800" dirty="0" smtClean="0">
                <a:solidFill>
                  <a:schemeClr val="tx2"/>
                </a:solidFill>
              </a:rPr>
              <a:t>, James P. (1995) </a:t>
            </a:r>
            <a:r>
              <a:rPr lang="en-US" sz="2800" i="1" dirty="0" smtClean="0">
                <a:solidFill>
                  <a:schemeClr val="tx2"/>
                </a:solidFill>
              </a:rPr>
              <a:t>150 Ways to Improve Intrinsic Motivation.</a:t>
            </a:r>
            <a:r>
              <a:rPr lang="en-US" sz="2800" dirty="0" smtClean="0">
                <a:solidFill>
                  <a:schemeClr val="tx2"/>
                </a:solidFill>
              </a:rPr>
              <a:t>  New York, NY:  </a:t>
            </a:r>
            <a:r>
              <a:rPr lang="en-US" sz="2800" dirty="0" err="1" smtClean="0">
                <a:solidFill>
                  <a:schemeClr val="tx2"/>
                </a:solidFill>
              </a:rPr>
              <a:t>Allyn</a:t>
            </a:r>
            <a:r>
              <a:rPr lang="en-US" sz="2800" dirty="0" smtClean="0">
                <a:solidFill>
                  <a:schemeClr val="tx2"/>
                </a:solidFill>
              </a:rPr>
              <a:t> and Bacon. </a:t>
            </a:r>
          </a:p>
          <a:p>
            <a:pPr eaLnBrk="1" hangingPunct="1">
              <a:lnSpc>
                <a:spcPct val="90000"/>
              </a:lnSpc>
              <a:buFont typeface="Wingdings" pitchFamily="2" charset="2"/>
              <a:buNone/>
            </a:pPr>
            <a:endParaRPr lang="en-US" dirty="0" smtClean="0"/>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457200"/>
            <a:ext cx="6563335" cy="1143000"/>
          </a:xfrm>
        </p:spPr>
        <p:txBody>
          <a:bodyPr/>
          <a:lstStyle/>
          <a:p>
            <a:pPr algn="ctr" eaLnBrk="1" hangingPunct="1"/>
            <a:r>
              <a:rPr lang="en-US" b="1" dirty="0" smtClean="0"/>
              <a:t>Three Important Levers that Influence Motivation</a:t>
            </a:r>
            <a:endParaRPr lang="en-US" dirty="0" smtClean="0"/>
          </a:p>
        </p:txBody>
      </p:sp>
      <p:sp>
        <p:nvSpPr>
          <p:cNvPr id="8195" name="Rectangle 3"/>
          <p:cNvSpPr>
            <a:spLocks noGrp="1" noChangeArrowheads="1"/>
          </p:cNvSpPr>
          <p:nvPr>
            <p:ph type="body" sz="half" idx="1"/>
          </p:nvPr>
        </p:nvSpPr>
        <p:spPr>
          <a:xfrm>
            <a:off x="690867" y="1447800"/>
            <a:ext cx="8229600" cy="1790700"/>
          </a:xfrm>
        </p:spPr>
        <p:txBody>
          <a:bodyPr/>
          <a:lstStyle/>
          <a:p>
            <a:pPr marL="0" indent="0" eaLnBrk="1" hangingPunct="1">
              <a:lnSpc>
                <a:spcPct val="90000"/>
              </a:lnSpc>
              <a:buClr>
                <a:srgbClr val="FFC000"/>
              </a:buClr>
              <a:buSzPct val="132000"/>
              <a:buNone/>
            </a:pPr>
            <a:r>
              <a:rPr lang="en-US" sz="3200" b="1" dirty="0">
                <a:solidFill>
                  <a:schemeClr val="tx2"/>
                </a:solidFill>
              </a:rPr>
              <a:t> </a:t>
            </a:r>
            <a:r>
              <a:rPr lang="en-US" sz="3200" b="1" dirty="0" smtClean="0">
                <a:solidFill>
                  <a:schemeClr val="tx2"/>
                </a:solidFill>
              </a:rPr>
              <a:t>       </a:t>
            </a:r>
            <a:endParaRPr lang="en-US" b="1" dirty="0" smtClean="0">
              <a:solidFill>
                <a:schemeClr val="tx2"/>
              </a:solidFill>
            </a:endParaRPr>
          </a:p>
          <a:p>
            <a:pPr eaLnBrk="1" hangingPunct="1">
              <a:lnSpc>
                <a:spcPct val="90000"/>
              </a:lnSpc>
              <a:buClr>
                <a:schemeClr val="accent2">
                  <a:lumMod val="50000"/>
                </a:schemeClr>
              </a:buClr>
              <a:buSzPct val="132000"/>
              <a:buFont typeface="Wingdings" pitchFamily="2" charset="2"/>
              <a:buChar char="§"/>
            </a:pPr>
            <a:r>
              <a:rPr lang="en-US" sz="3200" b="1" i="1" dirty="0" smtClean="0">
                <a:solidFill>
                  <a:schemeClr val="tx2"/>
                </a:solidFill>
              </a:rPr>
              <a:t>Value </a:t>
            </a:r>
            <a:r>
              <a:rPr lang="en-US" sz="3200" b="1" dirty="0" smtClean="0">
                <a:solidFill>
                  <a:schemeClr val="tx2"/>
                </a:solidFill>
              </a:rPr>
              <a:t>– </a:t>
            </a:r>
            <a:r>
              <a:rPr lang="en-US" b="1" dirty="0" smtClean="0">
                <a:solidFill>
                  <a:schemeClr val="tx2"/>
                </a:solidFill>
              </a:rPr>
              <a:t>the importance of a goal (attainment, intrinsic, instrumental)</a:t>
            </a:r>
            <a:endParaRPr lang="en-US" sz="3200" b="1" dirty="0">
              <a:solidFill>
                <a:schemeClr val="tx2"/>
              </a:solidFill>
            </a:endParaRPr>
          </a:p>
          <a:p>
            <a:pPr eaLnBrk="1" hangingPunct="1">
              <a:lnSpc>
                <a:spcPct val="90000"/>
              </a:lnSpc>
              <a:buClr>
                <a:schemeClr val="accent2">
                  <a:lumMod val="50000"/>
                </a:schemeClr>
              </a:buClr>
              <a:buSzPct val="132000"/>
              <a:buFont typeface="Wingdings" pitchFamily="2" charset="2"/>
              <a:buChar char="§"/>
            </a:pPr>
            <a:r>
              <a:rPr lang="en-US" sz="3200" b="1" i="1" dirty="0" smtClean="0">
                <a:solidFill>
                  <a:schemeClr val="tx2"/>
                </a:solidFill>
              </a:rPr>
              <a:t>Supportive Nature of the Environment </a:t>
            </a:r>
            <a:r>
              <a:rPr lang="en-US" sz="3200" b="1" dirty="0" smtClean="0">
                <a:solidFill>
                  <a:schemeClr val="tx2"/>
                </a:solidFill>
              </a:rPr>
              <a:t>– </a:t>
            </a:r>
            <a:r>
              <a:rPr lang="en-US" b="1" dirty="0" smtClean="0">
                <a:solidFill>
                  <a:schemeClr val="tx2"/>
                </a:solidFill>
              </a:rPr>
              <a:t>the instructor is approachable, support is available from peers and others</a:t>
            </a:r>
          </a:p>
          <a:p>
            <a:pPr eaLnBrk="1" hangingPunct="1">
              <a:lnSpc>
                <a:spcPct val="90000"/>
              </a:lnSpc>
              <a:buClr>
                <a:schemeClr val="accent2">
                  <a:lumMod val="50000"/>
                </a:schemeClr>
              </a:buClr>
              <a:buSzPct val="132000"/>
              <a:buFont typeface="Wingdings" pitchFamily="2" charset="2"/>
              <a:buChar char="§"/>
            </a:pPr>
            <a:r>
              <a:rPr lang="en-US" sz="3200" b="1" i="1" dirty="0">
                <a:solidFill>
                  <a:schemeClr val="tx2"/>
                </a:solidFill>
              </a:rPr>
              <a:t>Efficacy Expectancies </a:t>
            </a:r>
            <a:r>
              <a:rPr lang="en-US" sz="3200" b="1" dirty="0">
                <a:solidFill>
                  <a:schemeClr val="tx2"/>
                </a:solidFill>
              </a:rPr>
              <a:t>– </a:t>
            </a:r>
            <a:r>
              <a:rPr lang="en-US" b="1" dirty="0">
                <a:solidFill>
                  <a:schemeClr val="tx2"/>
                </a:solidFill>
              </a:rPr>
              <a:t>the belief that one is capable of identifying, organizing, initiating, and executing a course of action that will bring about a desired outcome </a:t>
            </a:r>
            <a:endParaRPr lang="en-US" sz="3200" b="1" dirty="0">
              <a:solidFill>
                <a:schemeClr val="tx2"/>
              </a:solidFill>
            </a:endParaRPr>
          </a:p>
          <a:p>
            <a:pPr eaLnBrk="1" hangingPunct="1">
              <a:lnSpc>
                <a:spcPct val="90000"/>
              </a:lnSpc>
              <a:buClr>
                <a:schemeClr val="accent2">
                  <a:lumMod val="50000"/>
                </a:schemeClr>
              </a:buClr>
              <a:buSzPct val="132000"/>
              <a:buFont typeface="Wingdings" pitchFamily="2" charset="2"/>
              <a:buChar char="§"/>
            </a:pPr>
            <a:endParaRPr lang="en-US" b="1" dirty="0" smtClean="0">
              <a:solidFill>
                <a:schemeClr val="tx2"/>
              </a:solidFill>
            </a:endParaRPr>
          </a:p>
          <a:p>
            <a:pPr marL="0" indent="0" eaLnBrk="1" hangingPunct="1">
              <a:lnSpc>
                <a:spcPct val="90000"/>
              </a:lnSpc>
              <a:buClr>
                <a:schemeClr val="accent2">
                  <a:lumMod val="50000"/>
                </a:schemeClr>
              </a:buClr>
              <a:buSzPct val="132000"/>
              <a:buNone/>
            </a:pPr>
            <a:endParaRPr lang="en-US" sz="3600" b="1" dirty="0">
              <a:solidFill>
                <a:schemeClr val="tx2"/>
              </a:solidFill>
            </a:endParaRPr>
          </a:p>
        </p:txBody>
      </p:sp>
      <p:sp>
        <p:nvSpPr>
          <p:cNvPr id="8196" name="Text Box 4"/>
          <p:cNvSpPr txBox="1">
            <a:spLocks noChangeArrowheads="1"/>
          </p:cNvSpPr>
          <p:nvPr/>
        </p:nvSpPr>
        <p:spPr bwMode="auto">
          <a:xfrm>
            <a:off x="5349240" y="6205536"/>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Times New Roman" pitchFamily="18" charset="0"/>
              </a:defRPr>
            </a:lvl1pPr>
            <a:lvl2pPr marL="742950" indent="-285750" eaLnBrk="0" hangingPunct="0">
              <a:defRPr sz="2800">
                <a:solidFill>
                  <a:srgbClr val="000000"/>
                </a:solidFill>
                <a:latin typeface="Times New Roman" pitchFamily="18" charset="0"/>
              </a:defRPr>
            </a:lvl2pPr>
            <a:lvl3pPr marL="1143000" indent="-228600" eaLnBrk="0" hangingPunct="0">
              <a:defRPr sz="2800">
                <a:solidFill>
                  <a:srgbClr val="000000"/>
                </a:solidFill>
                <a:latin typeface="Times New Roman" pitchFamily="18" charset="0"/>
              </a:defRPr>
            </a:lvl3pPr>
            <a:lvl4pPr marL="1600200" indent="-228600" eaLnBrk="0" hangingPunct="0">
              <a:defRPr sz="2800">
                <a:solidFill>
                  <a:srgbClr val="000000"/>
                </a:solidFill>
                <a:latin typeface="Times New Roman" pitchFamily="18" charset="0"/>
              </a:defRPr>
            </a:lvl4pPr>
            <a:lvl5pPr marL="2057400" indent="-228600" eaLnBrk="0" hangingPunct="0">
              <a:defRPr sz="2800">
                <a:solidFill>
                  <a:srgbClr val="000000"/>
                </a:solidFill>
                <a:latin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defRPr>
            </a:lvl9pPr>
          </a:lstStyle>
          <a:p>
            <a:pPr eaLnBrk="1" hangingPunct="1">
              <a:spcBef>
                <a:spcPct val="50000"/>
              </a:spcBef>
            </a:pPr>
            <a:r>
              <a:rPr lang="en-US" dirty="0" smtClean="0">
                <a:solidFill>
                  <a:schemeClr val="tx2">
                    <a:lumMod val="75000"/>
                  </a:schemeClr>
                </a:solidFill>
              </a:rPr>
              <a:t>Ambrose et al., 80</a:t>
            </a:r>
            <a:endParaRPr lang="en-US" dirty="0">
              <a:solidFill>
                <a:schemeClr val="tx2">
                  <a:lumMod val="75000"/>
                </a:schemeClr>
              </a:solidFill>
            </a:endParaRPr>
          </a:p>
        </p:txBody>
      </p:sp>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587012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30480"/>
            <a:ext cx="6563335" cy="1143000"/>
          </a:xfrm>
        </p:spPr>
        <p:txBody>
          <a:bodyPr/>
          <a:lstStyle/>
          <a:p>
            <a:pPr algn="ctr" eaLnBrk="1" hangingPunct="1"/>
            <a:r>
              <a:rPr lang="en-US" b="1" dirty="0" smtClean="0"/>
              <a:t>Motivation Principles</a:t>
            </a:r>
            <a:endParaRPr lang="en-US" dirty="0" smtClean="0"/>
          </a:p>
        </p:txBody>
      </p:sp>
      <p:sp>
        <p:nvSpPr>
          <p:cNvPr id="8195" name="Rectangle 3"/>
          <p:cNvSpPr>
            <a:spLocks noGrp="1" noChangeArrowheads="1"/>
          </p:cNvSpPr>
          <p:nvPr>
            <p:ph type="body" sz="half" idx="1"/>
          </p:nvPr>
        </p:nvSpPr>
        <p:spPr>
          <a:xfrm>
            <a:off x="762000" y="1003458"/>
            <a:ext cx="8229600" cy="1790700"/>
          </a:xfrm>
        </p:spPr>
        <p:txBody>
          <a:bodyPr/>
          <a:lstStyle/>
          <a:p>
            <a:pPr marL="0" indent="0" eaLnBrk="1" hangingPunct="1">
              <a:lnSpc>
                <a:spcPct val="90000"/>
              </a:lnSpc>
              <a:buClr>
                <a:srgbClr val="FFC000"/>
              </a:buClr>
              <a:buSzPct val="132000"/>
              <a:buNone/>
            </a:pPr>
            <a:r>
              <a:rPr lang="en-US" sz="3200" b="1" dirty="0">
                <a:solidFill>
                  <a:schemeClr val="tx2"/>
                </a:solidFill>
              </a:rPr>
              <a:t> </a:t>
            </a:r>
            <a:r>
              <a:rPr lang="en-US" sz="3200" b="1" dirty="0" smtClean="0">
                <a:solidFill>
                  <a:schemeClr val="tx2"/>
                </a:solidFill>
              </a:rPr>
              <a:t>       </a:t>
            </a:r>
            <a:endParaRPr lang="en-US" b="1" dirty="0" smtClean="0">
              <a:solidFill>
                <a:schemeClr val="tx2"/>
              </a:solidFill>
            </a:endParaRPr>
          </a:p>
          <a:p>
            <a:pPr eaLnBrk="1" hangingPunct="1">
              <a:lnSpc>
                <a:spcPct val="90000"/>
              </a:lnSpc>
              <a:buClr>
                <a:schemeClr val="accent2">
                  <a:lumMod val="50000"/>
                </a:schemeClr>
              </a:buClr>
              <a:buSzPct val="132000"/>
              <a:buFont typeface="Wingdings" pitchFamily="2" charset="2"/>
              <a:buChar char="§"/>
            </a:pPr>
            <a:r>
              <a:rPr lang="en-US" sz="3600" b="1" dirty="0" smtClean="0">
                <a:solidFill>
                  <a:schemeClr val="tx2"/>
                </a:solidFill>
              </a:rPr>
              <a:t>Students’ motivation generates, directs, and sustains what they do to learn</a:t>
            </a:r>
          </a:p>
          <a:p>
            <a:pPr eaLnBrk="1" hangingPunct="1">
              <a:lnSpc>
                <a:spcPct val="90000"/>
              </a:lnSpc>
              <a:buClr>
                <a:schemeClr val="accent2">
                  <a:lumMod val="50000"/>
                </a:schemeClr>
              </a:buClr>
              <a:buSzPct val="132000"/>
              <a:buFont typeface="Wingdings" pitchFamily="2" charset="2"/>
              <a:buChar char="§"/>
            </a:pPr>
            <a:endParaRPr lang="en-US" sz="3600" b="1" dirty="0">
              <a:solidFill>
                <a:schemeClr val="tx2"/>
              </a:solidFill>
            </a:endParaRPr>
          </a:p>
          <a:p>
            <a:pPr eaLnBrk="1" hangingPunct="1">
              <a:lnSpc>
                <a:spcPct val="90000"/>
              </a:lnSpc>
              <a:buClr>
                <a:schemeClr val="accent2">
                  <a:lumMod val="50000"/>
                </a:schemeClr>
              </a:buClr>
              <a:buSzPct val="132000"/>
              <a:buFont typeface="Wingdings" pitchFamily="2" charset="2"/>
              <a:buChar char="§"/>
            </a:pPr>
            <a:r>
              <a:rPr lang="en-US" sz="3600" b="1" dirty="0" smtClean="0">
                <a:solidFill>
                  <a:schemeClr val="tx2"/>
                </a:solidFill>
              </a:rPr>
              <a:t>Concepts important to understanding motivation</a:t>
            </a:r>
            <a:r>
              <a:rPr lang="en-US" sz="3600" b="1" i="1" dirty="0" smtClean="0">
                <a:solidFill>
                  <a:schemeClr val="tx2"/>
                </a:solidFill>
              </a:rPr>
              <a:t>:  subjective value of a goal </a:t>
            </a:r>
            <a:r>
              <a:rPr lang="en-US" sz="3600" b="1" dirty="0" smtClean="0">
                <a:solidFill>
                  <a:schemeClr val="tx2"/>
                </a:solidFill>
              </a:rPr>
              <a:t>and the </a:t>
            </a:r>
            <a:r>
              <a:rPr lang="en-US" sz="3600" b="1" i="1" dirty="0" smtClean="0">
                <a:solidFill>
                  <a:schemeClr val="tx2"/>
                </a:solidFill>
              </a:rPr>
              <a:t>expectation for successful attainment of the goal </a:t>
            </a:r>
            <a:r>
              <a:rPr lang="en-US" sz="3600" b="1" dirty="0" smtClean="0">
                <a:solidFill>
                  <a:schemeClr val="tx2"/>
                </a:solidFill>
              </a:rPr>
              <a:t>(problem for some STEM students)</a:t>
            </a:r>
          </a:p>
        </p:txBody>
      </p:sp>
      <p:sp>
        <p:nvSpPr>
          <p:cNvPr id="8196" name="Text Box 4"/>
          <p:cNvSpPr txBox="1">
            <a:spLocks noChangeArrowheads="1"/>
          </p:cNvSpPr>
          <p:nvPr/>
        </p:nvSpPr>
        <p:spPr bwMode="auto">
          <a:xfrm>
            <a:off x="5334000" y="6205537"/>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Times New Roman" pitchFamily="18" charset="0"/>
              </a:defRPr>
            </a:lvl1pPr>
            <a:lvl2pPr marL="742950" indent="-285750" eaLnBrk="0" hangingPunct="0">
              <a:defRPr sz="2800">
                <a:solidFill>
                  <a:srgbClr val="000000"/>
                </a:solidFill>
                <a:latin typeface="Times New Roman" pitchFamily="18" charset="0"/>
              </a:defRPr>
            </a:lvl2pPr>
            <a:lvl3pPr marL="1143000" indent="-228600" eaLnBrk="0" hangingPunct="0">
              <a:defRPr sz="2800">
                <a:solidFill>
                  <a:srgbClr val="000000"/>
                </a:solidFill>
                <a:latin typeface="Times New Roman" pitchFamily="18" charset="0"/>
              </a:defRPr>
            </a:lvl3pPr>
            <a:lvl4pPr marL="1600200" indent="-228600" eaLnBrk="0" hangingPunct="0">
              <a:defRPr sz="2800">
                <a:solidFill>
                  <a:srgbClr val="000000"/>
                </a:solidFill>
                <a:latin typeface="Times New Roman" pitchFamily="18" charset="0"/>
              </a:defRPr>
            </a:lvl4pPr>
            <a:lvl5pPr marL="2057400" indent="-228600" eaLnBrk="0" hangingPunct="0">
              <a:defRPr sz="2800">
                <a:solidFill>
                  <a:srgbClr val="000000"/>
                </a:solidFill>
                <a:latin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defRPr>
            </a:lvl9pPr>
          </a:lstStyle>
          <a:p>
            <a:pPr eaLnBrk="1" hangingPunct="1">
              <a:spcBef>
                <a:spcPct val="50000"/>
              </a:spcBef>
            </a:pPr>
            <a:r>
              <a:rPr lang="en-US" dirty="0" smtClean="0">
                <a:solidFill>
                  <a:schemeClr val="tx2">
                    <a:lumMod val="75000"/>
                  </a:schemeClr>
                </a:solidFill>
              </a:rPr>
              <a:t>Ambrose et al., 69</a:t>
            </a:r>
            <a:endParaRPr lang="en-US" dirty="0">
              <a:solidFill>
                <a:schemeClr val="tx2">
                  <a:lumMod val="75000"/>
                </a:schemeClr>
              </a:solidFill>
            </a:endParaRPr>
          </a:p>
        </p:txBody>
      </p:sp>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274773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0"/>
            <a:ext cx="7772400" cy="1143000"/>
          </a:xfrm>
        </p:spPr>
        <p:txBody>
          <a:bodyPr/>
          <a:lstStyle/>
          <a:p>
            <a:pPr algn="ctr" eaLnBrk="1" hangingPunct="1"/>
            <a:r>
              <a:rPr lang="en-US" sz="4000" dirty="0" smtClean="0"/>
              <a:t>Learned Helplessness*</a:t>
            </a:r>
          </a:p>
        </p:txBody>
      </p:sp>
      <p:sp>
        <p:nvSpPr>
          <p:cNvPr id="8195" name="Rectangle 3"/>
          <p:cNvSpPr>
            <a:spLocks noGrp="1" noChangeArrowheads="1"/>
          </p:cNvSpPr>
          <p:nvPr>
            <p:ph type="body" idx="1"/>
          </p:nvPr>
        </p:nvSpPr>
        <p:spPr>
          <a:xfrm>
            <a:off x="635374" y="1075955"/>
            <a:ext cx="8229600" cy="5181600"/>
          </a:xfrm>
        </p:spPr>
        <p:txBody>
          <a:bodyPr/>
          <a:lstStyle/>
          <a:p>
            <a:pPr eaLnBrk="1" hangingPunct="1">
              <a:lnSpc>
                <a:spcPct val="80000"/>
              </a:lnSpc>
              <a:buFont typeface="Wingdings" pitchFamily="2" charset="2"/>
              <a:buNone/>
            </a:pPr>
            <a:endParaRPr lang="en-US" sz="3600" dirty="0" smtClean="0">
              <a:solidFill>
                <a:schemeClr val="tx2">
                  <a:lumMod val="75000"/>
                </a:schemeClr>
              </a:solidFill>
            </a:endParaRPr>
          </a:p>
          <a:p>
            <a:pPr eaLnBrk="1" hangingPunct="1">
              <a:lnSpc>
                <a:spcPct val="80000"/>
              </a:lnSpc>
              <a:buFont typeface="Wingdings" pitchFamily="2" charset="2"/>
              <a:buNone/>
            </a:pPr>
            <a:r>
              <a:rPr lang="en-US" sz="1600" dirty="0" smtClean="0">
                <a:solidFill>
                  <a:schemeClr val="tx2">
                    <a:lumMod val="75000"/>
                  </a:schemeClr>
                </a:solidFill>
              </a:rPr>
              <a:t>	</a:t>
            </a:r>
            <a:r>
              <a:rPr lang="en-US" dirty="0" smtClean="0">
                <a:solidFill>
                  <a:schemeClr val="tx2">
                    <a:lumMod val="75000"/>
                  </a:schemeClr>
                </a:solidFill>
              </a:rPr>
              <a:t>Based on prior experience, the feeling that no amount of effort will bring success</a:t>
            </a:r>
          </a:p>
          <a:p>
            <a:pPr eaLnBrk="1" hangingPunct="1">
              <a:lnSpc>
                <a:spcPct val="80000"/>
              </a:lnSpc>
              <a:buFont typeface="Wingdings" pitchFamily="2" charset="2"/>
              <a:buNone/>
            </a:pPr>
            <a:endParaRPr lang="en-US" dirty="0">
              <a:solidFill>
                <a:schemeClr val="tx2">
                  <a:lumMod val="75000"/>
                </a:schemeClr>
              </a:solidFill>
            </a:endParaRPr>
          </a:p>
          <a:p>
            <a:pPr eaLnBrk="1" hangingPunct="1">
              <a:lnSpc>
                <a:spcPct val="80000"/>
              </a:lnSpc>
              <a:buFont typeface="Wingdings" pitchFamily="2" charset="2"/>
              <a:buNone/>
            </a:pPr>
            <a:r>
              <a:rPr lang="en-US" dirty="0" smtClean="0">
                <a:solidFill>
                  <a:schemeClr val="tx2">
                    <a:lumMod val="75000"/>
                  </a:schemeClr>
                </a:solidFill>
              </a:rPr>
              <a:t>	Destroys motivation to attempt a task</a:t>
            </a:r>
          </a:p>
          <a:p>
            <a:pPr eaLnBrk="1" hangingPunct="1">
              <a:lnSpc>
                <a:spcPct val="80000"/>
              </a:lnSpc>
              <a:buFont typeface="Wingdings" pitchFamily="2" charset="2"/>
              <a:buNone/>
            </a:pPr>
            <a:endParaRPr lang="en-US" dirty="0"/>
          </a:p>
          <a:p>
            <a:pPr eaLnBrk="1" hangingPunct="1">
              <a:lnSpc>
                <a:spcPct val="80000"/>
              </a:lnSpc>
              <a:buFont typeface="Wingdings" pitchFamily="2" charset="2"/>
              <a:buNone/>
            </a:pPr>
            <a:endParaRPr lang="en-US" dirty="0" smtClean="0"/>
          </a:p>
          <a:p>
            <a:pPr eaLnBrk="1" hangingPunct="1">
              <a:lnSpc>
                <a:spcPct val="80000"/>
              </a:lnSpc>
              <a:buFont typeface="Wingdings" pitchFamily="2" charset="2"/>
              <a:buNone/>
            </a:pPr>
            <a:endParaRPr lang="en-US" dirty="0"/>
          </a:p>
          <a:p>
            <a:pPr eaLnBrk="1" hangingPunct="1">
              <a:lnSpc>
                <a:spcPct val="80000"/>
              </a:lnSpc>
              <a:buFont typeface="Wingdings" pitchFamily="2" charset="2"/>
              <a:buNone/>
            </a:pPr>
            <a:endParaRPr lang="en-US" dirty="0" smtClean="0"/>
          </a:p>
          <a:p>
            <a:pPr eaLnBrk="1" hangingPunct="1">
              <a:lnSpc>
                <a:spcPct val="80000"/>
              </a:lnSpc>
              <a:buFont typeface="Wingdings" pitchFamily="2" charset="2"/>
              <a:buNone/>
            </a:pPr>
            <a:endParaRPr lang="en-US" sz="1600" dirty="0"/>
          </a:p>
          <a:p>
            <a:pPr eaLnBrk="1" hangingPunct="1">
              <a:lnSpc>
                <a:spcPct val="80000"/>
              </a:lnSpc>
              <a:buFont typeface="Wingdings" pitchFamily="2" charset="2"/>
              <a:buNone/>
            </a:pPr>
            <a:endParaRPr lang="en-US" sz="1600" dirty="0" smtClean="0"/>
          </a:p>
        </p:txBody>
      </p:sp>
      <p:sp>
        <p:nvSpPr>
          <p:cNvPr id="2" name="Rectangle 1"/>
          <p:cNvSpPr/>
          <p:nvPr/>
        </p:nvSpPr>
        <p:spPr>
          <a:xfrm>
            <a:off x="2942611" y="6325731"/>
            <a:ext cx="6112532" cy="523220"/>
          </a:xfrm>
          <a:prstGeom prst="rect">
            <a:avLst/>
          </a:prstGeom>
        </p:spPr>
        <p:txBody>
          <a:bodyPr wrap="square">
            <a:spAutoFit/>
          </a:bodyPr>
          <a:lstStyle/>
          <a:p>
            <a:r>
              <a:rPr lang="en-US" dirty="0"/>
              <a:t> </a:t>
            </a:r>
            <a:r>
              <a:rPr lang="en-US" dirty="0" smtClean="0"/>
              <a:t>*Martin </a:t>
            </a:r>
            <a:r>
              <a:rPr lang="en-US" dirty="0"/>
              <a:t>Seligman and Steven F. Maier</a:t>
            </a:r>
          </a:p>
        </p:txBody>
      </p:sp>
      <p:pic>
        <p:nvPicPr>
          <p:cNvPr id="6" name="Picture 5" descr="dog chain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813518"/>
            <a:ext cx="3142023" cy="2343949"/>
          </a:xfrm>
          <a:prstGeom prst="rect">
            <a:avLst/>
          </a:prstGeom>
        </p:spPr>
      </p:pic>
      <p:pic>
        <p:nvPicPr>
          <p:cNvPr id="7" name="Picture 6" descr="Screen Shot 2013-08-15 at 9.48.4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3519"/>
            <a:ext cx="2989623" cy="2375859"/>
          </a:xfrm>
          <a:prstGeom prst="rect">
            <a:avLst/>
          </a:prstGeom>
          <a:ln>
            <a:solidFill>
              <a:schemeClr val="tx1">
                <a:alpha val="37000"/>
              </a:schemeClr>
            </a:solidFill>
          </a:ln>
        </p:spPr>
      </p:pic>
      <p:sp>
        <p:nvSpPr>
          <p:cNvPr id="8" name="Rectangle 7"/>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1159565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1066800" y="990600"/>
            <a:ext cx="8077200" cy="3656013"/>
          </a:xfrm>
        </p:spPr>
        <p:txBody>
          <a:bodyPr/>
          <a:lstStyle/>
          <a:p>
            <a:pPr algn="ctr" eaLnBrk="1" hangingPunct="1"/>
            <a:r>
              <a:rPr lang="en-US" sz="5400" dirty="0" smtClean="0"/>
              <a:t>Solving Anagrams</a:t>
            </a:r>
            <a:r>
              <a:rPr lang="en-US" sz="4800" dirty="0" smtClean="0"/>
              <a:t/>
            </a:r>
            <a:br>
              <a:rPr lang="en-US" sz="4800" dirty="0" smtClean="0"/>
            </a:br>
            <a:r>
              <a:rPr lang="en-US" sz="2800" dirty="0" smtClean="0"/>
              <a:t/>
            </a:r>
            <a:br>
              <a:rPr lang="en-US" sz="2800" dirty="0" smtClean="0"/>
            </a:br>
            <a:r>
              <a:rPr lang="en-US" sz="2800" dirty="0">
                <a:hlinkClick r:id="rId2"/>
              </a:rPr>
              <a:t>http://www.youtube.com/watch?v=MTqBP-x3yR0</a:t>
            </a:r>
            <a:endParaRPr lang="en-US" sz="2800" dirty="0" smtClean="0"/>
          </a:p>
        </p:txBody>
      </p:sp>
      <p:sp>
        <p:nvSpPr>
          <p:cNvPr id="4" name="Rectangle 3"/>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2186363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2400"/>
            <a:ext cx="8077200" cy="1143000"/>
          </a:xfrm>
        </p:spPr>
        <p:txBody>
          <a:bodyPr/>
          <a:lstStyle/>
          <a:p>
            <a:pPr algn="ctr" eaLnBrk="1" hangingPunct="1"/>
            <a:r>
              <a:rPr lang="en-US" sz="3600" b="1" dirty="0" smtClean="0">
                <a:solidFill>
                  <a:schemeClr val="tx2">
                    <a:lumMod val="75000"/>
                  </a:schemeClr>
                </a:solidFill>
              </a:rPr>
              <a:t>Remediation of Learned Helplessness Requires That We:</a:t>
            </a:r>
          </a:p>
        </p:txBody>
      </p:sp>
      <p:sp>
        <p:nvSpPr>
          <p:cNvPr id="8195" name="Rectangle 3"/>
          <p:cNvSpPr>
            <a:spLocks noGrp="1" noChangeArrowheads="1"/>
          </p:cNvSpPr>
          <p:nvPr>
            <p:ph type="body" idx="1"/>
          </p:nvPr>
        </p:nvSpPr>
        <p:spPr>
          <a:xfrm>
            <a:off x="609600" y="1676400"/>
            <a:ext cx="8229600" cy="4838700"/>
          </a:xfrm>
        </p:spPr>
        <p:txBody>
          <a:bodyPr/>
          <a:lstStyle/>
          <a:p>
            <a:pPr eaLnBrk="1" hangingPunct="1">
              <a:lnSpc>
                <a:spcPct val="80000"/>
              </a:lnSpc>
              <a:buClr>
                <a:schemeClr val="accent2">
                  <a:lumMod val="50000"/>
                </a:schemeClr>
              </a:buClr>
              <a:buSzPct val="100000"/>
              <a:buFont typeface="Wingdings" panose="05000000000000000000" pitchFamily="2" charset="2"/>
              <a:buChar char="§"/>
            </a:pPr>
            <a:r>
              <a:rPr lang="en-US" b="1" dirty="0" smtClean="0">
                <a:solidFill>
                  <a:schemeClr val="tx2">
                    <a:lumMod val="75000"/>
                  </a:schemeClr>
                </a:solidFill>
              </a:rPr>
              <a:t>Understand the causes</a:t>
            </a:r>
          </a:p>
          <a:p>
            <a:pPr marL="0" indent="0" eaLnBrk="1" hangingPunct="1">
              <a:lnSpc>
                <a:spcPct val="80000"/>
              </a:lnSpc>
              <a:buClr>
                <a:schemeClr val="accent2">
                  <a:lumMod val="50000"/>
                </a:schemeClr>
              </a:buClr>
              <a:buSzPct val="100000"/>
              <a:buNone/>
            </a:pPr>
            <a:endParaRPr lang="en-US" b="1" dirty="0" smtClean="0">
              <a:solidFill>
                <a:schemeClr val="tx2">
                  <a:lumMod val="75000"/>
                </a:schemeClr>
              </a:solidFill>
            </a:endParaRPr>
          </a:p>
          <a:p>
            <a:pPr eaLnBrk="1" hangingPunct="1">
              <a:lnSpc>
                <a:spcPct val="80000"/>
              </a:lnSpc>
              <a:buClr>
                <a:schemeClr val="accent2">
                  <a:lumMod val="50000"/>
                </a:schemeClr>
              </a:buClr>
              <a:buSzPct val="100000"/>
              <a:buFont typeface="Wingdings" panose="05000000000000000000" pitchFamily="2" charset="2"/>
              <a:buChar char="§"/>
            </a:pPr>
            <a:endParaRPr lang="en-US" sz="1000" b="1" dirty="0" smtClean="0">
              <a:solidFill>
                <a:schemeClr val="tx2">
                  <a:lumMod val="75000"/>
                </a:schemeClr>
              </a:solidFill>
            </a:endParaRPr>
          </a:p>
          <a:p>
            <a:pPr eaLnBrk="1" hangingPunct="1">
              <a:lnSpc>
                <a:spcPct val="80000"/>
              </a:lnSpc>
              <a:buClr>
                <a:schemeClr val="accent2">
                  <a:lumMod val="50000"/>
                </a:schemeClr>
              </a:buClr>
              <a:buSzPct val="100000"/>
              <a:buFont typeface="Wingdings" panose="05000000000000000000" pitchFamily="2" charset="2"/>
              <a:buChar char="§"/>
            </a:pPr>
            <a:r>
              <a:rPr lang="en-US" b="1" dirty="0" smtClean="0">
                <a:solidFill>
                  <a:schemeClr val="tx2">
                    <a:lumMod val="75000"/>
                  </a:schemeClr>
                </a:solidFill>
              </a:rPr>
              <a:t>Help students understand the distorted beliefs and misperceptions that are causing their current deficits (</a:t>
            </a:r>
            <a:r>
              <a:rPr lang="en-US" b="1" i="1" dirty="0" smtClean="0">
                <a:solidFill>
                  <a:schemeClr val="tx2">
                    <a:lumMod val="75000"/>
                  </a:schemeClr>
                </a:solidFill>
              </a:rPr>
              <a:t>I must not be a math person</a:t>
            </a:r>
            <a:r>
              <a:rPr lang="en-US" b="1" dirty="0" smtClean="0">
                <a:solidFill>
                  <a:schemeClr val="tx2">
                    <a:lumMod val="75000"/>
                  </a:schemeClr>
                </a:solidFill>
              </a:rPr>
              <a:t>)</a:t>
            </a:r>
          </a:p>
          <a:p>
            <a:pPr marL="0" indent="0" eaLnBrk="1" hangingPunct="1">
              <a:lnSpc>
                <a:spcPct val="80000"/>
              </a:lnSpc>
              <a:buClr>
                <a:schemeClr val="accent2">
                  <a:lumMod val="50000"/>
                </a:schemeClr>
              </a:buClr>
              <a:buSzPct val="100000"/>
              <a:buNone/>
            </a:pPr>
            <a:r>
              <a:rPr lang="en-US" b="1" dirty="0" smtClean="0">
                <a:solidFill>
                  <a:schemeClr val="tx2">
                    <a:lumMod val="75000"/>
                  </a:schemeClr>
                </a:solidFill>
              </a:rPr>
              <a:t>       </a:t>
            </a:r>
          </a:p>
          <a:p>
            <a:pPr eaLnBrk="1" hangingPunct="1">
              <a:lnSpc>
                <a:spcPct val="80000"/>
              </a:lnSpc>
              <a:buClr>
                <a:schemeClr val="accent2">
                  <a:lumMod val="50000"/>
                </a:schemeClr>
              </a:buClr>
              <a:buSzPct val="100000"/>
              <a:buFont typeface="Wingdings" panose="05000000000000000000" pitchFamily="2" charset="2"/>
              <a:buChar char="§"/>
            </a:pPr>
            <a:endParaRPr lang="en-US" sz="1000" b="1" dirty="0" smtClean="0">
              <a:solidFill>
                <a:schemeClr val="tx2">
                  <a:lumMod val="75000"/>
                </a:schemeClr>
              </a:solidFill>
            </a:endParaRPr>
          </a:p>
          <a:p>
            <a:pPr eaLnBrk="1" hangingPunct="1">
              <a:lnSpc>
                <a:spcPct val="80000"/>
              </a:lnSpc>
              <a:buClr>
                <a:schemeClr val="accent2">
                  <a:lumMod val="50000"/>
                </a:schemeClr>
              </a:buClr>
              <a:buSzPct val="100000"/>
              <a:buFont typeface="Wingdings" panose="05000000000000000000" pitchFamily="2" charset="2"/>
              <a:buChar char="§"/>
            </a:pPr>
            <a:r>
              <a:rPr lang="en-US" b="1" dirty="0" smtClean="0">
                <a:solidFill>
                  <a:schemeClr val="tx2">
                    <a:lumMod val="75000"/>
                  </a:schemeClr>
                </a:solidFill>
              </a:rPr>
              <a:t>Provide students the tools to change their behavior and refute their distorted beliefs</a:t>
            </a:r>
          </a:p>
          <a:p>
            <a:pPr eaLnBrk="1" hangingPunct="1">
              <a:lnSpc>
                <a:spcPct val="80000"/>
              </a:lnSpc>
              <a:buFont typeface="Wingdings" pitchFamily="2" charset="2"/>
              <a:buNone/>
            </a:pPr>
            <a:endParaRPr lang="en-US" sz="3600" dirty="0" smtClean="0">
              <a:solidFill>
                <a:schemeClr val="tx2">
                  <a:lumMod val="75000"/>
                </a:schemeClr>
              </a:solidFill>
            </a:endParaRPr>
          </a:p>
          <a:p>
            <a:pPr eaLnBrk="1" hangingPunct="1">
              <a:lnSpc>
                <a:spcPct val="80000"/>
              </a:lnSpc>
              <a:buFont typeface="Wingdings" pitchFamily="2" charset="2"/>
              <a:buNone/>
            </a:pPr>
            <a:r>
              <a:rPr lang="en-US" sz="1600" dirty="0" smtClean="0">
                <a:solidFill>
                  <a:schemeClr val="tx2">
                    <a:lumMod val="75000"/>
                  </a:schemeClr>
                </a:solidFill>
              </a:rPr>
              <a:t>						</a:t>
            </a:r>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285720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5"/>
  <p:tag name="BACKUPSESSIONS" val="True"/>
  <p:tag name="REVIEWONLY" val="False"/>
  <p:tag name="RACEENDPOINTS" val="10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00"/>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True"/>
  <p:tag name="SKIPREMAININGRACESLIDES" val="True"/>
  <p:tag name="CUSTOMCELLBACKCOLOR1" val="-657956"/>
  <p:tag name="GRIDROTATIONINTERVAL" val="2"/>
  <p:tag name="MULTIRESPDIVISOR" val="1"/>
  <p:tag name="ADVANCEDSETTINGSVIEW" val="False"/>
  <p:tag name="PRRESPONSE4" val="7"/>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a2299bc6-cdae-4485-8489-d9e47b91f58c"/>
  <p:tag name="EXPANDSHOWBAR" val="True"/>
  <p:tag name="TPVERSION" val="5"/>
  <p:tag name="TPFULLVERSION" val="5.3.1.3337"/>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AUTOADVANCE" val="True"/>
  <p:tag name="COUNTDOWNSECONDS" val="5"/>
  <p:tag name="SLIDEORDER" val="3"/>
  <p:tag name="SLIDEGUID" val="12B61FCB1B3C4E5CBC413B1DD9FDD2C5"/>
  <p:tag name="ANSWERSALIAS" val="Fixed|smicln|Growth"/>
  <p:tag name="QUESTIONALIAS" val="   Which mindset do you think  most students have?"/>
  <p:tag name="VALUES" val="No Value|smicln|No Value"/>
  <p:tag name="COUNTDOWNHEIGHT" val="80"/>
  <p:tag name="COUNTDOWNWIDTH" val="100"/>
  <p:tag name="TOTALRESPONSES" val="1"/>
  <p:tag name="RESPONSECOUNT" val="1"/>
  <p:tag name="SLICED" val="False"/>
  <p:tag name="RESPONSES" val="2;"/>
  <p:tag name="CHARTSTRINGSTD" val="0 1"/>
  <p:tag name="CHARTSTRINGREV" val="1 0"/>
  <p:tag name="CHARTSTRINGSTDPER" val="0 1"/>
  <p:tag name="CHARTSTRINGREVPER" val="1 0"/>
  <p:tag name="RESTORECOUNTDOWNTIMER" val="False"/>
  <p:tag name="RESPONSESGATHERED" val="False"/>
  <p:tag name="ANONYMOUSTEMP" val="False"/>
  <p:tag name="TPQUESTIONXML" val="﻿&lt;?xml version=&quot;1.0&quot; encoding=&quot;utf-8&quot;?&gt;&#10;&lt;questionlist&gt;&#10;    &lt;properties&gt;&#10;        &lt;guid&gt;F990C6AFC69541F69F44883208073E3F&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E19A20C96584B8AA7FE92E4C6BBB895&lt;/guid&gt;&#10;            &lt;repollguid&gt;0FFD04D8FC28422191DD32400FD4E9ED&lt;/repollguid&gt;&#10;            &lt;sourceid&gt;78B1F0D87B6E498F8B106915EFDB0AB0&lt;/sourceid&gt;&#10;            &lt;questiontext&gt;Which mindset about intelligence do you think most students have?&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22324156E3894AADBEE71B453F4A1C05&lt;/guid&gt;&#10;                    &lt;answertext&gt;Fixed &lt;/answertext&gt;&#10;                    &lt;valuetype&gt;0&lt;/valuetype&gt;&#10;                &lt;/answer&gt;&#10;                &lt;answer&gt;&#10;                    &lt;guid&gt;3F3E7B77BD974576B8B3197790A6B860&lt;/guid&gt;&#10;                    &lt;answertext&gt;Growth&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TEXTLENGTH" val="12"/>
  <p:tag name="FONTSIZE" val="32"/>
  <p:tag name="BULLETTYPE" val="ppBulletArabicPeriod"/>
  <p:tag name="ANSWERTEXT" val="Fixed&#10;Growth"/>
  <p:tag name="OLDNUMANSWERS" val="2"/>
</p:tagLst>
</file>

<file path=ppt/tags/tag19.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AUTOADVANCE" val="True"/>
  <p:tag name="COUNTDOWNSECONDS" val="5"/>
  <p:tag name="SLIDEORDER" val="3"/>
  <p:tag name="SLIDEGUID" val="F7CE435A779143ED914101A806F65F9E"/>
  <p:tag name="QUESTIONALIAS" val="     Which mindset do you think  most faculty have?"/>
  <p:tag name="ANSWERSALIAS" val="Fixed|smicln|Growth"/>
  <p:tag name="VALUES" val="No Value|smicln|No Value"/>
  <p:tag name="COUNTDOWNHEIGHT" val="80"/>
  <p:tag name="COUNTDOWNWIDTH" val="100"/>
  <p:tag name="TOTALRESPONSES" val="1"/>
  <p:tag name="RESPONSECOUNT" val="1"/>
  <p:tag name="SLICED" val="False"/>
  <p:tag name="RESPONSES" val="1;"/>
  <p:tag name="CHARTSTRINGSTD" val="1 0"/>
  <p:tag name="CHARTSTRINGREV" val="0 1"/>
  <p:tag name="CHARTSTRINGSTDPER" val="1 0"/>
  <p:tag name="CHARTSTRINGREVPER" val="0 1"/>
  <p:tag name="RESTORECOUNTDOWNTIMER" val="False"/>
  <p:tag name="RESPONSESGATHERED" val="False"/>
  <p:tag name="ANONYMOUSTEMP" val="False"/>
  <p:tag name="TPQUESTIONXML" val="﻿&lt;?xml version=&quot;1.0&quot; encoding=&quot;utf-8&quot;?&gt;&#10;&lt;questionlist&gt;&#10;    &lt;properties&gt;&#10;        &lt;guid&gt;17105706E9E84656A02852AEB6971DDD&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D5EDA680B4E4DE38F83F596FBF566C8&lt;/guid&gt;&#10;            &lt;repollguid&gt;5211D5C3BDE84D7C9D1A47DFD4FE89D1&lt;/repollguid&gt;&#10;            &lt;sourceid&gt;F539B44BBD3C42D59E05BD0E92ECDF7F&lt;/sourceid&gt;&#10;            &lt;questiontext&gt; Which mindset about intelligence do you think most faculty have?&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50A1E9A41A3E4B438636660FEECAFD2D&lt;/guid&gt;&#10;                    &lt;answertext&gt;Fixed &lt;/answertext&gt;&#10;                    &lt;valuetype&gt;0&lt;/valuetype&gt;&#10;                &lt;/answer&gt;&#10;                &lt;answer&gt;&#10;                    &lt;guid&gt;FA39772150DB4F40BFEA508BA000278D&lt;/guid&gt;&#10;                    &lt;answertext&gt;Growth&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TEXTLENGTH" val="12"/>
  <p:tag name="FONTSIZE" val="32"/>
  <p:tag name="BULLETTYPE" val="ppBulletArabicPeriod"/>
  <p:tag name="ANSWERTEXT" val="Fixed&#10;Growth"/>
  <p:tag name="OLDNUMANSWERS" val="2"/>
</p:tagLst>
</file>

<file path=ppt/tags/tag21.xml><?xml version="1.0" encoding="utf-8"?>
<p:tagLst xmlns:a="http://schemas.openxmlformats.org/drawingml/2006/main" xmlns:r="http://schemas.openxmlformats.org/officeDocument/2006/relationships" xmlns:p="http://schemas.openxmlformats.org/presentationml/2006/main">
  <p:tag name="SLIDEGUID" val="CC1E171D0D694A89A5BCA64EFCA26AB3"/>
  <p:tag name="SLIDEID" val="CC1E171D0D694A89A5BCA64EFCA26AB3"/>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ich mindset about intelligence do you think most STEM faculty have?"/>
  <p:tag name="ANSWERSALIAS" val="Fixed|smicln|Growth"/>
  <p:tag name="VALUES" val="No Value|smicln|No Value"/>
  <p:tag name="COUNTDOWNSECONDS" val="5"/>
  <p:tag name="COUNTDOWNHEIGHT" val="80"/>
  <p:tag name="COUNTDOWNWIDTH" val="100"/>
  <p:tag name="TOTALRESPONSES" val="1"/>
  <p:tag name="RESPONSECOUNT" val="1"/>
  <p:tag name="SLICED" val="False"/>
  <p:tag name="RESPONSES" val="2;"/>
  <p:tag name="CHARTSTRINGSTD" val="0 1"/>
  <p:tag name="CHARTSTRINGREV" val="1 0"/>
  <p:tag name="CHARTSTRINGSTDPER" val="0 1"/>
  <p:tag name="CHARTSTRINGREVPER" val="1 0"/>
  <p:tag name="RESTORECOUNTDOWNTIMER" val="False"/>
  <p:tag name="RESPONSESGATHERED" val="False"/>
  <p:tag name="ANONYMOUSTEMP" val="False"/>
  <p:tag name="TYPE" val="MultiChoiceSlide"/>
  <p:tag name="TPQUESTIONXML" val="﻿&lt;?xml version=&quot;1.0&quot; encoding=&quot;utf-8&quot;?&gt;&#10;&lt;questionlist&gt;&#10;    &lt;properties&gt;&#10;        &lt;guid&gt;4E3D2B4F09DA40E0883B9A8D4634B855&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07136320A5744779A178F0303FB7C99&lt;/guid&gt;&#10;            &lt;repollguid&gt;20E5F7A4068C4A7F8D34DF2A14769874&lt;/repollguid&gt;&#10;            &lt;sourceid&gt;17902282CB614227AAA9A7A41EAD1B38&lt;/sourceid&gt;&#10;            &lt;questiontext&gt;Which mindset about intelligence do you think most STEM faculty have?&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191F4FBC8C8A4511AFAC056E1839AB17&lt;/guid&gt;&#10;                    &lt;answertext&gt;Fixed &lt;/answertext&gt;&#10;                    &lt;valuetype&gt;0&lt;/valuetype&gt;&#10;                &lt;/answer&gt;&#10;                &lt;answer&gt;&#10;                    &lt;guid&gt;9F16BE33D9DF4A8CA34F16418FCAE8DF&lt;/guid&gt;&#10;                    &lt;answertext&gt;Growth&lt;/answertext&gt;&#10;                    &lt;valuetype&gt;0&lt;/valuetype&gt;&#10;                &lt;/answer&gt;&#10;            &lt;/answers&gt;&#10;        &lt;/multichoice&gt;&#10;    &lt;/questions&gt;&#10;&lt;/questionlist&gt;"/>
  <p:tag name="LIVECHARTING" val="False"/>
  <p:tag name="AUTOOPENPOLL" val="True"/>
  <p:tag name="AUTOFORMATCHART" val="True"/>
  <p:tag name="HASRESULTS" val="False"/>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TEXTLENGTH" val="12"/>
  <p:tag name="FONTSIZE" val="32"/>
  <p:tag name="BULLETTYPE" val="ppBulletArabicPeriod"/>
  <p:tag name="ANSWERTEXT" val="Fixed&#10;Growth"/>
  <p:tag name="OLDNUMANSWERS" val="2"/>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19936</TotalTime>
  <Words>2291</Words>
  <Application>Microsoft Office PowerPoint</Application>
  <PresentationFormat>On-screen Show (4:3)</PresentationFormat>
  <Paragraphs>398</Paragraphs>
  <Slides>48</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Arial</vt:lpstr>
      <vt:lpstr>Arial Black</vt:lpstr>
      <vt:lpstr>Calibri</vt:lpstr>
      <vt:lpstr>Goudy Old Style</vt:lpstr>
      <vt:lpstr>Kabel Bk BT</vt:lpstr>
      <vt:lpstr>Kabel Ult BT</vt:lpstr>
      <vt:lpstr>Rockwell</vt:lpstr>
      <vt:lpstr>Tahoma</vt:lpstr>
      <vt:lpstr>Technical</vt:lpstr>
      <vt:lpstr>Times</vt:lpstr>
      <vt:lpstr>Times New Roman</vt:lpstr>
      <vt:lpstr>Verdana</vt:lpstr>
      <vt:lpstr>Wingdings</vt:lpstr>
      <vt:lpstr>Wingdings 2</vt:lpstr>
      <vt:lpstr>Nature</vt:lpstr>
      <vt:lpstr>Increasing STEM Students’ Motivation:  Strategies That Work </vt:lpstr>
      <vt:lpstr>Motivation</vt:lpstr>
      <vt:lpstr>Why Is It Often Difficult to  Motivate STEM Students?</vt:lpstr>
      <vt:lpstr>PowerPoint Presentation</vt:lpstr>
      <vt:lpstr>Three Important Levers that Influence Motivation</vt:lpstr>
      <vt:lpstr>Motivation Principles</vt:lpstr>
      <vt:lpstr>Learned Helplessness*</vt:lpstr>
      <vt:lpstr>Solving Anagrams  http://www.youtube.com/watch?v=MTqBP-x3yR0</vt:lpstr>
      <vt:lpstr>Remediation of Learned Helplessness Requires That We:</vt:lpstr>
      <vt:lpstr>The Cure for Learned Helplessness</vt:lpstr>
      <vt:lpstr>Ways to Create  A Supportive Environment</vt:lpstr>
      <vt:lpstr>PowerPoint Presentation</vt:lpstr>
      <vt:lpstr>     Five Bases of  Intrinsic Motivation </vt:lpstr>
      <vt:lpstr>Strategies for Enhancing  Student Autonomy </vt:lpstr>
      <vt:lpstr>Strategies for Enhancing Competence  </vt:lpstr>
      <vt:lpstr>More Strategies for  Enhancing Competence  </vt:lpstr>
      <vt:lpstr>Metacognition</vt:lpstr>
      <vt:lpstr>PowerPoint Presentation</vt:lpstr>
      <vt:lpstr>PowerPoint Presentation</vt:lpstr>
      <vt:lpstr>Sharing Strategies that Have Worked for Others Can Be Very Motivational</vt:lpstr>
      <vt:lpstr>Top 5 Reasons Students Did Poorly on Test 1 in General Chemistry</vt:lpstr>
      <vt:lpstr>Top 5 Reasons Students Made an A on Test 1:</vt:lpstr>
      <vt:lpstr>PowerPoint Presentation</vt:lpstr>
      <vt:lpstr>Comments from Engineering Students  about what they changed for Test 3*</vt:lpstr>
      <vt:lpstr>PowerPoint Presentation</vt:lpstr>
      <vt:lpstr>PowerPoint Presentation</vt:lpstr>
      <vt:lpstr>Mindset* is Important! </vt:lpstr>
      <vt:lpstr>Responses to Many Situations  are Based on Mindset </vt:lpstr>
      <vt:lpstr>   Which mindset about intelligence  do you think most students have?</vt:lpstr>
      <vt:lpstr>Which mindset about student intelligence  do you think most faculty have?</vt:lpstr>
      <vt:lpstr>Which mindset about student intelligence do you think most STEM faculty have?</vt:lpstr>
      <vt:lpstr>PowerPoint Presentation</vt:lpstr>
      <vt:lpstr>Mindset* is Important! </vt:lpstr>
      <vt:lpstr>Responses to Many Situations  are Based on Mindset </vt:lpstr>
      <vt:lpstr>PowerPoint Presentation</vt:lpstr>
      <vt:lpstr>PowerPoint Presentation</vt:lpstr>
      <vt:lpstr>PowerPoint Presentation</vt:lpstr>
      <vt:lpstr>PowerPoint Presentation</vt:lpstr>
      <vt:lpstr>Strategies for Enhancing  Belonging and Relatedness</vt:lpstr>
      <vt:lpstr>Strategies for Enhancing Self-Esteem  </vt:lpstr>
      <vt:lpstr>Strategies for Enhancing  Involvement and Enjoyment </vt:lpstr>
      <vt:lpstr>Teacher’s Role in Student Motivation Eric Hobson, Albany College of Pharmacy</vt:lpstr>
      <vt:lpstr>The Experience of One Professor  at Miles College</vt:lpstr>
      <vt:lpstr>Professor Charles N. Morris III</vt:lpstr>
      <vt:lpstr>Faculty can significantly increase student motivation by… </vt:lpstr>
      <vt:lpstr> Metacognitive Get Acquainted Activity*</vt:lpstr>
      <vt:lpstr>Reflection Activity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Stress</dc:title>
  <dc:creator>Authorized User</dc:creator>
  <cp:lastModifiedBy>Saundra</cp:lastModifiedBy>
  <cp:revision>304</cp:revision>
  <cp:lastPrinted>2016-01-07T06:27:52Z</cp:lastPrinted>
  <dcterms:created xsi:type="dcterms:W3CDTF">1997-04-11T14:51:18Z</dcterms:created>
  <dcterms:modified xsi:type="dcterms:W3CDTF">2016-08-18T03:31:37Z</dcterms:modified>
</cp:coreProperties>
</file>