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2" r:id="rId1"/>
  </p:sldMasterIdLst>
  <p:sldIdLst>
    <p:sldId id="257" r:id="rId2"/>
    <p:sldId id="258" r:id="rId3"/>
    <p:sldId id="259" r:id="rId4"/>
    <p:sldId id="261" r:id="rId5"/>
    <p:sldId id="260" r:id="rId6"/>
    <p:sldId id="263" r:id="rId7"/>
    <p:sldId id="266" r:id="rId8"/>
    <p:sldId id="265" r:id="rId9"/>
    <p:sldId id="264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BAEE-E539-4DA7-A0DC-1535329E4380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AE938-CFD9-463A-ABEF-42B21FE40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766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BAEE-E539-4DA7-A0DC-1535329E4380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AE938-CFD9-463A-ABEF-42B21FE40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785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BAEE-E539-4DA7-A0DC-1535329E4380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AE938-CFD9-463A-ABEF-42B21FE402C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08704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BAEE-E539-4DA7-A0DC-1535329E4380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AE938-CFD9-463A-ABEF-42B21FE40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4475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BAEE-E539-4DA7-A0DC-1535329E4380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AE938-CFD9-463A-ABEF-42B21FE402C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74881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BAEE-E539-4DA7-A0DC-1535329E4380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AE938-CFD9-463A-ABEF-42B21FE40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1490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BAEE-E539-4DA7-A0DC-1535329E4380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AE938-CFD9-463A-ABEF-42B21FE40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1925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BAEE-E539-4DA7-A0DC-1535329E4380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AE938-CFD9-463A-ABEF-42B21FE40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109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BAEE-E539-4DA7-A0DC-1535329E4380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AE938-CFD9-463A-ABEF-42B21FE40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622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BAEE-E539-4DA7-A0DC-1535329E4380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AE938-CFD9-463A-ABEF-42B21FE40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926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BAEE-E539-4DA7-A0DC-1535329E4380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AE938-CFD9-463A-ABEF-42B21FE40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137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BAEE-E539-4DA7-A0DC-1535329E4380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AE938-CFD9-463A-ABEF-42B21FE40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957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BAEE-E539-4DA7-A0DC-1535329E4380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AE938-CFD9-463A-ABEF-42B21FE40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8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BAEE-E539-4DA7-A0DC-1535329E4380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AE938-CFD9-463A-ABEF-42B21FE40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143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BAEE-E539-4DA7-A0DC-1535329E4380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AE938-CFD9-463A-ABEF-42B21FE40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998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BAEE-E539-4DA7-A0DC-1535329E4380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AE938-CFD9-463A-ABEF-42B21FE40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933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6BAEE-E539-4DA7-A0DC-1535329E4380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2AE938-CFD9-463A-ABEF-42B21FE40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38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  <p:sldLayoutId id="2147483874" r:id="rId12"/>
    <p:sldLayoutId id="2147483875" r:id="rId13"/>
    <p:sldLayoutId id="2147483876" r:id="rId14"/>
    <p:sldLayoutId id="2147483877" r:id="rId15"/>
    <p:sldLayoutId id="21474838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michaelides@ulm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256" y="3499659"/>
            <a:ext cx="10993549" cy="1321724"/>
          </a:xfrm>
        </p:spPr>
        <p:txBody>
          <a:bodyPr>
            <a:normAutofit/>
          </a:bodyPr>
          <a:lstStyle/>
          <a:p>
            <a:r>
              <a:rPr lang="en-US" dirty="0" smtClean="0"/>
              <a:t>Quality Enhancement Plan</a:t>
            </a:r>
            <a:endParaRPr lang="en-US" dirty="0"/>
          </a:p>
        </p:txBody>
      </p:sp>
      <p:pic>
        <p:nvPicPr>
          <p:cNvPr id="1026" name="Picture 2" descr="ULM QEP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751" y="647142"/>
            <a:ext cx="8902840" cy="1691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865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Barbara Michaelides, Chair</a:t>
            </a:r>
          </a:p>
          <a:p>
            <a:r>
              <a:rPr lang="en-US" sz="2800" dirty="0" smtClean="0"/>
              <a:t>Email</a:t>
            </a:r>
            <a:r>
              <a:rPr lang="en-US" sz="2800" smtClean="0"/>
              <a:t>: </a:t>
            </a:r>
            <a:r>
              <a:rPr lang="en-US" sz="2800" smtClean="0">
                <a:solidFill>
                  <a:schemeClr val="tx1"/>
                </a:solidFill>
                <a:hlinkClick r:id="rId2"/>
              </a:rPr>
              <a:t>michaelides@ulm.edu</a:t>
            </a:r>
            <a:r>
              <a:rPr lang="en-US" sz="2800" smtClean="0">
                <a:solidFill>
                  <a:schemeClr val="tx1"/>
                </a:solidFill>
              </a:rPr>
              <a:t> </a:t>
            </a:r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/>
              <a:t>Web Page: www.ulm.edu/qep</a:t>
            </a:r>
          </a:p>
        </p:txBody>
      </p:sp>
    </p:spTree>
    <p:extLst>
      <p:ext uri="{BB962C8B-B14F-4D97-AF65-F5344CB8AC3E}">
        <p14:creationId xmlns:p14="http://schemas.microsoft.com/office/powerpoint/2010/main" val="277208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Quality Enhancement </a:t>
            </a:r>
            <a:r>
              <a:rPr lang="en-US" sz="4800" dirty="0"/>
              <a:t>P</a:t>
            </a:r>
            <a:r>
              <a:rPr lang="en-US" sz="4800" dirty="0" smtClean="0"/>
              <a:t>lan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sz="4000" dirty="0" smtClean="0"/>
              <a:t>ULM’s SACSCOC Reaccreditation/</a:t>
            </a:r>
            <a:r>
              <a:rPr lang="en-US" sz="3000" dirty="0" smtClean="0"/>
              <a:t>Dr. Judy Fellows, Interim Associate Vice President for Academic Affairs</a:t>
            </a:r>
          </a:p>
          <a:p>
            <a:r>
              <a:rPr lang="en-US" sz="4000" dirty="0" smtClean="0"/>
              <a:t>QEP SACSCOC Standard - Enhance student learning and student success</a:t>
            </a:r>
          </a:p>
          <a:p>
            <a:r>
              <a:rPr lang="en-US" sz="4000" dirty="0" smtClean="0"/>
              <a:t>Opportunity</a:t>
            </a:r>
          </a:p>
          <a:p>
            <a:r>
              <a:rPr lang="en-US" sz="4000" dirty="0" smtClean="0"/>
              <a:t>Broad-based Involvement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40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QEP Steering committee 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Barbara Michaelides, Chair</a:t>
            </a:r>
          </a:p>
          <a:p>
            <a:r>
              <a:rPr lang="en-US" dirty="0" smtClean="0"/>
              <a:t>Dr. Mary Adams</a:t>
            </a:r>
          </a:p>
          <a:p>
            <a:r>
              <a:rPr lang="en-US" dirty="0" smtClean="0"/>
              <a:t>Mr. Shannon Banks</a:t>
            </a:r>
          </a:p>
          <a:p>
            <a:r>
              <a:rPr lang="en-US" dirty="0" smtClean="0"/>
              <a:t>Dr. Christine Berry</a:t>
            </a:r>
          </a:p>
          <a:p>
            <a:r>
              <a:rPr lang="en-US" dirty="0" smtClean="0"/>
              <a:t>Dr. Jessica Dolecheck</a:t>
            </a:r>
          </a:p>
          <a:p>
            <a:r>
              <a:rPr lang="en-US" dirty="0" smtClean="0"/>
              <a:t>Dr. Chris Gissendanner</a:t>
            </a:r>
          </a:p>
          <a:p>
            <a:r>
              <a:rPr lang="en-US" dirty="0" smtClean="0"/>
              <a:t>Dr. Paula Griswold</a:t>
            </a:r>
          </a:p>
          <a:p>
            <a:r>
              <a:rPr lang="en-US" dirty="0" smtClean="0"/>
              <a:t>Dr. Myra Lovett</a:t>
            </a:r>
          </a:p>
          <a:p>
            <a:r>
              <a:rPr lang="en-US" dirty="0" smtClean="0"/>
              <a:t>Ms. </a:t>
            </a:r>
            <a:r>
              <a:rPr lang="en-US" dirty="0" err="1" smtClean="0"/>
              <a:t>Cyndy</a:t>
            </a:r>
            <a:r>
              <a:rPr lang="en-US" dirty="0" smtClean="0"/>
              <a:t> Robertson (retired)</a:t>
            </a:r>
          </a:p>
          <a:p>
            <a:r>
              <a:rPr lang="en-US" dirty="0" smtClean="0"/>
              <a:t>Mr. Cliff Tresner</a:t>
            </a:r>
          </a:p>
          <a:p>
            <a:r>
              <a:rPr lang="en-US" dirty="0" smtClean="0"/>
              <a:t>Ms. Hannah Livingston, Community Representative</a:t>
            </a:r>
          </a:p>
          <a:p>
            <a:r>
              <a:rPr lang="en-US" dirty="0" smtClean="0"/>
              <a:t>Ms. Kaitlin Arnett, Student Representative (graduated)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10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Per SACSCOC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4000" dirty="0" smtClean="0"/>
              <a:t>Input from constituents</a:t>
            </a:r>
          </a:p>
          <a:p>
            <a:pPr lvl="1"/>
            <a:r>
              <a:rPr lang="en-US" sz="4000" dirty="0" smtClean="0"/>
              <a:t>Align with Strategic Plan</a:t>
            </a:r>
          </a:p>
          <a:p>
            <a:pPr lvl="1"/>
            <a:r>
              <a:rPr lang="en-US" sz="4000" dirty="0" smtClean="0"/>
              <a:t>Product of Institutional Research</a:t>
            </a:r>
          </a:p>
          <a:p>
            <a:pPr lvl="1"/>
            <a:r>
              <a:rPr lang="en-US" sz="4000" dirty="0" smtClean="0"/>
              <a:t>Very narrow focus</a:t>
            </a:r>
          </a:p>
          <a:p>
            <a:pPr lvl="1"/>
            <a:r>
              <a:rPr lang="en-US" sz="4000" dirty="0" smtClean="0"/>
              <a:t>Able to assess</a:t>
            </a:r>
          </a:p>
          <a:p>
            <a:pPr lvl="1"/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89065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417" y="847724"/>
            <a:ext cx="11029616" cy="628651"/>
          </a:xfrm>
        </p:spPr>
        <p:txBody>
          <a:bodyPr>
            <a:noAutofit/>
          </a:bodyPr>
          <a:lstStyle/>
          <a:p>
            <a:r>
              <a:rPr lang="en-US" sz="4800" dirty="0" smtClean="0"/>
              <a:t>Broad Input</a:t>
            </a:r>
            <a:endParaRPr lang="en-US" sz="4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752599" y="2085975"/>
          <a:ext cx="8715377" cy="4114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2257">
                  <a:extLst>
                    <a:ext uri="{9D8B030D-6E8A-4147-A177-3AD203B41FA5}">
                      <a16:colId xmlns:a16="http://schemas.microsoft.com/office/drawing/2014/main" val="605846634"/>
                    </a:ext>
                  </a:extLst>
                </a:gridCol>
                <a:gridCol w="2211609">
                  <a:extLst>
                    <a:ext uri="{9D8B030D-6E8A-4147-A177-3AD203B41FA5}">
                      <a16:colId xmlns:a16="http://schemas.microsoft.com/office/drawing/2014/main" val="583172924"/>
                    </a:ext>
                  </a:extLst>
                </a:gridCol>
                <a:gridCol w="2293520">
                  <a:extLst>
                    <a:ext uri="{9D8B030D-6E8A-4147-A177-3AD203B41FA5}">
                      <a16:colId xmlns:a16="http://schemas.microsoft.com/office/drawing/2014/main" val="1830851868"/>
                    </a:ext>
                  </a:extLst>
                </a:gridCol>
                <a:gridCol w="2227991">
                  <a:extLst>
                    <a:ext uri="{9D8B030D-6E8A-4147-A177-3AD203B41FA5}">
                      <a16:colId xmlns:a16="http://schemas.microsoft.com/office/drawing/2014/main" val="3695718788"/>
                    </a:ext>
                  </a:extLst>
                </a:gridCol>
              </a:tblGrid>
              <a:tr h="446183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Literacy/Competencies  for Success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334059"/>
                  </a:ext>
                </a:extLst>
              </a:tr>
              <a:tr h="6940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Quantitative Literacy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Social Literacy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Metacognition/ Qualitative Literacy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Inquiry/ Intellectual Preparedness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505605"/>
                  </a:ext>
                </a:extLst>
              </a:tr>
              <a:tr h="12393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Financial literacy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Multiculturalism/ Diversity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Intellectual Independence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Analysis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Inquiry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Debate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Etc…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Career Preparedness/ Exploration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274507"/>
                  </a:ext>
                </a:extLst>
              </a:tr>
              <a:tr h="9915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Analytics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</a:rPr>
                        <a:t>Documents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</a:rPr>
                        <a:t>Medical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</a:rPr>
                        <a:t>Etc…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Social Justice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Adaptation for the future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018820"/>
                  </a:ext>
                </a:extLst>
              </a:tr>
              <a:tr h="247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Community Service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Professionalism/soft skills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743749"/>
                  </a:ext>
                </a:extLst>
              </a:tr>
              <a:tr h="4957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Citizenship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25172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2612571" y="0"/>
            <a:ext cx="1747443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49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52400"/>
            <a:ext cx="8596668" cy="1320800"/>
          </a:xfrm>
        </p:spPr>
        <p:txBody>
          <a:bodyPr/>
          <a:lstStyle/>
          <a:p>
            <a:r>
              <a:rPr lang="en-US" dirty="0" smtClean="0"/>
              <a:t>Committee Proposal – 1</a:t>
            </a:r>
            <a:r>
              <a:rPr lang="en-US" baseline="30000" dirty="0" smtClean="0"/>
              <a:t>st</a:t>
            </a:r>
            <a:r>
              <a:rPr lang="en-US" dirty="0" smtClean="0"/>
              <a:t> Draft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7746106"/>
              </p:ext>
            </p:extLst>
          </p:nvPr>
        </p:nvGraphicFramePr>
        <p:xfrm>
          <a:off x="677863" y="2674658"/>
          <a:ext cx="8596312" cy="33878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96663">
                  <a:extLst>
                    <a:ext uri="{9D8B030D-6E8A-4147-A177-3AD203B41FA5}">
                      <a16:colId xmlns:a16="http://schemas.microsoft.com/office/drawing/2014/main" val="3473558178"/>
                    </a:ext>
                  </a:extLst>
                </a:gridCol>
                <a:gridCol w="4299649">
                  <a:extLst>
                    <a:ext uri="{9D8B030D-6E8A-4147-A177-3AD203B41FA5}">
                      <a16:colId xmlns:a16="http://schemas.microsoft.com/office/drawing/2014/main" val="2591125119"/>
                    </a:ext>
                  </a:extLst>
                </a:gridCol>
              </a:tblGrid>
              <a:tr h="33878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LIFE SCIENCES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Basis: Learning to Learn Science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Tracks: Biol 1020 and Biol 1014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>
                          <a:effectLst/>
                        </a:rPr>
                        <a:t>Create academic mapping for meta majors with pathways.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>
                          <a:effectLst/>
                        </a:rPr>
                        <a:t>Create new BIOL course to help students transition to learning and applied science.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>
                          <a:effectLst/>
                        </a:rPr>
                        <a:t>Hire pedagogical expert to teach course; use this position to develop course and develop strategies to teach other faculty and embed in subsequent science courses.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>
                          <a:effectLst/>
                        </a:rPr>
                        <a:t>Redesign a UNIV section to include enhanced math and science study skills (hire consultant to train) and major/career information.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>
                          <a:effectLst/>
                        </a:rPr>
                        <a:t>Add Supplemental Instruction to new BIOL course and UNIV.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>
                          <a:effectLst/>
                        </a:rPr>
                        <a:t>2</a:t>
                      </a:r>
                      <a:r>
                        <a:rPr lang="en-US" sz="1000" baseline="30000">
                          <a:effectLst/>
                        </a:rPr>
                        <a:t>nd</a:t>
                      </a:r>
                      <a:r>
                        <a:rPr lang="en-US" sz="1000">
                          <a:effectLst/>
                        </a:rPr>
                        <a:t> semester – ENGL 1002 with embedded communication skills related to major, profession. Use ENGL 3024 as subsequent course.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>
                          <a:effectLst/>
                        </a:rPr>
                        <a:t>Consider COMM 2060 as continuation of communication skills.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5" marR="6449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BUSINESS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Basis: Learning to Learn Quantitative Methods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Tracks: Math 1016 and QMDS 2010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 dirty="0">
                          <a:effectLst/>
                        </a:rPr>
                        <a:t>Create academic mapping for meta majors with pathways.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 dirty="0">
                          <a:effectLst/>
                        </a:rPr>
                        <a:t>Enhance BUSN 1001 course to help students transition to learning more about major/career.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 dirty="0">
                          <a:effectLst/>
                        </a:rPr>
                        <a:t>Develop more information related to learning math/statistics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 dirty="0">
                          <a:effectLst/>
                        </a:rPr>
                        <a:t>Redesign a UNIV section to include enhanced math study skills (hire consultant to train) and major/career information.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 dirty="0">
                          <a:effectLst/>
                        </a:rPr>
                        <a:t>Add Supplemental Instruction to new MATH 1016 course and UNIV.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 dirty="0">
                          <a:effectLst/>
                        </a:rPr>
                        <a:t>2</a:t>
                      </a:r>
                      <a:r>
                        <a:rPr lang="en-US" sz="1000" baseline="30000" dirty="0">
                          <a:effectLst/>
                        </a:rPr>
                        <a:t>nd</a:t>
                      </a:r>
                      <a:r>
                        <a:rPr lang="en-US" sz="1000" dirty="0">
                          <a:effectLst/>
                        </a:rPr>
                        <a:t> semester – ENGL 1002 with embedded communication skills related to major, profession. Use BUSN 3005 as subsequent course.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 dirty="0">
                          <a:effectLst/>
                        </a:rPr>
                        <a:t>Consider COMM 2060 as continuation of communication skills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5" marR="64495" marT="0" marB="0"/>
                </a:tc>
                <a:extLst>
                  <a:ext uri="{0D108BD9-81ED-4DB2-BD59-A6C34878D82A}">
                    <a16:rowId xmlns:a16="http://schemas.microsoft.com/office/drawing/2014/main" val="13312390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1120332" y="184532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QEP PROPOSAL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PREPARING STUDENTS FOR THE FUTURE WITH ESSENTIAL SKILLS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GOAL: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Essential skills/Competencies – Critical Thinking, Problem-Solving, Quantitative Literacy, Communication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VEHICLE: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Meta-majors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ASSESSMENT: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Based on essential skills/competencies and measured at checkpoints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META MAJORS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640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– Focus too broad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sz="3600" dirty="0" smtClean="0"/>
              <a:t>SACSCOC conference in Dallas – per SACSCOC VP, focus should be extremely narrow</a:t>
            </a:r>
            <a:endParaRPr lang="en-US" sz="3600" dirty="0"/>
          </a:p>
          <a:p>
            <a:r>
              <a:rPr lang="en-US" sz="3600" dirty="0" smtClean="0"/>
              <a:t>Proposal focus narrowed to student learning in gateway core Biology needed for all Health Sciences, pre-pharmacy, and Biology majors.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43263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ULM Strategic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Vision </a:t>
            </a:r>
            <a:r>
              <a:rPr lang="en-US" sz="2800" b="1" dirty="0"/>
              <a:t>Statement</a:t>
            </a:r>
          </a:p>
          <a:p>
            <a:r>
              <a:rPr lang="en-US" sz="2800" dirty="0" smtClean="0"/>
              <a:t>“The </a:t>
            </a:r>
            <a:r>
              <a:rPr lang="en-US" sz="2800" dirty="0"/>
              <a:t>University of Louisiana at Monroe will be recognized among the top 200 universities in the nation for excellence in teaching, research, and innovation, with an emphasis on the health sciences</a:t>
            </a:r>
            <a:r>
              <a:rPr lang="en-US" sz="2800" dirty="0" smtClean="0"/>
              <a:t>.”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287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Institutional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Currently underway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55845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344</TotalTime>
  <Words>311</Words>
  <Application>Microsoft Office PowerPoint</Application>
  <PresentationFormat>Widescreen</PresentationFormat>
  <Paragraphs>100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Symbol</vt:lpstr>
      <vt:lpstr>Times New Roman</vt:lpstr>
      <vt:lpstr>Trebuchet MS</vt:lpstr>
      <vt:lpstr>Wingdings 3</vt:lpstr>
      <vt:lpstr>Facet</vt:lpstr>
      <vt:lpstr>Quality Enhancement Plan</vt:lpstr>
      <vt:lpstr>Quality Enhancement Plan</vt:lpstr>
      <vt:lpstr>QEP Steering committee members</vt:lpstr>
      <vt:lpstr>Per SACSCOC</vt:lpstr>
      <vt:lpstr>Broad Input</vt:lpstr>
      <vt:lpstr>Committee Proposal – 1st Draft</vt:lpstr>
      <vt:lpstr>Review – Focus too broad</vt:lpstr>
      <vt:lpstr>From ULM Strategic Plan</vt:lpstr>
      <vt:lpstr>Institutional Research</vt:lpstr>
      <vt:lpstr>Contact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Enhancement Plan</dc:title>
  <dc:creator>Barbara Michaelides</dc:creator>
  <cp:lastModifiedBy>Noelle Prestridge</cp:lastModifiedBy>
  <cp:revision>11</cp:revision>
  <dcterms:created xsi:type="dcterms:W3CDTF">2017-08-14T16:45:36Z</dcterms:created>
  <dcterms:modified xsi:type="dcterms:W3CDTF">2018-02-07T17:26:46Z</dcterms:modified>
</cp:coreProperties>
</file>