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9" r:id="rId4"/>
    <p:sldId id="257" r:id="rId5"/>
    <p:sldId id="262" r:id="rId6"/>
    <p:sldId id="258" r:id="rId7"/>
    <p:sldId id="266" r:id="rId8"/>
    <p:sldId id="267" r:id="rId9"/>
    <p:sldId id="261" r:id="rId10"/>
    <p:sldId id="265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TALON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Advising and early alert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2123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 Flightpath for advising and curriculum maps</a:t>
            </a:r>
          </a:p>
          <a:p>
            <a:r>
              <a:rPr lang="en-US" sz="2400" dirty="0" smtClean="0"/>
              <a:t>Use TALON for academic alerts and tracking</a:t>
            </a:r>
          </a:p>
          <a:p>
            <a:r>
              <a:rPr lang="en-US" sz="2400" dirty="0" smtClean="0"/>
              <a:t>Phase in beginning in Fall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0642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Barbara Michaelides</a:t>
            </a:r>
          </a:p>
          <a:p>
            <a:pPr marL="0" indent="0">
              <a:buNone/>
            </a:pPr>
            <a:r>
              <a:rPr lang="en-US" dirty="0" smtClean="0"/>
              <a:t>Director of Retention</a:t>
            </a:r>
          </a:p>
          <a:p>
            <a:pPr marL="0" indent="0">
              <a:buNone/>
            </a:pPr>
            <a:r>
              <a:rPr lang="en-US" dirty="0" smtClean="0"/>
              <a:t>Clarke M. Williams Student Success Center</a:t>
            </a:r>
          </a:p>
          <a:p>
            <a:pPr marL="0" indent="0">
              <a:buNone/>
            </a:pPr>
            <a:r>
              <a:rPr lang="en-US" dirty="0" smtClean="0"/>
              <a:t>Michaelides@ulm.edu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8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history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7101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EVP, Dir of Planning &amp; Analysis and I visited Georgia State University</a:t>
            </a:r>
          </a:p>
          <a:p>
            <a:r>
              <a:rPr lang="en-US" sz="2400" dirty="0" smtClean="0"/>
              <a:t>GSU had increase in retention </a:t>
            </a:r>
          </a:p>
          <a:p>
            <a:r>
              <a:rPr lang="en-US" sz="2400" dirty="0" smtClean="0"/>
              <a:t>GSU gained national recognition for change</a:t>
            </a:r>
          </a:p>
          <a:p>
            <a:pPr lvl="1"/>
            <a:r>
              <a:rPr lang="en-US" sz="2400" dirty="0" smtClean="0"/>
              <a:t>Use technology to track student issues</a:t>
            </a:r>
          </a:p>
          <a:p>
            <a:pPr lvl="1"/>
            <a:r>
              <a:rPr lang="en-US" sz="2400" dirty="0" smtClean="0"/>
              <a:t>Use technology for degree audit</a:t>
            </a:r>
          </a:p>
          <a:p>
            <a:pPr lvl="1"/>
            <a:r>
              <a:rPr lang="en-US" sz="2400" dirty="0" smtClean="0"/>
              <a:t>Mandatory advising for first year</a:t>
            </a:r>
          </a:p>
          <a:p>
            <a:pPr lvl="1"/>
            <a:r>
              <a:rPr lang="en-US" sz="2400" dirty="0" smtClean="0"/>
              <a:t>Other checkpoints</a:t>
            </a:r>
          </a:p>
          <a:p>
            <a:pPr lvl="1"/>
            <a:r>
              <a:rPr lang="en-US" sz="2400" dirty="0" smtClean="0"/>
              <a:t>ULM began creation of in-house technology for same purpose</a:t>
            </a:r>
          </a:p>
          <a:p>
            <a:pPr marL="3240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7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TALON – Advising and Retention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Three major functions:</a:t>
            </a:r>
          </a:p>
          <a:p>
            <a:pPr lvl="1"/>
            <a:r>
              <a:rPr lang="en-US" sz="2800" dirty="0" smtClean="0"/>
              <a:t>Advising</a:t>
            </a:r>
          </a:p>
          <a:p>
            <a:pPr lvl="1"/>
            <a:r>
              <a:rPr lang="en-US" sz="2800" dirty="0" smtClean="0"/>
              <a:t>Early alert</a:t>
            </a:r>
          </a:p>
          <a:p>
            <a:pPr lvl="1"/>
            <a:r>
              <a:rPr lang="en-US" sz="2800" dirty="0" smtClean="0"/>
              <a:t>Curricular mapping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023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Talon advising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Holds – on freshmen only for 2 semesters; </a:t>
            </a:r>
          </a:p>
          <a:p>
            <a:r>
              <a:rPr lang="en-US" sz="2400" dirty="0" smtClean="0"/>
              <a:t>Advised in SSC – freshmen; transfers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session; returners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session; students changing majors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session</a:t>
            </a:r>
          </a:p>
          <a:p>
            <a:r>
              <a:rPr lang="en-US" sz="2400" dirty="0" smtClean="0"/>
              <a:t>Faculty role – advise continuing students (</a:t>
            </a:r>
            <a:r>
              <a:rPr lang="en-US" sz="2400" dirty="0" err="1" smtClean="0"/>
              <a:t>Sophs</a:t>
            </a:r>
            <a:r>
              <a:rPr lang="en-US" sz="2400" dirty="0" smtClean="0"/>
              <a:t>, </a:t>
            </a:r>
            <a:r>
              <a:rPr lang="en-US" sz="2400" dirty="0" err="1" smtClean="0"/>
              <a:t>Jrs</a:t>
            </a:r>
            <a:r>
              <a:rPr lang="en-US" sz="2400" dirty="0" smtClean="0"/>
              <a:t>, </a:t>
            </a:r>
            <a:r>
              <a:rPr lang="en-US" sz="2400" dirty="0" err="1" smtClean="0"/>
              <a:t>Srs</a:t>
            </a:r>
            <a:r>
              <a:rPr lang="en-US" sz="2400" dirty="0" smtClean="0"/>
              <a:t>); although students do not have holds, they may be advised; continue with PREP advising</a:t>
            </a:r>
          </a:p>
          <a:p>
            <a:r>
              <a:rPr lang="en-US" sz="2400" dirty="0" smtClean="0"/>
              <a:t>Opportunities for Programs – 60 </a:t>
            </a:r>
            <a:r>
              <a:rPr lang="en-US" sz="2400" dirty="0" err="1" smtClean="0"/>
              <a:t>hr</a:t>
            </a:r>
            <a:r>
              <a:rPr lang="en-US" sz="2400" dirty="0" smtClean="0"/>
              <a:t> degree audit; 90 </a:t>
            </a:r>
            <a:r>
              <a:rPr lang="en-US" sz="2400" dirty="0" err="1" smtClean="0"/>
              <a:t>hr</a:t>
            </a:r>
            <a:r>
              <a:rPr lang="en-US" sz="2400" dirty="0" smtClean="0"/>
              <a:t> degree audit; advising loads, mentoring programs, group advising sessions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3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maps (8 semesters/2 views) – created by programs &amp; uploaded into flightpath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983154"/>
              </p:ext>
            </p:extLst>
          </p:nvPr>
        </p:nvGraphicFramePr>
        <p:xfrm>
          <a:off x="410547" y="2099389"/>
          <a:ext cx="11374016" cy="43387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27050">
                  <a:extLst>
                    <a:ext uri="{9D8B030D-6E8A-4147-A177-3AD203B41FA5}">
                      <a16:colId xmlns:a16="http://schemas.microsoft.com/office/drawing/2014/main" val="2732307957"/>
                    </a:ext>
                  </a:extLst>
                </a:gridCol>
                <a:gridCol w="1080709">
                  <a:extLst>
                    <a:ext uri="{9D8B030D-6E8A-4147-A177-3AD203B41FA5}">
                      <a16:colId xmlns:a16="http://schemas.microsoft.com/office/drawing/2014/main" val="866198578"/>
                    </a:ext>
                  </a:extLst>
                </a:gridCol>
                <a:gridCol w="4599004">
                  <a:extLst>
                    <a:ext uri="{9D8B030D-6E8A-4147-A177-3AD203B41FA5}">
                      <a16:colId xmlns:a16="http://schemas.microsoft.com/office/drawing/2014/main" val="2391350391"/>
                    </a:ext>
                  </a:extLst>
                </a:gridCol>
                <a:gridCol w="1267253">
                  <a:extLst>
                    <a:ext uri="{9D8B030D-6E8A-4147-A177-3AD203B41FA5}">
                      <a16:colId xmlns:a16="http://schemas.microsoft.com/office/drawing/2014/main" val="3797978738"/>
                    </a:ext>
                  </a:extLst>
                </a:gridCol>
              </a:tblGrid>
              <a:tr h="261731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Second Year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453985"/>
                  </a:ext>
                </a:extLst>
              </a:tr>
              <a:tr h="261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First Semester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Hours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Second Semester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Hours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4836137"/>
                  </a:ext>
                </a:extLst>
              </a:tr>
              <a:tr h="446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Chemistry 2030(Organic Chemistry I)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CHEM 1008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Chemistry 2032 (Organic Chemistry II)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CHEM 2030, Spring only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4510097"/>
                  </a:ext>
                </a:extLst>
              </a:tr>
              <a:tr h="6455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Chemistry 2031(Organic Chem I Lab)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credit or registration in CHEM 2030 &amp; ‘C’ or better in CHEM 1010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Chemistry 2033 (Organic Chem II Lab)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credit or registration in CHEM 2032 &amp; ‘C’ or better in CHEM 2031, Spring only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844647"/>
                  </a:ext>
                </a:extLst>
              </a:tr>
              <a:tr h="446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Biology 2040 (Human Anatomy)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BIOL 1020 &amp; 1021, Fall only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Economics 2001</a:t>
                      </a:r>
                      <a:r>
                        <a:rPr lang="en-US" sz="1000" baseline="30000">
                          <a:effectLst/>
                        </a:rPr>
                        <a:t>3</a:t>
                      </a:r>
                      <a:r>
                        <a:rPr lang="en-US" sz="1000">
                          <a:effectLst/>
                        </a:rPr>
                        <a:t> (Core Social Science)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753087"/>
                  </a:ext>
                </a:extLst>
              </a:tr>
              <a:tr h="6455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Biology 2041 (Human Anatomy Lab)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BIOL 1020 &amp; credit or registration in BIOL 2040, Fall only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Biology 3010 (Human Physiology)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BIOL 2020 and CHEM 1007/1009, Spring only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9714036"/>
                  </a:ext>
                </a:extLst>
              </a:tr>
              <a:tr h="6455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Electives</a:t>
                      </a:r>
                      <a:r>
                        <a:rPr lang="en-US" sz="1000" baseline="30000">
                          <a:effectLst/>
                        </a:rPr>
                        <a:t>1</a:t>
                      </a:r>
                      <a:r>
                        <a:rPr lang="en-US" sz="1000">
                          <a:effectLst/>
                        </a:rPr>
                        <a:t> (Core Humanities)** 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Literature, Foreign Language, Communications, History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Biology 3013 (Human Physiology Lab)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BIOL 2020 and CHEM 1007/1009, Spring only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535597"/>
                  </a:ext>
                </a:extLst>
              </a:tr>
              <a:tr h="446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Biology 2020 (Cell Biology)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**pre-req: credit in CHEM 1008)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Comm Studies 2001 (Public Speaking)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213939"/>
                  </a:ext>
                </a:extLst>
              </a:tr>
              <a:tr h="2762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Total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Total 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4031971"/>
                  </a:ext>
                </a:extLst>
              </a:tr>
              <a:tr h="2617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4370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69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TALON EARLY ALERT FUNCTION </a:t>
            </a:r>
            <a:r>
              <a:rPr lang="en-US" sz="2700" dirty="0" smtClean="0"/>
              <a:t>(replace Grades 1</a:t>
            </a:r>
            <a:r>
              <a:rPr lang="en-US" sz="2700" baseline="30000" dirty="0" smtClean="0"/>
              <a:t>st</a:t>
            </a:r>
            <a:r>
              <a:rPr lang="en-US" sz="2700" dirty="0" smtClean="0"/>
              <a:t>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6432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Instructors sign in to create academic alert for: missing classes, missed assignments, grades below “C,” other</a:t>
            </a:r>
          </a:p>
          <a:p>
            <a:r>
              <a:rPr lang="en-US" sz="2400" dirty="0" smtClean="0"/>
              <a:t>Instructors remain the director of classroom management</a:t>
            </a:r>
          </a:p>
          <a:p>
            <a:r>
              <a:rPr lang="en-US" sz="2400" dirty="0" smtClean="0"/>
              <a:t>Instructors will receive emails at semester check points (first quarter and third quarter); Midterm will be covered by the input of midterm grades into Banner</a:t>
            </a:r>
          </a:p>
          <a:p>
            <a:r>
              <a:rPr lang="en-US" sz="2400" dirty="0" smtClean="0"/>
              <a:t>There will also be automatic alerts generated by the program like term GPA &lt; 2.0, falling below 12 </a:t>
            </a:r>
            <a:r>
              <a:rPr lang="en-US" sz="2400" dirty="0" err="1" smtClean="0"/>
              <a:t>hrs</a:t>
            </a:r>
            <a:r>
              <a:rPr lang="en-US" sz="2400" dirty="0" smtClean="0"/>
              <a:t> after dropping, and others</a:t>
            </a:r>
          </a:p>
          <a:p>
            <a:r>
              <a:rPr lang="en-US" sz="2400" dirty="0" smtClean="0"/>
              <a:t>Difference w/ Grades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– ongoing rather than on specific dates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318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Pilot fall 2017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Reviewed results with Dr. Saulsberry and Dr. McCown</a:t>
            </a:r>
          </a:p>
          <a:p>
            <a:r>
              <a:rPr lang="en-US" sz="2400" dirty="0" smtClean="0"/>
              <a:t>Reviewed advising satisfaction survey</a:t>
            </a:r>
          </a:p>
          <a:p>
            <a:r>
              <a:rPr lang="en-US" sz="2400" dirty="0" smtClean="0"/>
              <a:t>Psychology advising of freshmen in SSC</a:t>
            </a:r>
          </a:p>
          <a:p>
            <a:r>
              <a:rPr lang="en-US" sz="2400" dirty="0" smtClean="0"/>
              <a:t>Through “hiccups” determined that the following should also be advised in SSC for first advising session only</a:t>
            </a:r>
          </a:p>
          <a:p>
            <a:pPr lvl="1"/>
            <a:r>
              <a:rPr lang="en-US" sz="2400" dirty="0" smtClean="0"/>
              <a:t>Transfer students</a:t>
            </a:r>
          </a:p>
          <a:p>
            <a:pPr lvl="1"/>
            <a:r>
              <a:rPr lang="en-US" sz="2400" dirty="0" smtClean="0"/>
              <a:t>Readmits (returning students)</a:t>
            </a:r>
          </a:p>
          <a:p>
            <a:pPr lvl="1"/>
            <a:r>
              <a:rPr lang="en-US" sz="2400" dirty="0" smtClean="0"/>
              <a:t>Changes of major</a:t>
            </a:r>
          </a:p>
        </p:txBody>
      </p:sp>
    </p:spTree>
    <p:extLst>
      <p:ext uri="{BB962C8B-B14F-4D97-AF65-F5344CB8AC3E}">
        <p14:creationId xmlns:p14="http://schemas.microsoft.com/office/powerpoint/2010/main" val="2207516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SSC advising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Serve programs</a:t>
            </a:r>
          </a:p>
          <a:p>
            <a:r>
              <a:rPr lang="en-US" sz="2400" dirty="0" smtClean="0"/>
              <a:t>Meet with Program </a:t>
            </a:r>
            <a:r>
              <a:rPr lang="en-US" sz="2400" dirty="0"/>
              <a:t>C</a:t>
            </a:r>
            <a:r>
              <a:rPr lang="en-US" sz="2400" dirty="0" smtClean="0"/>
              <a:t>oordinators each fall and spring for updates, etc.</a:t>
            </a:r>
          </a:p>
          <a:p>
            <a:r>
              <a:rPr lang="en-US" sz="2400" dirty="0" smtClean="0"/>
              <a:t>Advisor training when newly hired to include intense training in curriculum analysis and evaluation</a:t>
            </a:r>
          </a:p>
          <a:p>
            <a:r>
              <a:rPr lang="en-US" sz="2400" dirty="0" smtClean="0"/>
              <a:t>Work closely with Coordinator of Advising Support regarding credit evaluation</a:t>
            </a:r>
          </a:p>
          <a:p>
            <a:r>
              <a:rPr lang="en-US" sz="2400" dirty="0" smtClean="0"/>
              <a:t>Communication flow with Program Coordinators for approval of use of credit</a:t>
            </a:r>
          </a:p>
          <a:p>
            <a:r>
              <a:rPr lang="en-US" sz="2400" dirty="0" smtClean="0"/>
              <a:t>SSC provides Program Coordinators with course descriptions and, in some cases, suggestions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305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challenges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48296"/>
          </a:xfrm>
        </p:spPr>
        <p:txBody>
          <a:bodyPr/>
          <a:lstStyle/>
          <a:p>
            <a:pPr lvl="1"/>
            <a:r>
              <a:rPr lang="en-US" sz="2800" dirty="0" smtClean="0"/>
              <a:t>Make sure courses are programmed correctly to avoid unnecessary overrides</a:t>
            </a:r>
          </a:p>
          <a:p>
            <a:pPr lvl="1"/>
            <a:r>
              <a:rPr lang="en-US" sz="2800" dirty="0" smtClean="0"/>
              <a:t>Review curriculum map for flow for students beginning in fall versus students beginning in spring</a:t>
            </a:r>
          </a:p>
          <a:p>
            <a:pPr lvl="1"/>
            <a:r>
              <a:rPr lang="en-US" sz="2800" dirty="0" smtClean="0"/>
              <a:t>Consider minimum requirements for programs to include processes like: required degree audits (60 &amp; 90 </a:t>
            </a:r>
            <a:r>
              <a:rPr lang="en-US" sz="2800" dirty="0" err="1" smtClean="0"/>
              <a:t>cr</a:t>
            </a:r>
            <a:r>
              <a:rPr lang="en-US" sz="2800" dirty="0" smtClean="0"/>
              <a:t> </a:t>
            </a:r>
            <a:r>
              <a:rPr lang="en-US" sz="2800" dirty="0" err="1" smtClean="0"/>
              <a:t>hr</a:t>
            </a:r>
            <a:r>
              <a:rPr lang="en-US" sz="2800" dirty="0" smtClean="0"/>
              <a:t>); mentoring; career info</a:t>
            </a:r>
          </a:p>
          <a:p>
            <a:pPr lvl="1"/>
            <a:r>
              <a:rPr lang="en-US" sz="2800" dirty="0" smtClean="0"/>
              <a:t>Faculty workload – have required assignments for student contacts per above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475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489</TotalTime>
  <Words>700</Words>
  <Application>Microsoft Office PowerPoint</Application>
  <PresentationFormat>Widescreen</PresentationFormat>
  <Paragraphs>106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Gill Sans MT</vt:lpstr>
      <vt:lpstr>Times New Roman</vt:lpstr>
      <vt:lpstr>Wingdings 2</vt:lpstr>
      <vt:lpstr>Dividend</vt:lpstr>
      <vt:lpstr>TALON</vt:lpstr>
      <vt:lpstr>history</vt:lpstr>
      <vt:lpstr>TALON – Advising and Retention</vt:lpstr>
      <vt:lpstr>Talon advising</vt:lpstr>
      <vt:lpstr>Curriculum maps (8 semesters/2 views) – created by programs &amp; uploaded into flightpath</vt:lpstr>
      <vt:lpstr>TALON EARLY ALERT FUNCTION (replace Grades 1st)</vt:lpstr>
      <vt:lpstr>Pilot fall 2017</vt:lpstr>
      <vt:lpstr>SSC advising</vt:lpstr>
      <vt:lpstr>challenges</vt:lpstr>
      <vt:lpstr>plan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TALON</dc:title>
  <dc:creator>Barbara Michaelides</dc:creator>
  <cp:lastModifiedBy>Noelle Prestridge</cp:lastModifiedBy>
  <cp:revision>18</cp:revision>
  <dcterms:created xsi:type="dcterms:W3CDTF">2018-01-02T20:38:24Z</dcterms:created>
  <dcterms:modified xsi:type="dcterms:W3CDTF">2018-02-07T17:27:02Z</dcterms:modified>
</cp:coreProperties>
</file>