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71" r:id="rId4"/>
    <p:sldId id="266" r:id="rId5"/>
    <p:sldId id="269" r:id="rId6"/>
    <p:sldId id="272" r:id="rId7"/>
    <p:sldId id="270" r:id="rId8"/>
    <p:sldId id="261" r:id="rId9"/>
    <p:sldId id="262" r:id="rId10"/>
    <p:sldId id="263" r:id="rId11"/>
    <p:sldId id="264" r:id="rId12"/>
    <p:sldId id="265"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B82"/>
    <a:srgbClr val="28659C"/>
    <a:srgbClr val="02B53C"/>
    <a:srgbClr val="342EA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5737214587998E-2"/>
          <c:y val="0"/>
          <c:w val="0.89308391828232758"/>
          <c:h val="0.77888968642043932"/>
        </c:manualLayout>
      </c:layout>
      <c:barChart>
        <c:barDir val="bar"/>
        <c:grouping val="percentStacked"/>
        <c:varyColors val="0"/>
        <c:ser>
          <c:idx val="0"/>
          <c:order val="0"/>
          <c:tx>
            <c:strRef>
              <c:f>Sheet1!$B$1</c:f>
              <c:strCache>
                <c:ptCount val="1"/>
                <c:pt idx="0">
                  <c:v>High School Dropout</c:v>
                </c:pt>
              </c:strCache>
            </c:strRef>
          </c:tx>
          <c:spPr>
            <a:solidFill>
              <a:srgbClr val="8A9747"/>
            </a:solidFill>
            <a:ln>
              <a:noFill/>
            </a:ln>
            <a:effectLst/>
          </c:spPr>
          <c:invertIfNegative val="0"/>
          <c:dLbls>
            <c:dLbl>
              <c:idx val="0"/>
              <c:layout>
                <c:manualLayout>
                  <c:x val="1.1318554883458202E-2"/>
                  <c:y val="0"/>
                </c:manualLayout>
              </c:layout>
              <c:tx>
                <c:rich>
                  <a:bodyPr/>
                  <a:lstStyle/>
                  <a:p>
                    <a:fld id="{6CB3ED42-D41A-4242-AE8C-389490979EF8}" type="VALUE">
                      <a:rPr lang="en-US" smtClean="0"/>
                      <a:pPr/>
                      <a:t>[VALUE]</a:t>
                    </a:fld>
                    <a:r>
                      <a:rPr lang="en-US" dirty="0"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B7-4913-805F-6E24010C5E70}"/>
                </c:ext>
              </c:extLst>
            </c:dLbl>
            <c:dLbl>
              <c:idx val="1"/>
              <c:layout>
                <c:manualLayout>
                  <c:x val="8.7281070096582748E-3"/>
                  <c:y val="4.2432809984206303E-3"/>
                </c:manualLayout>
              </c:layout>
              <c:tx>
                <c:rich>
                  <a:bodyPr/>
                  <a:lstStyle/>
                  <a:p>
                    <a:r>
                      <a:rPr lang="en-US" sz="2800" b="0" dirty="0" smtClean="0">
                        <a:ln w="3175" cmpd="thickThin">
                          <a:noFill/>
                          <a:prstDash val="solid"/>
                        </a:ln>
                        <a:effectLst>
                          <a:outerShdw blurRad="38100" dist="38100" dir="2700000" algn="tl">
                            <a:srgbClr val="000000">
                              <a:alpha val="43137"/>
                            </a:srgbClr>
                          </a:outerShdw>
                        </a:effectLst>
                      </a:rPr>
                      <a:t>4%</a:t>
                    </a:r>
                    <a:endParaRPr lang="en-US" sz="2800" b="0" dirty="0">
                      <a:ln w="3175" cmpd="thickThin">
                        <a:noFill/>
                        <a:prstDash val="solid"/>
                      </a:ln>
                      <a:effectLst>
                        <a:outerShdw blurRad="38100" dist="38100" dir="2700000" algn="tl">
                          <a:srgbClr val="000000">
                            <a:alpha val="43137"/>
                          </a:srgbClr>
                        </a:outerShdw>
                      </a:effectLst>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B7-4913-805F-6E24010C5E7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ln w="3175" cmpd="thickThin">
                      <a:noFill/>
                      <a:prstDash val="solid"/>
                    </a:ln>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Sheet1!$A$3:$A$5</c:f>
              <c:numCache>
                <c:formatCode>General</c:formatCode>
                <c:ptCount val="2"/>
                <c:pt idx="0">
                  <c:v>2015</c:v>
                </c:pt>
                <c:pt idx="1">
                  <c:v>1991</c:v>
                </c:pt>
              </c:numCache>
            </c:numRef>
          </c:cat>
          <c:val>
            <c:numRef>
              <c:f>Sheet1!$B$3:$B$5</c:f>
              <c:numCache>
                <c:formatCode>General</c:formatCode>
                <c:ptCount val="2"/>
                <c:pt idx="0">
                  <c:v>2</c:v>
                </c:pt>
                <c:pt idx="1">
                  <c:v>4</c:v>
                </c:pt>
              </c:numCache>
            </c:numRef>
          </c:val>
          <c:extLst>
            <c:ext xmlns:c16="http://schemas.microsoft.com/office/drawing/2014/chart" uri="{C3380CC4-5D6E-409C-BE32-E72D297353CC}">
              <c16:uniqueId val="{00000002-BEB7-4913-805F-6E24010C5E70}"/>
            </c:ext>
          </c:extLst>
        </c:ser>
        <c:ser>
          <c:idx val="1"/>
          <c:order val="1"/>
          <c:tx>
            <c:strRef>
              <c:f>Sheet1!$C$1</c:f>
              <c:strCache>
                <c:ptCount val="1"/>
                <c:pt idx="0">
                  <c:v>High School graduate</c:v>
                </c:pt>
              </c:strCache>
            </c:strRef>
          </c:tx>
          <c:spPr>
            <a:solidFill>
              <a:srgbClr val="02B53C"/>
            </a:solidFill>
            <a:ln>
              <a:noFill/>
            </a:ln>
            <a:effectLst/>
          </c:spPr>
          <c:invertIfNegative val="0"/>
          <c:dLbls>
            <c:dLbl>
              <c:idx val="0"/>
              <c:tx>
                <c:rich>
                  <a:bodyPr/>
                  <a:lstStyle/>
                  <a:p>
                    <a:r>
                      <a:rPr lang="en-US" smtClean="0"/>
                      <a:t>18%</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B7-4913-805F-6E24010C5E70}"/>
                </c:ext>
              </c:extLst>
            </c:dLbl>
            <c:dLbl>
              <c:idx val="1"/>
              <c:tx>
                <c:rich>
                  <a:bodyPr/>
                  <a:lstStyle/>
                  <a:p>
                    <a:r>
                      <a:rPr lang="en-US" sz="2800" b="0" smtClean="0">
                        <a:ln w="3175" cmpd="dbl">
                          <a:noFill/>
                        </a:ln>
                        <a:effectLst>
                          <a:outerShdw blurRad="38100" dist="38100" dir="2700000" algn="tl">
                            <a:srgbClr val="000000">
                              <a:alpha val="43137"/>
                            </a:srgbClr>
                          </a:outerShdw>
                        </a:effectLst>
                      </a:rPr>
                      <a:t>28%</a:t>
                    </a:r>
                    <a:endParaRPr lang="en-US" sz="2800" b="0">
                      <a:ln w="3175" cmpd="dbl">
                        <a:noFill/>
                      </a:ln>
                      <a:effectLst>
                        <a:outerShdw blurRad="38100" dist="38100" dir="2700000" algn="tl">
                          <a:srgbClr val="000000">
                            <a:alpha val="43137"/>
                          </a:srgbClr>
                        </a:outerShdw>
                      </a:effectLst>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B7-4913-805F-6E24010C5E7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ln w="3175" cmpd="dbl">
                      <a:noFill/>
                    </a:ln>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Sheet1!$A$3:$A$5</c:f>
              <c:numCache>
                <c:formatCode>General</c:formatCode>
                <c:ptCount val="2"/>
                <c:pt idx="0">
                  <c:v>2015</c:v>
                </c:pt>
                <c:pt idx="1">
                  <c:v>1991</c:v>
                </c:pt>
              </c:numCache>
            </c:numRef>
          </c:cat>
          <c:val>
            <c:numRef>
              <c:f>Sheet1!$C$3:$C$5</c:f>
              <c:numCache>
                <c:formatCode>General</c:formatCode>
                <c:ptCount val="2"/>
                <c:pt idx="0">
                  <c:v>18</c:v>
                </c:pt>
                <c:pt idx="1">
                  <c:v>28</c:v>
                </c:pt>
              </c:numCache>
            </c:numRef>
          </c:val>
          <c:extLst>
            <c:ext xmlns:c16="http://schemas.microsoft.com/office/drawing/2014/chart" uri="{C3380CC4-5D6E-409C-BE32-E72D297353CC}">
              <c16:uniqueId val="{00000005-BEB7-4913-805F-6E24010C5E70}"/>
            </c:ext>
          </c:extLst>
        </c:ser>
        <c:ser>
          <c:idx val="2"/>
          <c:order val="2"/>
          <c:tx>
            <c:strRef>
              <c:f>Sheet1!$D$1</c:f>
              <c:strCache>
                <c:ptCount val="1"/>
                <c:pt idx="0">
                  <c:v>Some college, no degree</c:v>
                </c:pt>
              </c:strCache>
            </c:strRef>
          </c:tx>
          <c:spPr>
            <a:solidFill>
              <a:srgbClr val="02B5A0"/>
            </a:solidFill>
            <a:ln>
              <a:noFill/>
            </a:ln>
            <a:effectLst/>
          </c:spPr>
          <c:invertIfNegative val="0"/>
          <c:dLbls>
            <c:dLbl>
              <c:idx val="0"/>
              <c:tx>
                <c:rich>
                  <a:bodyPr/>
                  <a:lstStyle/>
                  <a:p>
                    <a:r>
                      <a:rPr lang="en-US" sz="2800" b="0" smtClean="0">
                        <a:ln w="3175" cmpd="dbl">
                          <a:noFill/>
                        </a:ln>
                        <a:effectLst>
                          <a:outerShdw blurRad="38100" dist="38100" dir="2700000" algn="tl">
                            <a:srgbClr val="000000">
                              <a:alpha val="43137"/>
                            </a:srgbClr>
                          </a:outerShdw>
                        </a:effectLst>
                      </a:rPr>
                      <a:t>14%</a:t>
                    </a:r>
                    <a:endParaRPr lang="en-US" sz="2800" b="0">
                      <a:ln w="3175" cmpd="dbl">
                        <a:noFill/>
                      </a:ln>
                      <a:effectLst>
                        <a:outerShdw blurRad="38100" dist="38100" dir="2700000" algn="tl">
                          <a:srgbClr val="000000">
                            <a:alpha val="43137"/>
                          </a:srgbClr>
                        </a:outerShdw>
                      </a:effectLst>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B7-4913-805F-6E24010C5E70}"/>
                </c:ext>
              </c:extLst>
            </c:dLbl>
            <c:dLbl>
              <c:idx val="1"/>
              <c:tx>
                <c:rich>
                  <a:bodyPr/>
                  <a:lstStyle/>
                  <a:p>
                    <a:r>
                      <a:rPr lang="en-US" sz="2800" b="0" smtClean="0">
                        <a:ln w="3175" cmpd="dbl">
                          <a:noFill/>
                        </a:ln>
                        <a:effectLst>
                          <a:outerShdw blurRad="38100" dist="38100" dir="2700000" algn="tl">
                            <a:srgbClr val="000000">
                              <a:alpha val="43137"/>
                            </a:srgbClr>
                          </a:outerShdw>
                        </a:effectLst>
                      </a:rPr>
                      <a:t>19%</a:t>
                    </a:r>
                    <a:endParaRPr lang="en-US" sz="2800" b="0">
                      <a:ln w="3175" cmpd="dbl">
                        <a:noFill/>
                      </a:ln>
                      <a:effectLst>
                        <a:outerShdw blurRad="38100" dist="38100" dir="2700000" algn="tl">
                          <a:srgbClr val="000000">
                            <a:alpha val="43137"/>
                          </a:srgbClr>
                        </a:outerShdw>
                      </a:effectLst>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B7-4913-805F-6E24010C5E7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ln w="3175" cmpd="dbl">
                      <a:noFill/>
                    </a:ln>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Sheet1!$A$3:$A$5</c:f>
              <c:numCache>
                <c:formatCode>General</c:formatCode>
                <c:ptCount val="2"/>
                <c:pt idx="0">
                  <c:v>2015</c:v>
                </c:pt>
                <c:pt idx="1">
                  <c:v>1991</c:v>
                </c:pt>
              </c:numCache>
            </c:numRef>
          </c:cat>
          <c:val>
            <c:numRef>
              <c:f>Sheet1!$D$3:$D$5</c:f>
              <c:numCache>
                <c:formatCode>General</c:formatCode>
                <c:ptCount val="2"/>
                <c:pt idx="0">
                  <c:v>14</c:v>
                </c:pt>
                <c:pt idx="1">
                  <c:v>19</c:v>
                </c:pt>
              </c:numCache>
            </c:numRef>
          </c:val>
          <c:extLst>
            <c:ext xmlns:c16="http://schemas.microsoft.com/office/drawing/2014/chart" uri="{C3380CC4-5D6E-409C-BE32-E72D297353CC}">
              <c16:uniqueId val="{00000008-BEB7-4913-805F-6E24010C5E70}"/>
            </c:ext>
          </c:extLst>
        </c:ser>
        <c:ser>
          <c:idx val="3"/>
          <c:order val="3"/>
          <c:tx>
            <c:strRef>
              <c:f>Sheet1!$E$1</c:f>
              <c:strCache>
                <c:ptCount val="1"/>
                <c:pt idx="0">
                  <c:v>Associate's degree</c:v>
                </c:pt>
              </c:strCache>
            </c:strRef>
          </c:tx>
          <c:spPr>
            <a:solidFill>
              <a:srgbClr val="4BC4D5"/>
            </a:solidFill>
            <a:ln>
              <a:noFill/>
            </a:ln>
            <a:effectLst/>
          </c:spPr>
          <c:invertIfNegative val="0"/>
          <c:dLbls>
            <c:dLbl>
              <c:idx val="0"/>
              <c:tx>
                <c:rich>
                  <a:bodyPr/>
                  <a:lstStyle/>
                  <a:p>
                    <a:r>
                      <a:rPr lang="en-US" smtClean="0"/>
                      <a:t>11%</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B7-4913-805F-6E24010C5E70}"/>
                </c:ext>
              </c:extLst>
            </c:dLbl>
            <c:dLbl>
              <c:idx val="1"/>
              <c:tx>
                <c:rich>
                  <a:bodyPr/>
                  <a:lstStyle/>
                  <a:p>
                    <a:r>
                      <a:rPr lang="en-US" smtClean="0"/>
                      <a:t>9%</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B7-4913-805F-6E24010C5E7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ln w="3175" cmpd="dbl">
                      <a:noFill/>
                    </a:ln>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Sheet1!$A$3:$A$5</c:f>
              <c:numCache>
                <c:formatCode>General</c:formatCode>
                <c:ptCount val="2"/>
                <c:pt idx="0">
                  <c:v>2015</c:v>
                </c:pt>
                <c:pt idx="1">
                  <c:v>1991</c:v>
                </c:pt>
              </c:numCache>
            </c:numRef>
          </c:cat>
          <c:val>
            <c:numRef>
              <c:f>Sheet1!$E$3:$E$5</c:f>
              <c:numCache>
                <c:formatCode>General</c:formatCode>
                <c:ptCount val="2"/>
                <c:pt idx="0">
                  <c:v>11</c:v>
                </c:pt>
                <c:pt idx="1">
                  <c:v>9</c:v>
                </c:pt>
              </c:numCache>
            </c:numRef>
          </c:val>
          <c:extLst>
            <c:ext xmlns:c16="http://schemas.microsoft.com/office/drawing/2014/chart" uri="{C3380CC4-5D6E-409C-BE32-E72D297353CC}">
              <c16:uniqueId val="{0000000B-BEB7-4913-805F-6E24010C5E70}"/>
            </c:ext>
          </c:extLst>
        </c:ser>
        <c:ser>
          <c:idx val="4"/>
          <c:order val="4"/>
          <c:tx>
            <c:strRef>
              <c:f>Sheet1!$F$1</c:f>
              <c:strCache>
                <c:ptCount val="1"/>
                <c:pt idx="0">
                  <c:v>Bachelor's degree and higher</c:v>
                </c:pt>
              </c:strCache>
            </c:strRef>
          </c:tx>
          <c:spPr>
            <a:solidFill>
              <a:srgbClr val="0180B5"/>
            </a:solidFill>
            <a:ln>
              <a:noFill/>
            </a:ln>
            <a:effectLst/>
          </c:spPr>
          <c:invertIfNegative val="0"/>
          <c:dLbls>
            <c:dLbl>
              <c:idx val="0"/>
              <c:tx>
                <c:rich>
                  <a:bodyPr/>
                  <a:lstStyle/>
                  <a:p>
                    <a:r>
                      <a:rPr lang="en-US" smtClean="0"/>
                      <a:t>55%</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B7-4913-805F-6E24010C5E70}"/>
                </c:ext>
              </c:extLst>
            </c:dLbl>
            <c:dLbl>
              <c:idx val="1"/>
              <c:tx>
                <c:rich>
                  <a:bodyPr/>
                  <a:lstStyle/>
                  <a:p>
                    <a:r>
                      <a:rPr lang="en-US" smtClean="0"/>
                      <a:t>40%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B7-4913-805F-6E24010C5E7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ln w="3175" cmpd="dbl">
                      <a:noFill/>
                    </a:ln>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Sheet1!$A$3:$A$5</c:f>
              <c:numCache>
                <c:formatCode>General</c:formatCode>
                <c:ptCount val="2"/>
                <c:pt idx="0">
                  <c:v>2015</c:v>
                </c:pt>
                <c:pt idx="1">
                  <c:v>1991</c:v>
                </c:pt>
              </c:numCache>
            </c:numRef>
          </c:cat>
          <c:val>
            <c:numRef>
              <c:f>Sheet1!$F$3:$F$5</c:f>
              <c:numCache>
                <c:formatCode>General</c:formatCode>
                <c:ptCount val="2"/>
                <c:pt idx="0">
                  <c:v>55</c:v>
                </c:pt>
                <c:pt idx="1">
                  <c:v>40</c:v>
                </c:pt>
              </c:numCache>
            </c:numRef>
          </c:val>
          <c:extLst>
            <c:ext xmlns:c16="http://schemas.microsoft.com/office/drawing/2014/chart" uri="{C3380CC4-5D6E-409C-BE32-E72D297353CC}">
              <c16:uniqueId val="{0000000E-BEB7-4913-805F-6E24010C5E70}"/>
            </c:ext>
          </c:extLst>
        </c:ser>
        <c:dLbls>
          <c:dLblPos val="ctr"/>
          <c:showLegendKey val="0"/>
          <c:showVal val="1"/>
          <c:showCatName val="0"/>
          <c:showSerName val="0"/>
          <c:showPercent val="0"/>
          <c:showBubbleSize val="0"/>
        </c:dLbls>
        <c:gapWidth val="79"/>
        <c:overlap val="100"/>
        <c:axId val="170695208"/>
        <c:axId val="170695992"/>
      </c:barChart>
      <c:catAx>
        <c:axId val="17069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crossAx val="170695992"/>
        <c:crosses val="autoZero"/>
        <c:auto val="1"/>
        <c:lblAlgn val="ctr"/>
        <c:lblOffset val="100"/>
        <c:noMultiLvlLbl val="0"/>
      </c:catAx>
      <c:valAx>
        <c:axId val="170695992"/>
        <c:scaling>
          <c:orientation val="minMax"/>
        </c:scaling>
        <c:delete val="1"/>
        <c:axPos val="b"/>
        <c:numFmt formatCode="0%" sourceLinked="1"/>
        <c:majorTickMark val="none"/>
        <c:minorTickMark val="none"/>
        <c:tickLblPos val="nextTo"/>
        <c:crossAx val="170695208"/>
        <c:crosses val="autoZero"/>
        <c:crossBetween val="between"/>
      </c:valAx>
      <c:spPr>
        <a:noFill/>
        <a:ln>
          <a:noFill/>
        </a:ln>
        <a:effectLst/>
      </c:spPr>
    </c:plotArea>
    <c:legend>
      <c:legendPos val="t"/>
      <c:legendEntry>
        <c:idx val="0"/>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4593729878763528E-2"/>
          <c:y val="0.79756463929201982"/>
          <c:w val="0.89999992959200681"/>
          <c:h val="0.16010734498576165"/>
        </c:manualLayout>
      </c:layout>
      <c:overlay val="0"/>
      <c:spPr>
        <a:noFill/>
        <a:ln>
          <a:noFill/>
        </a:ln>
        <a:effectLst/>
      </c:spPr>
      <c:txPr>
        <a:bodyPr rot="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Enrollment</c:v>
                </c:pt>
              </c:strCache>
            </c:strRef>
          </c:tx>
          <c:spPr>
            <a:ln w="31750" cap="rnd">
              <a:solidFill>
                <a:srgbClr val="02B53C"/>
              </a:solidFill>
              <a:round/>
            </a:ln>
            <a:effectLst/>
          </c:spPr>
          <c:marker>
            <c:symbol val="diamond"/>
            <c:size val="6"/>
            <c:spPr>
              <a:solidFill>
                <a:srgbClr val="02B53C"/>
              </a:solidFill>
              <a:ln w="25400">
                <a:solidFill>
                  <a:srgbClr val="02B53C"/>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89494</c:v>
                </c:pt>
                <c:pt idx="1">
                  <c:v>88752</c:v>
                </c:pt>
                <c:pt idx="2">
                  <c:v>89851</c:v>
                </c:pt>
                <c:pt idx="3">
                  <c:v>90439</c:v>
                </c:pt>
                <c:pt idx="4">
                  <c:v>91501</c:v>
                </c:pt>
              </c:numCache>
            </c:numRef>
          </c:val>
          <c:smooth val="0"/>
          <c:extLst>
            <c:ext xmlns:c16="http://schemas.microsoft.com/office/drawing/2014/chart" uri="{C3380CC4-5D6E-409C-BE32-E72D297353CC}">
              <c16:uniqueId val="{00000000-CDED-4C5A-BC8A-855513B2FF17}"/>
            </c:ext>
          </c:extLst>
        </c:ser>
        <c:dLbls>
          <c:showLegendKey val="0"/>
          <c:showVal val="0"/>
          <c:showCatName val="0"/>
          <c:showSerName val="0"/>
          <c:showPercent val="0"/>
          <c:showBubbleSize val="0"/>
        </c:dLbls>
        <c:marker val="1"/>
        <c:smooth val="0"/>
        <c:axId val="360754160"/>
        <c:axId val="360754552"/>
      </c:lineChart>
      <c:catAx>
        <c:axId val="360754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solidFill>
                <a:latin typeface="+mn-lt"/>
                <a:ea typeface="+mn-ea"/>
                <a:cs typeface="+mn-cs"/>
              </a:defRPr>
            </a:pPr>
            <a:endParaRPr lang="en-US"/>
          </a:p>
        </c:txPr>
        <c:crossAx val="360754552"/>
        <c:crosses val="autoZero"/>
        <c:auto val="1"/>
        <c:lblAlgn val="ctr"/>
        <c:lblOffset val="100"/>
        <c:noMultiLvlLbl val="0"/>
      </c:catAx>
      <c:valAx>
        <c:axId val="360754552"/>
        <c:scaling>
          <c:orientation val="minMax"/>
        </c:scaling>
        <c:delete val="1"/>
        <c:axPos val="l"/>
        <c:numFmt formatCode="#,##0" sourceLinked="1"/>
        <c:majorTickMark val="none"/>
        <c:minorTickMark val="none"/>
        <c:tickLblPos val="nextTo"/>
        <c:crossAx val="36075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0.06062</cdr:x>
      <cdr:y>0.29983</cdr:y>
    </cdr:from>
    <cdr:to>
      <cdr:x>0.59535</cdr:x>
      <cdr:y>0.34318</cdr:y>
    </cdr:to>
    <cdr:grpSp>
      <cdr:nvGrpSpPr>
        <cdr:cNvPr id="22" name="Group 21"/>
        <cdr:cNvGrpSpPr/>
      </cdr:nvGrpSpPr>
      <cdr:grpSpPr>
        <a:xfrm xmlns:a="http://schemas.openxmlformats.org/drawingml/2006/main">
          <a:off x="704981" y="1509220"/>
          <a:ext cx="6218644" cy="218206"/>
          <a:chOff x="645310" y="2279173"/>
          <a:chExt cx="5438403" cy="388034"/>
        </a:xfrm>
      </cdr:grpSpPr>
      <cdr:cxnSp macro="">
        <cdr:nvCxnSpPr>
          <cdr:cNvPr id="4" name="Straight Connector 3"/>
          <cdr:cNvCxnSpPr/>
        </cdr:nvCxnSpPr>
        <cdr:spPr>
          <a:xfrm xmlns:a="http://schemas.openxmlformats.org/drawingml/2006/main" flipV="1">
            <a:off x="6077975" y="2280810"/>
            <a:ext cx="0" cy="363794"/>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cxnSp macro="">
        <cdr:nvCxnSpPr>
          <cdr:cNvPr id="3" name="Straight Connector 2"/>
          <cdr:cNvCxnSpPr/>
        </cdr:nvCxnSpPr>
        <cdr:spPr>
          <a:xfrm xmlns:a="http://schemas.openxmlformats.org/drawingml/2006/main" flipV="1">
            <a:off x="648930" y="2279173"/>
            <a:ext cx="0" cy="363794"/>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cxnSp macro="">
        <cdr:nvCxnSpPr>
          <cdr:cNvPr id="6" name="Straight Connector 5"/>
          <cdr:cNvCxnSpPr/>
        </cdr:nvCxnSpPr>
        <cdr:spPr>
          <a:xfrm xmlns:a="http://schemas.openxmlformats.org/drawingml/2006/main">
            <a:off x="645310" y="2665568"/>
            <a:ext cx="2461684" cy="0"/>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cxnSp macro="">
        <cdr:nvCxnSpPr>
          <cdr:cNvPr id="9" name="Straight Connector 8"/>
          <cdr:cNvCxnSpPr/>
        </cdr:nvCxnSpPr>
        <cdr:spPr>
          <a:xfrm xmlns:a="http://schemas.openxmlformats.org/drawingml/2006/main">
            <a:off x="3702665" y="2667207"/>
            <a:ext cx="2381048" cy="0"/>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grpSp>
  </cdr:relSizeAnchor>
  <cdr:relSizeAnchor xmlns:cdr="http://schemas.openxmlformats.org/drawingml/2006/chartDrawing">
    <cdr:from>
      <cdr:x>0.30048</cdr:x>
      <cdr:y>0.29736</cdr:y>
    </cdr:from>
    <cdr:to>
      <cdr:x>0.40072</cdr:x>
      <cdr:y>0.37283</cdr:y>
    </cdr:to>
    <cdr:sp macro="" textlink="">
      <cdr:nvSpPr>
        <cdr:cNvPr id="15" name="TextBox 14"/>
        <cdr:cNvSpPr txBox="1"/>
      </cdr:nvSpPr>
      <cdr:spPr>
        <a:xfrm xmlns:a="http://schemas.openxmlformats.org/drawingml/2006/main">
          <a:off x="3494457" y="1496803"/>
          <a:ext cx="1165742" cy="379884"/>
        </a:xfrm>
        <a:prstGeom xmlns:a="http://schemas.openxmlformats.org/drawingml/2006/main" prst="rect">
          <a:avLst/>
        </a:prstGeom>
        <a:effectLst xmlns:a="http://schemas.openxmlformats.org/drawingml/2006/main">
          <a:outerShdw blurRad="50800" dist="38100" dir="8100000" algn="tr" rotWithShape="0">
            <a:prstClr val="black">
              <a:alpha val="40000"/>
            </a:prstClr>
          </a:outerShdw>
        </a:effectLst>
      </cdr:spPr>
      <cdr:txBody>
        <a:bodyPr xmlns:a="http://schemas.openxmlformats.org/drawingml/2006/main" vertOverflow="clip" wrap="square" rtlCol="0"/>
        <a:lstStyle xmlns:a="http://schemas.openxmlformats.org/drawingml/2006/main"/>
        <a:p xmlns:a="http://schemas.openxmlformats.org/drawingml/2006/main">
          <a:r>
            <a:rPr lang="en-US" sz="2500" b="1" dirty="0" smtClean="0">
              <a:solidFill>
                <a:schemeClr val="bg2">
                  <a:lumMod val="25000"/>
                </a:schemeClr>
              </a:solidFill>
            </a:rPr>
            <a:t>60%</a:t>
          </a:r>
          <a:endParaRPr lang="en-US" sz="2500" b="1" dirty="0">
            <a:solidFill>
              <a:schemeClr val="bg2">
                <a:lumMod val="25000"/>
              </a:schemeClr>
            </a:solidFill>
          </a:endParaRPr>
        </a:p>
      </cdr:txBody>
    </cdr:sp>
  </cdr:relSizeAnchor>
  <cdr:relSizeAnchor xmlns:cdr="http://schemas.openxmlformats.org/drawingml/2006/chartDrawing">
    <cdr:from>
      <cdr:x>0.06014</cdr:x>
      <cdr:y>0.4142</cdr:y>
    </cdr:from>
    <cdr:to>
      <cdr:x>0.45883</cdr:x>
      <cdr:y>0.47932</cdr:y>
    </cdr:to>
    <cdr:grpSp>
      <cdr:nvGrpSpPr>
        <cdr:cNvPr id="23" name="Group 22"/>
        <cdr:cNvGrpSpPr/>
      </cdr:nvGrpSpPr>
      <cdr:grpSpPr>
        <a:xfrm xmlns:a="http://schemas.openxmlformats.org/drawingml/2006/main" rot="10800000">
          <a:off x="699398" y="2084912"/>
          <a:ext cx="4636567" cy="327787"/>
          <a:chOff x="645309" y="2279173"/>
          <a:chExt cx="5438404" cy="388034"/>
        </a:xfrm>
      </cdr:grpSpPr>
      <cdr:cxnSp macro="">
        <cdr:nvCxnSpPr>
          <cdr:cNvPr id="24" name="Straight Connector 23"/>
          <cdr:cNvCxnSpPr/>
        </cdr:nvCxnSpPr>
        <cdr:spPr>
          <a:xfrm xmlns:a="http://schemas.openxmlformats.org/drawingml/2006/main" flipV="1">
            <a:off x="6077975" y="2280810"/>
            <a:ext cx="0" cy="363794"/>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cxnSp macro="">
        <cdr:nvCxnSpPr>
          <cdr:cNvPr id="25" name="Straight Connector 24"/>
          <cdr:cNvCxnSpPr/>
        </cdr:nvCxnSpPr>
        <cdr:spPr>
          <a:xfrm xmlns:a="http://schemas.openxmlformats.org/drawingml/2006/main" flipV="1">
            <a:off x="648930" y="2279173"/>
            <a:ext cx="0" cy="363794"/>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cxnSp macro="">
        <cdr:nvCxnSpPr>
          <cdr:cNvPr id="26" name="Straight Connector 25"/>
          <cdr:cNvCxnSpPr/>
        </cdr:nvCxnSpPr>
        <cdr:spPr>
          <a:xfrm xmlns:a="http://schemas.openxmlformats.org/drawingml/2006/main" rot="10800000" flipH="1" flipV="1">
            <a:off x="645309" y="2665568"/>
            <a:ext cx="2340177" cy="1639"/>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cxnSp macro="">
        <cdr:nvCxnSpPr>
          <cdr:cNvPr id="27" name="Straight Connector 26"/>
          <cdr:cNvCxnSpPr/>
        </cdr:nvCxnSpPr>
        <cdr:spPr>
          <a:xfrm xmlns:a="http://schemas.openxmlformats.org/drawingml/2006/main">
            <a:off x="3702665" y="2667207"/>
            <a:ext cx="2381048" cy="0"/>
          </a:xfrm>
          <a:prstGeom xmlns:a="http://schemas.openxmlformats.org/drawingml/2006/main" prst="line">
            <a:avLst/>
          </a:prstGeom>
          <a:ln xmlns:a="http://schemas.openxmlformats.org/drawingml/2006/main">
            <a:solidFill>
              <a:schemeClr val="bg2">
                <a:lumMod val="50000"/>
              </a:schemeClr>
            </a:solidFill>
            <a:prstDash val="sysDash"/>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grpSp>
  </cdr:relSizeAnchor>
  <cdr:relSizeAnchor xmlns:cdr="http://schemas.openxmlformats.org/drawingml/2006/chartDrawing">
    <cdr:from>
      <cdr:x>0.22857</cdr:x>
      <cdr:y>0.37443</cdr:y>
    </cdr:from>
    <cdr:to>
      <cdr:x>0.30249</cdr:x>
      <cdr:y>0.45425</cdr:y>
    </cdr:to>
    <cdr:sp macro="" textlink="">
      <cdr:nvSpPr>
        <cdr:cNvPr id="28" name="TextBox 1"/>
        <cdr:cNvSpPr txBox="1"/>
      </cdr:nvSpPr>
      <cdr:spPr>
        <a:xfrm xmlns:a="http://schemas.openxmlformats.org/drawingml/2006/main">
          <a:off x="2658141" y="1884748"/>
          <a:ext cx="859653" cy="401781"/>
        </a:xfrm>
        <a:prstGeom xmlns:a="http://schemas.openxmlformats.org/drawingml/2006/main" prst="rect">
          <a:avLst/>
        </a:prstGeom>
        <a:effectLst xmlns:a="http://schemas.openxmlformats.org/drawingml/2006/main">
          <a:outerShdw blurRad="50800" dist="38100" dir="8100000" algn="tr" rotWithShape="0">
            <a:prstClr val="black">
              <a:alpha val="40000"/>
            </a:prstClr>
          </a:outerShdw>
        </a:effectLst>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b="1" dirty="0" smtClean="0">
              <a:solidFill>
                <a:schemeClr val="bg2">
                  <a:lumMod val="25000"/>
                </a:schemeClr>
              </a:solidFill>
            </a:rPr>
            <a:t>45%</a:t>
          </a:r>
          <a:endParaRPr lang="en-US" sz="2500" b="1" dirty="0">
            <a:solidFill>
              <a:schemeClr val="bg2">
                <a:lumMod val="2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42041-0F36-45CF-8148-503C7DED04C4}"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E27C4-EBA9-4145-A1C5-C452E39EAF84}" type="slidenum">
              <a:rPr lang="en-US" smtClean="0"/>
              <a:t>‹#›</a:t>
            </a:fld>
            <a:endParaRPr lang="en-US"/>
          </a:p>
        </p:txBody>
      </p:sp>
    </p:spTree>
    <p:extLst>
      <p:ext uri="{BB962C8B-B14F-4D97-AF65-F5344CB8AC3E}">
        <p14:creationId xmlns:p14="http://schemas.microsoft.com/office/powerpoint/2010/main" val="16916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03266-2BB8-42BC-B825-ED983ED1173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4268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DE3D7-0488-430B-A6A3-4C5F7B284C5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48751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DE3D7-0488-430B-A6A3-4C5F7B284C5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262210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DE3D7-0488-430B-A6A3-4C5F7B284C5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403091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99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42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52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35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52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439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134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60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DE3D7-0488-430B-A6A3-4C5F7B284C5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1452063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32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00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9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DE3D7-0488-430B-A6A3-4C5F7B284C5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43241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DE3D7-0488-430B-A6A3-4C5F7B284C50}"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288194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DE3D7-0488-430B-A6A3-4C5F7B284C50}"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276416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DE3D7-0488-430B-A6A3-4C5F7B284C50}"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415621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DE3D7-0488-430B-A6A3-4C5F7B284C50}"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245062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DE3D7-0488-430B-A6A3-4C5F7B284C50}"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2173116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DE3D7-0488-430B-A6A3-4C5F7B284C50}"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D782D-4AFA-44FF-9D8A-1D4E3D2768DC}" type="slidenum">
              <a:rPr lang="en-US" smtClean="0"/>
              <a:t>‹#›</a:t>
            </a:fld>
            <a:endParaRPr lang="en-US"/>
          </a:p>
        </p:txBody>
      </p:sp>
    </p:spTree>
    <p:extLst>
      <p:ext uri="{BB962C8B-B14F-4D97-AF65-F5344CB8AC3E}">
        <p14:creationId xmlns:p14="http://schemas.microsoft.com/office/powerpoint/2010/main" val="110464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23000">
              <a:schemeClr val="accent1">
                <a:lumMod val="75000"/>
              </a:schemeClr>
            </a:gs>
            <a:gs pos="69000">
              <a:schemeClr val="accent1">
                <a:lumMod val="75000"/>
              </a:schemeClr>
            </a:gs>
            <a:gs pos="97000">
              <a:srgbClr val="28659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DE3D7-0488-430B-A6A3-4C5F7B284C50}"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D782D-4AFA-44FF-9D8A-1D4E3D2768DC}" type="slidenum">
              <a:rPr lang="en-US" smtClean="0"/>
              <a:t>‹#›</a:t>
            </a:fld>
            <a:endParaRPr lang="en-US"/>
          </a:p>
        </p:txBody>
      </p:sp>
    </p:spTree>
    <p:extLst>
      <p:ext uri="{BB962C8B-B14F-4D97-AF65-F5344CB8AC3E}">
        <p14:creationId xmlns:p14="http://schemas.microsoft.com/office/powerpoint/2010/main" val="156696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23000">
              <a:schemeClr val="accent1">
                <a:lumMod val="75000"/>
              </a:schemeClr>
            </a:gs>
            <a:gs pos="69000">
              <a:schemeClr val="accent1">
                <a:lumMod val="75000"/>
              </a:schemeClr>
            </a:gs>
            <a:gs pos="97000">
              <a:srgbClr val="28659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FD871-4A97-4E8D-8632-4BDBD3E29B3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882F-0FB5-4D74-8B66-56CCD24194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035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29" y="624498"/>
            <a:ext cx="11982450" cy="3905250"/>
          </a:xfrm>
          <a:prstGeom prst="rect">
            <a:avLst/>
          </a:prstGeom>
        </p:spPr>
      </p:pic>
      <p:sp>
        <p:nvSpPr>
          <p:cNvPr id="6" name="Rectangle 5"/>
          <p:cNvSpPr/>
          <p:nvPr/>
        </p:nvSpPr>
        <p:spPr>
          <a:xfrm>
            <a:off x="0" y="4529748"/>
            <a:ext cx="12192000" cy="1831975"/>
          </a:xfrm>
          <a:prstGeom prst="rect">
            <a:avLst/>
          </a:prstGeom>
          <a:solidFill>
            <a:srgbClr val="28659C"/>
          </a:solidFill>
          <a:ln>
            <a:solidFill>
              <a:srgbClr val="286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307" y="4582900"/>
            <a:ext cx="4051387" cy="1778823"/>
          </a:xfrm>
          <a:prstGeom prst="rect">
            <a:avLst/>
          </a:prstGeom>
        </p:spPr>
      </p:pic>
    </p:spTree>
    <p:extLst>
      <p:ext uri="{BB962C8B-B14F-4D97-AF65-F5344CB8AC3E}">
        <p14:creationId xmlns:p14="http://schemas.microsoft.com/office/powerpoint/2010/main" val="886395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39" y="224752"/>
            <a:ext cx="7474162" cy="595932"/>
          </a:xfrm>
          <a:prstGeom prst="rect">
            <a:avLst/>
          </a:prstGeom>
        </p:spPr>
        <p:txBody>
          <a:bodyPr wrap="none">
            <a:spAutoFit/>
          </a:bodyPr>
          <a:lstStyle/>
          <a:p>
            <a:pPr>
              <a:lnSpc>
                <a:spcPct val="107000"/>
              </a:lnSpc>
              <a:spcBef>
                <a:spcPts val="200"/>
              </a:spcBef>
            </a:pPr>
            <a:r>
              <a:rPr lang="en-US" sz="2800" b="1" cap="all" dirty="0">
                <a:solidFill>
                  <a:schemeClr val="bg1"/>
                </a:solidFill>
                <a:ea typeface="Times New Roman" panose="02020603050405020304" pitchFamily="18" charset="0"/>
                <a:cs typeface="Times New Roman" panose="02020603050405020304" pitchFamily="18" charset="0"/>
              </a:rPr>
              <a:t>Financial</a:t>
            </a:r>
            <a:r>
              <a:rPr lang="en-US" sz="3200" b="1" dirty="0" smtClean="0">
                <a:solidFill>
                  <a:schemeClr val="bg1"/>
                </a:solidFill>
                <a:effectLst/>
                <a:ea typeface="Times New Roman" panose="02020603050405020304" pitchFamily="18" charset="0"/>
                <a:cs typeface="Times New Roman" panose="02020603050405020304" pitchFamily="18" charset="0"/>
              </a:rPr>
              <a:t> </a:t>
            </a:r>
            <a:r>
              <a:rPr lang="en-US" sz="2800" b="1" cap="all" dirty="0">
                <a:solidFill>
                  <a:schemeClr val="bg1"/>
                </a:solidFill>
                <a:ea typeface="Times New Roman" panose="02020603050405020304" pitchFamily="18" charset="0"/>
                <a:cs typeface="Times New Roman" panose="02020603050405020304" pitchFamily="18" charset="0"/>
              </a:rPr>
              <a:t>Stewardship and Accountability</a:t>
            </a:r>
          </a:p>
        </p:txBody>
      </p:sp>
      <p:sp>
        <p:nvSpPr>
          <p:cNvPr id="5" name="Rectangle 4"/>
          <p:cNvSpPr/>
          <p:nvPr/>
        </p:nvSpPr>
        <p:spPr>
          <a:xfrm>
            <a:off x="476019" y="1015327"/>
            <a:ext cx="11488515" cy="1938992"/>
          </a:xfrm>
          <a:prstGeom prst="rect">
            <a:avLst/>
          </a:prstGeom>
        </p:spPr>
        <p:txBody>
          <a:bodyPr wrap="square">
            <a:spAutoFit/>
          </a:bodyPr>
          <a:lstStyle/>
          <a:p>
            <a:pPr lvl="0"/>
            <a:r>
              <a:rPr lang="en-US" sz="2400" dirty="0">
                <a:solidFill>
                  <a:schemeClr val="bg1"/>
                </a:solidFill>
                <a:latin typeface="+mj-lt"/>
              </a:rPr>
              <a:t>The Universities of Louisiana will continue to pursue operational practices that increase return on investment to stakeholders. Already a leader among Southern Region Education Board States in maintaining low administrative costs, our universities </a:t>
            </a:r>
            <a:r>
              <a:rPr lang="en-US" sz="2400" b="1" dirty="0">
                <a:solidFill>
                  <a:schemeClr val="bg1"/>
                </a:solidFill>
                <a:effectLst>
                  <a:outerShdw blurRad="38100" dist="38100" dir="2700000" algn="tl">
                    <a:srgbClr val="000000">
                      <a:alpha val="43137"/>
                    </a:srgbClr>
                  </a:outerShdw>
                </a:effectLst>
              </a:rPr>
              <a:t>will maximize administrative efficiencies resulting in an increased investment in instruction and academic support. </a:t>
            </a:r>
            <a:endParaRPr lang="en-US" sz="24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3946" y="224752"/>
            <a:ext cx="1800588" cy="79057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00" r="16700"/>
          <a:stretch/>
        </p:blipFill>
        <p:spPr>
          <a:xfrm>
            <a:off x="8226594" y="3238393"/>
            <a:ext cx="3233886" cy="3233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2989" r="2011"/>
          <a:stretch/>
        </p:blipFill>
        <p:spPr>
          <a:xfrm>
            <a:off x="736396" y="3238393"/>
            <a:ext cx="3233886" cy="3233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6667" r="16667"/>
          <a:stretch/>
        </p:blipFill>
        <p:spPr>
          <a:xfrm>
            <a:off x="4536075" y="3238393"/>
            <a:ext cx="3233886" cy="3233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563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39" y="224752"/>
            <a:ext cx="7462940" cy="532903"/>
          </a:xfrm>
          <a:prstGeom prst="rect">
            <a:avLst/>
          </a:prstGeom>
        </p:spPr>
        <p:txBody>
          <a:bodyPr wrap="none">
            <a:spAutoFit/>
          </a:bodyPr>
          <a:lstStyle/>
          <a:p>
            <a:pPr>
              <a:lnSpc>
                <a:spcPct val="107000"/>
              </a:lnSpc>
              <a:spcBef>
                <a:spcPts val="200"/>
              </a:spcBef>
            </a:pPr>
            <a:r>
              <a:rPr lang="en-US" sz="2800" b="1" cap="all" dirty="0">
                <a:solidFill>
                  <a:schemeClr val="bg1"/>
                </a:solidFill>
                <a:ea typeface="Times New Roman" panose="02020603050405020304" pitchFamily="18" charset="0"/>
                <a:cs typeface="Times New Roman" panose="02020603050405020304" pitchFamily="18" charset="0"/>
              </a:rPr>
              <a:t>Financial Stewardship and Accountability</a:t>
            </a:r>
          </a:p>
        </p:txBody>
      </p:sp>
      <p:sp>
        <p:nvSpPr>
          <p:cNvPr id="5" name="Rectangle 4"/>
          <p:cNvSpPr/>
          <p:nvPr/>
        </p:nvSpPr>
        <p:spPr>
          <a:xfrm>
            <a:off x="421005" y="1133741"/>
            <a:ext cx="11252835" cy="1938992"/>
          </a:xfrm>
          <a:prstGeom prst="rect">
            <a:avLst/>
          </a:prstGeom>
        </p:spPr>
        <p:txBody>
          <a:bodyPr wrap="square">
            <a:spAutoFit/>
          </a:bodyPr>
          <a:lstStyle/>
          <a:p>
            <a:pPr lvl="0"/>
            <a:r>
              <a:rPr lang="en-US" sz="2400" dirty="0">
                <a:solidFill>
                  <a:schemeClr val="bg1"/>
                </a:solidFill>
                <a:latin typeface="+mj-lt"/>
              </a:rPr>
              <a:t>Stewardship demands care and responsible management of resources, the most valuable of which is our faculty. They are the connection between the student and the institution. The Universities of Louisiana will</a:t>
            </a:r>
            <a:r>
              <a:rPr lang="en-US" sz="2400" dirty="0">
                <a:solidFill>
                  <a:schemeClr val="bg1"/>
                </a:solidFill>
                <a:effectLst>
                  <a:outerShdw blurRad="38100" dist="38100" dir="2700000" algn="tl">
                    <a:srgbClr val="000000">
                      <a:alpha val="43137"/>
                    </a:srgbClr>
                  </a:outerShdw>
                </a:effectLst>
                <a:latin typeface="+mj-lt"/>
              </a:rPr>
              <a:t> </a:t>
            </a:r>
            <a:r>
              <a:rPr lang="en-US" sz="2400" b="1" dirty="0">
                <a:solidFill>
                  <a:schemeClr val="bg1"/>
                </a:solidFill>
                <a:effectLst>
                  <a:outerShdw blurRad="38100" dist="38100" dir="2700000" algn="tl">
                    <a:srgbClr val="000000">
                      <a:alpha val="43137"/>
                    </a:srgbClr>
                  </a:outerShdw>
                </a:effectLst>
              </a:rPr>
              <a:t>increase value to students by recruiting, retaining, and developing the highest quality faculty </a:t>
            </a:r>
            <a:r>
              <a:rPr lang="en-US" sz="2400" dirty="0">
                <a:solidFill>
                  <a:schemeClr val="bg1"/>
                </a:solidFill>
                <a:latin typeface="+mj-lt"/>
              </a:rPr>
              <a:t>with a focus on excellence in teaching, research, and innovation.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3946" y="224752"/>
            <a:ext cx="1800588" cy="79057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09" r="16709"/>
          <a:stretch/>
        </p:blipFill>
        <p:spPr>
          <a:xfrm>
            <a:off x="4395137" y="3191147"/>
            <a:ext cx="3304570" cy="3304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2500" t="971" r="10278" b="-971"/>
          <a:stretch/>
        </p:blipFill>
        <p:spPr>
          <a:xfrm>
            <a:off x="748016" y="3191147"/>
            <a:ext cx="3304570" cy="3304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6667" t="-134" r="26667" b="134"/>
          <a:stretch/>
        </p:blipFill>
        <p:spPr>
          <a:xfrm>
            <a:off x="8042258" y="3191147"/>
            <a:ext cx="3304570" cy="3304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18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29" y="624498"/>
            <a:ext cx="11982450" cy="3905250"/>
          </a:xfrm>
          <a:prstGeom prst="rect">
            <a:avLst/>
          </a:prstGeom>
        </p:spPr>
      </p:pic>
      <p:sp>
        <p:nvSpPr>
          <p:cNvPr id="6" name="Rectangle 5"/>
          <p:cNvSpPr/>
          <p:nvPr/>
        </p:nvSpPr>
        <p:spPr>
          <a:xfrm>
            <a:off x="0" y="4529748"/>
            <a:ext cx="12192000" cy="1831975"/>
          </a:xfrm>
          <a:prstGeom prst="rect">
            <a:avLst/>
          </a:prstGeom>
          <a:solidFill>
            <a:srgbClr val="28659C"/>
          </a:solidFill>
          <a:ln>
            <a:solidFill>
              <a:srgbClr val="286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307" y="4582900"/>
            <a:ext cx="4051387" cy="1778823"/>
          </a:xfrm>
          <a:prstGeom prst="rect">
            <a:avLst/>
          </a:prstGeom>
        </p:spPr>
      </p:pic>
    </p:spTree>
    <p:extLst>
      <p:ext uri="{BB962C8B-B14F-4D97-AF65-F5344CB8AC3E}">
        <p14:creationId xmlns:p14="http://schemas.microsoft.com/office/powerpoint/2010/main" val="4059838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4B82"/>
        </a:solidFill>
        <a:effectLst/>
      </p:bgPr>
    </p:bg>
    <p:spTree>
      <p:nvGrpSpPr>
        <p:cNvPr id="1" name=""/>
        <p:cNvGrpSpPr/>
        <p:nvPr/>
      </p:nvGrpSpPr>
      <p:grpSpPr>
        <a:xfrm>
          <a:off x="0" y="0"/>
          <a:ext cx="0" cy="0"/>
          <a:chOff x="0" y="0"/>
          <a:chExt cx="0" cy="0"/>
        </a:xfrm>
      </p:grpSpPr>
      <p:sp>
        <p:nvSpPr>
          <p:cNvPr id="36" name="Rectangle 35"/>
          <p:cNvSpPr/>
          <p:nvPr/>
        </p:nvSpPr>
        <p:spPr>
          <a:xfrm>
            <a:off x="-2455" y="509320"/>
            <a:ext cx="12192000" cy="707886"/>
          </a:xfrm>
          <a:prstGeom prst="rect">
            <a:avLst/>
          </a:prstGeom>
          <a:solidFill>
            <a:schemeClr val="bg1"/>
          </a:solidFill>
          <a:ln>
            <a:solidFill>
              <a:schemeClr val="bg1"/>
            </a:solidFill>
          </a:ln>
        </p:spPr>
        <p:txBody>
          <a:bodyPr wrap="square">
            <a:spAutoFit/>
          </a:bodyPr>
          <a:lstStyle/>
          <a:p>
            <a:pPr algn="ctr"/>
            <a:r>
              <a:rPr lang="en-US" sz="2000" b="1" cap="all" dirty="0" smtClean="0">
                <a:solidFill>
                  <a:srgbClr val="28659C"/>
                </a:solidFill>
                <a:effectLst/>
                <a:latin typeface="Calibri" panose="020F0502020204030204" pitchFamily="34" charset="0"/>
                <a:ea typeface="Calibri" panose="020F0502020204030204" pitchFamily="34" charset="0"/>
                <a:cs typeface="Times New Roman" panose="02020603050405020304" pitchFamily="18" charset="0"/>
              </a:rPr>
              <a:t>Louisiana’s colleges and universities operate at the lowest unit cost in the country. </a:t>
            </a:r>
            <a:br>
              <a:rPr lang="en-US" sz="2000" b="1" cap="all" dirty="0" smtClean="0">
                <a:solidFill>
                  <a:srgbClr val="28659C"/>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cap="all" dirty="0" smtClean="0">
                <a:solidFill>
                  <a:srgbClr val="28659C"/>
                </a:solidFill>
                <a:effectLst/>
                <a:latin typeface="Calibri" panose="020F0502020204030204" pitchFamily="34" charset="0"/>
                <a:ea typeface="Calibri" panose="020F0502020204030204" pitchFamily="34" charset="0"/>
                <a:cs typeface="Times New Roman" panose="02020603050405020304" pitchFamily="18" charset="0"/>
              </a:rPr>
              <a:t>The challenge: those “units” are students, and the “cost” is our investment in their future.</a:t>
            </a:r>
            <a:endParaRPr lang="en-US" sz="2000" b="1" cap="all" dirty="0">
              <a:solidFill>
                <a:srgbClr val="28659C"/>
              </a:solidFill>
            </a:endParaRPr>
          </a:p>
        </p:txBody>
      </p:sp>
      <p:pic>
        <p:nvPicPr>
          <p:cNvPr id="2" name="Picture 1"/>
          <p:cNvPicPr>
            <a:picLocks noChangeAspect="1"/>
          </p:cNvPicPr>
          <p:nvPr/>
        </p:nvPicPr>
        <p:blipFill>
          <a:blip r:embed="rId2"/>
          <a:stretch>
            <a:fillRect/>
          </a:stretch>
        </p:blipFill>
        <p:spPr>
          <a:xfrm>
            <a:off x="1096304" y="1284453"/>
            <a:ext cx="9999392" cy="5428962"/>
          </a:xfrm>
          <a:prstGeom prst="rect">
            <a:avLst/>
          </a:prstGeom>
        </p:spPr>
      </p:pic>
    </p:spTree>
    <p:extLst>
      <p:ext uri="{BB962C8B-B14F-4D97-AF65-F5344CB8AC3E}">
        <p14:creationId xmlns:p14="http://schemas.microsoft.com/office/powerpoint/2010/main" val="3238778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256168168"/>
              </p:ext>
            </p:extLst>
          </p:nvPr>
        </p:nvGraphicFramePr>
        <p:xfrm>
          <a:off x="241918" y="1298387"/>
          <a:ext cx="11629504" cy="50335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65006" y="0"/>
            <a:ext cx="9183329" cy="369332"/>
          </a:xfrm>
          <a:prstGeom prst="rect">
            <a:avLst/>
          </a:prstGeom>
          <a:noFill/>
        </p:spPr>
        <p:txBody>
          <a:bodyPr wrap="square" rtlCol="0">
            <a:spAutoFit/>
          </a:bodyPr>
          <a:lstStyle/>
          <a:p>
            <a:pPr algn="ctr"/>
            <a:endParaRPr lang="en-US" dirty="0">
              <a:solidFill>
                <a:prstClr val="black"/>
              </a:solidFill>
            </a:endParaRPr>
          </a:p>
        </p:txBody>
      </p:sp>
      <p:sp>
        <p:nvSpPr>
          <p:cNvPr id="4" name="TextBox 3"/>
          <p:cNvSpPr txBox="1"/>
          <p:nvPr/>
        </p:nvSpPr>
        <p:spPr>
          <a:xfrm>
            <a:off x="883115" y="6183418"/>
            <a:ext cx="9183329" cy="584775"/>
          </a:xfrm>
          <a:prstGeom prst="rect">
            <a:avLst/>
          </a:prstGeom>
          <a:noFill/>
        </p:spPr>
        <p:txBody>
          <a:bodyPr wrap="square" rtlCol="0">
            <a:spAutoFit/>
          </a:bodyPr>
          <a:lstStyle/>
          <a:p>
            <a:r>
              <a:rPr lang="en-US" sz="1600" dirty="0" smtClean="0">
                <a:solidFill>
                  <a:prstClr val="white">
                    <a:lumMod val="75000"/>
                  </a:prstClr>
                </a:solidFill>
              </a:rPr>
              <a:t>Source: Georgetown University Center on Education and the Workforce analysis of </a:t>
            </a:r>
            <a:r>
              <a:rPr lang="en-US" sz="1600" i="1" dirty="0" smtClean="0">
                <a:solidFill>
                  <a:prstClr val="white">
                    <a:lumMod val="75000"/>
                  </a:prstClr>
                </a:solidFill>
              </a:rPr>
              <a:t>Current Population Survey Annual Social and Economic Supplement </a:t>
            </a:r>
            <a:r>
              <a:rPr lang="en-US" sz="1600" dirty="0" smtClean="0">
                <a:solidFill>
                  <a:prstClr val="white">
                    <a:lumMod val="75000"/>
                  </a:prstClr>
                </a:solidFill>
              </a:rPr>
              <a:t>(March), 1992 – 2016</a:t>
            </a:r>
            <a:endParaRPr lang="en-US" sz="1600" dirty="0">
              <a:solidFill>
                <a:prstClr val="white">
                  <a:lumMod val="75000"/>
                </a:prstClr>
              </a:solidFill>
            </a:endParaRPr>
          </a:p>
        </p:txBody>
      </p:sp>
      <p:sp>
        <p:nvSpPr>
          <p:cNvPr id="5" name="Rectangle 4"/>
          <p:cNvSpPr/>
          <p:nvPr/>
        </p:nvSpPr>
        <p:spPr>
          <a:xfrm>
            <a:off x="0" y="278402"/>
            <a:ext cx="12192000" cy="707886"/>
          </a:xfrm>
          <a:prstGeom prst="rect">
            <a:avLst/>
          </a:prstGeom>
          <a:solidFill>
            <a:srgbClr val="28659C"/>
          </a:solidFill>
          <a:ln>
            <a:solidFill>
              <a:srgbClr val="28659C"/>
            </a:solidFill>
          </a:ln>
        </p:spPr>
        <p:txBody>
          <a:bodyPr wrap="square">
            <a:spAutoFit/>
          </a:bodyPr>
          <a:lstStyle/>
          <a:p>
            <a:pPr algn="ctr"/>
            <a:r>
              <a:rPr lang="en-US" sz="2000" b="1" cap="all" dirty="0">
                <a:solidFill>
                  <a:schemeClr val="bg1"/>
                </a:solidFill>
              </a:rPr>
              <a:t>Between 1991 and 2015, the share of good jobs going to </a:t>
            </a:r>
            <a:r>
              <a:rPr lang="en-US" sz="2000" b="1" cap="all" dirty="0" smtClean="0">
                <a:solidFill>
                  <a:schemeClr val="bg1"/>
                </a:solidFill>
              </a:rPr>
              <a:t>workers</a:t>
            </a:r>
          </a:p>
          <a:p>
            <a:pPr algn="ctr"/>
            <a:r>
              <a:rPr lang="en-US" sz="2000" b="1" cap="all" dirty="0" smtClean="0">
                <a:solidFill>
                  <a:srgbClr val="00B0F0"/>
                </a:solidFill>
              </a:rPr>
              <a:t> </a:t>
            </a:r>
            <a:r>
              <a:rPr lang="en-US" sz="2000" b="1" cap="all" dirty="0">
                <a:solidFill>
                  <a:srgbClr val="00B0F0"/>
                </a:solidFill>
              </a:rPr>
              <a:t>without </a:t>
            </a:r>
            <a:r>
              <a:rPr lang="en-US" sz="2000" b="1" cap="all" dirty="0">
                <a:solidFill>
                  <a:schemeClr val="bg1"/>
                </a:solidFill>
              </a:rPr>
              <a:t>a bachelor’s degree fell from 60 percent to 45 percent. </a:t>
            </a:r>
          </a:p>
        </p:txBody>
      </p:sp>
    </p:spTree>
    <p:extLst>
      <p:ext uri="{BB962C8B-B14F-4D97-AF65-F5344CB8AC3E}">
        <p14:creationId xmlns:p14="http://schemas.microsoft.com/office/powerpoint/2010/main" val="64770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0" y="1632071"/>
            <a:ext cx="9172575" cy="5104913"/>
          </a:xfrm>
          <a:prstGeom prst="rect">
            <a:avLst/>
          </a:prstGeom>
        </p:spPr>
      </p:pic>
      <p:sp>
        <p:nvSpPr>
          <p:cNvPr id="6" name="TextBox 3"/>
          <p:cNvSpPr txBox="1"/>
          <p:nvPr/>
        </p:nvSpPr>
        <p:spPr>
          <a:xfrm>
            <a:off x="1511752" y="6164037"/>
            <a:ext cx="3705225" cy="415658"/>
          </a:xfrm>
          <a:prstGeom prst="rect">
            <a:avLst/>
          </a:prstGeom>
          <a:noFill/>
        </p:spPr>
        <p:txBody>
          <a:bodyPr wrap="square" rtlCol="0">
            <a:noAutofit/>
          </a:bodyPr>
          <a:lstStyle/>
          <a:p>
            <a:pPr marL="0" marR="0">
              <a:spcBef>
                <a:spcPts val="0"/>
              </a:spcBef>
              <a:spcAft>
                <a:spcPts val="0"/>
              </a:spcAft>
            </a:pPr>
            <a:r>
              <a:rPr lang="en-US" sz="1400" kern="1200" dirty="0">
                <a:solidFill>
                  <a:srgbClr val="8F8F8F"/>
                </a:solidFill>
                <a:effectLst/>
                <a:latin typeface="Calibri" panose="020F0502020204030204" pitchFamily="34" charset="0"/>
                <a:ea typeface="Times New Roman" panose="02020603050405020304" pitchFamily="18" charset="0"/>
                <a:cs typeface="Times New Roman" panose="02020603050405020304" pitchFamily="18" charset="0"/>
              </a:rPr>
              <a:t>Source: Lumina Foundation’s </a:t>
            </a:r>
            <a:r>
              <a:rPr lang="en-US" sz="1400" i="1" kern="1200" dirty="0">
                <a:solidFill>
                  <a:srgbClr val="8F8F8F"/>
                </a:solidFill>
                <a:effectLst/>
                <a:latin typeface="Calibri" panose="020F0502020204030204" pitchFamily="34" charset="0"/>
                <a:ea typeface="Times New Roman" panose="02020603050405020304" pitchFamily="18" charset="0"/>
                <a:cs typeface="Times New Roman" panose="02020603050405020304" pitchFamily="18" charset="0"/>
              </a:rPr>
              <a:t>A Stronger Nation</a:t>
            </a:r>
            <a:endParaRPr lang="en-US" sz="2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0" y="172140"/>
            <a:ext cx="12192000" cy="954107"/>
          </a:xfrm>
          <a:prstGeom prst="rect">
            <a:avLst/>
          </a:prstGeom>
          <a:solidFill>
            <a:srgbClr val="28659C"/>
          </a:solidFill>
          <a:ln>
            <a:solidFill>
              <a:srgbClr val="28659C"/>
            </a:solidFill>
          </a:ln>
        </p:spPr>
        <p:txBody>
          <a:bodyPr wrap="square">
            <a:spAutoFit/>
          </a:bodyPr>
          <a:lstStyle/>
          <a:p>
            <a:pPr algn="ctr"/>
            <a:r>
              <a:rPr lang="en-US" sz="2800" b="1" cap="all"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foundation for workforce development, economic development, and community development is </a:t>
            </a:r>
            <a:r>
              <a:rPr lang="en-US" sz="2800" b="1" cap="all" dirty="0">
                <a:solidFill>
                  <a:srgbClr val="00B0F0"/>
                </a:solidFill>
                <a:latin typeface="Calibri" panose="020F0502020204030204" pitchFamily="34" charset="0"/>
                <a:ea typeface="Calibri" panose="020F0502020204030204" pitchFamily="34" charset="0"/>
                <a:cs typeface="Times New Roman" panose="02020603050405020304" pitchFamily="18" charset="0"/>
              </a:rPr>
              <a:t>human development</a:t>
            </a:r>
            <a:r>
              <a:rPr lang="en-US" sz="2800" b="1" cap="all"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t>
            </a:r>
            <a:r>
              <a:rPr lang="en-US" sz="2800" cap="all"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endParaRPr lang="en-US" sz="2800" cap="all" dirty="0">
              <a:solidFill>
                <a:srgbClr val="00B0F0"/>
              </a:solidFill>
            </a:endParaRPr>
          </a:p>
        </p:txBody>
      </p:sp>
    </p:spTree>
    <p:extLst>
      <p:ext uri="{BB962C8B-B14F-4D97-AF65-F5344CB8AC3E}">
        <p14:creationId xmlns:p14="http://schemas.microsoft.com/office/powerpoint/2010/main" val="401044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47665508"/>
              </p:ext>
            </p:extLst>
          </p:nvPr>
        </p:nvGraphicFramePr>
        <p:xfrm>
          <a:off x="826168" y="1443790"/>
          <a:ext cx="10539664" cy="450076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0" y="162898"/>
            <a:ext cx="12192000" cy="1077218"/>
          </a:xfrm>
          <a:prstGeom prst="rect">
            <a:avLst/>
          </a:prstGeom>
          <a:solidFill>
            <a:schemeClr val="bg1"/>
          </a:solidFill>
          <a:ln>
            <a:solidFill>
              <a:schemeClr val="bg1"/>
            </a:solidFill>
          </a:ln>
        </p:spPr>
        <p:txBody>
          <a:bodyPr wrap="square">
            <a:spAutoFit/>
          </a:bodyPr>
          <a:lstStyle/>
          <a:p>
            <a:pPr algn="ctr"/>
            <a:r>
              <a:rPr lang="en-US" sz="3200" b="1" cap="all" dirty="0" smtClean="0">
                <a:solidFill>
                  <a:srgbClr val="28659C"/>
                </a:solidFill>
              </a:rPr>
              <a:t>FALL ENROLLMENT </a:t>
            </a:r>
          </a:p>
          <a:p>
            <a:pPr algn="ctr"/>
            <a:r>
              <a:rPr lang="en-US" sz="3200" b="1" cap="all" dirty="0" smtClean="0">
                <a:solidFill>
                  <a:srgbClr val="28659C"/>
                </a:solidFill>
              </a:rPr>
              <a:t>2013 – 2017</a:t>
            </a:r>
            <a:r>
              <a:rPr lang="en-US" sz="2000" b="1" cap="all" dirty="0" smtClean="0">
                <a:solidFill>
                  <a:srgbClr val="28659C"/>
                </a:solidFill>
              </a:rPr>
              <a:t> </a:t>
            </a:r>
            <a:endParaRPr lang="en-US" sz="2000" b="1" cap="all" dirty="0">
              <a:solidFill>
                <a:srgbClr val="28659C"/>
              </a:solidFill>
            </a:endParaRPr>
          </a:p>
        </p:txBody>
      </p:sp>
      <p:sp>
        <p:nvSpPr>
          <p:cNvPr id="12" name="Rectangle 11"/>
          <p:cNvSpPr/>
          <p:nvPr/>
        </p:nvSpPr>
        <p:spPr>
          <a:xfrm>
            <a:off x="0" y="5944558"/>
            <a:ext cx="12835349" cy="652256"/>
          </a:xfrm>
          <a:prstGeom prst="rect">
            <a:avLst/>
          </a:prstGeom>
          <a:solidFill>
            <a:srgbClr val="28659C"/>
          </a:solidFill>
          <a:ln>
            <a:solidFill>
              <a:srgbClr val="286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286" y="5983310"/>
            <a:ext cx="1309036" cy="574752"/>
          </a:xfrm>
          <a:prstGeom prst="rect">
            <a:avLst/>
          </a:prstGeom>
        </p:spPr>
      </p:pic>
    </p:spTree>
    <p:extLst>
      <p:ext uri="{BB962C8B-B14F-4D97-AF65-F5344CB8AC3E}">
        <p14:creationId xmlns:p14="http://schemas.microsoft.com/office/powerpoint/2010/main" val="88201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3946" y="224752"/>
            <a:ext cx="1800588" cy="790575"/>
          </a:xfrm>
          <a:prstGeom prst="rect">
            <a:avLst/>
          </a:prstGeom>
        </p:spPr>
      </p:pic>
      <p:sp>
        <p:nvSpPr>
          <p:cNvPr id="2" name="Rectangle 1"/>
          <p:cNvSpPr/>
          <p:nvPr/>
        </p:nvSpPr>
        <p:spPr>
          <a:xfrm>
            <a:off x="95239" y="143099"/>
            <a:ext cx="10969001" cy="1040028"/>
          </a:xfrm>
          <a:prstGeom prst="rect">
            <a:avLst/>
          </a:prstGeom>
        </p:spPr>
        <p:txBody>
          <a:bodyPr wrap="square">
            <a:spAutoFit/>
          </a:bodyPr>
          <a:lstStyle/>
          <a:p>
            <a:pPr>
              <a:lnSpc>
                <a:spcPct val="107000"/>
              </a:lnSpc>
              <a:spcBef>
                <a:spcPts val="200"/>
              </a:spcBef>
            </a:pPr>
            <a:r>
              <a:rPr lang="en-US" sz="2800" b="1" cap="all" dirty="0" smtClean="0">
                <a:solidFill>
                  <a:schemeClr val="bg1"/>
                </a:solidFill>
                <a:effectLst/>
                <a:ea typeface="Times New Roman" panose="02020603050405020304" pitchFamily="18" charset="0"/>
                <a:cs typeface="Times New Roman" panose="02020603050405020304" pitchFamily="18" charset="0"/>
              </a:rPr>
              <a:t>Academic Success, Student Success and</a:t>
            </a:r>
          </a:p>
          <a:p>
            <a:pPr>
              <a:lnSpc>
                <a:spcPct val="107000"/>
              </a:lnSpc>
              <a:spcBef>
                <a:spcPts val="200"/>
              </a:spcBef>
            </a:pPr>
            <a:r>
              <a:rPr lang="en-US" sz="2800" b="1" cap="all" dirty="0" smtClean="0">
                <a:solidFill>
                  <a:schemeClr val="bg1"/>
                </a:solidFill>
                <a:effectLst/>
                <a:ea typeface="Times New Roman" panose="02020603050405020304" pitchFamily="18" charset="0"/>
                <a:cs typeface="Times New Roman" panose="02020603050405020304" pitchFamily="18" charset="0"/>
              </a:rPr>
              <a:t>Educational Attainment</a:t>
            </a:r>
            <a:endParaRPr lang="en-US" sz="2800" b="1" cap="all" dirty="0">
              <a:solidFill>
                <a:schemeClr val="bg1"/>
              </a:solidFill>
              <a:effectLst/>
              <a:ea typeface="Times New Roman" panose="02020603050405020304" pitchFamily="18" charset="0"/>
              <a:cs typeface="Times New Roman" panose="02020603050405020304" pitchFamily="18" charset="0"/>
            </a:endParaRPr>
          </a:p>
        </p:txBody>
      </p:sp>
      <p:sp>
        <p:nvSpPr>
          <p:cNvPr id="6" name="Rectangle 5"/>
          <p:cNvSpPr/>
          <p:nvPr/>
        </p:nvSpPr>
        <p:spPr>
          <a:xfrm>
            <a:off x="713613" y="1284267"/>
            <a:ext cx="10896219" cy="2308324"/>
          </a:xfrm>
          <a:prstGeom prst="rect">
            <a:avLst/>
          </a:prstGeom>
        </p:spPr>
        <p:txBody>
          <a:bodyPr wrap="square">
            <a:spAutoFit/>
          </a:bodyPr>
          <a:lstStyle/>
          <a:p>
            <a:r>
              <a:rPr lang="en-US" sz="2400" dirty="0" smtClean="0">
                <a:solidFill>
                  <a:schemeClr val="bg1"/>
                </a:solidFill>
                <a:latin typeface="+mj-lt"/>
              </a:rPr>
              <a:t>As the largest post-secondary education system in Louisiana, the UL System produces 16,000 graduates annually. Given the documented economic and societal benefits associated with increased levels of educational attainment, our universities are committed to producing Louisiana’s most educated generation in our history. Specifically, by 2025, our System will </a:t>
            </a:r>
            <a:r>
              <a:rPr lang="en-US" sz="2400" b="1" dirty="0" smtClean="0">
                <a:solidFill>
                  <a:schemeClr val="bg1"/>
                </a:solidFill>
                <a:effectLst>
                  <a:outerShdw blurRad="38100" dist="38100" dir="2700000" algn="tl">
                    <a:srgbClr val="000000">
                      <a:alpha val="43137"/>
                    </a:srgbClr>
                  </a:outerShdw>
                </a:effectLst>
              </a:rPr>
              <a:t>produce 150,000 new graduates who are prepared for life and career success.</a:t>
            </a:r>
            <a:endParaRPr lang="en-US" sz="24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471" r="12863"/>
          <a:stretch/>
        </p:blipFill>
        <p:spPr>
          <a:xfrm>
            <a:off x="1431143" y="3777082"/>
            <a:ext cx="2846941" cy="2846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244" t="-1442" r="1244" b="21442"/>
          <a:stretch/>
        </p:blipFill>
        <p:spPr>
          <a:xfrm>
            <a:off x="4792798" y="3776276"/>
            <a:ext cx="2840808" cy="284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4159" t="357" r="19085" b="-357"/>
          <a:stretch/>
        </p:blipFill>
        <p:spPr>
          <a:xfrm>
            <a:off x="8148320" y="3776276"/>
            <a:ext cx="2820867" cy="2820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512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919" y="34109"/>
            <a:ext cx="6897657" cy="1019574"/>
          </a:xfrm>
          <a:prstGeom prst="rect">
            <a:avLst/>
          </a:prstGeom>
        </p:spPr>
        <p:txBody>
          <a:bodyPr wrap="none">
            <a:spAutoFit/>
          </a:bodyPr>
          <a:lstStyle/>
          <a:p>
            <a:pPr>
              <a:lnSpc>
                <a:spcPct val="107000"/>
              </a:lnSpc>
              <a:spcBef>
                <a:spcPts val="200"/>
              </a:spcBef>
            </a:pPr>
            <a:r>
              <a:rPr lang="en-US" sz="2800" b="1" cap="all" dirty="0">
                <a:solidFill>
                  <a:schemeClr val="bg1"/>
                </a:solidFill>
                <a:ea typeface="Times New Roman" panose="02020603050405020304" pitchFamily="18" charset="0"/>
                <a:cs typeface="Times New Roman" panose="02020603050405020304" pitchFamily="18" charset="0"/>
              </a:rPr>
              <a:t>Academic Success, Student Success and</a:t>
            </a:r>
          </a:p>
          <a:p>
            <a:pPr>
              <a:lnSpc>
                <a:spcPct val="107000"/>
              </a:lnSpc>
              <a:spcBef>
                <a:spcPts val="200"/>
              </a:spcBef>
            </a:pPr>
            <a:r>
              <a:rPr lang="en-US" sz="2800" b="1" cap="all" dirty="0">
                <a:solidFill>
                  <a:schemeClr val="bg1"/>
                </a:solidFill>
                <a:ea typeface="Times New Roman" panose="02020603050405020304" pitchFamily="18" charset="0"/>
                <a:cs typeface="Times New Roman" panose="02020603050405020304" pitchFamily="18" charset="0"/>
              </a:rPr>
              <a:t>Educational Attainment</a:t>
            </a:r>
          </a:p>
        </p:txBody>
      </p:sp>
      <p:sp>
        <p:nvSpPr>
          <p:cNvPr id="7" name="Rectangle 6"/>
          <p:cNvSpPr/>
          <p:nvPr/>
        </p:nvSpPr>
        <p:spPr>
          <a:xfrm>
            <a:off x="591691" y="1157142"/>
            <a:ext cx="10993755" cy="2308324"/>
          </a:xfrm>
          <a:prstGeom prst="rect">
            <a:avLst/>
          </a:prstGeom>
        </p:spPr>
        <p:txBody>
          <a:bodyPr wrap="square">
            <a:spAutoFit/>
          </a:bodyPr>
          <a:lstStyle/>
          <a:p>
            <a:r>
              <a:rPr lang="en-US" sz="2400" dirty="0" smtClean="0">
                <a:solidFill>
                  <a:schemeClr val="bg1"/>
                </a:solidFill>
                <a:latin typeface="+mj-lt"/>
              </a:rPr>
              <a:t>Future numbers of high school graduates are forecast to plateau in Louisiana. As a result, increasing the number of Louisiana citizens with post-secondary education will require that more graduates come from non-traditional populations, including sectors of the population that historically have had lower participation and success rates. Accordingly, the Universities of Louisiana will </a:t>
            </a:r>
            <a:r>
              <a:rPr lang="en-US" sz="2400" b="1" dirty="0" smtClean="0">
                <a:solidFill>
                  <a:schemeClr val="bg1"/>
                </a:solidFill>
                <a:effectLst>
                  <a:outerShdw blurRad="38100" dist="38100" dir="2700000" algn="tl">
                    <a:srgbClr val="000000">
                      <a:alpha val="43137"/>
                    </a:srgbClr>
                  </a:outerShdw>
                </a:effectLst>
              </a:rPr>
              <a:t>increase participation and success among all populations</a:t>
            </a:r>
            <a:r>
              <a:rPr lang="en-US" sz="2400" dirty="0" smtClean="0">
                <a:solidFill>
                  <a:schemeClr val="bg1"/>
                </a:solidFill>
              </a:rPr>
              <a:t>.</a:t>
            </a:r>
            <a:endParaRPr lang="en-US" sz="2400"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124" t="2651" r="24820" b="-2651"/>
          <a:stretch/>
        </p:blipFill>
        <p:spPr>
          <a:xfrm>
            <a:off x="4572760" y="3607281"/>
            <a:ext cx="3031615" cy="3031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546" t="-1350" r="16546" b="1350"/>
          <a:stretch/>
        </p:blipFill>
        <p:spPr>
          <a:xfrm>
            <a:off x="8229975" y="3608612"/>
            <a:ext cx="3024567" cy="3024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6700" r="16700"/>
          <a:stretch/>
        </p:blipFill>
        <p:spPr>
          <a:xfrm>
            <a:off x="921262" y="3607281"/>
            <a:ext cx="3025898" cy="3025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946" y="224752"/>
            <a:ext cx="1800588" cy="790575"/>
          </a:xfrm>
          <a:prstGeom prst="rect">
            <a:avLst/>
          </a:prstGeom>
        </p:spPr>
      </p:pic>
    </p:spTree>
    <p:extLst>
      <p:ext uri="{BB962C8B-B14F-4D97-AF65-F5344CB8AC3E}">
        <p14:creationId xmlns:p14="http://schemas.microsoft.com/office/powerpoint/2010/main" val="129255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39" y="224752"/>
            <a:ext cx="8692636" cy="532903"/>
          </a:xfrm>
          <a:prstGeom prst="rect">
            <a:avLst/>
          </a:prstGeom>
        </p:spPr>
        <p:txBody>
          <a:bodyPr wrap="none">
            <a:spAutoFit/>
          </a:bodyPr>
          <a:lstStyle/>
          <a:p>
            <a:pPr>
              <a:lnSpc>
                <a:spcPct val="107000"/>
              </a:lnSpc>
              <a:spcBef>
                <a:spcPts val="200"/>
              </a:spcBef>
            </a:pPr>
            <a:r>
              <a:rPr lang="en-US" sz="2800" b="1" cap="all" dirty="0">
                <a:solidFill>
                  <a:schemeClr val="bg1"/>
                </a:solidFill>
                <a:ea typeface="Times New Roman" panose="02020603050405020304" pitchFamily="18" charset="0"/>
                <a:cs typeface="Times New Roman" panose="02020603050405020304" pitchFamily="18" charset="0"/>
              </a:rPr>
              <a:t>Economic Development, Research and Innovation</a:t>
            </a:r>
          </a:p>
        </p:txBody>
      </p:sp>
      <p:sp>
        <p:nvSpPr>
          <p:cNvPr id="2" name="Rectangle 1"/>
          <p:cNvSpPr/>
          <p:nvPr/>
        </p:nvSpPr>
        <p:spPr>
          <a:xfrm>
            <a:off x="449125" y="1024814"/>
            <a:ext cx="11742875" cy="1938992"/>
          </a:xfrm>
          <a:prstGeom prst="rect">
            <a:avLst/>
          </a:prstGeom>
        </p:spPr>
        <p:txBody>
          <a:bodyPr wrap="square">
            <a:spAutoFit/>
          </a:bodyPr>
          <a:lstStyle/>
          <a:p>
            <a:r>
              <a:rPr lang="en-US" sz="2400" dirty="0" smtClean="0">
                <a:solidFill>
                  <a:schemeClr val="bg1"/>
                </a:solidFill>
                <a:latin typeface="+mj-lt"/>
              </a:rPr>
              <a:t>Louisiana’s growing knowledge-based economy and the evolution of traditional economic sectors create new opportunities for collaboration with business and industry. All regions of Louisiana have benefited from new and expanded business entities who partner with our universities. Building on these successes, our universities will </a:t>
            </a:r>
            <a:r>
              <a:rPr lang="en-US" sz="2400" b="1" dirty="0" smtClean="0">
                <a:solidFill>
                  <a:schemeClr val="bg1"/>
                </a:solidFill>
                <a:effectLst>
                  <a:outerShdw blurRad="38100" dist="38100" dir="2700000" algn="tl">
                    <a:srgbClr val="000000">
                      <a:alpha val="43137"/>
                    </a:srgbClr>
                  </a:outerShdw>
                </a:effectLst>
              </a:rPr>
              <a:t>expand public and private partnerships that enhance economic prosperity.</a:t>
            </a:r>
            <a:endParaRPr lang="en-US" sz="2400" b="1"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3946" y="224752"/>
            <a:ext cx="1800588" cy="79057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709" r="10625"/>
          <a:stretch/>
        </p:blipFill>
        <p:spPr>
          <a:xfrm>
            <a:off x="4683728" y="3144596"/>
            <a:ext cx="3358954" cy="3358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200" t="-751" r="22200" b="751"/>
          <a:stretch/>
        </p:blipFill>
        <p:spPr>
          <a:xfrm>
            <a:off x="853440" y="3144596"/>
            <a:ext cx="3358954" cy="3358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674" r="20868"/>
          <a:stretch/>
        </p:blipFill>
        <p:spPr>
          <a:xfrm>
            <a:off x="8503920" y="3144596"/>
            <a:ext cx="3352676" cy="3352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9099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39" y="224752"/>
            <a:ext cx="8692636" cy="532903"/>
          </a:xfrm>
          <a:prstGeom prst="rect">
            <a:avLst/>
          </a:prstGeom>
        </p:spPr>
        <p:txBody>
          <a:bodyPr wrap="none">
            <a:spAutoFit/>
          </a:bodyPr>
          <a:lstStyle/>
          <a:p>
            <a:pPr>
              <a:lnSpc>
                <a:spcPct val="107000"/>
              </a:lnSpc>
              <a:spcBef>
                <a:spcPts val="200"/>
              </a:spcBef>
            </a:pPr>
            <a:r>
              <a:rPr lang="en-US" sz="2800" b="1" cap="all" dirty="0">
                <a:solidFill>
                  <a:schemeClr val="bg1"/>
                </a:solidFill>
                <a:ea typeface="Times New Roman" panose="02020603050405020304" pitchFamily="18" charset="0"/>
                <a:cs typeface="Times New Roman" panose="02020603050405020304" pitchFamily="18" charset="0"/>
              </a:rPr>
              <a:t>Economic Development, Research and Innovation</a:t>
            </a:r>
          </a:p>
        </p:txBody>
      </p:sp>
      <p:sp>
        <p:nvSpPr>
          <p:cNvPr id="5" name="Rectangle 4"/>
          <p:cNvSpPr/>
          <p:nvPr/>
        </p:nvSpPr>
        <p:spPr>
          <a:xfrm>
            <a:off x="489449" y="984882"/>
            <a:ext cx="11475085" cy="2308324"/>
          </a:xfrm>
          <a:prstGeom prst="rect">
            <a:avLst/>
          </a:prstGeom>
        </p:spPr>
        <p:txBody>
          <a:bodyPr wrap="square">
            <a:spAutoFit/>
          </a:bodyPr>
          <a:lstStyle/>
          <a:p>
            <a:pPr lvl="0"/>
            <a:r>
              <a:rPr lang="en-US" sz="2400" dirty="0">
                <a:solidFill>
                  <a:schemeClr val="bg1"/>
                </a:solidFill>
                <a:latin typeface="+mj-lt"/>
              </a:rPr>
              <a:t>Rapidly advancing technology combined with vastly improved data collection and analysis </a:t>
            </a:r>
            <a:r>
              <a:rPr lang="en-US" sz="2400" dirty="0" smtClean="0">
                <a:solidFill>
                  <a:schemeClr val="bg1"/>
                </a:solidFill>
                <a:latin typeface="+mj-lt"/>
              </a:rPr>
              <a:t>capabilities </a:t>
            </a:r>
            <a:r>
              <a:rPr lang="en-US" sz="2400" dirty="0">
                <a:solidFill>
                  <a:schemeClr val="bg1"/>
                </a:solidFill>
                <a:latin typeface="+mj-lt"/>
              </a:rPr>
              <a:t>have led to an unprecedented era of discovery and innovation. The substantial research and graduate education resources of our universities can provide solutions to generational challenges while preparing our state to seize emerging opportunities. The Universities of Louisiana will</a:t>
            </a:r>
            <a:r>
              <a:rPr lang="en-US" sz="2400" b="1" dirty="0">
                <a:solidFill>
                  <a:schemeClr val="bg1"/>
                </a:solidFill>
                <a:latin typeface="+mj-lt"/>
              </a:rPr>
              <a:t> </a:t>
            </a:r>
            <a:r>
              <a:rPr lang="en-US" sz="2400" b="1" dirty="0">
                <a:solidFill>
                  <a:schemeClr val="bg1"/>
                </a:solidFill>
                <a:effectLst>
                  <a:outerShdw blurRad="38100" dist="38100" dir="2700000" algn="tl">
                    <a:srgbClr val="000000">
                      <a:alpha val="43137"/>
                    </a:srgbClr>
                  </a:outerShdw>
                </a:effectLst>
              </a:rPr>
              <a:t>leverage our collective research capacity to improve quality of life and stimulate economic growth.</a:t>
            </a:r>
            <a:endParaRPr lang="en-US" sz="24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3946" y="224752"/>
            <a:ext cx="1800588" cy="79057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104" t="228" r="14230" b="-228"/>
          <a:stretch/>
        </p:blipFill>
        <p:spPr>
          <a:xfrm>
            <a:off x="4436670" y="3434064"/>
            <a:ext cx="3119206" cy="3119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50" t="-751" r="26450" b="751"/>
          <a:stretch/>
        </p:blipFill>
        <p:spPr>
          <a:xfrm>
            <a:off x="885750" y="3434064"/>
            <a:ext cx="3119206" cy="3119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6074" t="666" r="17260" b="-666"/>
          <a:stretch/>
        </p:blipFill>
        <p:spPr>
          <a:xfrm>
            <a:off x="7987590" y="3434064"/>
            <a:ext cx="3119206" cy="3119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8358" t="262" r="4976" b="-262"/>
          <a:stretch/>
        </p:blipFill>
        <p:spPr>
          <a:xfrm>
            <a:off x="885750" y="3434064"/>
            <a:ext cx="3119206" cy="3119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016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493</Words>
  <Application>Microsoft Office PowerPoint</Application>
  <PresentationFormat>Widescreen</PresentationFormat>
  <Paragraphs>35</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 Gabor</dc:creator>
  <cp:lastModifiedBy>Noelle Prestridge</cp:lastModifiedBy>
  <cp:revision>28</cp:revision>
  <dcterms:created xsi:type="dcterms:W3CDTF">2017-09-26T14:07:10Z</dcterms:created>
  <dcterms:modified xsi:type="dcterms:W3CDTF">2018-02-12T21:10:33Z</dcterms:modified>
</cp:coreProperties>
</file>