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64" r:id="rId5"/>
    <p:sldMasterId id="2147483679" r:id="rId6"/>
  </p:sldMasterIdLst>
  <p:notesMasterIdLst>
    <p:notesMasterId r:id="rId49"/>
  </p:notesMasterIdLst>
  <p:handoutMasterIdLst>
    <p:handoutMasterId r:id="rId50"/>
  </p:handoutMasterIdLst>
  <p:sldIdLst>
    <p:sldId id="378" r:id="rId7"/>
    <p:sldId id="455" r:id="rId8"/>
    <p:sldId id="368" r:id="rId9"/>
    <p:sldId id="443" r:id="rId10"/>
    <p:sldId id="369" r:id="rId11"/>
    <p:sldId id="358" r:id="rId12"/>
    <p:sldId id="454" r:id="rId13"/>
    <p:sldId id="391" r:id="rId14"/>
    <p:sldId id="363" r:id="rId15"/>
    <p:sldId id="323" r:id="rId16"/>
    <p:sldId id="325" r:id="rId17"/>
    <p:sldId id="403" r:id="rId18"/>
    <p:sldId id="404" r:id="rId19"/>
    <p:sldId id="407" r:id="rId20"/>
    <p:sldId id="417" r:id="rId21"/>
    <p:sldId id="433" r:id="rId22"/>
    <p:sldId id="468" r:id="rId23"/>
    <p:sldId id="399" r:id="rId24"/>
    <p:sldId id="472" r:id="rId25"/>
    <p:sldId id="453" r:id="rId26"/>
    <p:sldId id="423" r:id="rId27"/>
    <p:sldId id="440" r:id="rId28"/>
    <p:sldId id="441" r:id="rId29"/>
    <p:sldId id="436" r:id="rId30"/>
    <p:sldId id="420" r:id="rId31"/>
    <p:sldId id="421" r:id="rId32"/>
    <p:sldId id="422" r:id="rId33"/>
    <p:sldId id="364" r:id="rId34"/>
    <p:sldId id="452" r:id="rId35"/>
    <p:sldId id="438" r:id="rId36"/>
    <p:sldId id="451" r:id="rId37"/>
    <p:sldId id="465" r:id="rId38"/>
    <p:sldId id="328" r:id="rId39"/>
    <p:sldId id="457" r:id="rId40"/>
    <p:sldId id="461" r:id="rId41"/>
    <p:sldId id="462" r:id="rId42"/>
    <p:sldId id="464" r:id="rId43"/>
    <p:sldId id="463" r:id="rId44"/>
    <p:sldId id="327" r:id="rId45"/>
    <p:sldId id="434" r:id="rId46"/>
    <p:sldId id="415" r:id="rId47"/>
    <p:sldId id="45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10" clrIdx="0">
    <p:extLst>
      <p:ext uri="{19B8F6BF-5375-455C-9EA6-DF929625EA0E}">
        <p15:presenceInfo xmlns:p15="http://schemas.microsoft.com/office/powerpoint/2012/main" userId="S-1-5-21-2587397230-3316739918-3431996274-312034" providerId="AD"/>
      </p:ext>
    </p:extLst>
  </p:cmAuthor>
  <p:cmAuthor id="2" name="IWS/LAN" initials="I" lastIdx="13" clrIdx="1"/>
  <p:cmAuthor id="3" name="Wilson, Anita" initials="WA" lastIdx="8" clrIdx="2">
    <p:extLst>
      <p:ext uri="{19B8F6BF-5375-455C-9EA6-DF929625EA0E}">
        <p15:presenceInfo xmlns:p15="http://schemas.microsoft.com/office/powerpoint/2012/main" userId="S-1-5-21-2587397230-3316739918-3431996274-295602" providerId="AD"/>
      </p:ext>
    </p:extLst>
  </p:cmAuthor>
  <p:cmAuthor id="4" name="Quayle, Lori" initials="QL" lastIdx="10" clrIdx="3">
    <p:extLst>
      <p:ext uri="{19B8F6BF-5375-455C-9EA6-DF929625EA0E}">
        <p15:presenceInfo xmlns:p15="http://schemas.microsoft.com/office/powerpoint/2012/main" userId="S-1-5-21-2587397230-3316739918-3431996274-341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2DC"/>
    <a:srgbClr val="007D7D"/>
    <a:srgbClr val="002A5C"/>
    <a:srgbClr val="0F7B7D"/>
    <a:srgbClr val="4AC0B7"/>
    <a:srgbClr val="358F92"/>
    <a:srgbClr val="147D7F"/>
    <a:srgbClr val="80BFE8"/>
    <a:srgbClr val="53A1A2"/>
    <a:srgbClr val="899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7" autoAdjust="0"/>
    <p:restoredTop sz="72695" autoAdjust="0"/>
  </p:normalViewPr>
  <p:slideViewPr>
    <p:cSldViewPr snapToGrid="0">
      <p:cViewPr varScale="1">
        <p:scale>
          <a:sx n="78" d="100"/>
          <a:sy n="78" d="100"/>
        </p:scale>
        <p:origin x="630" y="90"/>
      </p:cViewPr>
      <p:guideLst>
        <p:guide orient="horz" pos="2160"/>
        <p:guide pos="2880"/>
      </p:guideLst>
    </p:cSldViewPr>
  </p:slideViewPr>
  <p:outlineViewPr>
    <p:cViewPr>
      <p:scale>
        <a:sx n="33" d="100"/>
        <a:sy n="33" d="100"/>
      </p:scale>
      <p:origin x="0" y="-1668"/>
    </p:cViewPr>
  </p:outlineViewPr>
  <p:notesTextViewPr>
    <p:cViewPr>
      <p:scale>
        <a:sx n="3" d="2"/>
        <a:sy n="3" d="2"/>
      </p:scale>
      <p:origin x="0" y="0"/>
    </p:cViewPr>
  </p:notesTextViewPr>
  <p:sorterViewPr>
    <p:cViewPr varScale="1">
      <p:scale>
        <a:sx n="1" d="1"/>
        <a:sy n="1" d="1"/>
      </p:scale>
      <p:origin x="0" y="-3058"/>
    </p:cViewPr>
  </p:sorterViewPr>
  <p:notesViewPr>
    <p:cSldViewPr snapToGrid="0">
      <p:cViewPr>
        <p:scale>
          <a:sx n="100" d="100"/>
          <a:sy n="100" d="100"/>
        </p:scale>
        <p:origin x="58" y="-35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6412"/>
          </a:xfrm>
          <a:prstGeom prst="rect">
            <a:avLst/>
          </a:prstGeom>
        </p:spPr>
        <p:txBody>
          <a:bodyPr vert="horz" lIns="91704" tIns="45853" rIns="91704" bIns="45853"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6412"/>
          </a:xfrm>
          <a:prstGeom prst="rect">
            <a:avLst/>
          </a:prstGeom>
        </p:spPr>
        <p:txBody>
          <a:bodyPr vert="horz" lIns="91704" tIns="45853" rIns="91704" bIns="45853" rtlCol="0"/>
          <a:lstStyle>
            <a:lvl1pPr algn="r">
              <a:defRPr sz="1200"/>
            </a:lvl1pPr>
          </a:lstStyle>
          <a:p>
            <a:fld id="{350DFF5F-05AF-432E-BAAD-55DFFA8C3476}" type="datetimeFigureOut">
              <a:rPr lang="en-US" smtClean="0"/>
              <a:t>4/27/2023</a:t>
            </a:fld>
            <a:endParaRPr lang="en-US"/>
          </a:p>
        </p:txBody>
      </p:sp>
      <p:sp>
        <p:nvSpPr>
          <p:cNvPr id="4" name="Footer Placeholder 3"/>
          <p:cNvSpPr>
            <a:spLocks noGrp="1"/>
          </p:cNvSpPr>
          <p:nvPr>
            <p:ph type="ftr" sz="quarter" idx="2"/>
          </p:nvPr>
        </p:nvSpPr>
        <p:spPr>
          <a:xfrm>
            <a:off x="1" y="8829991"/>
            <a:ext cx="3038372" cy="466411"/>
          </a:xfrm>
          <a:prstGeom prst="rect">
            <a:avLst/>
          </a:prstGeom>
        </p:spPr>
        <p:txBody>
          <a:bodyPr vert="horz" lIns="91704" tIns="45853" rIns="91704" bIns="45853"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29991"/>
            <a:ext cx="3038372"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5" tIns="46577" rIns="93155" bIns="4657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5" tIns="46577" rIns="93155" bIns="46577" rtlCol="0"/>
          <a:lstStyle>
            <a:lvl1pPr algn="r">
              <a:defRPr sz="1200"/>
            </a:lvl1pPr>
          </a:lstStyle>
          <a:p>
            <a:fld id="{950E2B55-7368-4ED0-8184-9A69BA72962C}" type="datetimeFigureOut">
              <a:rPr lang="en-US" smtClean="0"/>
              <a:t>4/27/2023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7" rIns="93155"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7" rIns="93155"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5" tIns="46577" rIns="93155"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ecure.ssa.gov/poms.nsf/lnx/0600805025#:~:text=SMI%20entitlement%20based%20on%20a,the%20GEP%20enrollment%20took%20plac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sa.gov/hlp/isba/10/hlp-med003-partb2.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r>
              <a:rPr lang="en-US" sz="900" b="1" dirty="0">
                <a:solidFill>
                  <a:srgbClr val="FF0000"/>
                </a:solidFill>
              </a:rPr>
              <a:t>Notes to speaker:</a:t>
            </a:r>
          </a:p>
          <a:p>
            <a:endParaRPr lang="en-US" sz="900" dirty="0">
              <a:solidFill>
                <a:srgbClr val="FF0000"/>
              </a:solidFill>
              <a:cs typeface="Arial" charset="0"/>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a:p>
            <a:r>
              <a:rPr lang="en-US" sz="900" dirty="0">
                <a:solidFill>
                  <a:srgbClr val="FF0000"/>
                </a:solidFill>
              </a:rPr>
              <a:t>Be sure to thank the person who invited you to speak, thank the organization for making SSA a part of today’s event. </a:t>
            </a:r>
          </a:p>
          <a:p>
            <a:pPr lvl="1" algn="just"/>
            <a:endParaRPr lang="en-US" sz="900" dirty="0">
              <a:solidFill>
                <a:srgbClr val="FF0000"/>
              </a:solidFill>
            </a:endParaRPr>
          </a:p>
          <a:p>
            <a:r>
              <a:rPr lang="en-US" sz="1000" b="1" u="sng" dirty="0"/>
              <a:t>BEGINNING OF SPEAKER’S FORMAL SCRIPT</a:t>
            </a:r>
            <a:r>
              <a:rPr lang="en-US" sz="1000" b="1" dirty="0"/>
              <a:t>:</a:t>
            </a:r>
          </a:p>
          <a:p>
            <a:pPr defTabSz="931543">
              <a:defRPr/>
            </a:pPr>
            <a:r>
              <a:rPr lang="en-US" sz="1100" dirty="0"/>
              <a:t>For nearly 90 </a:t>
            </a:r>
            <a:r>
              <a:rPr lang="en-US" sz="1100" strike="noStrike" dirty="0">
                <a:highlight>
                  <a:srgbClr val="FFFF00"/>
                </a:highlight>
              </a:rPr>
              <a:t>years</a:t>
            </a:r>
            <a:r>
              <a:rPr lang="en-US" sz="1100" strike="noStrike" dirty="0"/>
              <a:t>,</a:t>
            </a:r>
            <a:r>
              <a:rPr lang="en-US" sz="1100" dirty="0"/>
              <a:t>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I encourage you to think about all the ways Social Security has been linked to your life – and the lives of your loved ones. </a:t>
            </a:r>
          </a:p>
          <a:p>
            <a:endParaRPr lang="en-US" sz="11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3"/>
            <a:ext cx="5842000" cy="4338320"/>
          </a:xfrm>
        </p:spPr>
        <p:txBody>
          <a:bodyPr/>
          <a:lstStyle/>
          <a:p>
            <a:r>
              <a:rPr lang="en-US" sz="1000" b="0" dirty="0">
                <a:solidFill>
                  <a:srgbClr val="000000"/>
                </a:solidFill>
              </a:rPr>
              <a:t>The first thing we recommend is that you visit ssa.gov/pubs and search for the publication entitled, </a:t>
            </a:r>
            <a:r>
              <a:rPr lang="en-US" sz="1000" b="0" i="1" dirty="0">
                <a:solidFill>
                  <a:srgbClr val="000000"/>
                </a:solidFill>
              </a:rPr>
              <a:t>How Work Affects Your Benefits</a:t>
            </a:r>
            <a:r>
              <a:rPr lang="en-US" sz="1000" b="0" dirty="0">
                <a:solidFill>
                  <a:srgbClr val="000000"/>
                </a:solidFill>
              </a:rPr>
              <a:t>. It explains the rules you must follow in order to avoid an overpayment, and it gives some great examples for different scenarios that could apply to your individual situation.</a:t>
            </a:r>
          </a:p>
          <a:p>
            <a:endParaRPr lang="en-US" sz="1000" b="0" dirty="0">
              <a:solidFill>
                <a:srgbClr val="000000"/>
              </a:solidFill>
            </a:endParaRPr>
          </a:p>
          <a:p>
            <a:r>
              <a:rPr lang="en-US" sz="1000" b="0" dirty="0">
                <a:solidFill>
                  <a:srgbClr val="000000"/>
                </a:solidFill>
              </a:rPr>
              <a:t>You can get Social Security retirement or survivors benefits and work at the same time. However, if you’re younger than full retirement age, and earn more than certain amounts, your monthly benefit remains the same but the total amount of benefits you receive for the year will be reduced. The amount that your annual benefits are reduced, however, isn’t truly lost. Your monthly benefit will be increased at your full retirement age to account for benefits withheld due to earlier earnings.</a:t>
            </a:r>
          </a:p>
          <a:p>
            <a:endParaRPr lang="en-US" sz="1000" b="0" dirty="0">
              <a:solidFill>
                <a:srgbClr val="000000"/>
              </a:solidFill>
            </a:endParaRPr>
          </a:p>
          <a:p>
            <a:r>
              <a:rPr lang="en-US" sz="1000" b="0" dirty="0">
                <a:solidFill>
                  <a:srgbClr val="000000"/>
                </a:solidFill>
              </a:rPr>
              <a:t>Note that spouses and survivors, who receive benefits because they have minor or disabled children in their care, don’t receive increased benefits at full retirement age if benefits were withheld because of work. I should also mention that different rules apply if you work outside the United States. Contact us if you’re working (or plan to work) outside the country.</a:t>
            </a:r>
          </a:p>
          <a:p>
            <a:endParaRPr lang="en-US" sz="1000" b="0" dirty="0">
              <a:solidFill>
                <a:srgbClr val="000000"/>
              </a:solidFill>
            </a:endParaRPr>
          </a:p>
          <a:p>
            <a:r>
              <a:rPr lang="en-US" sz="1000" b="0" dirty="0">
                <a:solidFill>
                  <a:srgbClr val="000000"/>
                </a:solidFill>
              </a:rPr>
              <a:t>But for most of you, here’s how this works. If you work, and are full retirement age or older, you may keep all of your benefits, no matter how much you earn.</a:t>
            </a:r>
          </a:p>
          <a:p>
            <a:endParaRPr lang="en-US" sz="1000" b="0" i="1" dirty="0">
              <a:solidFill>
                <a:srgbClr val="000000"/>
              </a:solidFill>
            </a:endParaRPr>
          </a:p>
          <a:p>
            <a:pPr>
              <a:defRPr/>
            </a:pPr>
            <a:r>
              <a:rPr lang="en-US" altLang="en-US" sz="1000" b="0" dirty="0">
                <a:solidFill>
                  <a:srgbClr val="000000"/>
                </a:solidFill>
                <a:latin typeface="Arial" panose="020B0604020202020204" pitchFamily="34" charset="0"/>
              </a:rPr>
              <a:t>If you’re younger than full retirement age, there is a limit to how much you can earn and still receive full Social Security benefits. If you’re younger than full retirement age, we must deduct $1 from your benefits for each $2 you earn above the annual limit. </a:t>
            </a:r>
            <a:r>
              <a:rPr lang="en-US" altLang="en-US" sz="1000" b="1" dirty="0">
                <a:solidFill>
                  <a:srgbClr val="000000"/>
                </a:solidFill>
                <a:latin typeface="Arial" panose="020B0604020202020204" pitchFamily="34" charset="0"/>
              </a:rPr>
              <a:t>For 2023, that limit is</a:t>
            </a:r>
            <a:r>
              <a:rPr lang="en-US" altLang="en-US" sz="1000" b="1" u="none" dirty="0">
                <a:solidFill>
                  <a:srgbClr val="000000"/>
                </a:solidFill>
                <a:latin typeface="Arial" panose="020B0604020202020204" pitchFamily="34" charset="0"/>
              </a:rPr>
              <a:t> $21,240</a:t>
            </a:r>
            <a:r>
              <a:rPr lang="en-US" altLang="en-US" sz="1000" b="1" dirty="0">
                <a:solidFill>
                  <a:srgbClr val="000000"/>
                </a:solidFill>
                <a:latin typeface="Arial" panose="020B0604020202020204" pitchFamily="34" charset="0"/>
              </a:rPr>
              <a:t>.</a:t>
            </a:r>
          </a:p>
          <a:p>
            <a:pPr>
              <a:defRPr/>
            </a:pPr>
            <a:endParaRPr lang="en-US" altLang="en-US" sz="1000" b="0" dirty="0">
              <a:solidFill>
                <a:srgbClr val="000000"/>
              </a:solidFill>
              <a:latin typeface="Arial" panose="020B0604020202020204" pitchFamily="34" charset="0"/>
            </a:endParaRPr>
          </a:p>
          <a:p>
            <a:pPr>
              <a:defRPr/>
            </a:pPr>
            <a:r>
              <a:rPr lang="en-US" altLang="en-US" sz="1000" b="0" dirty="0">
                <a:solidFill>
                  <a:srgbClr val="000000"/>
                </a:solidFill>
                <a:latin typeface="Arial" panose="020B0604020202020204" pitchFamily="34" charset="0"/>
              </a:rPr>
              <a:t>If you reach full retirement age during </a:t>
            </a:r>
            <a:r>
              <a:rPr lang="en-US" altLang="en-US" sz="1000" b="1" dirty="0">
                <a:solidFill>
                  <a:srgbClr val="000000"/>
                </a:solidFill>
                <a:highlight>
                  <a:srgbClr val="FFFF00"/>
                </a:highlight>
                <a:latin typeface="Arial" panose="020B0604020202020204" pitchFamily="34" charset="0"/>
              </a:rPr>
              <a:t>2023</a:t>
            </a:r>
            <a:r>
              <a:rPr lang="en-US" altLang="en-US" sz="1000" b="0" dirty="0">
                <a:solidFill>
                  <a:srgbClr val="000000"/>
                </a:solidFill>
                <a:highlight>
                  <a:srgbClr val="FFFF00"/>
                </a:highlight>
                <a:latin typeface="Arial" panose="020B0604020202020204" pitchFamily="34" charset="0"/>
              </a:rPr>
              <a:t>, we must deduct $1 from your benefits for each $3 you earn above </a:t>
            </a:r>
            <a:r>
              <a:rPr lang="en-US" altLang="en-US" sz="1000" b="1" u="none" dirty="0">
                <a:solidFill>
                  <a:srgbClr val="000000"/>
                </a:solidFill>
                <a:highlight>
                  <a:srgbClr val="FFFF00"/>
                </a:highlight>
                <a:latin typeface="Arial" panose="020B0604020202020204" pitchFamily="34" charset="0"/>
              </a:rPr>
              <a:t>$56,520</a:t>
            </a:r>
            <a:r>
              <a:rPr lang="en-US" altLang="en-US" sz="1000" b="1" u="none" baseline="0" dirty="0">
                <a:solidFill>
                  <a:srgbClr val="000000"/>
                </a:solidFill>
                <a:highlight>
                  <a:srgbClr val="FFFF00"/>
                </a:highlight>
                <a:latin typeface="Arial" panose="020B0604020202020204" pitchFamily="34" charset="0"/>
              </a:rPr>
              <a:t> </a:t>
            </a:r>
            <a:r>
              <a:rPr lang="en-US" altLang="en-US" sz="1000" b="0" dirty="0">
                <a:solidFill>
                  <a:srgbClr val="000000"/>
                </a:solidFill>
                <a:highlight>
                  <a:srgbClr val="FFFF00"/>
                </a:highlight>
                <a:latin typeface="Arial" panose="020B0604020202020204" pitchFamily="34" charset="0"/>
              </a:rPr>
              <a:t>until the month you reach full retirement age.</a:t>
            </a:r>
          </a:p>
          <a:p>
            <a:pPr>
              <a:defRPr/>
            </a:pPr>
            <a:endParaRPr lang="en-US" altLang="en-US" sz="1000" b="0" dirty="0">
              <a:solidFill>
                <a:srgbClr val="000000"/>
              </a:solidFill>
              <a:latin typeface="Arial" panose="020B0604020202020204" pitchFamily="34" charset="0"/>
            </a:endParaRPr>
          </a:p>
          <a:p>
            <a:pPr>
              <a:defRPr/>
            </a:pPr>
            <a:r>
              <a:rPr lang="en-US" altLang="en-US" sz="1000" b="0" dirty="0">
                <a:solidFill>
                  <a:srgbClr val="000000"/>
                </a:solidFill>
                <a:latin typeface="Arial" panose="020B0604020202020204" pitchFamily="34" charset="0"/>
              </a:rPr>
              <a:t>Starting with the month you reach full retirement age, there is </a:t>
            </a:r>
            <a:r>
              <a:rPr lang="en-US" altLang="en-US" sz="1000" b="0" u="sng" dirty="0">
                <a:solidFill>
                  <a:srgbClr val="000000"/>
                </a:solidFill>
                <a:latin typeface="Arial" panose="020B0604020202020204" pitchFamily="34" charset="0"/>
              </a:rPr>
              <a:t>no limit </a:t>
            </a:r>
            <a:r>
              <a:rPr lang="en-US" altLang="en-US" sz="1000" b="0" dirty="0">
                <a:solidFill>
                  <a:srgbClr val="000000"/>
                </a:solidFill>
                <a:latin typeface="Arial" panose="020B0604020202020204" pitchFamily="34" charset="0"/>
              </a:rPr>
              <a:t>on how much you can earn and still receive all of your Social Security benefits.</a:t>
            </a:r>
          </a:p>
          <a:p>
            <a:pPr>
              <a:defRPr/>
            </a:pPr>
            <a:endParaRPr lang="en-US" altLang="en-US" sz="10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solidFill>
                  <a:srgbClr val="003366"/>
                </a:solidFill>
              </a:rPr>
              <a:t>Note: If some of your retirement benefits are withheld because of your earnings, your benefits will be increased starting at your full retirement age to take into account those months in which benefits were withheld.</a:t>
            </a:r>
          </a:p>
          <a:p>
            <a:pPr>
              <a:defRPr/>
            </a:pPr>
            <a:endParaRPr lang="en-US" altLang="en-US" sz="100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10</a:t>
            </a:fld>
            <a:endParaRPr lang="en-US"/>
          </a:p>
        </p:txBody>
      </p:sp>
    </p:spTree>
    <p:extLst>
      <p:ext uri="{BB962C8B-B14F-4D97-AF65-F5344CB8AC3E}">
        <p14:creationId xmlns:p14="http://schemas.microsoft.com/office/powerpoint/2010/main" val="137979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11</a:t>
            </a:fld>
            <a:endParaRPr lang="en-US"/>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5255" y="4419602"/>
            <a:ext cx="5919893" cy="425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No one pays federal income tax on more than 85 percent of his or her Social Security benefits based on Internal Revenue Service (IRS) rules.</a:t>
            </a:r>
          </a:p>
          <a:p>
            <a:endParaRPr lang="en-US" sz="1000" dirty="0"/>
          </a:p>
          <a:p>
            <a:r>
              <a:rPr lang="en-US" sz="1200" b="0" i="0" u="none" strike="noStrike" kern="1200" baseline="0" dirty="0">
                <a:solidFill>
                  <a:schemeClr val="tx1"/>
                </a:solidFill>
                <a:latin typeface="+mn-lt"/>
                <a:ea typeface="+mn-ea"/>
                <a:cs typeface="+mn-cs"/>
              </a:rPr>
              <a:t>At the end of each year, we’ll mail you a </a:t>
            </a:r>
            <a:r>
              <a:rPr lang="en-US" sz="1200" b="0" i="1" u="none" strike="noStrike" kern="1200" baseline="0" dirty="0">
                <a:solidFill>
                  <a:schemeClr val="tx1"/>
                </a:solidFill>
                <a:latin typeface="+mn-lt"/>
                <a:ea typeface="+mn-ea"/>
                <a:cs typeface="+mn-cs"/>
              </a:rPr>
              <a:t>Social Security Benefit Statement </a:t>
            </a:r>
            <a:r>
              <a:rPr lang="en-US" sz="1200" b="0" i="0" u="none" strike="noStrike" kern="1200" baseline="0" dirty="0">
                <a:solidFill>
                  <a:schemeClr val="tx1"/>
                </a:solidFill>
                <a:latin typeface="+mn-lt"/>
                <a:ea typeface="+mn-ea"/>
                <a:cs typeface="+mn-cs"/>
              </a:rPr>
              <a:t>(Form SSA-1099) showing the amount of benefits you received. Use this statement when you complete your federal income tax return to find out if you must pay taxes on your benefits.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you’re not required to have Social Security withhold federal taxes, you may find it easier than paying quarterly estimated tax payments.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information, read </a:t>
            </a:r>
            <a:r>
              <a:rPr lang="en-US" sz="1200" b="0" i="1" u="none" strike="noStrike" kern="1200" baseline="0" dirty="0">
                <a:solidFill>
                  <a:schemeClr val="tx1"/>
                </a:solidFill>
                <a:latin typeface="+mn-lt"/>
                <a:ea typeface="+mn-ea"/>
                <a:cs typeface="+mn-cs"/>
              </a:rPr>
              <a:t>Tax Guide for Seniors </a:t>
            </a:r>
            <a:r>
              <a:rPr lang="en-US" sz="1200" b="0" i="0" u="none" strike="noStrike" kern="1200" baseline="0" dirty="0">
                <a:solidFill>
                  <a:schemeClr val="tx1"/>
                </a:solidFill>
                <a:latin typeface="+mn-lt"/>
                <a:ea typeface="+mn-ea"/>
                <a:cs typeface="+mn-cs"/>
              </a:rPr>
              <a:t>(IRS Publication No. 554) and </a:t>
            </a:r>
            <a:r>
              <a:rPr lang="en-US" sz="1200" b="0" i="1" u="none" strike="noStrike" kern="1200" baseline="0" dirty="0">
                <a:solidFill>
                  <a:schemeClr val="tx1"/>
                </a:solidFill>
                <a:latin typeface="+mn-lt"/>
                <a:ea typeface="+mn-ea"/>
                <a:cs typeface="+mn-cs"/>
              </a:rPr>
              <a:t>Social Security and Equivalent Railroad Retirement Benefits </a:t>
            </a:r>
            <a:r>
              <a:rPr lang="en-US" sz="1200" b="0" i="0" u="none" strike="noStrike" kern="1200" baseline="0" dirty="0">
                <a:solidFill>
                  <a:schemeClr val="tx1"/>
                </a:solidFill>
                <a:latin typeface="+mn-lt"/>
                <a:ea typeface="+mn-ea"/>
                <a:cs typeface="+mn-cs"/>
              </a:rPr>
              <a:t>(IRS Publication No. 915) at </a:t>
            </a:r>
            <a:r>
              <a:rPr lang="en-US" sz="1200" b="1" i="1" u="none" strike="noStrike" kern="1200" baseline="0" dirty="0">
                <a:solidFill>
                  <a:schemeClr val="tx1"/>
                </a:solidFill>
                <a:latin typeface="+mn-lt"/>
                <a:ea typeface="+mn-ea"/>
                <a:cs typeface="+mn-cs"/>
              </a:rPr>
              <a:t>irs.gov/publications</a:t>
            </a:r>
            <a:r>
              <a:rPr lang="en-US" sz="1200" b="0" i="0" u="none" strike="noStrike" kern="1200" baseline="0" dirty="0">
                <a:solidFill>
                  <a:schemeClr val="tx1"/>
                </a:solidFill>
                <a:latin typeface="+mn-lt"/>
                <a:ea typeface="+mn-ea"/>
                <a:cs typeface="+mn-cs"/>
              </a:rPr>
              <a:t>, or call the Internal Revenue Service’s toll-free telephone number, </a:t>
            </a:r>
            <a:r>
              <a:rPr lang="en-US" sz="1200" b="1" i="0" u="none" strike="noStrike" kern="1200" baseline="0" dirty="0">
                <a:solidFill>
                  <a:schemeClr val="tx1"/>
                </a:solidFill>
                <a:latin typeface="+mn-lt"/>
                <a:ea typeface="+mn-ea"/>
                <a:cs typeface="+mn-cs"/>
              </a:rPr>
              <a:t>1-800-829-3676</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a:t>
            </a:r>
            <a:r>
              <a:rPr lang="en-US" sz="1200" b="0" i="1" u="none" strike="noStrike" kern="1200" baseline="0" dirty="0">
                <a:solidFill>
                  <a:schemeClr val="tx1"/>
                </a:solidFill>
                <a:latin typeface="+mn-lt"/>
                <a:ea typeface="+mn-ea"/>
                <a:cs typeface="+mn-cs"/>
              </a:rPr>
              <a:t>On the 1040 tax return, your “combined income” is the sum of your adjusted gross income plus nontaxable interest plus half of your Social Security benefits. </a:t>
            </a:r>
            <a:endParaRPr lang="en-US" sz="1200" b="0" i="0" u="none" strike="noStrike" kern="1200" baseline="0" dirty="0">
              <a:solidFill>
                <a:schemeClr val="tx1"/>
              </a:solidFill>
              <a:latin typeface="+mn-lt"/>
              <a:ea typeface="+mn-ea"/>
              <a:cs typeface="+mn-cs"/>
            </a:endParaRPr>
          </a:p>
          <a:p>
            <a:r>
              <a:rPr lang="en-US" sz="1000" dirty="0"/>
              <a:t>-----</a:t>
            </a:r>
          </a:p>
          <a:p>
            <a:endParaRPr lang="en-US" sz="1000" dirty="0"/>
          </a:p>
          <a:p>
            <a:endParaRPr lang="en-US" altLang="en-US" sz="1000" dirty="0">
              <a:latin typeface="Arial" pitchFamily="34" charset="0"/>
              <a:cs typeface="Arial" pitchFamily="34" charset="0"/>
            </a:endParaRPr>
          </a:p>
        </p:txBody>
      </p:sp>
    </p:spTree>
    <p:extLst>
      <p:ext uri="{BB962C8B-B14F-4D97-AF65-F5344CB8AC3E}">
        <p14:creationId xmlns:p14="http://schemas.microsoft.com/office/powerpoint/2010/main" val="203121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AC2336-0672-41DB-858E-FF40774FE3C7}" type="slidenum">
              <a:rPr lang="en-US" smtClean="0"/>
              <a:pPr/>
              <a:t>12</a:t>
            </a:fld>
            <a:endParaRPr lang="en-US" dirty="0"/>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r>
              <a:rPr lang="en-US" sz="1100" dirty="0"/>
              <a:t>The Windfall Elimination Provision can affect how we calculate your retirement or disability benefit. </a:t>
            </a:r>
          </a:p>
          <a:p>
            <a:endParaRPr lang="en-US" sz="1100" dirty="0"/>
          </a:p>
          <a:p>
            <a:pPr algn="l"/>
            <a:endParaRPr lang="en-US" sz="1100" dirty="0"/>
          </a:p>
        </p:txBody>
      </p:sp>
    </p:spTree>
    <p:extLst>
      <p:ext uri="{BB962C8B-B14F-4D97-AF65-F5344CB8AC3E}">
        <p14:creationId xmlns:p14="http://schemas.microsoft.com/office/powerpoint/2010/main" val="270916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AC2336-0672-41DB-858E-FF40774FE3C7}" type="slidenum">
              <a:rPr lang="en-US" smtClean="0"/>
              <a:pPr/>
              <a:t>13</a:t>
            </a:fld>
            <a:endParaRPr lang="en-US" dirty="0"/>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r>
              <a:rPr lang="en-US" sz="1100" b="0" dirty="0"/>
              <a:t>If you work/worked for an employer who doesn’t withhold Social Security taxes from your salary, such as a government agency or an employer in another country, any pension you get from that work can reduce your Social Security benefits. </a:t>
            </a:r>
          </a:p>
          <a:p>
            <a:endParaRPr lang="en-US" sz="1100" b="0" dirty="0"/>
          </a:p>
          <a:p>
            <a:r>
              <a:rPr lang="en-US" sz="1100" b="0" dirty="0"/>
              <a:t>This provision can affect you when you earn a pension from an employer who didn’t withhold Social Security taxes </a:t>
            </a:r>
            <a:r>
              <a:rPr lang="en-US" sz="1100" b="0" u="sng" dirty="0"/>
              <a:t>and</a:t>
            </a:r>
            <a:r>
              <a:rPr lang="en-US" sz="1100" b="0" dirty="0"/>
              <a:t> you qualify for Social Security retirement or disability benefits from work in other jobs for which you did pay taxes. </a:t>
            </a:r>
          </a:p>
          <a:p>
            <a:endParaRPr lang="en-US" sz="1100" b="0" dirty="0"/>
          </a:p>
          <a:p>
            <a:r>
              <a:rPr lang="en-US" sz="1100" b="0" dirty="0"/>
              <a:t>If any part of your government pension is based on wages not covered by Social Security, then WEP will apply. WEP only applies to Retirement and Disability Benefits. </a:t>
            </a:r>
            <a:r>
              <a:rPr lang="en-US" sz="1100" b="1" dirty="0"/>
              <a:t>Survivor’s Benefits are not affected by WEP</a:t>
            </a:r>
            <a:r>
              <a:rPr lang="en-US" sz="1100" b="0" dirty="0"/>
              <a:t>.  </a:t>
            </a:r>
          </a:p>
          <a:p>
            <a:r>
              <a:rPr lang="en-US" sz="1100" b="0" dirty="0"/>
              <a:t>WEP applies to the workers’ benefits. Any auxiliary benefits payable on the worker's record also would be affected. </a:t>
            </a:r>
          </a:p>
          <a:p>
            <a:endParaRPr lang="en-US" sz="1100" b="0" dirty="0"/>
          </a:p>
          <a:p>
            <a:r>
              <a:rPr lang="en-US" sz="1100" b="0" dirty="0"/>
              <a:t>The WEP applies if:</a:t>
            </a:r>
          </a:p>
          <a:p>
            <a:endParaRPr lang="en-US" sz="1100" b="0" dirty="0"/>
          </a:p>
          <a:p>
            <a:pPr marL="171450" indent="-171450">
              <a:buFont typeface="Arial" panose="020B0604020202020204" pitchFamily="34" charset="0"/>
              <a:buChar char="•"/>
            </a:pPr>
            <a:r>
              <a:rPr lang="en-US" sz="1100" b="0" dirty="0"/>
              <a:t>You reached age 62 after 1985; or</a:t>
            </a:r>
          </a:p>
          <a:p>
            <a:pPr marL="171450" indent="-171450">
              <a:buFont typeface="Arial" panose="020B0604020202020204" pitchFamily="34" charset="0"/>
              <a:buChar char="•"/>
            </a:pPr>
            <a:r>
              <a:rPr lang="en-US" sz="1100" b="0" dirty="0"/>
              <a:t>You became disabled after 1985; and</a:t>
            </a:r>
          </a:p>
          <a:p>
            <a:pPr marL="171450" indent="-171450">
              <a:buFont typeface="Arial" panose="020B0604020202020204" pitchFamily="34" charset="0"/>
              <a:buChar char="•"/>
            </a:pPr>
            <a:r>
              <a:rPr lang="en-US" sz="1100" b="0" dirty="0"/>
              <a:t>You first became eligible for a monthly pension based on work where you didn’t pay Social Security taxes after 1985.  This rule applies even if you’re still working.</a:t>
            </a:r>
          </a:p>
          <a:p>
            <a:pPr marL="171450" indent="-171450">
              <a:buFont typeface="Arial" panose="020B0604020202020204" pitchFamily="34" charset="0"/>
              <a:buChar char="•"/>
            </a:pPr>
            <a:r>
              <a:rPr lang="en-US" sz="1100" b="0" dirty="0"/>
              <a:t> WEP also affects Social Security benefits for people who performed federal service under the Civil Service Retirement System (CSRS) after 1956.  </a:t>
            </a:r>
          </a:p>
          <a:p>
            <a:r>
              <a:rPr lang="en-US" sz="1100" b="0" dirty="0"/>
              <a:t>*SSA benefit amounts are NOT reduced if you performed federal service under a system such as the Federal Employees’ Retirement System (FERS) – because Social Security taxes are withheld for workers under FERS.</a:t>
            </a:r>
          </a:p>
          <a:p>
            <a:endParaRPr lang="en-US" sz="1100" b="0" dirty="0"/>
          </a:p>
          <a:p>
            <a:r>
              <a:rPr lang="en-US" sz="1100" b="0" dirty="0"/>
              <a:t>Our Online WEP calculator allows you to estimate your Social Security benefit. Visit ssa.gov/planners/retire/wep.html  </a:t>
            </a:r>
          </a:p>
          <a:p>
            <a:endParaRPr lang="en-US" sz="1100" b="0" dirty="0"/>
          </a:p>
          <a:p>
            <a:endParaRPr lang="en-US" sz="1100" b="1" dirty="0"/>
          </a:p>
          <a:p>
            <a:endParaRPr lang="en-US" sz="1100" b="1" dirty="0"/>
          </a:p>
          <a:p>
            <a:r>
              <a:rPr lang="en-US" sz="1100" b="1" dirty="0"/>
              <a:t>Some</a:t>
            </a:r>
            <a:r>
              <a:rPr lang="en-US" sz="1100" b="1" baseline="0" dirty="0"/>
              <a:t> Exceptions:</a:t>
            </a:r>
            <a:endParaRPr lang="en-US" sz="1100" b="1" dirty="0"/>
          </a:p>
          <a:p>
            <a:r>
              <a:rPr lang="en-US" sz="1100" dirty="0"/>
              <a:t>The WEP doesn’t apply if:</a:t>
            </a:r>
          </a:p>
          <a:p>
            <a:pPr marL="342900" lvl="0" indent="-342900">
              <a:buFont typeface="Arial" panose="020B0604020202020204" pitchFamily="34" charset="0"/>
              <a:buChar char="•"/>
            </a:pPr>
            <a:r>
              <a:rPr lang="en-US" sz="1100" dirty="0"/>
              <a:t>You’re a federal worker first hired after 12/31/1983;</a:t>
            </a:r>
          </a:p>
          <a:p>
            <a:pPr marL="342900" lvl="0" indent="-342900">
              <a:buFont typeface="Arial" panose="020B0604020202020204" pitchFamily="34" charset="0"/>
              <a:buChar char="•"/>
            </a:pPr>
            <a:r>
              <a:rPr lang="en-US" sz="1100" dirty="0"/>
              <a:t>You were employed on 12/31/1983 by a non-profit organization that didn’t withhold Social Security taxes from your pay at first, but then began withholding Social Security taxes;</a:t>
            </a:r>
          </a:p>
          <a:p>
            <a:pPr marL="342900" lvl="0" indent="-342900">
              <a:buFont typeface="Arial" panose="020B0604020202020204" pitchFamily="34" charset="0"/>
              <a:buChar char="•"/>
            </a:pPr>
            <a:r>
              <a:rPr lang="en-US" sz="1100" dirty="0"/>
              <a:t>Your only pension is for railroad employment;</a:t>
            </a:r>
          </a:p>
          <a:p>
            <a:pPr marL="342900" lvl="0" indent="-342900">
              <a:buFont typeface="Arial" panose="020B0604020202020204" pitchFamily="34" charset="0"/>
              <a:buChar char="•"/>
            </a:pPr>
            <a:r>
              <a:rPr lang="en-US" sz="1100" dirty="0"/>
              <a:t>The only work you performed for which you didn’t pay Social Security taxes was before 1957; or</a:t>
            </a:r>
          </a:p>
          <a:p>
            <a:pPr marL="342900" lvl="0" indent="-342900">
              <a:buFont typeface="Arial" panose="020B0604020202020204" pitchFamily="34" charset="0"/>
              <a:buChar char="•"/>
            </a:pPr>
            <a:r>
              <a:rPr lang="en-US" sz="1100" dirty="0"/>
              <a:t>You have 30 or more years of substantial earnings under Social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Notes:  A </a:t>
            </a:r>
            <a:r>
              <a:rPr lang="en-US" sz="1100" b="1" kern="1200" dirty="0">
                <a:solidFill>
                  <a:schemeClr val="tx1"/>
                </a:solidFill>
                <a:effectLst/>
                <a:latin typeface="+mn-lt"/>
                <a:ea typeface="+mn-ea"/>
                <a:cs typeface="+mn-cs"/>
              </a:rPr>
              <a:t>non-covered pension</a:t>
            </a:r>
            <a:r>
              <a:rPr lang="en-US" sz="1100" kern="1200" dirty="0">
                <a:solidFill>
                  <a:schemeClr val="tx1"/>
                </a:solidFill>
                <a:effectLst/>
                <a:latin typeface="+mn-lt"/>
                <a:ea typeface="+mn-ea"/>
                <a:cs typeface="+mn-cs"/>
              </a:rPr>
              <a:t> is a pension paid by an employer that does not withhold Social Security taxes from your salary, typically, state and local governments or non-U.S. employers.  Congress passed the WEP to prevent workers who receive non-covered pensions from receiving higher Social Security benefits as if they were long-time, low-wage earners. In December 2018, the WEP applied to approximately 2.6 percent of all beneficiaries (1.7 million beneficiaries).</a:t>
            </a:r>
          </a:p>
          <a:p>
            <a:pPr algn="l"/>
            <a:endParaRPr lang="en-US" sz="1050" dirty="0"/>
          </a:p>
        </p:txBody>
      </p:sp>
    </p:spTree>
    <p:extLst>
      <p:ext uri="{BB962C8B-B14F-4D97-AF65-F5344CB8AC3E}">
        <p14:creationId xmlns:p14="http://schemas.microsoft.com/office/powerpoint/2010/main" val="385420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AC2336-0672-41DB-858E-FF40774FE3C7}" type="slidenum">
              <a:rPr lang="en-US" smtClean="0"/>
              <a:pPr/>
              <a:t>14</a:t>
            </a:fld>
            <a:endParaRPr lang="en-US" dirty="0"/>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pPr algn="l"/>
            <a:endParaRPr lang="en-US" sz="1100" dirty="0"/>
          </a:p>
        </p:txBody>
      </p:sp>
    </p:spTree>
    <p:extLst>
      <p:ext uri="{BB962C8B-B14F-4D97-AF65-F5344CB8AC3E}">
        <p14:creationId xmlns:p14="http://schemas.microsoft.com/office/powerpoint/2010/main" val="145909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AC2336-0672-41DB-858E-FF40774FE3C7}" type="slidenum">
              <a:rPr lang="en-US" smtClean="0"/>
              <a:pPr/>
              <a:t>15</a:t>
            </a:fld>
            <a:endParaRPr lang="en-US" dirty="0"/>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pPr algn="l"/>
            <a:endParaRPr lang="en-US" sz="1100" dirty="0">
              <a:solidFill>
                <a:srgbClr val="002060"/>
              </a:solidFill>
            </a:endParaRPr>
          </a:p>
          <a:p>
            <a:pPr algn="l"/>
            <a:r>
              <a:rPr lang="en-US" sz="1100" dirty="0">
                <a:solidFill>
                  <a:srgbClr val="002060"/>
                </a:solidFill>
              </a:rPr>
              <a:t>*If you are a government employee the benefit estimate you see on your Social Security Statement might be in error because the formula used in the estimate does not take into consideration WEP.  </a:t>
            </a:r>
          </a:p>
          <a:p>
            <a:pPr algn="l"/>
            <a:r>
              <a:rPr lang="en-US" sz="1100" b="0" dirty="0">
                <a:solidFill>
                  <a:srgbClr val="002060"/>
                </a:solidFill>
              </a:rPr>
              <a:t>This is true for the regular ‘Retirement Estimator’ as well.  The are the formula used in these estimate does not take into consideration WEP. </a:t>
            </a:r>
          </a:p>
          <a:p>
            <a:pPr algn="l"/>
            <a:r>
              <a:rPr lang="en-US" sz="1100" b="1" dirty="0">
                <a:solidFill>
                  <a:srgbClr val="002060"/>
                </a:solidFill>
              </a:rPr>
              <a:t>You must use the WEP Calculator instead.</a:t>
            </a:r>
          </a:p>
          <a:p>
            <a:pPr algn="l"/>
            <a:endParaRPr lang="en-US" sz="1100" dirty="0">
              <a:solidFill>
                <a:srgbClr val="002060"/>
              </a:solidFill>
            </a:endParaRPr>
          </a:p>
        </p:txBody>
      </p:sp>
    </p:spTree>
    <p:extLst>
      <p:ext uri="{BB962C8B-B14F-4D97-AF65-F5344CB8AC3E}">
        <p14:creationId xmlns:p14="http://schemas.microsoft.com/office/powerpoint/2010/main" val="420436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2336-0672-41DB-858E-FF40774FE3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r>
              <a:rPr lang="en-US" sz="1200" b="0" i="0" u="none" strike="noStrike" kern="1200" baseline="0" dirty="0">
                <a:solidFill>
                  <a:schemeClr val="tx1"/>
                </a:solidFill>
                <a:latin typeface="+mn-lt"/>
                <a:ea typeface="+mn-ea"/>
                <a:cs typeface="+mn-cs"/>
              </a:rPr>
              <a:t>The WEP </a:t>
            </a:r>
            <a:r>
              <a:rPr lang="en-US" sz="1200" b="0" i="0" u="none" strike="noStrike" kern="1200" baseline="0" dirty="0" err="1">
                <a:solidFill>
                  <a:schemeClr val="tx1"/>
                </a:solidFill>
                <a:latin typeface="+mn-lt"/>
                <a:ea typeface="+mn-ea"/>
                <a:cs typeface="+mn-cs"/>
              </a:rPr>
              <a:t>calulator</a:t>
            </a:r>
            <a:r>
              <a:rPr lang="en-US" sz="1200" b="0" i="0" u="none" strike="noStrike" kern="1200" baseline="0" dirty="0">
                <a:solidFill>
                  <a:schemeClr val="tx1"/>
                </a:solidFill>
                <a:latin typeface="+mn-lt"/>
                <a:ea typeface="+mn-ea"/>
                <a:cs typeface="+mn-cs"/>
              </a:rPr>
              <a:t> does the math for you, but here’s a look at the WEP formula: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base your Social Security benefit on your average monthly earnings adjusted for average wage growth. We separate your average earnings into three amounts and multiply the amounts using three factors to compute your full Primary Insurance Amount (PIA).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for a worker who turns 62 in 2023, the first $1,115 of average monthly earnings is multiplied by 90 percent; earnings between $1,115 and $6,721 by 32 percent; and the balance by 15 percent. The sum of the three amounts equals the PIA which is then decreased or increased depending on whether the worker starts benefits before or after full retirement age (FRA). This formula produces the monthly payment amount. </a:t>
            </a:r>
          </a:p>
          <a:p>
            <a:endParaRPr lang="en-US" sz="1200" b="0" i="0" u="none" strike="noStrike" kern="1200" baseline="0" dirty="0">
              <a:solidFill>
                <a:schemeClr val="tx1"/>
              </a:solidFill>
              <a:latin typeface="+mn-lt"/>
              <a:ea typeface="+mn-ea"/>
              <a:cs typeface="+mn-cs"/>
            </a:endParaRPr>
          </a:p>
          <a:p>
            <a:endParaRPr lang="en-US" sz="1100" dirty="0"/>
          </a:p>
        </p:txBody>
      </p:sp>
    </p:spTree>
    <p:extLst>
      <p:ext uri="{BB962C8B-B14F-4D97-AF65-F5344CB8AC3E}">
        <p14:creationId xmlns:p14="http://schemas.microsoft.com/office/powerpoint/2010/main" val="143459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2336-0672-41DB-858E-FF40774FE3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r>
              <a:rPr lang="en-US" sz="1200" b="0" i="0" u="none" strike="noStrike" kern="1200" baseline="0" dirty="0">
                <a:solidFill>
                  <a:schemeClr val="tx1"/>
                </a:solidFill>
                <a:latin typeface="+mn-lt"/>
                <a:ea typeface="+mn-ea"/>
                <a:cs typeface="+mn-cs"/>
              </a:rPr>
              <a:t>Under the WEP provision, only the first step of the formula changes.  We reduce the 90 percent factor in our formula and replace it with the corresponding % according to the number of substantial years worked.  </a:t>
            </a:r>
            <a:endParaRPr lang="en-US" sz="1100" dirty="0"/>
          </a:p>
        </p:txBody>
      </p:sp>
    </p:spTree>
    <p:extLst>
      <p:ext uri="{BB962C8B-B14F-4D97-AF65-F5344CB8AC3E}">
        <p14:creationId xmlns:p14="http://schemas.microsoft.com/office/powerpoint/2010/main" val="91492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endParaRPr lang="en-US" sz="1100" i="1" dirty="0">
              <a:solidFill>
                <a:schemeClr val="bg1"/>
              </a:solidFill>
            </a:endParaRPr>
          </a:p>
          <a:p>
            <a:pPr defTabSz="917235">
              <a:defRPr/>
            </a:pPr>
            <a:r>
              <a:rPr lang="en-US" sz="1100" i="0" dirty="0">
                <a:solidFill>
                  <a:schemeClr val="bg1"/>
                </a:solidFill>
              </a:rPr>
              <a:t>If</a:t>
            </a:r>
            <a:r>
              <a:rPr lang="en-US" sz="1100" i="0" baseline="0" dirty="0">
                <a:solidFill>
                  <a:schemeClr val="bg1"/>
                </a:solidFill>
              </a:rPr>
              <a:t> you have 30 or more years of substantial earnings, we don’t reduce the standard 90 percent factor in our formula.</a:t>
            </a:r>
          </a:p>
          <a:p>
            <a:pPr defTabSz="917235">
              <a:defRPr/>
            </a:pPr>
            <a:r>
              <a:rPr lang="en-US" sz="1100" i="0" baseline="0" dirty="0">
                <a:solidFill>
                  <a:schemeClr val="bg1"/>
                </a:solidFill>
              </a:rPr>
              <a:t>The next slide will show what is considered “substantial earnings’ for each year.</a:t>
            </a:r>
          </a:p>
          <a:p>
            <a:pPr defTabSz="917235">
              <a:defRPr/>
            </a:pPr>
            <a:endParaRPr lang="en-US" sz="1100" i="0" baseline="0" dirty="0">
              <a:solidFill>
                <a:schemeClr val="bg1"/>
              </a:solidFill>
            </a:endParaRPr>
          </a:p>
          <a:p>
            <a:pPr defTabSz="917235">
              <a:defRPr/>
            </a:pPr>
            <a:endParaRPr lang="en-US" sz="1100" i="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18</a:t>
            </a:fld>
            <a:endParaRPr lang="en-US" dirty="0"/>
          </a:p>
        </p:txBody>
      </p:sp>
    </p:spTree>
    <p:extLst>
      <p:ext uri="{BB962C8B-B14F-4D97-AF65-F5344CB8AC3E}">
        <p14:creationId xmlns:p14="http://schemas.microsoft.com/office/powerpoint/2010/main" val="2440314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3"/>
          <p:cNvSpPr>
            <a:spLocks noGrp="1" noChangeArrowheads="1"/>
          </p:cNvSpPr>
          <p:nvPr>
            <p:ph type="body" idx="3"/>
          </p:nvPr>
        </p:nvSpPr>
        <p:spPr>
          <a:xfrm>
            <a:off x="609602" y="4343403"/>
            <a:ext cx="5791201" cy="4488358"/>
          </a:xfrm>
          <a:noFill/>
          <a:ln/>
        </p:spPr>
        <p:txBody>
          <a:bodyPr/>
          <a:lstStyle/>
          <a:p>
            <a:pPr marL="285750" indent="-285750">
              <a:buFont typeface="Arial" panose="020B0604020202020204" pitchFamily="34" charset="0"/>
              <a:buChar char="•"/>
            </a:pPr>
            <a:r>
              <a:rPr lang="en-US" sz="1600" dirty="0"/>
              <a:t>A spouse who has not worked or who has low earnings may be entitled to as much as one-half of the retired worker’s full benefit.</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If you are eligible for both your own retirement benefits and for benefits as a spouse, we always pay your own benefits first. If your benefits as a spouse are higher than your retirement benefits, you will get a combination of benefits equaling the higher spouse benefit.</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If a spouse wants to get Social Security retirement benefits before they reach full retirement age, the amount of the benefit is reduced. The amount of reduction depends on when the person reaches full retirement age. </a:t>
            </a:r>
          </a:p>
          <a:p>
            <a:pPr marL="0" indent="0">
              <a:buFont typeface="Arial" panose="020B0604020202020204" pitchFamily="34" charset="0"/>
              <a:buNone/>
            </a:pPr>
            <a:endParaRPr lang="en-US" sz="1600" dirty="0"/>
          </a:p>
          <a:p>
            <a:pPr marL="285750" lvl="2" indent="-285750" defTabSz="931543">
              <a:buFont typeface="Arial" panose="020B0604020202020204" pitchFamily="34" charset="0"/>
              <a:buChar char="•"/>
              <a:defRPr/>
            </a:pPr>
            <a:r>
              <a:rPr lang="en-US" sz="1600" dirty="0"/>
              <a:t>The benefit</a:t>
            </a:r>
            <a:r>
              <a:rPr lang="en-US" sz="1600" baseline="0" dirty="0"/>
              <a:t> is unreduced if the claiming spouse is caring for a child who is under the age of 16 or who is disabled.</a:t>
            </a:r>
          </a:p>
          <a:p>
            <a:pPr marL="0" lvl="2" indent="0" defTabSz="931543">
              <a:buFont typeface="Arial" panose="020B0604020202020204" pitchFamily="34" charset="0"/>
              <a:buNone/>
              <a:defRPr/>
            </a:pPr>
            <a:endParaRPr lang="en-US" sz="1600" dirty="0"/>
          </a:p>
          <a:p>
            <a:pPr marL="285750" indent="-285750">
              <a:buFont typeface="Arial" panose="020B0604020202020204" pitchFamily="34" charset="0"/>
              <a:buChar char="•"/>
            </a:pPr>
            <a:r>
              <a:rPr lang="en-US" sz="1600" dirty="0"/>
              <a:t>The benefit is only payable if the claiming spouse’s own unreduced benefit rate, based on</a:t>
            </a:r>
            <a:r>
              <a:rPr lang="en-US" sz="1600" baseline="0" dirty="0"/>
              <a:t> their earnings history, is less than 50% of the worker’s unreduced benefit rate.  The claiming spouse must first file for their own benefit, based on their earnings history, which is subtracted from the full spousal benefit.</a:t>
            </a:r>
            <a:endParaRPr lang="en-US" sz="1600" dirty="0"/>
          </a:p>
          <a:p>
            <a:pPr defTabSz="931543">
              <a:defRPr/>
            </a:pPr>
            <a:endParaRPr lang="en-US" sz="1100" dirty="0"/>
          </a:p>
          <a:p>
            <a:endParaRPr lang="en-US" sz="1100" dirty="0"/>
          </a:p>
        </p:txBody>
      </p:sp>
    </p:spTree>
    <p:extLst>
      <p:ext uri="{BB962C8B-B14F-4D97-AF65-F5344CB8AC3E}">
        <p14:creationId xmlns:p14="http://schemas.microsoft.com/office/powerpoint/2010/main" val="163772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Social Security was never meant to be the only source of income for people when they retire.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 was always meant to be a foundation</a:t>
            </a:r>
            <a:r>
              <a:rPr lang="en-US" sz="1200" baseline="0" dirty="0"/>
              <a:t> to </a:t>
            </a:r>
            <a:r>
              <a:rPr lang="en-US" sz="1200" dirty="0"/>
              <a:t>be supplemented</a:t>
            </a:r>
            <a:r>
              <a:rPr lang="en-US" sz="1200" baseline="0" dirty="0"/>
              <a:t> </a:t>
            </a:r>
            <a:r>
              <a:rPr lang="en-US" sz="1200" dirty="0"/>
              <a:t>with</a:t>
            </a:r>
            <a:r>
              <a:rPr lang="en-US" sz="1200" baseline="0" dirty="0"/>
              <a:t> savings, investments, 401ks, IRAs,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the average worker, Social Security replaces about 40 percent of their pre-retirement income. </a:t>
            </a:r>
          </a:p>
          <a:p>
            <a:pPr marL="285750" lvl="0" indent="-285750">
              <a:buFont typeface="Arial" panose="020B0604020202020204" pitchFamily="34" charset="0"/>
              <a:buChar char="•"/>
              <a:defRPr/>
            </a:pPr>
            <a:r>
              <a:rPr lang="en-US" altLang="en-US" sz="1200" dirty="0"/>
              <a:t>Financial experts say you’ll need 70-80% of your pre-retirement income to live comfortably in retirement.</a:t>
            </a:r>
          </a:p>
          <a:p>
            <a:pPr marL="0" lvl="0" indent="0">
              <a:buFont typeface="Arial" panose="020B0604020202020204" pitchFamily="34" charset="0"/>
              <a:buNone/>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455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2336-0672-41DB-858E-FF40774FE3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3366"/>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7470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Note:  Divorced spouses qualify if marriage lasted at least 10 years and other conditions are met.</a:t>
            </a:r>
          </a:p>
          <a:p>
            <a:endParaRPr lang="en-US" sz="1100" dirty="0"/>
          </a:p>
          <a:p>
            <a:pPr eaLnBrk="1" hangingPunct="1">
              <a:spcBef>
                <a:spcPct val="0"/>
              </a:spcBef>
              <a:defRPr/>
            </a:pPr>
            <a:r>
              <a:rPr lang="en-US" altLang="en-US" sz="1100" b="0" dirty="0">
                <a:latin typeface="Arial" panose="020B0604020202020204" pitchFamily="34" charset="0"/>
              </a:rPr>
              <a:t>Here is a side-by-side comparison of spousal and survivor benefits.</a:t>
            </a:r>
          </a:p>
          <a:p>
            <a:pPr eaLnBrk="1" hangingPunct="1">
              <a:spcBef>
                <a:spcPct val="0"/>
              </a:spcBef>
              <a:defRPr/>
            </a:pPr>
            <a:endParaRPr lang="en-US" altLang="en-US" sz="1100" b="0" dirty="0">
              <a:latin typeface="Arial" panose="020B0604020202020204" pitchFamily="34" charset="0"/>
            </a:endParaRPr>
          </a:p>
          <a:p>
            <a:pPr marL="291075" indent="-291075">
              <a:spcBef>
                <a:spcPct val="0"/>
              </a:spcBef>
              <a:buFont typeface="Arial" panose="020B0604020202020204" pitchFamily="34" charset="0"/>
              <a:buChar char="•"/>
              <a:defRPr/>
            </a:pPr>
            <a:r>
              <a:rPr lang="en-US" altLang="en-US" sz="1100" b="0" dirty="0">
                <a:latin typeface="Arial" panose="020B0604020202020204" pitchFamily="34" charset="0"/>
              </a:rPr>
              <a:t>The worker and his or her spouse must be married for one year (continuously) immediately before the day on which the application is filed. </a:t>
            </a:r>
          </a:p>
          <a:p>
            <a:pPr marL="291075" indent="-291075">
              <a:spcBef>
                <a:spcPct val="0"/>
              </a:spcBef>
              <a:buFont typeface="Arial" panose="020B0604020202020204" pitchFamily="34" charset="0"/>
              <a:buChar char="•"/>
              <a:defRPr/>
            </a:pPr>
            <a:endParaRPr lang="en-US" altLang="en-US" sz="1100" b="0" dirty="0">
              <a:latin typeface="Arial" panose="020B0604020202020204" pitchFamily="34" charset="0"/>
            </a:endParaRPr>
          </a:p>
          <a:p>
            <a:pPr marL="291075" indent="-291075">
              <a:spcBef>
                <a:spcPct val="0"/>
              </a:spcBef>
              <a:buFont typeface="Arial" panose="020B0604020202020204" pitchFamily="34" charset="0"/>
              <a:buChar char="•"/>
              <a:defRPr/>
            </a:pPr>
            <a:r>
              <a:rPr lang="en-US" altLang="en-US" sz="1100" b="0" dirty="0">
                <a:latin typeface="Arial" panose="020B0604020202020204" pitchFamily="34" charset="0"/>
              </a:rPr>
              <a:t>(Note: The one-year requirement can be waived if the spouse is the natural mother or father of the worker’s biological child or if the spouse was entitled or potentially entitled to certain auxiliary or survivor’s benefits in the month before the month of marriage to the worker).</a:t>
            </a:r>
          </a:p>
          <a:p>
            <a:pPr marL="291075" indent="-291075">
              <a:spcBef>
                <a:spcPct val="0"/>
              </a:spcBef>
              <a:buFont typeface="Arial" panose="020B0604020202020204" pitchFamily="34" charset="0"/>
              <a:buChar char="•"/>
              <a:defRPr/>
            </a:pPr>
            <a:endParaRPr lang="en-US" altLang="en-US" sz="1100" b="0" dirty="0">
              <a:latin typeface="Arial" panose="020B0604020202020204" pitchFamily="34" charset="0"/>
            </a:endParaRPr>
          </a:p>
          <a:p>
            <a:pPr marL="291075" indent="-291075">
              <a:spcBef>
                <a:spcPct val="0"/>
              </a:spcBef>
              <a:buFont typeface="Arial" panose="020B0604020202020204" pitchFamily="34" charset="0"/>
              <a:buChar char="•"/>
              <a:defRPr/>
            </a:pPr>
            <a:r>
              <a:rPr lang="en-US" altLang="en-US" sz="1100" b="0" dirty="0">
                <a:latin typeface="Arial" panose="020B0604020202020204" pitchFamily="34" charset="0"/>
              </a:rPr>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a:p>
            <a:endParaRPr lang="en-US" sz="11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41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begin receiving survivor benefits,</a:t>
            </a:r>
            <a:r>
              <a:rPr lang="en-US" baseline="0" dirty="0"/>
              <a:t> we recommend that you contact us at age 62 to see if you are eligible for a higher benefit on your own record.</a:t>
            </a:r>
          </a:p>
          <a:p>
            <a:endParaRPr lang="en-US" baseline="0" dirty="0"/>
          </a:p>
          <a:p>
            <a:r>
              <a:rPr lang="en-US" baseline="0" dirty="0"/>
              <a:t>If we calculate your retirement benefit and it is lower than what you are already receiving as a survivor, then we are not going to switch you to over to retirement and reduce your monthly benefit. Remember, retirement and survivor benefits both fall under the same umbrella of financial protection offered by Social Security.</a:t>
            </a:r>
          </a:p>
          <a:p>
            <a:endParaRPr lang="en-US" dirty="0"/>
          </a:p>
          <a:p>
            <a:r>
              <a:rPr lang="en-US" dirty="0"/>
              <a:t>However, if we calculate your retirement and it is higher than what you are already getting as a survivor, YOU HAVE A CHOICE.</a:t>
            </a:r>
          </a:p>
          <a:p>
            <a:endParaRPr lang="en-US" dirty="0"/>
          </a:p>
          <a:p>
            <a:r>
              <a:rPr lang="en-US" dirty="0"/>
              <a:t>You can either switch over immediately for the higher monthly payment, or you can stay on survivor benefits and switch over to retirement later on down the road … when something comes up and you need more money coming in … or as late as age 70 if you want to completely max-out your retirement (by getting all possible delayed retirement credits added to your calculation).</a:t>
            </a:r>
          </a:p>
          <a:p>
            <a:endParaRPr lang="en-US" dirty="0"/>
          </a:p>
          <a:p>
            <a:r>
              <a:rPr lang="en-US" dirty="0"/>
              <a:t>Contact Social Security</a:t>
            </a:r>
            <a:r>
              <a:rPr lang="en-US" baseline="0" dirty="0"/>
              <a:t> to find out if you can switch to get a higher benefit amount. SSA will review your individual situation and make a determination.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730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764106" cy="4183380"/>
          </a:xfrm>
        </p:spPr>
        <p:txBody>
          <a:bodyPr/>
          <a:lstStyle/>
          <a:p>
            <a:pPr marL="285750" indent="-285750">
              <a:buFont typeface="Arial" panose="020B0604020202020204" pitchFamily="34" charset="0"/>
              <a:buChar char="•"/>
            </a:pPr>
            <a:r>
              <a:rPr lang="en-US" sz="1000" dirty="0"/>
              <a:t>Your benefit as a divorced spouse is equal to one-half of your ex-spouse's full retirement amount (or disability benefit) if you start receiving benefits at your full retirement age. The benefits do not include any delayed retirement credits your ex-spouse may receive. </a:t>
            </a:r>
          </a:p>
          <a:p>
            <a:pPr marL="285750" indent="-285750">
              <a:buFont typeface="Arial" panose="020B0604020202020204" pitchFamily="34" charset="0"/>
              <a:buChar char="•"/>
            </a:pPr>
            <a:r>
              <a:rPr lang="en-US" sz="1000" dirty="0"/>
              <a:t>If you remarry, you generally cannot collect benefits on your former spouse's record unless your later marriage ends (whether by death, divorce or annulment). </a:t>
            </a:r>
          </a:p>
          <a:p>
            <a:pPr marL="285750" indent="-285750">
              <a:buFont typeface="Arial" panose="020B0604020202020204" pitchFamily="34" charset="0"/>
              <a:buChar char="•"/>
            </a:pPr>
            <a:r>
              <a:rPr lang="en-US" sz="1000" dirty="0"/>
              <a:t>If your ex-spouse has not applied for retirement benefits, but can qualify for them, you may receive benefits on his or her record if you have been divorced for at least two years. </a:t>
            </a:r>
          </a:p>
          <a:p>
            <a:pPr marL="285750" indent="-285750">
              <a:buFont typeface="Arial" panose="020B0604020202020204" pitchFamily="34" charset="0"/>
              <a:buChar char="•"/>
            </a:pPr>
            <a:r>
              <a:rPr lang="en-US" sz="1000" dirty="0"/>
              <a:t>If you are eligible for retirement benefits on your own record </a:t>
            </a:r>
            <a:r>
              <a:rPr lang="en-US" sz="1000" b="1" dirty="0"/>
              <a:t>and</a:t>
            </a:r>
            <a:r>
              <a:rPr lang="en-US" sz="1000" dirty="0"/>
              <a:t> divorced spouse’s benefits, we will pay the retirement benefit first. If the benefit on your ex-spouse’s record is higher, you will get an additional amount on your ex-spouse’s record so that the combination of benefits equals that higher amount.</a:t>
            </a:r>
          </a:p>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128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2336-0672-41DB-858E-FF40774FE3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6826" y="4260850"/>
            <a:ext cx="5608320" cy="4183380"/>
          </a:xfrm>
        </p:spPr>
        <p:txBody>
          <a:bodyPr/>
          <a:lstStyle/>
          <a:p>
            <a:pPr algn="l"/>
            <a:r>
              <a:rPr lang="en-US" sz="1100" dirty="0"/>
              <a:t>If you receive a retirement</a:t>
            </a:r>
            <a:r>
              <a:rPr lang="en-US" sz="1100" baseline="0" dirty="0"/>
              <a:t> or disability pension from a federal, state, or local government based on your own work for which you didn’t pay Social Security taxes, we may reduce your Social Security spouses or widows or widowers benefits. </a:t>
            </a:r>
          </a:p>
          <a:p>
            <a:pPr algn="l"/>
            <a:endParaRPr lang="en-US" sz="1100" baseline="0" dirty="0"/>
          </a:p>
          <a:p>
            <a:pPr algn="l"/>
            <a:r>
              <a:rPr lang="en-US" sz="1100" dirty="0"/>
              <a:t>Before enactment of the Government Pension Offset (GPO), government employees who did not pay into Social Security and earned a government retirement pension were not subject to offset of their spouse, widow or widower benefit.  GPO ensures that we calculate these benefits for government employees who do not pay Social Security taxes the same as private sector workers who pay Social Security taxes.</a:t>
            </a:r>
          </a:p>
          <a:p>
            <a:pPr algn="l"/>
            <a:endParaRPr lang="en-US" sz="1100" dirty="0"/>
          </a:p>
          <a:p>
            <a:pPr algn="l"/>
            <a:r>
              <a:rPr lang="en-US" sz="1100" dirty="0"/>
              <a:t>When won’t benefits be reduced?</a:t>
            </a:r>
          </a:p>
          <a:p>
            <a:pPr algn="l"/>
            <a:r>
              <a:rPr lang="en-US" sz="1100" dirty="0"/>
              <a:t>Generally, we won’t reduce your Social Security benefits as a spouse or widow(er) if you:</a:t>
            </a:r>
          </a:p>
          <a:p>
            <a:pPr marL="171450" indent="-171450" algn="l">
              <a:buFont typeface="Arial" panose="020B0604020202020204" pitchFamily="34" charset="0"/>
              <a:buChar char="•"/>
            </a:pPr>
            <a:r>
              <a:rPr lang="en-US" sz="1100" dirty="0"/>
              <a:t>Receive a government pension that’s not based on your earnings; or</a:t>
            </a:r>
          </a:p>
          <a:p>
            <a:pPr marL="171450" indent="-171450" algn="l">
              <a:buFont typeface="Arial" panose="020B0604020202020204" pitchFamily="34" charset="0"/>
              <a:buChar char="•"/>
            </a:pPr>
            <a:r>
              <a:rPr lang="en-US" sz="1100" dirty="0"/>
              <a:t>Are a federal, state, or local government employee and your government pension is from a job for which you paid Social Security taxes, </a:t>
            </a:r>
          </a:p>
          <a:p>
            <a:pPr marL="171450" indent="-171450" algn="l">
              <a:buFont typeface="Arial" panose="020B0604020202020204" pitchFamily="34" charset="0"/>
              <a:buChar char="•"/>
            </a:pPr>
            <a:r>
              <a:rPr lang="en-US" sz="1100" dirty="0"/>
              <a:t>Are a federal employee who switched from the Civil Service Retirement System (CSRS) to the Federal Employees’ Retirement System (FERS) after December 31, 1987, </a:t>
            </a:r>
          </a:p>
          <a:p>
            <a:pPr marL="171450" indent="-171450" algn="l">
              <a:buFont typeface="Arial" panose="020B0604020202020204" pitchFamily="34" charset="0"/>
              <a:buChar char="•"/>
            </a:pPr>
            <a:r>
              <a:rPr lang="en-US" sz="1100" dirty="0"/>
              <a:t>Received, or were eligible to receive, a government pension before December 1982 and meet all the requirements for Social Security spouse’s benefits in effect in January 1977; or</a:t>
            </a:r>
          </a:p>
          <a:p>
            <a:pPr marL="171450" indent="-171450" algn="l">
              <a:buFont typeface="Arial" panose="020B0604020202020204" pitchFamily="34" charset="0"/>
              <a:buChar char="•"/>
            </a:pPr>
            <a:r>
              <a:rPr lang="en-US" sz="1100" dirty="0"/>
              <a:t>Received, or were eligible to receive, a federal, state, or local government pension before July 1, 1983 and were receiving one-half of your support from your spouse.</a:t>
            </a:r>
          </a:p>
          <a:p>
            <a:pPr algn="l"/>
            <a:endParaRPr lang="en-US" sz="1100" dirty="0"/>
          </a:p>
          <a:p>
            <a:pPr algn="l"/>
            <a:r>
              <a:rPr lang="en-US" sz="1100" dirty="0"/>
              <a:t>There are other situations for which we won’t reduce your Social Security benefits as a spouse or widow(er). </a:t>
            </a:r>
          </a:p>
          <a:p>
            <a:pPr algn="l"/>
            <a:endParaRPr lang="en-US" sz="1100" dirty="0"/>
          </a:p>
          <a:p>
            <a:pPr algn="l"/>
            <a:endParaRPr lang="en-US" sz="1100" dirty="0"/>
          </a:p>
          <a:p>
            <a:pPr algn="l"/>
            <a:endParaRPr lang="en-US" sz="1100" dirty="0"/>
          </a:p>
        </p:txBody>
      </p:sp>
    </p:spTree>
    <p:extLst>
      <p:ext uri="{BB962C8B-B14F-4D97-AF65-F5344CB8AC3E}">
        <p14:creationId xmlns:p14="http://schemas.microsoft.com/office/powerpoint/2010/main" val="3309694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02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20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dirty="0"/>
              <a:t>my</a:t>
            </a:r>
            <a:r>
              <a:rPr lang="en-US" dirty="0"/>
              <a:t> Social Security is a convenient and secure suite of services designed to put you in control of your personal Social Security information, as well as help you manage your benefits when you start receiving them.  Your account gives you the information you need at your convenience - all without calling or visiting a local office.</a:t>
            </a:r>
          </a:p>
          <a:p>
            <a:pPr eaLnBrk="1" hangingPunct="1">
              <a:spcBef>
                <a:spcPct val="0"/>
              </a:spcBef>
            </a:pPr>
            <a:endParaRPr lang="en-US" altLang="en-US" b="0" dirty="0">
              <a:latin typeface="Arial" panose="020B0604020202020204" pitchFamily="34" charset="0"/>
            </a:endParaRPr>
          </a:p>
          <a:p>
            <a:r>
              <a:rPr lang="en-US" altLang="en-US" b="0" dirty="0">
                <a:latin typeface="Arial" panose="020B0604020202020204" pitchFamily="34" charset="0"/>
              </a:rPr>
              <a:t>You can only open a </a:t>
            </a:r>
            <a:r>
              <a:rPr lang="en-US" altLang="en-US" b="0" i="1" dirty="0">
                <a:latin typeface="Arial" panose="020B0604020202020204" pitchFamily="34" charset="0"/>
              </a:rPr>
              <a:t>my</a:t>
            </a:r>
            <a:r>
              <a:rPr lang="en-US" altLang="en-US" b="0" dirty="0">
                <a:latin typeface="Arial" panose="020B0604020202020204" pitchFamily="34" charset="0"/>
              </a:rPr>
              <a:t> Social Security account for yourself. You cannot open an account for another person, even if you have his or her written consent. </a:t>
            </a:r>
            <a:br>
              <a:rPr lang="en-US" altLang="en-US" b="0" dirty="0">
                <a:latin typeface="Arial" panose="020B0604020202020204" pitchFamily="34" charset="0"/>
              </a:rPr>
            </a:br>
            <a:r>
              <a:rPr lang="en-US" altLang="en-US" b="0" dirty="0">
                <a:latin typeface="Arial" panose="020B0604020202020204" pitchFamily="34" charset="0"/>
              </a:rPr>
              <a:t/>
            </a:r>
            <a:br>
              <a:rPr lang="en-US" altLang="en-US" b="0" dirty="0">
                <a:latin typeface="Arial" panose="020B0604020202020204" pitchFamily="34" charset="0"/>
              </a:rPr>
            </a:br>
            <a:r>
              <a:rPr lang="en-US" altLang="en-US" b="0" dirty="0">
                <a:latin typeface="Arial" panose="020B0604020202020204" pitchFamily="34" charset="0"/>
              </a:rPr>
              <a:t>You may be unable to open a </a:t>
            </a:r>
            <a:r>
              <a:rPr lang="en-US" altLang="en-US" b="0" i="1" dirty="0">
                <a:latin typeface="Arial" panose="020B0604020202020204" pitchFamily="34" charset="0"/>
              </a:rPr>
              <a:t>my</a:t>
            </a:r>
            <a:r>
              <a:rPr lang="en-US" altLang="en-US" b="0" dirty="0">
                <a:latin typeface="Arial" panose="020B0604020202020204" pitchFamily="34" charset="0"/>
              </a:rPr>
              <a:t> Social Security account if you:</a:t>
            </a:r>
          </a:p>
          <a:p>
            <a:r>
              <a:rPr lang="en-US" altLang="en-US" b="0" dirty="0">
                <a:latin typeface="Arial" panose="020B0604020202020204" pitchFamily="34" charset="0"/>
              </a:rPr>
              <a:t/>
            </a:r>
            <a:br>
              <a:rPr lang="en-US" altLang="en-US" b="0" dirty="0">
                <a:latin typeface="Arial" panose="020B0604020202020204" pitchFamily="34" charset="0"/>
              </a:rPr>
            </a:br>
            <a:r>
              <a:rPr lang="en-US" altLang="en-US" b="0" dirty="0">
                <a:latin typeface="Arial" panose="020B0604020202020204" pitchFamily="34" charset="0"/>
              </a:rPr>
              <a:t>•     Blocked electronic access to your personal Social Security information;</a:t>
            </a:r>
            <a:br>
              <a:rPr lang="en-US" altLang="en-US" b="0" dirty="0">
                <a:latin typeface="Arial" panose="020B0604020202020204" pitchFamily="34" charset="0"/>
              </a:rPr>
            </a:br>
            <a:r>
              <a:rPr lang="en-US" altLang="en-US" b="0" dirty="0">
                <a:latin typeface="Arial" panose="020B0604020202020204" pitchFamily="34" charset="0"/>
              </a:rPr>
              <a:t>•     Recently moved or changed your name; or</a:t>
            </a:r>
            <a:br>
              <a:rPr lang="en-US" altLang="en-US" b="0" dirty="0">
                <a:latin typeface="Arial" panose="020B0604020202020204" pitchFamily="34" charset="0"/>
              </a:rPr>
            </a:br>
            <a:r>
              <a:rPr lang="en-US" altLang="en-US" b="0" dirty="0">
                <a:latin typeface="Arial" panose="020B0604020202020204" pitchFamily="34" charset="0"/>
              </a:rPr>
              <a:t>•     Placed a freeze on your credit report.</a:t>
            </a:r>
          </a:p>
          <a:p>
            <a:endParaRPr lang="en-US" altLang="en-US" b="0" dirty="0">
              <a:latin typeface="Arial" panose="020B0604020202020204" pitchFamily="34" charset="0"/>
            </a:endParaRPr>
          </a:p>
          <a:p>
            <a:r>
              <a:rPr lang="en-US" altLang="en-US" b="0" dirty="0">
                <a:latin typeface="Arial" panose="020B0604020202020204" pitchFamily="34" charset="0"/>
              </a:rPr>
              <a:t>Your online </a:t>
            </a:r>
            <a:r>
              <a:rPr lang="en-US" altLang="en-US" b="0" i="1" dirty="0">
                <a:latin typeface="Arial" panose="020B0604020202020204" pitchFamily="34" charset="0"/>
              </a:rPr>
              <a:t>my</a:t>
            </a:r>
            <a:r>
              <a:rPr lang="en-US" altLang="en-US" b="0" dirty="0">
                <a:latin typeface="Arial" panose="020B0604020202020204" pitchFamily="34" charset="0"/>
              </a:rPr>
              <a:t> Social Security account provides a variety of information to help you and your family. </a:t>
            </a:r>
          </a:p>
          <a:p>
            <a:endParaRPr lang="en-US" altLang="en-US" b="0" dirty="0">
              <a:latin typeface="Arial" panose="020B0604020202020204" pitchFamily="34" charset="0"/>
            </a:endParaRPr>
          </a:p>
          <a:p>
            <a:r>
              <a:rPr lang="en-US" altLang="en-US" b="0" dirty="0">
                <a:latin typeface="Arial" panose="020B0604020202020204" pitchFamily="34" charset="0"/>
              </a:rPr>
              <a:t>Speaker notes updated (DRB)  6/8/2022 (JP/AJ)</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fld id="{51430185-CC52-4369-893A-8AC9BACCD8B6}" type="slidenum">
              <a:rPr lang="en-US" altLang="en-US" sz="1100" b="0">
                <a:solidFill>
                  <a:srgbClr val="000000"/>
                </a:solidFill>
              </a:rPr>
              <a:pPr/>
              <a:t>28</a:t>
            </a:fld>
            <a:endParaRPr lang="en-US" altLang="en-US" sz="1100" b="0">
              <a:solidFill>
                <a:srgbClr val="000000"/>
              </a:solidFill>
            </a:endParaRPr>
          </a:p>
        </p:txBody>
      </p:sp>
    </p:spTree>
    <p:extLst>
      <p:ext uri="{BB962C8B-B14F-4D97-AF65-F5344CB8AC3E}">
        <p14:creationId xmlns:p14="http://schemas.microsoft.com/office/powerpoint/2010/main" val="391081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latin typeface="Arial" panose="020B0604020202020204" pitchFamily="34" charset="0"/>
              </a:rPr>
              <a:t>*If you are a government employee the benefit estimate you see on your Social Security Statement might be in error because the formula used in the estimate does not take into consideration WEP. </a:t>
            </a: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r" defTabSz="942863"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81</a:t>
            </a:r>
          </a:p>
        </p:txBody>
      </p:sp>
    </p:spTree>
    <p:extLst>
      <p:ext uri="{BB962C8B-B14F-4D97-AF65-F5344CB8AC3E}">
        <p14:creationId xmlns:p14="http://schemas.microsoft.com/office/powerpoint/2010/main" val="109084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800" dirty="0"/>
              <a:t>* New redesigned </a:t>
            </a:r>
            <a:r>
              <a:rPr lang="en-US" sz="1800" i="1" dirty="0"/>
              <a:t>Statement:</a:t>
            </a:r>
          </a:p>
          <a:p>
            <a:pPr marL="742950" lvl="1" indent="-285750">
              <a:buFontTx/>
              <a:buChar char="-"/>
            </a:pPr>
            <a:r>
              <a:rPr lang="en-US" sz="1800" dirty="0"/>
              <a:t>Plain language, design, and graphics make it easier to find information.</a:t>
            </a:r>
          </a:p>
          <a:p>
            <a:pPr marL="742950" lvl="1" indent="-285750">
              <a:buFontTx/>
              <a:buChar char="-"/>
            </a:pPr>
            <a:r>
              <a:rPr lang="en-US" sz="1800" dirty="0"/>
              <a:t>For example, we now provide a graph with retirement benefit estimates for up to 9 ages, depending on when you want benefits to start.</a:t>
            </a:r>
          </a:p>
          <a:p>
            <a:pPr marL="742950" lvl="1" indent="-285750">
              <a:buFontTx/>
              <a:buChar char="-"/>
            </a:pPr>
            <a:endParaRPr lang="en-US" sz="1800" dirty="0"/>
          </a:p>
          <a:p>
            <a:pPr lvl="0"/>
            <a:r>
              <a:rPr lang="en-US" sz="1800" dirty="0"/>
              <a:t>* The </a:t>
            </a:r>
            <a:r>
              <a:rPr lang="en-US" sz="1800" i="1" dirty="0"/>
              <a:t>Statement </a:t>
            </a:r>
            <a:r>
              <a:rPr lang="en-US" sz="1800" dirty="0"/>
              <a:t>is one of Social Security’s most far-reaching educational tools. </a:t>
            </a:r>
          </a:p>
          <a:p>
            <a:pPr lvl="1"/>
            <a:r>
              <a:rPr lang="en-US" sz="1800" dirty="0"/>
              <a:t>-      In 2022, we provided more than 38 million </a:t>
            </a:r>
            <a:r>
              <a:rPr lang="en-US" sz="1800" i="1" dirty="0"/>
              <a:t>Statements </a:t>
            </a:r>
            <a:r>
              <a:rPr lang="en-US" sz="1800" dirty="0"/>
              <a:t>in print and online.</a:t>
            </a:r>
          </a:p>
          <a:p>
            <a:pPr marL="742950" lvl="1" indent="-285750">
              <a:buFontTx/>
              <a:buChar char="-"/>
            </a:pPr>
            <a:endParaRPr lang="en-US" sz="1800" dirty="0"/>
          </a:p>
          <a:p>
            <a:pPr lvl="0"/>
            <a:r>
              <a:rPr lang="en-US" sz="1800" dirty="0"/>
              <a:t>* Workers age 18 and older can access their </a:t>
            </a:r>
            <a:r>
              <a:rPr lang="en-US" sz="1800" i="1" dirty="0"/>
              <a:t>Statement</a:t>
            </a:r>
            <a:r>
              <a:rPr lang="en-US" sz="1800" dirty="0"/>
              <a:t> online using </a:t>
            </a:r>
            <a:r>
              <a:rPr lang="en-US" sz="1800" i="1" dirty="0"/>
              <a:t>my</a:t>
            </a:r>
            <a:r>
              <a:rPr lang="en-US" sz="1800" dirty="0"/>
              <a:t> Social Security. </a:t>
            </a:r>
          </a:p>
          <a:p>
            <a:pPr marL="742950" lvl="1" indent="-285750">
              <a:buFontTx/>
              <a:buChar char="-"/>
            </a:pPr>
            <a:r>
              <a:rPr lang="en-US" sz="1800" dirty="0"/>
              <a:t>We mail a </a:t>
            </a:r>
            <a:r>
              <a:rPr lang="en-US" sz="1800" i="1" dirty="0"/>
              <a:t>Statement</a:t>
            </a:r>
            <a:r>
              <a:rPr lang="en-US" sz="1800" dirty="0"/>
              <a:t> to workers age 60 and older who do not have an online account.  </a:t>
            </a:r>
          </a:p>
          <a:p>
            <a:pPr marL="742950" lvl="1" indent="-285750">
              <a:buFontTx/>
              <a:buChar char="-"/>
            </a:pPr>
            <a:r>
              <a:rPr lang="en-US" sz="1800" dirty="0"/>
              <a:t>Anyone can send in a written request to have a </a:t>
            </a:r>
            <a:r>
              <a:rPr lang="en-US" sz="1800" i="1" dirty="0"/>
              <a:t>Statement </a:t>
            </a:r>
            <a:r>
              <a:rPr lang="en-US" sz="1800" dirty="0"/>
              <a:t>mailed to them.</a:t>
            </a:r>
          </a:p>
          <a:p>
            <a:pPr marL="457200" lvl="1" indent="0">
              <a:buFontTx/>
              <a:buNone/>
            </a:pPr>
            <a:endParaRPr lang="en-US" sz="1800" dirty="0"/>
          </a:p>
          <a:p>
            <a:r>
              <a:rPr lang="en-US" dirty="0"/>
              <a:t>***If you are a government employee the benefit estimate you see on your Social Security Statement might be in error because the formula used in the estimate does not take into consideration WEP. </a:t>
            </a: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81</a:t>
            </a:r>
          </a:p>
        </p:txBody>
      </p:sp>
    </p:spTree>
    <p:extLst>
      <p:ext uri="{BB962C8B-B14F-4D97-AF65-F5344CB8AC3E}">
        <p14:creationId xmlns:p14="http://schemas.microsoft.com/office/powerpoint/2010/main" val="15934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3</a:t>
            </a:fld>
            <a:endParaRPr lang="en-US"/>
          </a:p>
        </p:txBody>
      </p:sp>
      <p:sp>
        <p:nvSpPr>
          <p:cNvPr id="5" name="Notes Placeholder 4"/>
          <p:cNvSpPr>
            <a:spLocks noGrp="1"/>
          </p:cNvSpPr>
          <p:nvPr>
            <p:ph type="body" sz="quarter" idx="11"/>
          </p:nvPr>
        </p:nvSpPr>
        <p:spPr>
          <a:xfrm>
            <a:off x="701040" y="4415790"/>
            <a:ext cx="5608320" cy="4648200"/>
          </a:xfrm>
        </p:spPr>
        <p:txBody>
          <a:bodyPr/>
          <a:lstStyle/>
          <a:p>
            <a:pPr lvl="0"/>
            <a:r>
              <a:rPr lang="en-US" dirty="0"/>
              <a:t>Credits are the "building blocks" Social Security uses to find out whether you have the minimum amount of covered work to qualify for each type of Social Security benefit.  If you stop working before you have enough credits to qualify for benefits, your credits will stay on your record. If you return to work later, you can add more credits so you can qualify.</a:t>
            </a:r>
          </a:p>
          <a:p>
            <a:endParaRPr lang="en-US" b="0" dirty="0"/>
          </a:p>
          <a:p>
            <a:r>
              <a:rPr lang="en-US" b="0" dirty="0"/>
              <a:t>No benefits can be paid if you do not have enough credits.</a:t>
            </a:r>
          </a:p>
          <a:p>
            <a:pPr lvl="0"/>
            <a:endParaRPr lang="en-US" b="0" dirty="0"/>
          </a:p>
          <a:p>
            <a:pPr lvl="0"/>
            <a:r>
              <a:rPr lang="en-US" b="0" dirty="0"/>
              <a:t>In </a:t>
            </a:r>
            <a:r>
              <a:rPr lang="en-US" b="0" i="0" strike="noStrike" baseline="0" dirty="0">
                <a:solidFill>
                  <a:srgbClr val="FF0000"/>
                </a:solidFill>
              </a:rPr>
              <a:t>2023</a:t>
            </a:r>
            <a:r>
              <a:rPr lang="en-US" b="0" dirty="0"/>
              <a:t> you must earn</a:t>
            </a:r>
            <a:r>
              <a:rPr lang="en-US" b="0" strike="noStrike" dirty="0"/>
              <a:t> </a:t>
            </a:r>
            <a:r>
              <a:rPr lang="en-US" b="0" strike="noStrike" dirty="0">
                <a:solidFill>
                  <a:srgbClr val="FF0000"/>
                </a:solidFill>
              </a:rPr>
              <a:t>$1,640</a:t>
            </a:r>
            <a:r>
              <a:rPr lang="en-US" b="0" strike="noStrike" baseline="0" dirty="0">
                <a:solidFill>
                  <a:srgbClr val="FF0000"/>
                </a:solidFill>
              </a:rPr>
              <a:t> </a:t>
            </a:r>
            <a:r>
              <a:rPr lang="en-US" b="0" dirty="0"/>
              <a:t>in covered earnings to get one Social Security or Medicare work credit and</a:t>
            </a:r>
            <a:r>
              <a:rPr lang="en-US" b="0" strike="noStrike" dirty="0"/>
              <a:t> </a:t>
            </a:r>
            <a:r>
              <a:rPr lang="en-US" b="0" strike="noStrike" dirty="0">
                <a:solidFill>
                  <a:srgbClr val="FF0000"/>
                </a:solidFill>
              </a:rPr>
              <a:t>$6,560 </a:t>
            </a:r>
            <a:r>
              <a:rPr lang="en-US" b="0" dirty="0"/>
              <a:t>to get the maximum four credits for the year.</a:t>
            </a:r>
          </a:p>
          <a:p>
            <a:pPr lvl="0"/>
            <a:endParaRPr lang="en-US" b="0" dirty="0"/>
          </a:p>
          <a:p>
            <a:pPr lvl="0"/>
            <a:r>
              <a:rPr lang="en-US" b="0" dirty="0"/>
              <a:t>*This is important information for anyone who is missing a few credits and is interested getting those credits they are missing. </a:t>
            </a:r>
          </a:p>
          <a:p>
            <a:r>
              <a:rPr lang="en-US" b="0" dirty="0"/>
              <a:t> </a:t>
            </a:r>
          </a:p>
          <a:p>
            <a:pPr lvl="0"/>
            <a:r>
              <a:rPr lang="en-US" b="0" dirty="0"/>
              <a:t>When you </a:t>
            </a:r>
            <a:r>
              <a:rPr lang="en-US" dirty="0"/>
              <a:t>work and pay Social Security taxes, you earn up to a maximum of four "credits" for each year.</a:t>
            </a:r>
          </a:p>
          <a:p>
            <a:r>
              <a:rPr lang="en-US" dirty="0"/>
              <a:t> </a:t>
            </a:r>
          </a:p>
          <a:p>
            <a:pPr lvl="0"/>
            <a:r>
              <a:rPr lang="en-US" dirty="0"/>
              <a:t>If you work under SS covered employment most or all your lifetime, you will probably earn more credits than the minimum number you need.  That’s okay because the FICA taxes you paid to earn credits DO increase your benefit amount.  </a:t>
            </a:r>
          </a:p>
          <a:p>
            <a:r>
              <a:rPr lang="en-US" dirty="0"/>
              <a:t> </a:t>
            </a:r>
          </a:p>
          <a:p>
            <a:pPr lvl="0"/>
            <a:r>
              <a:rPr lang="en-US" dirty="0"/>
              <a:t>Your average earnings during your working years determine how much your monthly payment will be.</a:t>
            </a:r>
          </a:p>
          <a:p>
            <a:pPr lvl="0"/>
            <a:endParaRPr lang="en-US" dirty="0"/>
          </a:p>
          <a:p>
            <a:pPr lvl="0"/>
            <a:endParaRPr lang="en-US" dirty="0"/>
          </a:p>
        </p:txBody>
      </p:sp>
    </p:spTree>
    <p:extLst>
      <p:ext uri="{BB962C8B-B14F-4D97-AF65-F5344CB8AC3E}">
        <p14:creationId xmlns:p14="http://schemas.microsoft.com/office/powerpoint/2010/main" val="1620707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anose="020B0604020202020204" pitchFamily="34" charset="0"/>
              </a:rPr>
              <a:t>So what can you do with a </a:t>
            </a:r>
            <a:r>
              <a:rPr lang="en-US" altLang="en-US" sz="1200" i="1" dirty="0">
                <a:latin typeface="Arial" panose="020B0604020202020204" pitchFamily="34" charset="0"/>
              </a:rPr>
              <a:t>my</a:t>
            </a:r>
            <a:r>
              <a:rPr lang="en-US" altLang="en-US" sz="1200" dirty="0">
                <a:latin typeface="Arial" panose="020B0604020202020204" pitchFamily="34" charset="0"/>
              </a:rPr>
              <a:t> Social Security account?  Your online</a:t>
            </a:r>
            <a:r>
              <a:rPr lang="en-US" altLang="en-US" sz="1200" i="1" dirty="0">
                <a:latin typeface="Arial" panose="020B0604020202020204" pitchFamily="34" charset="0"/>
              </a:rPr>
              <a:t> my</a:t>
            </a:r>
            <a:r>
              <a:rPr lang="en-US" altLang="en-US" sz="1200" dirty="0">
                <a:latin typeface="Arial" panose="020B0604020202020204" pitchFamily="34" charset="0"/>
              </a:rPr>
              <a:t> Social Security account provides a wealth of information to help you and your family plan for your financial future.</a:t>
            </a:r>
          </a:p>
          <a:p>
            <a:endParaRPr lang="en-US" sz="1200" dirty="0">
              <a:latin typeface="Arial" panose="020B0604020202020204" pitchFamily="34" charset="0"/>
            </a:endParaRPr>
          </a:p>
          <a:p>
            <a:endParaRPr lang="en-US" altLang="en-US" b="0" dirty="0">
              <a:latin typeface="Arial" panose="020B0604020202020204" pitchFamily="34" charset="0"/>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r" defTabSz="942863"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Tree>
    <p:extLst>
      <p:ext uri="{BB962C8B-B14F-4D97-AF65-F5344CB8AC3E}">
        <p14:creationId xmlns:p14="http://schemas.microsoft.com/office/powerpoint/2010/main" val="2117213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1201"/>
              </a:spcBef>
              <a:buFont typeface="Arial" panose="020B0604020202020204" pitchFamily="34" charset="0"/>
              <a:buChar char="•"/>
            </a:pPr>
            <a:r>
              <a:rPr lang="en-US" altLang="en-US" sz="1600" b="0" dirty="0">
                <a:cs typeface="Arial" charset="0"/>
              </a:rPr>
              <a:t>You can apply for your Social Security within 4 months of when you want your benefits to begin.</a:t>
            </a:r>
          </a:p>
          <a:p>
            <a:pPr marL="0" indent="0">
              <a:spcBef>
                <a:spcPts val="1201"/>
              </a:spcBef>
              <a:buFont typeface="Arial" panose="020B0604020202020204" pitchFamily="34" charset="0"/>
              <a:buNone/>
            </a:pPr>
            <a:endParaRPr lang="en-US" altLang="en-US" sz="1600" b="0" dirty="0">
              <a:cs typeface="Arial" charset="0"/>
            </a:endParaRPr>
          </a:p>
          <a:p>
            <a:pPr marL="285750" indent="-285750">
              <a:spcBef>
                <a:spcPts val="1194"/>
              </a:spcBef>
              <a:buFont typeface="Arial" panose="020B0604020202020204" pitchFamily="34" charset="0"/>
              <a:buChar char="•"/>
              <a:defRPr/>
            </a:pPr>
            <a:r>
              <a:rPr lang="en-US" altLang="en-US" sz="1600" b="0" dirty="0">
                <a:cs typeface="Arial" charset="0"/>
              </a:rPr>
              <a:t>You have some options, when it comes time to file:</a:t>
            </a:r>
          </a:p>
          <a:p>
            <a:pPr marL="800100" lvl="1" indent="-342900">
              <a:spcBef>
                <a:spcPts val="1194"/>
              </a:spcBef>
              <a:buFont typeface="+mj-lt"/>
              <a:buAutoNum type="arabicPeriod"/>
              <a:defRPr/>
            </a:pPr>
            <a:r>
              <a:rPr lang="en-US" altLang="en-US" sz="1600" dirty="0">
                <a:cs typeface="Arial" charset="0"/>
              </a:rPr>
              <a:t>A</a:t>
            </a:r>
            <a:r>
              <a:rPr lang="en-US" altLang="en-US" sz="1600" b="0" dirty="0">
                <a:cs typeface="Arial" charset="0"/>
              </a:rPr>
              <a:t>pply online at ssa.gov.  This is recommended since it’s the fastest and most convenient way to apply; </a:t>
            </a:r>
          </a:p>
          <a:p>
            <a:pPr marL="800100" lvl="1" indent="-342900">
              <a:spcBef>
                <a:spcPts val="1194"/>
              </a:spcBef>
              <a:buFont typeface="+mj-lt"/>
              <a:buAutoNum type="arabicPeriod"/>
              <a:defRPr/>
            </a:pPr>
            <a:r>
              <a:rPr lang="en-US" altLang="en-US" sz="1600" dirty="0">
                <a:cs typeface="Arial" charset="0"/>
              </a:rPr>
              <a:t>C</a:t>
            </a:r>
            <a:r>
              <a:rPr lang="en-US" altLang="en-US" sz="1600" b="0" dirty="0">
                <a:cs typeface="Arial" charset="0"/>
              </a:rPr>
              <a:t>all Social Security to schedule an appointment;  </a:t>
            </a:r>
          </a:p>
          <a:p>
            <a:pPr marL="457200" lvl="1" indent="0">
              <a:spcBef>
                <a:spcPts val="1194"/>
              </a:spcBef>
              <a:buFont typeface="+mj-lt"/>
              <a:buNone/>
              <a:defRPr/>
            </a:pPr>
            <a:endParaRPr lang="en-US" altLang="en-US" sz="1600" b="0" dirty="0">
              <a:cs typeface="Arial" charset="0"/>
            </a:endParaRPr>
          </a:p>
          <a:p>
            <a:pPr marL="285750" indent="-285750">
              <a:buFont typeface="Arial" panose="020B0604020202020204" pitchFamily="34" charset="0"/>
              <a:buChar char="•"/>
            </a:pPr>
            <a:r>
              <a:rPr lang="en-US" sz="1600" b="0" dirty="0"/>
              <a:t>You cannot file online for </a:t>
            </a:r>
            <a:r>
              <a:rPr lang="en-US" sz="1600" dirty="0"/>
              <a:t>auxiliary child’s benefits, disabled adult child benefits, or </a:t>
            </a:r>
            <a:r>
              <a:rPr lang="en-US" sz="1600" b="0" dirty="0"/>
              <a:t>survivor’s benefits. </a:t>
            </a:r>
          </a:p>
          <a:p>
            <a:pPr marL="285750" indent="-285750">
              <a:buFont typeface="Arial" panose="020B0604020202020204" pitchFamily="34" charset="0"/>
              <a:buChar char="•"/>
            </a:pPr>
            <a:endParaRPr lang="en-US"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Tree>
    <p:extLst>
      <p:ext uri="{BB962C8B-B14F-4D97-AF65-F5344CB8AC3E}">
        <p14:creationId xmlns:p14="http://schemas.microsoft.com/office/powerpoint/2010/main" val="401672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Medicare is our country’s health insurance program for people age 65 or older. People younger than age 65 with certain disabilities, or permanent kidney failure, or amyotrophic lateral sclerosis (Lou Gehrig’s disease), can also qualify for Medicare.  You have choices for how you get Medicare</a:t>
            </a:r>
            <a:r>
              <a:rPr lang="en-US" sz="1100" baseline="0" dirty="0"/>
              <a:t> coverage – Original Medicare and Medicare Advantage.</a:t>
            </a:r>
          </a:p>
          <a:p>
            <a:endParaRPr lang="en-US" sz="1100" baseline="0" dirty="0"/>
          </a:p>
          <a:p>
            <a:r>
              <a:rPr lang="en-US" sz="1100" b="1" dirty="0"/>
              <a:t>Original Medicare </a:t>
            </a:r>
            <a:r>
              <a:rPr lang="en-US" sz="1100" dirty="0"/>
              <a:t>includes Hospital (Part A) and Medical (Part B) insurance. If you want drug coverage, you can add a separate drug plan (Part D). You can also add a Medicare Supplement Insurance (Medigap) policy to help pay your out-of-pocket costs.</a:t>
            </a:r>
          </a:p>
          <a:p>
            <a:endParaRPr lang="en-US" sz="1100" dirty="0"/>
          </a:p>
          <a:p>
            <a:r>
              <a:rPr lang="en-US" sz="1100" dirty="0"/>
              <a:t>A </a:t>
            </a:r>
            <a:r>
              <a:rPr lang="en-US" sz="1100" b="1" dirty="0"/>
              <a:t>Medicare Advantage </a:t>
            </a:r>
            <a:r>
              <a:rPr lang="en-US" sz="1100" dirty="0"/>
              <a:t>Plan is an all-in-one alternative to Original Medicare. These "bundled" plans include Part A, Part B, and usually Part D. Most plans offer extra benefits— like vision, hearing, dental, and more.</a:t>
            </a:r>
          </a:p>
          <a:p>
            <a:endParaRPr lang="en-US" sz="1100" dirty="0"/>
          </a:p>
          <a:p>
            <a:r>
              <a:rPr lang="en-US" sz="1100" dirty="0"/>
              <a:t>==============</a:t>
            </a:r>
          </a:p>
          <a:p>
            <a:r>
              <a:rPr lang="en-US" sz="1100" u="sng" dirty="0"/>
              <a:t>Medicare has 4 parts:</a:t>
            </a:r>
          </a:p>
          <a:p>
            <a:r>
              <a:rPr lang="en-US" sz="1100" dirty="0"/>
              <a:t>1. Part A is Hospital Insurance which covers most inpatient hospital expenses. The 2023 deductible for Part A is $1600.</a:t>
            </a:r>
          </a:p>
          <a:p>
            <a:endParaRPr lang="en-US" sz="1100" dirty="0"/>
          </a:p>
          <a:p>
            <a:r>
              <a:rPr lang="en-US" sz="1100" dirty="0"/>
              <a:t>2. Part B is Medical Insurance which covers 80% of doctor bills &amp; other outpatient medical expenses after your first $226 in approved charges. The 2023 standard monthly premium is $164.90. There is no monthly premium for Part A if you are insured for retirement benefits. After you retire, your health insurance may require for Medicare to pay first. Many supplemental plans require you to sign up for Medicare Part B. The Medicare premium most beneficiaries pay represents 1/4 of the actual cost, and the Federal government covers the balance of the cost.</a:t>
            </a:r>
          </a:p>
          <a:p>
            <a:endParaRPr lang="en-US" sz="1100" dirty="0"/>
          </a:p>
          <a:p>
            <a:r>
              <a:rPr lang="en-US" sz="1100" dirty="0"/>
              <a:t>3. Medicare Advantage—also known as Part C— is an “all in one” alternative to Original Medicare. These “bundled” plans include Part A, Part B, and usually Part D.  These plans may also have lower out-of-pocket costs and may offer extra benefits that Original Medicare doesn’t cover— like vision, dental, and more.</a:t>
            </a:r>
          </a:p>
          <a:p>
            <a:endParaRPr lang="en-US" sz="1100" dirty="0"/>
          </a:p>
          <a:p>
            <a:r>
              <a:rPr lang="en-US" sz="1100" dirty="0"/>
              <a:t>4. Part D is Medicare Prescription Drug coverage, which covers a major portion of your prescription drug costs. Your out-of-pocket costs—monthly premiums, annual deductible and prescription co-payments—will vary by plan. You enroll with a Medicare-approved prescription drug provider, not by contacting Social Security. Each Medicare Advantage plan can charge different out-of-pocket costs, but they must follow rules established by Medicare. Medicare-approved prescription drug plans cover a major portion of your prescription drug costs.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Learn</a:t>
            </a:r>
            <a:r>
              <a:rPr lang="en-US" sz="1100" baseline="0" dirty="0"/>
              <a:t> more with our publication, </a:t>
            </a:r>
            <a:r>
              <a:rPr lang="en-US" sz="1100" i="1" baseline="0" dirty="0"/>
              <a:t>Medicare</a:t>
            </a:r>
            <a:r>
              <a:rPr lang="en-US" sz="1100" baseline="0" dirty="0"/>
              <a:t>, 05-10043.  To learn more about Original Medicare, Medigap, or Medicare Advantage plans, visit medicare.gov/Publications/ to view CMS’ publication </a:t>
            </a:r>
            <a:r>
              <a:rPr lang="en-US" sz="1100" i="1" baseline="0" dirty="0"/>
              <a:t>Choosing a Medigap Policy,</a:t>
            </a:r>
            <a:r>
              <a:rPr lang="en-US" sz="1100" baseline="0" dirty="0"/>
              <a:t> Publication 02110, and </a:t>
            </a:r>
            <a:r>
              <a:rPr lang="en-US" sz="1100" i="1" baseline="0" dirty="0"/>
              <a:t>Understanding Medicare Advantage Plans,</a:t>
            </a:r>
            <a:r>
              <a:rPr lang="en-US" sz="1100" baseline="0" dirty="0"/>
              <a:t> Publication 12026.</a:t>
            </a:r>
            <a:endParaRPr lang="en-US" sz="1100" dirty="0"/>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33</a:t>
            </a:fld>
            <a:endParaRPr lang="en-US"/>
          </a:p>
        </p:txBody>
      </p:sp>
    </p:spTree>
    <p:extLst>
      <p:ext uri="{BB962C8B-B14F-4D97-AF65-F5344CB8AC3E}">
        <p14:creationId xmlns:p14="http://schemas.microsoft.com/office/powerpoint/2010/main" val="423944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IEP, GEP, and SEP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34</a:t>
            </a:fld>
            <a:endParaRPr lang="en-US"/>
          </a:p>
        </p:txBody>
      </p:sp>
    </p:spTree>
    <p:extLst>
      <p:ext uri="{BB962C8B-B14F-4D97-AF65-F5344CB8AC3E}">
        <p14:creationId xmlns:p14="http://schemas.microsoft.com/office/powerpoint/2010/main" val="467888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rPr>
              <a:t>I</a:t>
            </a:r>
            <a:r>
              <a:rPr lang="en-US" sz="1200" b="1" dirty="0">
                <a:effectLst/>
                <a:latin typeface="Times New Roman" panose="02020603050405020304" pitchFamily="18" charset="0"/>
                <a:ea typeface="Calibri" panose="020F0502020204030204" pitchFamily="34" charset="0"/>
              </a:rPr>
              <a:t>f you sign up in your Initial Enrollment Period during the last 3 months of your IEP, your coverage begins the month after you enroll. </a:t>
            </a:r>
            <a:r>
              <a:rPr lang="en-US" sz="11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35</a:t>
            </a:fld>
            <a:endParaRPr lang="en-US"/>
          </a:p>
        </p:txBody>
      </p:sp>
    </p:spTree>
    <p:extLst>
      <p:ext uri="{BB962C8B-B14F-4D97-AF65-F5344CB8AC3E}">
        <p14:creationId xmlns:p14="http://schemas.microsoft.com/office/powerpoint/2010/main" val="2937327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ui-sans-serif"/>
              </a:rPr>
              <a:t>If you choose not to sign up for Medicare Part B but then decide to do so later, your coverage could be delayed. You may have to pay a higher monthly premium for as long as you have Part B. Your monthly premium will go up 10% for each 12-month period you were eligible for Part B but didn’t sign up for it. </a:t>
            </a:r>
          </a:p>
          <a:p>
            <a:pPr algn="l"/>
            <a:endParaRPr lang="en-US" b="0" i="0" dirty="0">
              <a:solidFill>
                <a:srgbClr val="212121"/>
              </a:solidFill>
              <a:effectLst/>
              <a:latin typeface="ui-sans-serif"/>
            </a:endParaRPr>
          </a:p>
          <a:p>
            <a:pPr algn="l"/>
            <a:r>
              <a:rPr lang="en-US" b="0" i="0" dirty="0">
                <a:solidFill>
                  <a:srgbClr val="212121"/>
                </a:solidFill>
                <a:effectLst/>
                <a:latin typeface="ui-sans-serif"/>
              </a:rPr>
              <a:t>If you don’t sign up for Medicare Part B during your IEP, you have another chance each year to sign up during the “</a:t>
            </a:r>
            <a:r>
              <a:rPr lang="en-US" b="0" i="0" u="none" strike="noStrike" dirty="0">
                <a:solidFill>
                  <a:srgbClr val="1155CC"/>
                </a:solidFill>
                <a:effectLst/>
                <a:latin typeface="ui-sans-serif"/>
                <a:hlinkClick r:id="rId3"/>
              </a:rPr>
              <a:t>General Enrollment Period”</a:t>
            </a:r>
            <a:r>
              <a:rPr lang="en-US" b="0" i="0" dirty="0">
                <a:solidFill>
                  <a:srgbClr val="212121"/>
                </a:solidFill>
                <a:effectLst/>
                <a:latin typeface="ui-sans-serif"/>
              </a:rPr>
              <a:t> (GEP) from January 1 through March 31. Your coverage starts the 1st day of the month after you sign up. Read our publication, “Medicare” for more information.</a:t>
            </a:r>
          </a:p>
          <a:p>
            <a:pPr algn="l"/>
            <a:endParaRPr lang="en-US" sz="1100" b="0" i="0" dirty="0">
              <a:solidFill>
                <a:srgbClr val="212121"/>
              </a:solidFill>
              <a:effectLst/>
              <a:latin typeface="ui-sans-serif"/>
            </a:endParaRPr>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36</a:t>
            </a:fld>
            <a:endParaRPr lang="en-US"/>
          </a:p>
        </p:txBody>
      </p:sp>
    </p:spTree>
    <p:extLst>
      <p:ext uri="{BB962C8B-B14F-4D97-AF65-F5344CB8AC3E}">
        <p14:creationId xmlns:p14="http://schemas.microsoft.com/office/powerpoint/2010/main" val="2218005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medical insurance coverage under a group health plan based on your or your spouse's </a:t>
            </a:r>
            <a:r>
              <a:rPr lang="en-US" b="1" dirty="0"/>
              <a:t>current employment</a:t>
            </a:r>
            <a:r>
              <a:rPr lang="en-US" dirty="0"/>
              <a:t>. In this case, you may not need to apply for Medicare Part B at age 65. You may qualify for an "</a:t>
            </a:r>
            <a:r>
              <a:rPr lang="en-US" dirty="0">
                <a:hlinkClick r:id="rId3"/>
              </a:rPr>
              <a:t>SEP</a:t>
            </a:r>
            <a:r>
              <a:rPr lang="en-US" dirty="0"/>
              <a:t>”.</a:t>
            </a: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If you apply online for Medicare Part A only – and refuse Part B (which does have a monthly premium) – you can enroll in Part B later</a:t>
            </a:r>
            <a:r>
              <a:rPr lang="en-US" dirty="0"/>
              <a:t> anytime you are still covered</a:t>
            </a:r>
            <a:r>
              <a:rPr lang="en-US" sz="1200" kern="1200" dirty="0">
                <a:solidFill>
                  <a:schemeClr val="tx1"/>
                </a:solidFill>
                <a:effectLst/>
                <a:latin typeface="+mn-lt"/>
                <a:ea typeface="+mn-ea"/>
                <a:cs typeface="+mn-cs"/>
              </a:rPr>
              <a:t> </a:t>
            </a:r>
            <a:r>
              <a:rPr lang="en-US" dirty="0"/>
              <a:t>by your employer’s</a:t>
            </a:r>
            <a:r>
              <a:rPr lang="en-US" sz="1200" kern="1200" dirty="0">
                <a:solidFill>
                  <a:schemeClr val="tx1"/>
                </a:solidFill>
                <a:effectLst/>
                <a:latin typeface="+mn-lt"/>
                <a:ea typeface="+mn-ea"/>
                <a:cs typeface="+mn-cs"/>
              </a:rPr>
              <a:t> group health plan </a:t>
            </a:r>
            <a:r>
              <a:rPr lang="en-US" dirty="0"/>
              <a:t>or within 8 months after your coverage or employment </a:t>
            </a:r>
            <a:r>
              <a:rPr lang="en-US" sz="1200" kern="1200" dirty="0">
                <a:solidFill>
                  <a:schemeClr val="tx1"/>
                </a:solidFill>
                <a:effectLst/>
                <a:latin typeface="+mn-lt"/>
                <a:ea typeface="+mn-ea"/>
                <a:cs typeface="+mn-cs"/>
              </a:rPr>
              <a:t>ends.  </a:t>
            </a:r>
          </a:p>
          <a:p>
            <a:pPr>
              <a:defRPr/>
            </a:pPr>
            <a:endParaRPr lang="en-US" sz="1200" kern="1200" dirty="0">
              <a:solidFill>
                <a:schemeClr val="tx1"/>
              </a:solidFill>
              <a:effectLst/>
              <a:latin typeface="+mn-lt"/>
              <a:ea typeface="+mn-ea"/>
              <a:cs typeface="+mn-cs"/>
            </a:endParaRPr>
          </a:p>
          <a:p>
            <a:pPr>
              <a:defRPr/>
            </a:pPr>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37</a:t>
            </a:fld>
            <a:endParaRPr lang="en-US"/>
          </a:p>
        </p:txBody>
      </p:sp>
    </p:spTree>
    <p:extLst>
      <p:ext uri="{BB962C8B-B14F-4D97-AF65-F5344CB8AC3E}">
        <p14:creationId xmlns:p14="http://schemas.microsoft.com/office/powerpoint/2010/main" val="800663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r>
              <a:rPr lang="en-US" sz="1600" dirty="0"/>
              <a:t>This graphic shows the Medicare premiums for each income bracket.</a:t>
            </a:r>
          </a:p>
          <a:p>
            <a:pPr marL="285750" indent="-285750">
              <a:buFont typeface="Arial" panose="020B0604020202020204" pitchFamily="34" charset="0"/>
              <a:buChar char="•"/>
            </a:pPr>
            <a:r>
              <a:rPr lang="en-US" sz="1600" dirty="0"/>
              <a:t>Most Medicare beneficiaries pay the standard premium for Part B  - $164.90/month in 2023.  It is automatically deducted from their Social Security check if they receive one. </a:t>
            </a:r>
            <a:endParaRPr lang="en-US" sz="1600" dirty="0">
              <a:cs typeface="Calibri"/>
            </a:endParaRPr>
          </a:p>
          <a:p>
            <a:pPr marL="285750" indent="-285750">
              <a:buFont typeface="Arial" panose="020B0604020202020204" pitchFamily="34" charset="0"/>
              <a:buChar char="•"/>
            </a:pPr>
            <a:r>
              <a:rPr lang="en-US" sz="1600" dirty="0"/>
              <a:t>If not getting a check, they can be billed or have the premium deducted from a checking or savings account.</a:t>
            </a:r>
            <a:endParaRPr lang="en-US" sz="1600" dirty="0">
              <a:cs typeface="Calibri"/>
            </a:endParaRPr>
          </a:p>
          <a:p>
            <a:pPr marL="285750" indent="-285750">
              <a:buFont typeface="Arial" panose="020B0604020202020204" pitchFamily="34" charset="0"/>
              <a:buChar char="•"/>
            </a:pPr>
            <a:r>
              <a:rPr lang="en-US" sz="1600" dirty="0"/>
              <a:t>People with higher incomes will pay more for Part B and their prescription drug plan premium. This is called </a:t>
            </a:r>
            <a:r>
              <a:rPr lang="en-US" sz="1600" baseline="0" dirty="0"/>
              <a:t>IRMAA – Income Related Monthly Adjustment Amount.</a:t>
            </a:r>
            <a:r>
              <a:rPr lang="en-US" sz="1600" dirty="0"/>
              <a:t> </a:t>
            </a:r>
          </a:p>
          <a:p>
            <a:pPr marL="285750" indent="-285750">
              <a:buFont typeface="Arial" panose="020B0604020202020204" pitchFamily="34" charset="0"/>
              <a:buChar char="•"/>
            </a:pPr>
            <a:r>
              <a:rPr lang="en-US" sz="1600" dirty="0"/>
              <a:t>We determine whether you pay the higher premium every year. </a:t>
            </a:r>
            <a:endParaRPr lang="en-US" sz="1600" baseline="0" dirty="0">
              <a:cs typeface="Calibri"/>
            </a:endParaRPr>
          </a:p>
          <a:p>
            <a:pPr marL="285750" indent="-285750">
              <a:buFont typeface="Arial" panose="020B0604020202020204" pitchFamily="34" charset="0"/>
              <a:buChar char="•"/>
            </a:pPr>
            <a:r>
              <a:rPr lang="en-US" sz="1600" dirty="0"/>
              <a:t>To decide your IRMAA, we ask the IRS  for your Modified Adjusted Gross Income (MAGI). That equals your adjusted gross income + certain tax-exempt income from the federal income tax return you filed two years ago. </a:t>
            </a:r>
            <a:endParaRPr lang="en-US" sz="1600" dirty="0">
              <a:cs typeface="Calibri"/>
            </a:endParaRPr>
          </a:p>
          <a:p>
            <a:pPr marL="285750" indent="-285750">
              <a:buFont typeface="Arial" panose="020B0604020202020204" pitchFamily="34" charset="0"/>
              <a:buChar char="•"/>
            </a:pPr>
            <a:r>
              <a:rPr lang="en-US" sz="1600" dirty="0"/>
              <a:t>For example, your 2023 Part B premium is determined by your MAGI on your 2021 return. If your 2021 tax return is not available, we will use your 2020 tax return.</a:t>
            </a:r>
            <a:endParaRPr lang="en-US" sz="1600" dirty="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a:t>Health Savings Account (HSA) Information: You should not contribute to an HSA if you are enrolled in Medicare as there may be negative tax implications. Contact your tax professional for more information.</a:t>
            </a:r>
            <a:endParaRPr lang="en-US" sz="1600" b="1" baseline="0" dirty="0">
              <a:cs typeface="Calibri"/>
            </a:endParaRPr>
          </a:p>
          <a:p>
            <a:pPr marL="0" indent="0">
              <a:buFont typeface="Arial" panose="020B0604020202020204" pitchFamily="34" charset="0"/>
              <a:buNone/>
            </a:pPr>
            <a:endParaRPr lang="en-US" sz="1600" dirty="0"/>
          </a:p>
        </p:txBody>
      </p:sp>
      <p:sp>
        <p:nvSpPr>
          <p:cNvPr id="3" name="Slide Number Placeholder 2"/>
          <p:cNvSpPr>
            <a:spLocks noGrp="1"/>
          </p:cNvSpPr>
          <p:nvPr>
            <p:ph type="sldNum" sz="quarter" idx="12"/>
          </p:nvPr>
        </p:nvSpPr>
        <p:spPr/>
        <p:txBody>
          <a:bodyPr/>
          <a:lstStyle/>
          <a:p>
            <a:fld id="{D8AD8C53-ECBC-44FC-9144-A8C38BDE651D}" type="slidenum">
              <a:rPr lang="en-US" smtClean="0"/>
              <a:t>38</a:t>
            </a:fld>
            <a:endParaRPr lang="en-US"/>
          </a:p>
        </p:txBody>
      </p:sp>
    </p:spTree>
    <p:extLst>
      <p:ext uri="{BB962C8B-B14F-4D97-AF65-F5344CB8AC3E}">
        <p14:creationId xmlns:p14="http://schemas.microsoft.com/office/powerpoint/2010/main" val="908653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keep in mind that although you apply for Medicare by contacting Social Security, and we have some Medicare information on our website, it is actually another federal government agency, Centers for Medicare &amp; Medicaid Services, commonly referred to as “CMS” that administers the program.  CMS is your</a:t>
            </a:r>
            <a:r>
              <a:rPr lang="en-US" baseline="0" dirty="0"/>
              <a:t> main source for information regarding Medicare.</a:t>
            </a:r>
          </a:p>
          <a:p>
            <a:endParaRPr lang="en-US" baseline="0" dirty="0"/>
          </a:p>
          <a:p>
            <a:r>
              <a:rPr lang="en-US" baseline="0" dirty="0"/>
              <a:t>Social Security helps you apply for Medicare Parts A and B,</a:t>
            </a:r>
            <a:r>
              <a:rPr lang="en-US" dirty="0"/>
              <a:t> and we send your entitlement information electronically to CMS.</a:t>
            </a:r>
          </a:p>
          <a:p>
            <a:endParaRPr lang="en-US" dirty="0"/>
          </a:p>
          <a:p>
            <a:r>
              <a:rPr lang="en-US" dirty="0"/>
              <a:t>We can also take your application for Extra Help with Medicare Part D.</a:t>
            </a:r>
          </a:p>
          <a:p>
            <a:endParaRPr lang="en-US" dirty="0"/>
          </a:p>
          <a:p>
            <a:r>
              <a:rPr lang="en-US" dirty="0"/>
              <a:t>If you sign up for Part B, we deduct the premium from your monthly Social Security benefit – and send it to CMS – before you receive your payment from us each month.</a:t>
            </a:r>
          </a:p>
          <a:p>
            <a:endParaRPr lang="en-US" dirty="0"/>
          </a:p>
          <a:p>
            <a:r>
              <a:rPr lang="en-US" dirty="0"/>
              <a:t>If you enroll in Medicare only, CMS will bill you for your Part B premiums until you go on Social Security. </a:t>
            </a:r>
          </a:p>
          <a:p>
            <a:endParaRPr lang="en-US" baseline="0" dirty="0"/>
          </a:p>
          <a:p>
            <a:pPr defTabSz="931543">
              <a:defRPr/>
            </a:pPr>
            <a:r>
              <a:rPr lang="en-US" baseline="0" dirty="0"/>
              <a:t>If you have any questions regarding the Medicare program, you can call CMS at 1-800-MEDICARE or visit Medicare.gov</a:t>
            </a:r>
            <a:r>
              <a:rPr lang="en-US" dirty="0"/>
              <a:t> </a:t>
            </a:r>
            <a:endParaRPr lang="en-US" baseline="0" dirty="0">
              <a:cs typeface="Calibri"/>
            </a:endParaRPr>
          </a:p>
          <a:p>
            <a:r>
              <a:rPr lang="en-US" sz="1200" kern="1200" dirty="0">
                <a:solidFill>
                  <a:schemeClr val="tx1"/>
                </a:solidFill>
                <a:effectLst/>
                <a:latin typeface="+mn-lt"/>
                <a:ea typeface="+mn-ea"/>
                <a:cs typeface="+mn-cs"/>
              </a:rPr>
              <a:t>Your State Health Insurance Assistance Program (SHIP) can help answer any Medicare questions you may have.</a:t>
            </a:r>
            <a:r>
              <a:rPr lang="en-US" dirty="0"/>
              <a:t> </a:t>
            </a:r>
            <a:r>
              <a:rPr lang="en-US" sz="1200" kern="1200" dirty="0">
                <a:solidFill>
                  <a:schemeClr val="tx1"/>
                </a:solidFill>
                <a:effectLst/>
                <a:latin typeface="+mn-lt"/>
                <a:ea typeface="+mn-ea"/>
                <a:cs typeface="+mn-cs"/>
              </a:rPr>
              <a:t> To get the phone number for your local SHIP office, visit </a:t>
            </a:r>
            <a:r>
              <a:rPr lang="en-US" b="0" dirty="0"/>
              <a:t>shiphelp</a:t>
            </a:r>
            <a:r>
              <a:rPr lang="en-US" sz="1200" b="0" u="none" strike="noStrike" kern="1200" dirty="0">
                <a:solidFill>
                  <a:schemeClr val="tx1"/>
                </a:solidFill>
                <a:effectLst/>
                <a:latin typeface="+mn-lt"/>
                <a:ea typeface="+mn-ea"/>
                <a:cs typeface="+mn-cs"/>
              </a:rPr>
              <a:t>.org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look in your “Medicare &amp; You” handbook.</a:t>
            </a:r>
            <a:r>
              <a:rPr lang="en-US" dirty="0"/>
              <a:t> </a:t>
            </a:r>
            <a:r>
              <a:rPr lang="en-US" sz="1200" kern="1200" dirty="0">
                <a:solidFill>
                  <a:schemeClr val="tx1"/>
                </a:solidFill>
                <a:effectLst/>
                <a:latin typeface="+mn-lt"/>
                <a:ea typeface="+mn-ea"/>
                <a:cs typeface="+mn-cs"/>
              </a:rPr>
              <a:t> For more information about Medicare, please visit </a:t>
            </a:r>
            <a:r>
              <a:rPr lang="en-US" sz="1200" b="0" u="none" strike="noStrike" kern="1200" dirty="0">
                <a:solidFill>
                  <a:schemeClr val="tx1"/>
                </a:solidFill>
                <a:effectLst/>
                <a:latin typeface="+mn-lt"/>
                <a:ea typeface="+mn-ea"/>
                <a:cs typeface="+mn-cs"/>
              </a:rPr>
              <a:t>Medicare.gov </a:t>
            </a:r>
            <a:r>
              <a:rPr lang="en-US" sz="1200" kern="1200" dirty="0">
                <a:solidFill>
                  <a:schemeClr val="tx1"/>
                </a:solidFill>
                <a:effectLst/>
                <a:latin typeface="+mn-lt"/>
                <a:ea typeface="+mn-ea"/>
                <a:cs typeface="+mn-cs"/>
              </a:rPr>
              <a:t>or call </a:t>
            </a:r>
            <a:r>
              <a:rPr lang="en-US" sz="1200" b="1" kern="1200" dirty="0">
                <a:solidFill>
                  <a:schemeClr val="tx1"/>
                </a:solidFill>
                <a:effectLst/>
                <a:latin typeface="+mn-lt"/>
                <a:ea typeface="+mn-ea"/>
                <a:cs typeface="+mn-cs"/>
              </a:rPr>
              <a:t>1-800-MEDICARE (1-800-633-4227).</a:t>
            </a:r>
            <a:r>
              <a:rPr lang="en-US" dirty="0"/>
              <a:t> </a:t>
            </a:r>
            <a:r>
              <a:rPr lang="en-US" sz="1200" kern="1200" dirty="0">
                <a:solidFill>
                  <a:schemeClr val="tx1"/>
                </a:solidFill>
                <a:effectLst/>
                <a:latin typeface="+mn-lt"/>
                <a:ea typeface="+mn-ea"/>
                <a:cs typeface="+mn-cs"/>
              </a:rPr>
              <a:t> TTY users can call</a:t>
            </a:r>
            <a:r>
              <a:rPr lang="en-US" sz="1200" b="1" kern="1200" dirty="0">
                <a:solidFill>
                  <a:schemeClr val="tx1"/>
                </a:solidFill>
                <a:effectLst/>
                <a:latin typeface="+mn-lt"/>
                <a:ea typeface="+mn-ea"/>
                <a:cs typeface="+mn-cs"/>
              </a:rPr>
              <a:t> 1-877-486-2048.</a:t>
            </a:r>
            <a:endParaRPr lang="en-US" sz="1200" b="1" kern="1200" dirty="0">
              <a:solidFill>
                <a:schemeClr val="tx1"/>
              </a:solidFill>
              <a:effectLst/>
              <a:latin typeface="+mn-lt"/>
              <a:cs typeface="Calibri"/>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39</a:t>
            </a:fld>
            <a:endParaRPr lang="en-US"/>
          </a:p>
        </p:txBody>
      </p:sp>
    </p:spTree>
    <p:extLst>
      <p:ext uri="{BB962C8B-B14F-4D97-AF65-F5344CB8AC3E}">
        <p14:creationId xmlns:p14="http://schemas.microsoft.com/office/powerpoint/2010/main" val="4003322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911" y="4415789"/>
            <a:ext cx="6615953" cy="4642149"/>
          </a:xfrm>
        </p:spPr>
        <p:txBody>
          <a:bodyPr/>
          <a:lstStyle/>
          <a:p>
            <a:pPr marL="285750" indent="-285750" defTabSz="911198">
              <a:buFont typeface="Arial" panose="020B0604020202020204" pitchFamily="34" charset="0"/>
              <a:buChar char="•"/>
              <a:defRPr/>
            </a:pPr>
            <a:r>
              <a:rPr lang="en-US" sz="1600" dirty="0"/>
              <a:t>Extra Help is available for beneficiaries with limited resources and income to help pay for the costs related to a Medicare prescription drug plan.</a:t>
            </a:r>
          </a:p>
          <a:p>
            <a:pPr marL="285750" indent="-285750" defTabSz="911198">
              <a:buFont typeface="Arial" panose="020B0604020202020204" pitchFamily="34" charset="0"/>
              <a:buChar char="•"/>
              <a:defRPr/>
            </a:pPr>
            <a:r>
              <a:rPr lang="en-US" sz="1600" dirty="0"/>
              <a:t>These costs include monthly premiums, annual deductibles and prescription co-payments. </a:t>
            </a:r>
          </a:p>
          <a:p>
            <a:pPr marL="285750" indent="-285750" defTabSz="911198">
              <a:buFont typeface="Arial" panose="020B0604020202020204" pitchFamily="34" charset="0"/>
              <a:buChar char="•"/>
              <a:defRPr/>
            </a:pPr>
            <a:r>
              <a:rPr lang="en-US" sz="1600" dirty="0"/>
              <a:t>Extra Help is estimated to be worth about $5,100 per year.</a:t>
            </a:r>
          </a:p>
          <a:p>
            <a:pPr marL="285750" indent="-285750">
              <a:buFont typeface="Arial" panose="020B0604020202020204" pitchFamily="34" charset="0"/>
              <a:buChar char="•"/>
            </a:pPr>
            <a:r>
              <a:rPr lang="en-US" sz="1600" dirty="0"/>
              <a:t>You may apply for Extra help online, over the phone, or in your local Social Security office.</a:t>
            </a:r>
          </a:p>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fld id="{D8AD8C53-ECBC-44FC-9144-A8C38BDE651D}" type="slidenum">
              <a:rPr lang="en-US" smtClean="0"/>
              <a:t>40</a:t>
            </a:fld>
            <a:endParaRPr lang="en-US"/>
          </a:p>
        </p:txBody>
      </p:sp>
    </p:spTree>
    <p:extLst>
      <p:ext uri="{BB962C8B-B14F-4D97-AF65-F5344CB8AC3E}">
        <p14:creationId xmlns:p14="http://schemas.microsoft.com/office/powerpoint/2010/main" val="99842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SS benefits replace a portion of the income you had while working.  On average, SS replaces only 40</a:t>
            </a:r>
            <a:r>
              <a:rPr lang="en-US" baseline="0" dirty="0"/>
              <a:t> </a:t>
            </a:r>
            <a:r>
              <a:rPr lang="en-US" dirty="0"/>
              <a:t>- 41% of the income that an </a:t>
            </a:r>
            <a:r>
              <a:rPr lang="en-US" u="sng" baseline="0" dirty="0"/>
              <a:t>average lifetime wage earner</a:t>
            </a:r>
            <a:r>
              <a:rPr lang="en-US" u="none" baseline="0" dirty="0"/>
              <a:t> </a:t>
            </a:r>
            <a:r>
              <a:rPr lang="en-US" baseline="0" dirty="0"/>
              <a:t>had while working.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SS</a:t>
            </a:r>
            <a:r>
              <a:rPr lang="en-US" baseline="0" dirty="0"/>
              <a:t> formula is weighted in favor of lower lifetime SS wage earners. This is because it is assumed that a lower lifetime wage earner is less likely to afford savings or investment for retirement.</a:t>
            </a:r>
          </a:p>
          <a:p>
            <a:r>
              <a:rPr lang="en-US" baseline="0" dirty="0"/>
              <a:t>For </a:t>
            </a:r>
            <a:r>
              <a:rPr lang="en-US" u="sng" baseline="0" dirty="0"/>
              <a:t>lower lifetime wage earners</a:t>
            </a:r>
            <a:r>
              <a:rPr lang="en-US" baseline="0" dirty="0"/>
              <a:t>, SS replaces an average of </a:t>
            </a:r>
            <a:r>
              <a:rPr lang="en-US" b="1" baseline="0" dirty="0"/>
              <a:t>55%</a:t>
            </a:r>
            <a:r>
              <a:rPr lang="en-US" baseline="0" dirty="0"/>
              <a:t> of the income they had while working. </a:t>
            </a:r>
          </a:p>
          <a:p>
            <a:endParaRPr lang="en-US" baseline="0" dirty="0"/>
          </a:p>
          <a:p>
            <a:r>
              <a:rPr lang="en-US" baseline="0" dirty="0"/>
              <a:t>For </a:t>
            </a:r>
            <a:r>
              <a:rPr lang="en-US" u="sng" baseline="0" dirty="0"/>
              <a:t>higher lifetime wage earners</a:t>
            </a:r>
            <a:r>
              <a:rPr lang="en-US" baseline="0" dirty="0"/>
              <a:t>, SS replaces an average of 34% of the income they had while working.  It is assumed that these wage earners are more readily able to save and invest their income for retirement. </a:t>
            </a:r>
            <a:endParaRPr lang="en-US" dirty="0"/>
          </a:p>
        </p:txBody>
      </p:sp>
      <p:sp>
        <p:nvSpPr>
          <p:cNvPr id="1413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tabLst>
                <a:tab pos="2135188" algn="l"/>
              </a:tabLst>
              <a:defRPr sz="2400" b="1">
                <a:solidFill>
                  <a:srgbClr val="DDDDDD"/>
                </a:solidFill>
                <a:latin typeface="Arial" panose="020B0604020202020204" pitchFamily="34" charset="0"/>
              </a:defRPr>
            </a:lvl1pPr>
            <a:lvl2pPr marL="742950" indent="-285750" defTabSz="923925">
              <a:tabLst>
                <a:tab pos="2135188" algn="l"/>
              </a:tabLst>
              <a:defRPr sz="2400" b="1">
                <a:solidFill>
                  <a:srgbClr val="DDDDDD"/>
                </a:solidFill>
                <a:latin typeface="Arial" panose="020B0604020202020204" pitchFamily="34" charset="0"/>
              </a:defRPr>
            </a:lvl2pPr>
            <a:lvl3pPr marL="1143000" indent="-228600" defTabSz="923925">
              <a:tabLst>
                <a:tab pos="2135188" algn="l"/>
              </a:tabLst>
              <a:defRPr sz="2400" b="1">
                <a:solidFill>
                  <a:srgbClr val="DDDDDD"/>
                </a:solidFill>
                <a:latin typeface="Arial" panose="020B0604020202020204" pitchFamily="34" charset="0"/>
              </a:defRPr>
            </a:lvl3pPr>
            <a:lvl4pPr marL="1600200" indent="-228600" defTabSz="923925">
              <a:tabLst>
                <a:tab pos="2135188" algn="l"/>
              </a:tabLst>
              <a:defRPr sz="2400" b="1">
                <a:solidFill>
                  <a:srgbClr val="DDDDDD"/>
                </a:solidFill>
                <a:latin typeface="Arial" panose="020B0604020202020204" pitchFamily="34" charset="0"/>
              </a:defRPr>
            </a:lvl4pPr>
            <a:lvl5pPr marL="2057400" indent="-228600" defTabSz="923925">
              <a:tabLst>
                <a:tab pos="2135188" algn="l"/>
              </a:tabLst>
              <a:defRPr sz="2400" b="1">
                <a:solidFill>
                  <a:srgbClr val="DDDDDD"/>
                </a:solidFill>
                <a:latin typeface="Arial" panose="020B0604020202020204" pitchFamily="34" charset="0"/>
              </a:defRPr>
            </a:lvl5pPr>
            <a:lvl6pPr marL="2514600" indent="-228600" defTabSz="923925" eaLnBrk="0" fontAlgn="base" hangingPunct="0">
              <a:spcBef>
                <a:spcPct val="0"/>
              </a:spcBef>
              <a:spcAft>
                <a:spcPct val="0"/>
              </a:spcAft>
              <a:tabLst>
                <a:tab pos="2135188" algn="l"/>
              </a:tabLst>
              <a:defRPr sz="2400" b="1">
                <a:solidFill>
                  <a:srgbClr val="DDDDDD"/>
                </a:solidFill>
                <a:latin typeface="Arial" panose="020B0604020202020204" pitchFamily="34" charset="0"/>
              </a:defRPr>
            </a:lvl6pPr>
            <a:lvl7pPr marL="2971800" indent="-228600" defTabSz="923925" eaLnBrk="0" fontAlgn="base" hangingPunct="0">
              <a:spcBef>
                <a:spcPct val="0"/>
              </a:spcBef>
              <a:spcAft>
                <a:spcPct val="0"/>
              </a:spcAft>
              <a:tabLst>
                <a:tab pos="2135188" algn="l"/>
              </a:tabLst>
              <a:defRPr sz="2400" b="1">
                <a:solidFill>
                  <a:srgbClr val="DDDDDD"/>
                </a:solidFill>
                <a:latin typeface="Arial" panose="020B0604020202020204" pitchFamily="34" charset="0"/>
              </a:defRPr>
            </a:lvl7pPr>
            <a:lvl8pPr marL="3429000" indent="-228600" defTabSz="923925" eaLnBrk="0" fontAlgn="base" hangingPunct="0">
              <a:spcBef>
                <a:spcPct val="0"/>
              </a:spcBef>
              <a:spcAft>
                <a:spcPct val="0"/>
              </a:spcAft>
              <a:tabLst>
                <a:tab pos="2135188" algn="l"/>
              </a:tabLst>
              <a:defRPr sz="2400" b="1">
                <a:solidFill>
                  <a:srgbClr val="DDDDDD"/>
                </a:solidFill>
                <a:latin typeface="Arial" panose="020B0604020202020204" pitchFamily="34" charset="0"/>
              </a:defRPr>
            </a:lvl8pPr>
            <a:lvl9pPr marL="3886200" indent="-228600" defTabSz="923925" eaLnBrk="0" fontAlgn="base" hangingPunct="0">
              <a:spcBef>
                <a:spcPct val="0"/>
              </a:spcBef>
              <a:spcAft>
                <a:spcPct val="0"/>
              </a:spcAft>
              <a:tabLst>
                <a:tab pos="2135188" algn="l"/>
              </a:tabLst>
              <a:defRPr sz="2400" b="1">
                <a:solidFill>
                  <a:srgbClr val="DDDDDD"/>
                </a:solidFill>
                <a:latin typeface="Arial" panose="020B0604020202020204" pitchFamily="34" charset="0"/>
              </a:defRPr>
            </a:lvl9pPr>
          </a:lstStyle>
          <a:p>
            <a:pPr marL="0" marR="0" lvl="0" indent="0" algn="l" defTabSz="923925" rtl="0" eaLnBrk="1" fontAlgn="auto" latinLnBrk="0" hangingPunct="1">
              <a:lnSpc>
                <a:spcPct val="100000"/>
              </a:lnSpc>
              <a:spcBef>
                <a:spcPts val="0"/>
              </a:spcBef>
              <a:spcAft>
                <a:spcPts val="0"/>
              </a:spcAft>
              <a:buClrTx/>
              <a:buSzTx/>
              <a:buFontTx/>
              <a:buNone/>
              <a:tabLst>
                <a:tab pos="2135188" algn="l"/>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Social Security presentation for 2017 National Rural Electric Cooperative Association (NRECA) Preretirement Seminars</a:t>
            </a:r>
          </a:p>
        </p:txBody>
      </p:sp>
      <p:sp>
        <p:nvSpPr>
          <p:cNvPr id="1413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b="1">
                <a:solidFill>
                  <a:srgbClr val="DDDDDD"/>
                </a:solidFill>
                <a:latin typeface="Arial" panose="020B0604020202020204" pitchFamily="34" charset="0"/>
              </a:defRPr>
            </a:lvl1pPr>
            <a:lvl2pPr marL="742950" indent="-285750" defTabSz="923925">
              <a:defRPr sz="2400" b="1">
                <a:solidFill>
                  <a:srgbClr val="DDDDDD"/>
                </a:solidFill>
                <a:latin typeface="Arial" panose="020B0604020202020204" pitchFamily="34" charset="0"/>
              </a:defRPr>
            </a:lvl2pPr>
            <a:lvl3pPr marL="1143000" indent="-228600" defTabSz="923925">
              <a:defRPr sz="2400" b="1">
                <a:solidFill>
                  <a:srgbClr val="DDDDDD"/>
                </a:solidFill>
                <a:latin typeface="Arial" panose="020B0604020202020204" pitchFamily="34" charset="0"/>
              </a:defRPr>
            </a:lvl3pPr>
            <a:lvl4pPr marL="1600200" indent="-228600" defTabSz="923925">
              <a:defRPr sz="2400" b="1">
                <a:solidFill>
                  <a:srgbClr val="DDDDDD"/>
                </a:solidFill>
                <a:latin typeface="Arial" panose="020B0604020202020204" pitchFamily="34" charset="0"/>
              </a:defRPr>
            </a:lvl4pPr>
            <a:lvl5pPr marL="2057400" indent="-228600" defTabSz="923925">
              <a:defRPr sz="2400" b="1">
                <a:solidFill>
                  <a:srgbClr val="DDDDDD"/>
                </a:solidFill>
                <a:latin typeface="Arial" panose="020B0604020202020204" pitchFamily="34" charset="0"/>
              </a:defRPr>
            </a:lvl5pPr>
            <a:lvl6pPr marL="2514600" indent="-228600" defTabSz="923925" eaLnBrk="0" fontAlgn="base" hangingPunct="0">
              <a:spcBef>
                <a:spcPct val="0"/>
              </a:spcBef>
              <a:spcAft>
                <a:spcPct val="0"/>
              </a:spcAft>
              <a:defRPr sz="2400" b="1">
                <a:solidFill>
                  <a:srgbClr val="DDDDDD"/>
                </a:solidFill>
                <a:latin typeface="Arial" panose="020B0604020202020204" pitchFamily="34" charset="0"/>
              </a:defRPr>
            </a:lvl6pPr>
            <a:lvl7pPr marL="2971800" indent="-228600" defTabSz="923925" eaLnBrk="0" fontAlgn="base" hangingPunct="0">
              <a:spcBef>
                <a:spcPct val="0"/>
              </a:spcBef>
              <a:spcAft>
                <a:spcPct val="0"/>
              </a:spcAft>
              <a:defRPr sz="2400" b="1">
                <a:solidFill>
                  <a:srgbClr val="DDDDDD"/>
                </a:solidFill>
                <a:latin typeface="Arial" panose="020B0604020202020204" pitchFamily="34" charset="0"/>
              </a:defRPr>
            </a:lvl7pPr>
            <a:lvl8pPr marL="3429000" indent="-228600" defTabSz="923925" eaLnBrk="0" fontAlgn="base" hangingPunct="0">
              <a:spcBef>
                <a:spcPct val="0"/>
              </a:spcBef>
              <a:spcAft>
                <a:spcPct val="0"/>
              </a:spcAft>
              <a:defRPr sz="2400" b="1">
                <a:solidFill>
                  <a:srgbClr val="DDDDDD"/>
                </a:solidFill>
                <a:latin typeface="Arial" panose="020B0604020202020204" pitchFamily="34" charset="0"/>
              </a:defRPr>
            </a:lvl8pPr>
            <a:lvl9pPr marL="3886200" indent="-228600" defTabSz="923925"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l" defTabSz="923925"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Produced by the Social Security Administration Office of Communications/ Office of External Affairs</a:t>
            </a:r>
          </a:p>
        </p:txBody>
      </p:sp>
    </p:spTree>
    <p:extLst>
      <p:ext uri="{BB962C8B-B14F-4D97-AF65-F5344CB8AC3E}">
        <p14:creationId xmlns:p14="http://schemas.microsoft.com/office/powerpoint/2010/main" val="374415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us on social media to learn more and to get updates on our benefit information! </a:t>
            </a:r>
          </a:p>
        </p:txBody>
      </p:sp>
      <p:sp>
        <p:nvSpPr>
          <p:cNvPr id="4" name="Slide Number Placeholder 3"/>
          <p:cNvSpPr>
            <a:spLocks noGrp="1"/>
          </p:cNvSpPr>
          <p:nvPr>
            <p:ph type="sldNum" sz="quarter" idx="10"/>
          </p:nvPr>
        </p:nvSpPr>
        <p:spPr/>
        <p:txBody>
          <a:bodyPr/>
          <a:lstStyle/>
          <a:p>
            <a:fld id="{D8AD8C53-ECBC-44FC-9144-A8C38BDE651D}" type="slidenum">
              <a:rPr lang="en-US" smtClean="0"/>
              <a:t>41</a:t>
            </a:fld>
            <a:endParaRPr lang="en-US"/>
          </a:p>
        </p:txBody>
      </p:sp>
    </p:spTree>
    <p:extLst>
      <p:ext uri="{BB962C8B-B14F-4D97-AF65-F5344CB8AC3E}">
        <p14:creationId xmlns:p14="http://schemas.microsoft.com/office/powerpoint/2010/main" val="726814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marL="0" marR="0" lvl="0" indent="0" algn="r" defTabSz="952132" rtl="0" eaLnBrk="1" fontAlgn="auto" latinLnBrk="0" hangingPunct="1">
              <a:lnSpc>
                <a:spcPct val="100000"/>
              </a:lnSpc>
              <a:spcBef>
                <a:spcPts val="0"/>
              </a:spcBef>
              <a:spcAft>
                <a:spcPts val="0"/>
              </a:spcAft>
              <a:buClrTx/>
              <a:buSzTx/>
              <a:buFontTx/>
              <a:buNone/>
              <a:tabLst/>
              <a:defRPr/>
            </a:pPr>
            <a:fld id="{8E9F95B4-1FCC-46AE-A4E2-342D3367DB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5213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r>
              <a:rPr lang="en-US" sz="1100" dirty="0">
                <a:solidFill>
                  <a:srgbClr val="FF0000"/>
                </a:solidFill>
              </a:rPr>
              <a:t>Questions? </a:t>
            </a:r>
          </a:p>
        </p:txBody>
      </p:sp>
    </p:spTree>
    <p:extLst>
      <p:ext uri="{BB962C8B-B14F-4D97-AF65-F5344CB8AC3E}">
        <p14:creationId xmlns:p14="http://schemas.microsoft.com/office/powerpoint/2010/main" val="237438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5</a:t>
            </a:fld>
            <a:endParaRPr lang="en-US"/>
          </a:p>
        </p:txBody>
      </p:sp>
      <p:sp>
        <p:nvSpPr>
          <p:cNvPr id="5" name="Notes Placeholder 4"/>
          <p:cNvSpPr>
            <a:spLocks noGrp="1"/>
          </p:cNvSpPr>
          <p:nvPr>
            <p:ph type="body" sz="quarter" idx="11"/>
          </p:nvPr>
        </p:nvSpPr>
        <p:spPr/>
        <p:txBody>
          <a:bodyPr/>
          <a:lstStyle/>
          <a:p>
            <a:pPr marL="171450" lvl="0" indent="-171450">
              <a:buFont typeface="Arial" panose="020B0604020202020204" pitchFamily="34" charset="0"/>
              <a:buChar char="•"/>
            </a:pPr>
            <a:r>
              <a:rPr lang="en-US" dirty="0"/>
              <a:t>Credits are based on your total wages and self-employment income during the year, no matter when you did the actual work. You might work all year to earn four credits, or you might earn enough for all four in a much shorter length of time.</a:t>
            </a:r>
          </a:p>
          <a:p>
            <a:pPr marL="0" lvl="0" indent="0">
              <a:buFont typeface="Arial" panose="020B0604020202020204" pitchFamily="34" charset="0"/>
              <a:buNone/>
            </a:pPr>
            <a:endParaRPr lang="en-US" dirty="0"/>
          </a:p>
          <a:p>
            <a:pPr marL="171450" lvl="2" indent="-171450">
              <a:spcBef>
                <a:spcPct val="50000"/>
              </a:spcBef>
              <a:buFont typeface="Arial" panose="020B0604020202020204" pitchFamily="34" charset="0"/>
              <a:buChar char="•"/>
              <a:defRPr/>
            </a:pPr>
            <a:r>
              <a:rPr lang="en-US" altLang="en-US" b="0" dirty="0"/>
              <a:t>We are looking for the highest 35 years during a worker's lifetime of earnings, regardless of when earned. </a:t>
            </a:r>
          </a:p>
          <a:p>
            <a:pPr marL="171450" lvl="2" indent="-171450">
              <a:spcBef>
                <a:spcPct val="50000"/>
              </a:spcBef>
              <a:buFont typeface="Arial" panose="020B0604020202020204" pitchFamily="34" charset="0"/>
              <a:buChar char="•"/>
              <a:defRPr/>
            </a:pPr>
            <a:endParaRPr lang="en-US" altLang="en-US" b="0" dirty="0"/>
          </a:p>
          <a:p>
            <a:pPr marL="171450" lvl="2" indent="-171450">
              <a:spcBef>
                <a:spcPct val="50000"/>
              </a:spcBef>
              <a:buFont typeface="Arial" panose="020B0604020202020204" pitchFamily="34" charset="0"/>
              <a:buChar char="•"/>
              <a:defRPr/>
            </a:pPr>
            <a:r>
              <a:rPr lang="en-US" dirty="0"/>
              <a:t>Using this formula means that a worker who qualifies for a retirement benefit with just 10 years of work would have a lower benefit payment than someone who worked longer.  That’s because we are looking at the highest 35 years of earnings.  In this example, there would be 25 years with zero earnings.</a:t>
            </a:r>
          </a:p>
          <a:p>
            <a:pPr marL="0" lvl="2" indent="0">
              <a:spcBef>
                <a:spcPct val="50000"/>
              </a:spcBef>
              <a:buFont typeface="Arial" panose="020B0604020202020204" pitchFamily="34" charset="0"/>
              <a:buNone/>
              <a:defRPr/>
            </a:pPr>
            <a:endParaRPr lang="en-US" altLang="en-US" b="0" dirty="0"/>
          </a:p>
          <a:p>
            <a:pPr marL="0" lvl="2" indent="0">
              <a:spcBef>
                <a:spcPct val="50000"/>
              </a:spcBef>
              <a:buFont typeface="Arial" panose="020B0604020202020204" pitchFamily="34" charset="0"/>
              <a:buNone/>
              <a:defRPr/>
            </a:pPr>
            <a:endParaRPr lang="en-US" altLang="en-US" b="0" dirty="0"/>
          </a:p>
        </p:txBody>
      </p:sp>
    </p:spTree>
    <p:extLst>
      <p:ext uri="{BB962C8B-B14F-4D97-AF65-F5344CB8AC3E}">
        <p14:creationId xmlns:p14="http://schemas.microsoft.com/office/powerpoint/2010/main" val="278184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z="900"/>
              <a:pPr/>
              <a:t>6</a:t>
            </a:fld>
            <a:endParaRPr lang="en-US" sz="900"/>
          </a:p>
        </p:txBody>
      </p:sp>
      <p:sp>
        <p:nvSpPr>
          <p:cNvPr id="121859"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701040" y="4415790"/>
            <a:ext cx="5608320" cy="4183380"/>
          </a:xfrm>
        </p:spPr>
        <p:txBody>
          <a:bodyPr/>
          <a:lstStyle/>
          <a:p>
            <a:pPr defTabSz="914123">
              <a:defRPr/>
            </a:pPr>
            <a:r>
              <a:rPr lang="en-US" sz="1100" dirty="0"/>
              <a:t>Remember that when to start receiving retirement benefits is a personal choice.  There isn’t a one fits all answer.</a:t>
            </a:r>
          </a:p>
          <a:p>
            <a:pPr defTabSz="914123">
              <a:defRPr/>
            </a:pPr>
            <a:endParaRPr lang="en-US" sz="900" dirty="0"/>
          </a:p>
          <a:p>
            <a:pPr defTabSz="914123">
              <a:defRPr/>
            </a:pPr>
            <a:r>
              <a:rPr lang="en-US" sz="1100" dirty="0"/>
              <a:t>You should make an informed decision about when to apply for benefits based on your individual and family circumstances. </a:t>
            </a:r>
          </a:p>
          <a:p>
            <a:pPr eaLnBrk="1" hangingPunct="1">
              <a:buFont typeface="Arial" panose="020B0604020202020204" pitchFamily="34" charset="0"/>
              <a:buNone/>
              <a:defRPr/>
            </a:pPr>
            <a:r>
              <a:rPr lang="en-US" altLang="en-US" sz="1100" u="sng" dirty="0"/>
              <a:t>Factors you should consider when deciding the best age to retire:</a:t>
            </a:r>
          </a:p>
          <a:p>
            <a:pPr marL="756795" lvl="1" indent="-291075">
              <a:buFont typeface="Courier New" pitchFamily="49" charset="0"/>
              <a:buChar char="o"/>
              <a:defRPr/>
            </a:pPr>
            <a:r>
              <a:rPr lang="en-US" altLang="en-US" sz="1100" dirty="0"/>
              <a:t>Your current cash needs;</a:t>
            </a:r>
          </a:p>
          <a:p>
            <a:pPr marL="756795" lvl="1" indent="-291075">
              <a:buFont typeface="Courier New" pitchFamily="49" charset="0"/>
              <a:buChar char="o"/>
              <a:defRPr/>
            </a:pPr>
            <a:r>
              <a:rPr lang="en-US" altLang="en-US" sz="1100" dirty="0"/>
              <a:t>Your health and family longevity;</a:t>
            </a:r>
          </a:p>
          <a:p>
            <a:pPr marL="756795" lvl="1" indent="-291075">
              <a:buFont typeface="Courier New" pitchFamily="49" charset="0"/>
              <a:buChar char="o"/>
              <a:defRPr/>
            </a:pPr>
            <a:r>
              <a:rPr lang="en-US" altLang="en-US" sz="1100" dirty="0"/>
              <a:t>Whether you plan to work in retirement;</a:t>
            </a:r>
          </a:p>
          <a:p>
            <a:pPr marL="756795" lvl="1" indent="-291075">
              <a:buFont typeface="Courier New" pitchFamily="49" charset="0"/>
              <a:buChar char="o"/>
              <a:defRPr/>
            </a:pPr>
            <a:r>
              <a:rPr lang="en-US" altLang="en-US" sz="1100" dirty="0"/>
              <a:t>Whether you have other retirement income sources;</a:t>
            </a:r>
          </a:p>
          <a:p>
            <a:pPr marL="756795" lvl="1" indent="-291075">
              <a:buFont typeface="Courier New" pitchFamily="49" charset="0"/>
              <a:buChar char="o"/>
              <a:defRPr/>
            </a:pPr>
            <a:r>
              <a:rPr lang="en-US" altLang="en-US" sz="1100" dirty="0"/>
              <a:t>Your anticipated future financial needs and obligations; and,</a:t>
            </a:r>
          </a:p>
          <a:p>
            <a:pPr marL="756795" lvl="1" indent="-291075">
              <a:buFont typeface="Courier New" pitchFamily="49" charset="0"/>
              <a:buChar char="o"/>
              <a:defRPr/>
            </a:pPr>
            <a:r>
              <a:rPr lang="en-US" altLang="en-US" sz="1100" dirty="0"/>
              <a:t>The amount of your future Social Security benefits.</a:t>
            </a:r>
          </a:p>
          <a:p>
            <a:pPr defTabSz="914123">
              <a:defRPr/>
            </a:pPr>
            <a:endParaRPr lang="en-US" sz="1000" dirty="0"/>
          </a:p>
          <a:p>
            <a:r>
              <a:rPr lang="en-US" sz="1100" dirty="0"/>
              <a:t>This chart gives an example of how much a $1,000 retirement benefit and a $500 retirement benefit would be reduced if someone took the benefit at age 62. </a:t>
            </a:r>
          </a:p>
          <a:p>
            <a:endParaRPr lang="en-US" sz="1100" dirty="0"/>
          </a:p>
          <a:p>
            <a:pPr defTabSz="914123">
              <a:defRPr/>
            </a:pPr>
            <a:r>
              <a:rPr lang="en-US" sz="1100" dirty="0"/>
              <a:t>The increase in full retirement age was the result of the 1983 Amendments to the Social Security Act. Full retirement age increases apply to both Retirement Benefits and Survivors Benefits. Although Social Security has always used the term “full” retirement age, you may find that some people now refer to “full retirement age” as the “Normal Retirement Age”. Regardless of your full retirement age, reduced benefits can still be paid as early as age 62.</a:t>
            </a:r>
          </a:p>
          <a:p>
            <a:pPr defTabSz="914123">
              <a:defRPr/>
            </a:pPr>
            <a:endParaRPr lang="en-US" sz="1100" dirty="0"/>
          </a:p>
          <a:p>
            <a:pPr defTabSz="914123">
              <a:defRPr/>
            </a:pPr>
            <a:r>
              <a:rPr lang="en-US" sz="1100" dirty="0"/>
              <a:t>In addition, the Medicare eligibility age of 65 has not changed. We recommend that you apply for Medicare 3 months before your 65</a:t>
            </a:r>
            <a:r>
              <a:rPr lang="en-US" sz="1100" baseline="30000" dirty="0"/>
              <a:t>th</a:t>
            </a:r>
            <a:r>
              <a:rPr lang="en-US" sz="1100" dirty="0"/>
              <a:t> birthday (unless you are already receiving Social Security benefits when you turn 65, in which case you will be automatically enrolled in Medicare).</a:t>
            </a:r>
            <a:endParaRPr lang="en-US" sz="1100" baseline="30000" dirty="0"/>
          </a:p>
          <a:p>
            <a:endParaRPr lang="en-US" sz="1100" dirty="0"/>
          </a:p>
          <a:p>
            <a:endParaRPr lang="en-US" sz="900" dirty="0"/>
          </a:p>
        </p:txBody>
      </p:sp>
    </p:spTree>
    <p:extLst>
      <p:ext uri="{BB962C8B-B14F-4D97-AF65-F5344CB8AC3E}">
        <p14:creationId xmlns:p14="http://schemas.microsoft.com/office/powerpoint/2010/main" val="117231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31543">
              <a:defRPr/>
            </a:pPr>
            <a:r>
              <a:rPr lang="en-US" altLang="en-US" sz="1100" dirty="0"/>
              <a:t>Choosing when to retire is an important and personal decision.  Financial experts say you’ll need 70-80% of your pre-retirement income to have a comfortable retirement.  </a:t>
            </a:r>
            <a:r>
              <a:rPr lang="en-US" sz="1100" dirty="0"/>
              <a:t>You’ll want to choose a retirement age based on your circumstances, so you’ll have enough income when you need it.</a:t>
            </a:r>
          </a:p>
          <a:p>
            <a:endParaRPr lang="en-US" sz="1100" dirty="0"/>
          </a:p>
          <a:p>
            <a:r>
              <a:rPr lang="en-US" sz="1100" dirty="0"/>
              <a:t>As you can see on this chart, your monthly retirement benefit will be higher if you delay starting it. We calculate your basic Social Security benefit — the amount you would receive at your full retirement age — based on your lifetime earnings. </a:t>
            </a:r>
          </a:p>
          <a:p>
            <a:endParaRPr lang="en-US" sz="1100" dirty="0"/>
          </a:p>
          <a:p>
            <a:r>
              <a:rPr lang="en-US" sz="1100" dirty="0"/>
              <a:t>However, the actual amount you receive each month depends on when you start receiving benefits. You can start your retirement benefit at any point from age 62 up until age 70, and your benefit will be higher the longer you delay starting it. This adjustment is usually permanent: it sets the base for the benefits you’ll get for the rest of your life. </a:t>
            </a:r>
          </a:p>
          <a:p>
            <a:endParaRPr lang="en-US" sz="1100" dirty="0"/>
          </a:p>
          <a:p>
            <a:r>
              <a:rPr lang="en-US" sz="1100" dirty="0"/>
              <a:t>You may receive an annual cost-of-living adjustments and, depending on your work history, may receive higher benefits if you continue to work. </a:t>
            </a:r>
          </a:p>
          <a:p>
            <a:endParaRPr lang="en-US" sz="1100" dirty="0"/>
          </a:p>
          <a:p>
            <a:r>
              <a:rPr lang="en-US" sz="1100" dirty="0"/>
              <a:t>Let’s say your full retirement age is 67 and your monthly benefit starting at that age is $2,000. If you choose to start getting benefits at age 62, we’ll reduce your monthly benefit 30 percent to $1,400, to account for the longer period of time you receive benefits. If you choose to delay getting benefits until age 70, you will increase your monthly benefit to $2,480. This increase is from delayed retirement credits you earn for your decision to postpone receiving benefits past your full retirement age. The benefit at age 70 in this example is 24 percent more than you would receive each month if you had chosen to start getting benefits at full retirement age. </a:t>
            </a:r>
          </a:p>
          <a:p>
            <a:endParaRPr lang="en-US" sz="1100" dirty="0"/>
          </a:p>
          <a:p>
            <a:pPr marL="0" indent="0" defTabSz="931543">
              <a:buFont typeface="Arial" panose="020B0604020202020204" pitchFamily="34" charset="0"/>
              <a:buNone/>
              <a:defRPr/>
            </a:pPr>
            <a:r>
              <a:rPr lang="en-US" sz="1100" dirty="0"/>
              <a:t>I encourage you to read our publication</a:t>
            </a:r>
            <a:r>
              <a:rPr lang="en-US" sz="1100" baseline="0" dirty="0"/>
              <a:t> #</a:t>
            </a:r>
            <a:r>
              <a:rPr lang="en-US" sz="1100" dirty="0"/>
              <a:t>05-10147</a:t>
            </a:r>
            <a:r>
              <a:rPr lang="en-US" sz="1100" baseline="0" dirty="0"/>
              <a:t> - </a:t>
            </a:r>
            <a:r>
              <a:rPr lang="en-US" sz="1100" i="0" dirty="0"/>
              <a:t>When To Start Receiving Retirement Benefits - ssa.gov/pubs/EN-05-10147.pdf</a:t>
            </a:r>
          </a:p>
          <a:p>
            <a:pPr defTabSz="931543">
              <a:defRPr/>
            </a:pPr>
            <a:endParaRPr lang="en-US" sz="1100" dirty="0"/>
          </a:p>
        </p:txBody>
      </p:sp>
      <p:sp>
        <p:nvSpPr>
          <p:cNvPr id="1454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30">
              <a:defRPr sz="2400" b="1">
                <a:solidFill>
                  <a:srgbClr val="DDDDDD"/>
                </a:solidFill>
                <a:latin typeface="Arial" panose="020B0604020202020204" pitchFamily="34" charset="0"/>
              </a:defRPr>
            </a:lvl1pPr>
            <a:lvl2pPr marL="755264" indent="-289491" defTabSz="939630">
              <a:defRPr sz="2400" b="1">
                <a:solidFill>
                  <a:srgbClr val="DDDDDD"/>
                </a:solidFill>
                <a:latin typeface="Arial" panose="020B0604020202020204" pitchFamily="34" charset="0"/>
              </a:defRPr>
            </a:lvl2pPr>
            <a:lvl3pPr marL="1162811" indent="-231270" defTabSz="939630">
              <a:defRPr sz="2400" b="1">
                <a:solidFill>
                  <a:srgbClr val="DDDDDD"/>
                </a:solidFill>
                <a:latin typeface="Arial" panose="020B0604020202020204" pitchFamily="34" charset="0"/>
              </a:defRPr>
            </a:lvl3pPr>
            <a:lvl4pPr marL="1628584" indent="-231270" defTabSz="939630">
              <a:defRPr sz="2400" b="1">
                <a:solidFill>
                  <a:srgbClr val="DDDDDD"/>
                </a:solidFill>
                <a:latin typeface="Arial" panose="020B0604020202020204" pitchFamily="34" charset="0"/>
              </a:defRPr>
            </a:lvl4pPr>
            <a:lvl5pPr marL="2094355" indent="-231270" defTabSz="939630">
              <a:defRPr sz="2400" b="1">
                <a:solidFill>
                  <a:srgbClr val="DDDDDD"/>
                </a:solidFill>
                <a:latin typeface="Arial" panose="020B0604020202020204" pitchFamily="34" charset="0"/>
              </a:defRPr>
            </a:lvl5pPr>
            <a:lvl6pPr marL="2560127" indent="-231270" defTabSz="939630" eaLnBrk="0" fontAlgn="base" hangingPunct="0">
              <a:spcBef>
                <a:spcPct val="0"/>
              </a:spcBef>
              <a:spcAft>
                <a:spcPct val="0"/>
              </a:spcAft>
              <a:defRPr sz="2400" b="1">
                <a:solidFill>
                  <a:srgbClr val="DDDDDD"/>
                </a:solidFill>
                <a:latin typeface="Arial" panose="020B0604020202020204" pitchFamily="34" charset="0"/>
              </a:defRPr>
            </a:lvl6pPr>
            <a:lvl7pPr marL="3025897" indent="-231270" defTabSz="939630" eaLnBrk="0" fontAlgn="base" hangingPunct="0">
              <a:spcBef>
                <a:spcPct val="0"/>
              </a:spcBef>
              <a:spcAft>
                <a:spcPct val="0"/>
              </a:spcAft>
              <a:defRPr sz="2400" b="1">
                <a:solidFill>
                  <a:srgbClr val="DDDDDD"/>
                </a:solidFill>
                <a:latin typeface="Arial" panose="020B0604020202020204" pitchFamily="34" charset="0"/>
              </a:defRPr>
            </a:lvl7pPr>
            <a:lvl8pPr marL="3491670" indent="-231270" defTabSz="939630" eaLnBrk="0" fontAlgn="base" hangingPunct="0">
              <a:spcBef>
                <a:spcPct val="0"/>
              </a:spcBef>
              <a:spcAft>
                <a:spcPct val="0"/>
              </a:spcAft>
              <a:defRPr sz="2400" b="1">
                <a:solidFill>
                  <a:srgbClr val="DDDDDD"/>
                </a:solidFill>
                <a:latin typeface="Arial" panose="020B0604020202020204" pitchFamily="34" charset="0"/>
              </a:defRPr>
            </a:lvl8pPr>
            <a:lvl9pPr marL="3957442" indent="-231270" defTabSz="939630"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r" defTabSz="93963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a:t>
            </a:r>
          </a:p>
        </p:txBody>
      </p:sp>
    </p:spTree>
    <p:extLst>
      <p:ext uri="{BB962C8B-B14F-4D97-AF65-F5344CB8AC3E}">
        <p14:creationId xmlns:p14="http://schemas.microsoft.com/office/powerpoint/2010/main" val="388424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a</a:t>
            </a:r>
            <a:r>
              <a:rPr lang="en-US" baseline="0" dirty="0"/>
              <a:t> variety of </a:t>
            </a:r>
            <a:r>
              <a:rPr lang="en-US" dirty="0"/>
              <a:t>calculators to help you with your retirement planning.  </a:t>
            </a:r>
          </a:p>
          <a:p>
            <a:r>
              <a:rPr lang="en-US" dirty="0"/>
              <a:t>Just choose the one that best fits your needs!</a:t>
            </a:r>
          </a:p>
          <a:p>
            <a:endParaRPr lang="en-US" dirty="0"/>
          </a:p>
          <a:p>
            <a:r>
              <a:rPr lang="en-US" dirty="0"/>
              <a:t>We will talk more about our retirement calculators and how to create a ‘my Social Security’ account later on in the presentation.</a:t>
            </a:r>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8</a:t>
            </a:fld>
            <a:endParaRPr lang="en-US"/>
          </a:p>
        </p:txBody>
      </p:sp>
    </p:spTree>
    <p:extLst>
      <p:ext uri="{BB962C8B-B14F-4D97-AF65-F5344CB8AC3E}">
        <p14:creationId xmlns:p14="http://schemas.microsoft.com/office/powerpoint/2010/main" val="303049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Arial" panose="020B0604020202020204" pitchFamily="34" charset="0"/>
              </a:rPr>
              <a:t>You can easily find our financial planning tools on our homepage which you can see here.  Our website is a valuable resource for  information about all of Social Security’s programs and is accessible from a computer, tablet and smartphone.  We encourage you to use our online retirement planning tools to plan for a secure financial future. </a:t>
            </a:r>
          </a:p>
          <a:p>
            <a:pPr eaLnBrk="1" hangingPunct="1"/>
            <a:endParaRPr lang="en-US" altLang="en-US" b="0" dirty="0">
              <a:latin typeface="Arial" panose="020B0604020202020204" pitchFamily="34" charset="0"/>
            </a:endParaRPr>
          </a:p>
          <a:p>
            <a:pPr eaLnBrk="1" hangingPunct="1"/>
            <a:endParaRPr lang="en-US" altLang="en-US" b="0" dirty="0">
              <a:latin typeface="Arial" panose="020B0604020202020204" pitchFamily="34" charset="0"/>
            </a:endParaRPr>
          </a:p>
        </p:txBody>
      </p:sp>
      <p:sp>
        <p:nvSpPr>
          <p:cNvPr id="1761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78</a:t>
            </a:r>
          </a:p>
        </p:txBody>
      </p:sp>
    </p:spTree>
    <p:extLst>
      <p:ext uri="{BB962C8B-B14F-4D97-AF65-F5344CB8AC3E}">
        <p14:creationId xmlns:p14="http://schemas.microsoft.com/office/powerpoint/2010/main" val="181938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37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2233"/>
            <a:ext cx="7886700" cy="1226916"/>
          </a:xfrm>
        </p:spPr>
        <p:txBody>
          <a:bodyPr anchor="ctr">
            <a:normAutofit/>
          </a:bodyPr>
          <a:lstStyle>
            <a:lvl1pPr>
              <a:defRPr sz="4400" b="1">
                <a:latin typeface="+mj-lt"/>
              </a:defRPr>
            </a:lvl1pPr>
          </a:lstStyle>
          <a:p>
            <a:r>
              <a:rPr lang="en-US" dirty="0"/>
              <a:t>Click to edit Master title style</a:t>
            </a:r>
          </a:p>
        </p:txBody>
      </p:sp>
      <p:sp>
        <p:nvSpPr>
          <p:cNvPr id="3" name="Content Placeholder 2"/>
          <p:cNvSpPr>
            <a:spLocks noGrp="1"/>
          </p:cNvSpPr>
          <p:nvPr>
            <p:ph idx="1"/>
          </p:nvPr>
        </p:nvSpPr>
        <p:spPr>
          <a:xfrm>
            <a:off x="628650" y="2309149"/>
            <a:ext cx="7886700" cy="3397171"/>
          </a:xfrm>
        </p:spPr>
        <p:txBody>
          <a:bodyPr/>
          <a:lstStyle>
            <a:lvl1pPr>
              <a:defRPr>
                <a:solidFill>
                  <a:srgbClr val="002A5C"/>
                </a:solidFill>
                <a:latin typeface="+mn-lt"/>
              </a:defRPr>
            </a:lvl1pPr>
            <a:lvl2pPr>
              <a:defRPr>
                <a:solidFill>
                  <a:srgbClr val="002A5C"/>
                </a:solidFill>
                <a:latin typeface="+mn-lt"/>
              </a:defRPr>
            </a:lvl2pPr>
            <a:lvl3pPr>
              <a:defRPr>
                <a:solidFill>
                  <a:srgbClr val="002A5C"/>
                </a:solidFill>
                <a:latin typeface="+mn-lt"/>
              </a:defRPr>
            </a:lvl3pPr>
            <a:lvl4pPr>
              <a:defRPr>
                <a:solidFill>
                  <a:srgbClr val="002A5C"/>
                </a:solidFill>
                <a:latin typeface="+mn-lt"/>
              </a:defRPr>
            </a:lvl4pPr>
            <a:lvl5pPr>
              <a:defRPr>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29074F-DE40-44FC-BF03-66C03F0D019F}"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DD878-E6AD-4DBF-8C97-F4D5000A012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326069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2233"/>
            <a:ext cx="7886700" cy="1226916"/>
          </a:xfrm>
        </p:spPr>
        <p:txBody>
          <a:bodyPr anchor="ctr">
            <a:normAutofit/>
          </a:bodyPr>
          <a:lstStyle>
            <a:lvl1pPr>
              <a:defRPr sz="4400" b="1">
                <a:latin typeface="+mj-lt"/>
              </a:defRPr>
            </a:lvl1pPr>
          </a:lstStyle>
          <a:p>
            <a:r>
              <a:rPr lang="en-US" dirty="0"/>
              <a:t>Click to edit Master title style</a:t>
            </a:r>
          </a:p>
        </p:txBody>
      </p:sp>
      <p:sp>
        <p:nvSpPr>
          <p:cNvPr id="3" name="Content Placeholder 2"/>
          <p:cNvSpPr>
            <a:spLocks noGrp="1"/>
          </p:cNvSpPr>
          <p:nvPr>
            <p:ph idx="1"/>
          </p:nvPr>
        </p:nvSpPr>
        <p:spPr>
          <a:xfrm>
            <a:off x="628650" y="2309149"/>
            <a:ext cx="7886700" cy="3397171"/>
          </a:xfrm>
        </p:spPr>
        <p:txBody>
          <a:bodyPr/>
          <a:lstStyle>
            <a:lvl1pPr>
              <a:defRPr>
                <a:solidFill>
                  <a:srgbClr val="002A5C"/>
                </a:solidFill>
                <a:latin typeface="+mn-lt"/>
              </a:defRPr>
            </a:lvl1pPr>
            <a:lvl2pPr>
              <a:defRPr>
                <a:solidFill>
                  <a:srgbClr val="002A5C"/>
                </a:solidFill>
                <a:latin typeface="+mn-lt"/>
              </a:defRPr>
            </a:lvl2pPr>
            <a:lvl3pPr>
              <a:defRPr>
                <a:solidFill>
                  <a:srgbClr val="002A5C"/>
                </a:solidFill>
                <a:latin typeface="+mn-lt"/>
              </a:defRPr>
            </a:lvl3pPr>
            <a:lvl4pPr>
              <a:defRPr>
                <a:solidFill>
                  <a:srgbClr val="002A5C"/>
                </a:solidFill>
                <a:latin typeface="+mn-lt"/>
              </a:defRPr>
            </a:lvl4pPr>
            <a:lvl5pPr>
              <a:defRPr>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29074F-DE40-44FC-BF03-66C03F0D019F}"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DD878-E6AD-4DBF-8C97-F4D5000A012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2249103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2233"/>
            <a:ext cx="7886700" cy="1226916"/>
          </a:xfrm>
        </p:spPr>
        <p:txBody>
          <a:bodyPr anchor="ctr">
            <a:normAutofit/>
          </a:bodyPr>
          <a:lstStyle>
            <a:lvl1pPr>
              <a:defRPr sz="4400" b="1">
                <a:latin typeface="+mj-lt"/>
              </a:defRPr>
            </a:lvl1pPr>
          </a:lstStyle>
          <a:p>
            <a:r>
              <a:rPr lang="en-US" dirty="0"/>
              <a:t>Click to edit Master title style</a:t>
            </a:r>
          </a:p>
        </p:txBody>
      </p:sp>
      <p:sp>
        <p:nvSpPr>
          <p:cNvPr id="3" name="Content Placeholder 2"/>
          <p:cNvSpPr>
            <a:spLocks noGrp="1"/>
          </p:cNvSpPr>
          <p:nvPr>
            <p:ph idx="1"/>
          </p:nvPr>
        </p:nvSpPr>
        <p:spPr>
          <a:xfrm>
            <a:off x="628651" y="2309149"/>
            <a:ext cx="2476982" cy="3397171"/>
          </a:xfrm>
        </p:spPr>
        <p:txBody>
          <a:bodyPr>
            <a:noAutofit/>
          </a:bodyPr>
          <a:lstStyle>
            <a:lvl1pPr>
              <a:defRPr sz="1800">
                <a:solidFill>
                  <a:srgbClr val="002A5C"/>
                </a:solidFill>
                <a:latin typeface="+mn-lt"/>
              </a:defRPr>
            </a:lvl1pPr>
            <a:lvl2pPr>
              <a:defRPr sz="1800">
                <a:solidFill>
                  <a:srgbClr val="002A5C"/>
                </a:solidFill>
                <a:latin typeface="+mn-lt"/>
              </a:defRPr>
            </a:lvl2pPr>
            <a:lvl3pPr>
              <a:defRPr sz="1800">
                <a:solidFill>
                  <a:srgbClr val="002A5C"/>
                </a:solidFill>
                <a:latin typeface="+mn-lt"/>
              </a:defRPr>
            </a:lvl3pPr>
            <a:lvl4pPr>
              <a:defRPr sz="1800">
                <a:solidFill>
                  <a:srgbClr val="002A5C"/>
                </a:solidFill>
                <a:latin typeface="+mn-lt"/>
              </a:defRPr>
            </a:lvl4pPr>
            <a:lvl5pPr>
              <a:defRPr sz="1800">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29074F-DE40-44FC-BF03-66C03F0D019F}"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DD878-E6AD-4DBF-8C97-F4D5000A0127}" type="slidenum">
              <a:rPr lang="en-US" smtClean="0"/>
              <a:t>‹#›</a:t>
            </a:fld>
            <a:endParaRPr lang="en-US"/>
          </a:p>
        </p:txBody>
      </p:sp>
      <p:sp>
        <p:nvSpPr>
          <p:cNvPr id="7" name="Content Placeholder 2"/>
          <p:cNvSpPr>
            <a:spLocks noGrp="1"/>
          </p:cNvSpPr>
          <p:nvPr>
            <p:ph idx="13"/>
          </p:nvPr>
        </p:nvSpPr>
        <p:spPr>
          <a:xfrm>
            <a:off x="3333510" y="2309148"/>
            <a:ext cx="2476982" cy="3397171"/>
          </a:xfrm>
        </p:spPr>
        <p:txBody>
          <a:bodyPr>
            <a:noAutofit/>
          </a:bodyPr>
          <a:lstStyle>
            <a:lvl1pPr>
              <a:defRPr sz="1800">
                <a:solidFill>
                  <a:srgbClr val="002A5C"/>
                </a:solidFill>
                <a:latin typeface="+mn-lt"/>
              </a:defRPr>
            </a:lvl1pPr>
            <a:lvl2pPr>
              <a:defRPr sz="1800">
                <a:solidFill>
                  <a:srgbClr val="002A5C"/>
                </a:solidFill>
                <a:latin typeface="+mn-lt"/>
              </a:defRPr>
            </a:lvl2pPr>
            <a:lvl3pPr>
              <a:defRPr sz="1800">
                <a:solidFill>
                  <a:srgbClr val="002A5C"/>
                </a:solidFill>
                <a:latin typeface="+mn-lt"/>
              </a:defRPr>
            </a:lvl3pPr>
            <a:lvl4pPr>
              <a:defRPr sz="1800">
                <a:solidFill>
                  <a:srgbClr val="002A5C"/>
                </a:solidFill>
                <a:latin typeface="+mn-lt"/>
              </a:defRPr>
            </a:lvl4pPr>
            <a:lvl5pPr>
              <a:defRPr sz="1800">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6038369" y="2309147"/>
            <a:ext cx="2476982" cy="3397171"/>
          </a:xfrm>
        </p:spPr>
        <p:txBody>
          <a:bodyPr>
            <a:noAutofit/>
          </a:bodyPr>
          <a:lstStyle>
            <a:lvl1pPr>
              <a:defRPr sz="1800">
                <a:solidFill>
                  <a:srgbClr val="002A5C"/>
                </a:solidFill>
                <a:latin typeface="+mn-lt"/>
              </a:defRPr>
            </a:lvl1pPr>
            <a:lvl2pPr>
              <a:defRPr sz="1800">
                <a:solidFill>
                  <a:srgbClr val="002A5C"/>
                </a:solidFill>
                <a:latin typeface="+mn-lt"/>
              </a:defRPr>
            </a:lvl2pPr>
            <a:lvl3pPr>
              <a:defRPr sz="1800">
                <a:solidFill>
                  <a:srgbClr val="002A5C"/>
                </a:solidFill>
                <a:latin typeface="+mn-lt"/>
              </a:defRPr>
            </a:lvl3pPr>
            <a:lvl4pPr>
              <a:defRPr sz="1800">
                <a:solidFill>
                  <a:srgbClr val="002A5C"/>
                </a:solidFill>
                <a:latin typeface="+mn-lt"/>
              </a:defRPr>
            </a:lvl4pPr>
            <a:lvl5pPr>
              <a:defRPr sz="1800">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241049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2233"/>
            <a:ext cx="7886700" cy="1039175"/>
          </a:xfrm>
        </p:spPr>
        <p:txBody>
          <a:bodyPr anchor="ctr">
            <a:normAutofit/>
          </a:bodyPr>
          <a:lstStyle>
            <a:lvl1pPr>
              <a:defRPr sz="4400" b="1">
                <a:latin typeface="+mj-lt"/>
              </a:defRPr>
            </a:lvl1pPr>
          </a:lstStyle>
          <a:p>
            <a:r>
              <a:rPr lang="en-US" dirty="0"/>
              <a:t>Click to edit Master title style</a:t>
            </a:r>
          </a:p>
        </p:txBody>
      </p:sp>
      <p:sp>
        <p:nvSpPr>
          <p:cNvPr id="3" name="Content Placeholder 2"/>
          <p:cNvSpPr>
            <a:spLocks noGrp="1"/>
          </p:cNvSpPr>
          <p:nvPr>
            <p:ph idx="1"/>
          </p:nvPr>
        </p:nvSpPr>
        <p:spPr>
          <a:xfrm>
            <a:off x="628650" y="2309149"/>
            <a:ext cx="3952493" cy="3397171"/>
          </a:xfrm>
        </p:spPr>
        <p:txBody>
          <a:bodyPr>
            <a:noAutofit/>
          </a:bodyPr>
          <a:lstStyle>
            <a:lvl1pPr>
              <a:defRPr sz="1800">
                <a:solidFill>
                  <a:srgbClr val="002A5C"/>
                </a:solidFill>
                <a:latin typeface="+mn-lt"/>
              </a:defRPr>
            </a:lvl1pPr>
            <a:lvl2pPr>
              <a:defRPr sz="1800">
                <a:solidFill>
                  <a:srgbClr val="002A5C"/>
                </a:solidFill>
                <a:latin typeface="+mn-lt"/>
              </a:defRPr>
            </a:lvl2pPr>
            <a:lvl3pPr>
              <a:defRPr sz="1800">
                <a:solidFill>
                  <a:srgbClr val="002A5C"/>
                </a:solidFill>
                <a:latin typeface="+mn-lt"/>
              </a:defRPr>
            </a:lvl3pPr>
            <a:lvl4pPr>
              <a:defRPr sz="1800">
                <a:solidFill>
                  <a:srgbClr val="002A5C"/>
                </a:solidFill>
                <a:latin typeface="+mn-lt"/>
              </a:defRPr>
            </a:lvl4pPr>
            <a:lvl5pPr>
              <a:defRPr sz="1800">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29074F-DE40-44FC-BF03-66C03F0D019F}"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2DD878-E6AD-4DBF-8C97-F4D5000A0127}" type="slidenum">
              <a:rPr lang="en-US" smtClean="0"/>
              <a:t>‹#›</a:t>
            </a:fld>
            <a:endParaRPr lang="en-US"/>
          </a:p>
        </p:txBody>
      </p:sp>
      <p:sp>
        <p:nvSpPr>
          <p:cNvPr id="8" name="Content Placeholder 2"/>
          <p:cNvSpPr>
            <a:spLocks noGrp="1"/>
          </p:cNvSpPr>
          <p:nvPr>
            <p:ph idx="14"/>
          </p:nvPr>
        </p:nvSpPr>
        <p:spPr>
          <a:xfrm>
            <a:off x="4782312" y="2309147"/>
            <a:ext cx="3733039" cy="3397171"/>
          </a:xfrm>
        </p:spPr>
        <p:txBody>
          <a:bodyPr>
            <a:noAutofit/>
          </a:bodyPr>
          <a:lstStyle>
            <a:lvl1pPr>
              <a:defRPr sz="1800">
                <a:solidFill>
                  <a:srgbClr val="002A5C"/>
                </a:solidFill>
                <a:latin typeface="+mn-lt"/>
              </a:defRPr>
            </a:lvl1pPr>
            <a:lvl2pPr>
              <a:defRPr sz="1800">
                <a:solidFill>
                  <a:srgbClr val="002A5C"/>
                </a:solidFill>
                <a:latin typeface="+mn-lt"/>
              </a:defRPr>
            </a:lvl2pPr>
            <a:lvl3pPr>
              <a:defRPr sz="1800">
                <a:solidFill>
                  <a:srgbClr val="002A5C"/>
                </a:solidFill>
                <a:latin typeface="+mn-lt"/>
              </a:defRPr>
            </a:lvl3pPr>
            <a:lvl4pPr>
              <a:defRPr sz="1800">
                <a:solidFill>
                  <a:srgbClr val="002A5C"/>
                </a:solidFill>
                <a:latin typeface="+mn-lt"/>
              </a:defRPr>
            </a:lvl4pPr>
            <a:lvl5pPr>
              <a:defRPr sz="1800">
                <a:solidFill>
                  <a:srgbClr val="002A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419766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320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470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376531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470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164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99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373820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_header (blan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0"/>
          </p:nvPr>
        </p:nvSpPr>
        <p:spPr>
          <a:xfrm>
            <a:off x="104507" y="1262063"/>
            <a:ext cx="8909050" cy="4284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61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_header (bullets)">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a:xfrm>
            <a:off x="228600" y="1023256"/>
            <a:ext cx="8610600" cy="849086"/>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p:cNvSpPr>
            <a:spLocks noGrp="1"/>
          </p:cNvSpPr>
          <p:nvPr>
            <p:ph type="body" sz="quarter" idx="10"/>
          </p:nvPr>
        </p:nvSpPr>
        <p:spPr>
          <a:xfrm>
            <a:off x="339725" y="2046288"/>
            <a:ext cx="8499475" cy="370205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31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83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7AD1864A-2683-4144-990C-1973A9C3589B}" type="datetimeFigureOut">
              <a:rPr lang="en-US"/>
              <a:pPr>
                <a:defRPr/>
              </a:pPr>
              <a:t>4/27/2023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C264A5F-FD9D-4E85-BCEB-0D8A40205E33}" type="slidenum">
              <a:rPr lang="en-US" altLang="en-US"/>
              <a:pPr>
                <a:defRPr/>
              </a:pPr>
              <a:t>‹#›</a:t>
            </a:fld>
            <a:endParaRPr lang="en-US" altLang="en-US"/>
          </a:p>
        </p:txBody>
      </p:sp>
    </p:spTree>
    <p:extLst>
      <p:ext uri="{BB962C8B-B14F-4D97-AF65-F5344CB8AC3E}">
        <p14:creationId xmlns:p14="http://schemas.microsoft.com/office/powerpoint/2010/main" val="238186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58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46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51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60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_header (bullets)">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a:xfrm>
            <a:off x="228600" y="1023256"/>
            <a:ext cx="8610600" cy="849086"/>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p:cNvSpPr>
            <a:spLocks noGrp="1"/>
          </p:cNvSpPr>
          <p:nvPr>
            <p:ph type="body" sz="quarter" idx="10"/>
          </p:nvPr>
        </p:nvSpPr>
        <p:spPr>
          <a:xfrm>
            <a:off x="339725" y="2046288"/>
            <a:ext cx="8499475" cy="370205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481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70776" y="2367546"/>
            <a:ext cx="7886700" cy="1325563"/>
          </a:xfrm>
        </p:spPr>
        <p:txBody>
          <a:bodyPr/>
          <a:lstStyle>
            <a:lvl1pPr>
              <a:defRPr b="1">
                <a:latin typeface="+mj-lt"/>
              </a:defRPr>
            </a:lvl1pPr>
          </a:lstStyle>
          <a:p>
            <a:r>
              <a:rPr lang="en-US" dirty="0"/>
              <a:t>Click to edit Master title style</a:t>
            </a:r>
          </a:p>
        </p:txBody>
      </p:sp>
      <p:pic>
        <p:nvPicPr>
          <p:cNvPr id="4"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953000"/>
            <a:ext cx="91440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0" y="6585626"/>
            <a:ext cx="9144000" cy="369332"/>
          </a:xfrm>
          <a:prstGeom prst="rect">
            <a:avLst/>
          </a:prstGeom>
          <a:solidFill>
            <a:srgbClr val="002060"/>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0264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45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gif"/><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244541" y="6166440"/>
            <a:ext cx="2806861" cy="477054"/>
          </a:xfrm>
          <a:prstGeom prst="rect">
            <a:avLst/>
          </a:prstGeom>
          <a:noFill/>
        </p:spPr>
        <p:txBody>
          <a:bodyPr wrap="square" rtlCol="0">
            <a:spAutoFit/>
          </a:bodyPr>
          <a:lstStyle/>
          <a:p>
            <a:r>
              <a:rPr lang="en-US" sz="2500" b="0" dirty="0">
                <a:solidFill>
                  <a:srgbClr val="00295B"/>
                </a:solidFill>
              </a:rPr>
              <a:t>SocialSecurity.gov</a:t>
            </a: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247647031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9" r:id="rId7"/>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46417"/>
            <a:ext cx="7886700" cy="1325563"/>
          </a:xfrm>
          <a:prstGeom prst="rect">
            <a:avLst/>
          </a:prstGeom>
        </p:spPr>
        <p:txBody>
          <a:bodyPr vert="horz" lIns="91440" tIns="45720" rIns="91440" bIns="45720" rtlCol="0" anchor="ctr">
            <a:normAutofit/>
          </a:bodyPr>
          <a:lstStyle/>
          <a:p>
            <a:r>
              <a:rPr kumimoji="0" lang="en-US" sz="4400" b="1" i="0" u="none" strike="noStrike" kern="1200" cap="none" spc="0" normalizeH="0" baseline="0" noProof="0" dirty="0">
                <a:ln>
                  <a:noFill/>
                </a:ln>
                <a:solidFill>
                  <a:srgbClr val="003366"/>
                </a:solidFill>
                <a:effectLst/>
                <a:uLnTx/>
                <a:uFillTx/>
                <a:latin typeface="Times"/>
                <a:ea typeface="+mj-ea"/>
                <a:cs typeface="+mj-cs"/>
              </a:rPr>
              <a:t>Click to edit Master title style</a:t>
            </a:r>
            <a:endParaRPr lang="en-US" dirty="0"/>
          </a:p>
        </p:txBody>
      </p:sp>
      <p:sp>
        <p:nvSpPr>
          <p:cNvPr id="3" name="Text Placeholder 2"/>
          <p:cNvSpPr>
            <a:spLocks noGrp="1"/>
          </p:cNvSpPr>
          <p:nvPr>
            <p:ph type="body" idx="1"/>
          </p:nvPr>
        </p:nvSpPr>
        <p:spPr>
          <a:xfrm>
            <a:off x="628650" y="2615878"/>
            <a:ext cx="7886700" cy="329878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3366"/>
                </a:solidFill>
                <a:effectLst/>
                <a:uLnTx/>
                <a:uFillTx/>
                <a:latin typeface="Helvetica"/>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366"/>
                </a:solidFill>
                <a:effectLst/>
                <a:uLnTx/>
                <a:uFillTx/>
                <a:latin typeface="Helvetica"/>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366"/>
                </a:solidFill>
                <a:effectLst/>
                <a:uLnTx/>
                <a:uFillTx/>
                <a:latin typeface="Helvetica"/>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66"/>
                </a:solidFill>
                <a:effectLst/>
                <a:uLnTx/>
                <a:uFillTx/>
                <a:latin typeface="Helvetica"/>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366"/>
                </a:solidFill>
                <a:effectLst/>
                <a:uLnTx/>
                <a:uFillTx/>
                <a:latin typeface="Helvetica"/>
                <a:ea typeface="+mn-ea"/>
                <a:cs typeface="+mn-cs"/>
              </a:rPr>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9074F-DE40-44FC-BF03-66C03F0D019F}" type="datetimeFigureOut">
              <a:rPr lang="en-US" smtClean="0"/>
              <a:t>4/27/2023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DD878-E6AD-4DBF-8C97-F4D5000A0127}" type="slidenum">
              <a:rPr lang="en-US" smtClean="0"/>
              <a:t>‹#›</a:t>
            </a:fld>
            <a:endParaRPr lang="en-US"/>
          </a:p>
        </p:txBody>
      </p:sp>
    </p:spTree>
    <p:extLst>
      <p:ext uri="{BB962C8B-B14F-4D97-AF65-F5344CB8AC3E}">
        <p14:creationId xmlns:p14="http://schemas.microsoft.com/office/powerpoint/2010/main" val="1944249644"/>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66" r:id="rId3"/>
    <p:sldLayoutId id="2147483669" r:id="rId4"/>
    <p:sldLayoutId id="2147483667" r:id="rId5"/>
    <p:sldLayoutId id="2147483668" r:id="rId6"/>
    <p:sldLayoutId id="2147483685" r:id="rId7"/>
  </p:sldLayoutIdLst>
  <p:txStyles>
    <p:titleStyle>
      <a:lvl1pPr algn="ctr" defTabSz="914400" rtl="0" eaLnBrk="1" latinLnBrk="0" hangingPunct="1">
        <a:lnSpc>
          <a:spcPct val="90000"/>
        </a:lnSpc>
        <a:spcBef>
          <a:spcPct val="0"/>
        </a:spcBef>
        <a:buNone/>
        <a:defRPr sz="4400" kern="1200">
          <a:solidFill>
            <a:srgbClr val="002A5C"/>
          </a:solidFill>
          <a:latin typeface="Georgia" panose="02040502050405020303" pitchFamily="18" charset="0"/>
          <a:ea typeface="+mj-ea"/>
          <a:cs typeface="+mj-cs"/>
        </a:defRPr>
      </a:lvl1pPr>
    </p:titleStyle>
    <p:body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42943" y="6166440"/>
            <a:ext cx="2806861" cy="477054"/>
          </a:xfrm>
          <a:prstGeom prst="rect">
            <a:avLst/>
          </a:prstGeom>
          <a:noFill/>
        </p:spPr>
        <p:txBody>
          <a:bodyPr wrap="square" rtlCol="0">
            <a:spAutoFit/>
          </a:bodyPr>
          <a:lstStyle/>
          <a:p>
            <a:pPr algn="r"/>
            <a:r>
              <a:rPr lang="en-US" sz="2500" b="0" dirty="0">
                <a:solidFill>
                  <a:srgbClr val="00295B"/>
                </a:solidFill>
              </a:rPr>
              <a:t>SSA.gov</a:t>
            </a:r>
          </a:p>
        </p:txBody>
      </p:sp>
      <p:pic>
        <p:nvPicPr>
          <p:cNvPr id="10" name="Picture 9"/>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5889055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6" r:id="rId6"/>
    <p:sldLayoutId id="2147483687" r:id="rId7"/>
    <p:sldLayoutId id="2147483688" r:id="rId8"/>
    <p:sldLayoutId id="2147483690" r:id="rId9"/>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ocialsecurity.gov/"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OACT/COLA/RTeffect.html"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www.socialsecurity.gov/myaccoun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ssa.gov/planners/credits.htm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s://www.medicar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hyperlink" Target="https://www.ssa.gov/extrahelp"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facebook.com/socialsecurity" TargetMode="External"/><Relationship Id="rId7" Type="http://schemas.openxmlformats.org/officeDocument/2006/relationships/hyperlink" Target="https://www.instagram.com/socialsecurity/" TargetMode="External"/><Relationship Id="rId12"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hyperlink" Target="https://www.youtube.com/socialsecurity" TargetMode="External"/><Relationship Id="rId5" Type="http://schemas.openxmlformats.org/officeDocument/2006/relationships/hyperlink" Target="https://www.twitter.com/socialsecurity" TargetMode="Externa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hyperlink" Target="https://www.linkedin.com/company/ss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OACT/COLA/Benefits.html"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ssa.gov/oact/quickcalc/earlyretire.html"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hyperlink" Target="https://www.ssa.gov/planners/calculato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07474"/>
            <a:ext cx="9144000" cy="1288870"/>
          </a:xfrm>
          <a:prstGeom prst="rect">
            <a:avLst/>
          </a:prstGeom>
        </p:spPr>
        <p:txBody>
          <a:bodyPr>
            <a:normAutofit fontScale="90000"/>
          </a:bodyPr>
          <a:lstStyle/>
          <a:p>
            <a:r>
              <a:rPr lang="en-US"/>
              <a:t>Social Security: </a:t>
            </a:r>
            <a:br>
              <a:rPr lang="en-US"/>
            </a:br>
            <a:r>
              <a:rPr lang="en-US"/>
              <a:t>With You Through Life’s Journey…</a:t>
            </a:r>
          </a:p>
        </p:txBody>
      </p:sp>
      <p:pic>
        <p:nvPicPr>
          <p:cNvPr id="5" name="Picture 4" descr="Social Security Administration.  Securing today and Tomorrow.">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958" y="3705079"/>
            <a:ext cx="2626672" cy="902090"/>
          </a:xfrm>
          <a:prstGeom prst="rect">
            <a:avLst/>
          </a:prstGeom>
        </p:spPr>
      </p:pic>
      <p:sp>
        <p:nvSpPr>
          <p:cNvPr id="2" name="TextBox 1"/>
          <p:cNvSpPr txBox="1"/>
          <p:nvPr/>
        </p:nvSpPr>
        <p:spPr>
          <a:xfrm>
            <a:off x="6529498" y="6590145"/>
            <a:ext cx="2608406" cy="276999"/>
          </a:xfrm>
          <a:prstGeom prst="rect">
            <a:avLst/>
          </a:prstGeom>
          <a:noFill/>
        </p:spPr>
        <p:txBody>
          <a:bodyPr wrap="none" rtlCol="0">
            <a:spAutoFit/>
          </a:bodyPr>
          <a:lstStyle/>
          <a:p>
            <a:r>
              <a:rPr lang="en-US" sz="1200">
                <a:solidFill>
                  <a:schemeClr val="bg1"/>
                </a:solidFill>
              </a:rPr>
              <a:t>Produced at U.S. taxpayer expense</a:t>
            </a:r>
          </a:p>
        </p:txBody>
      </p:sp>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93683"/>
          </a:xfrm>
        </p:spPr>
        <p:txBody>
          <a:bodyPr/>
          <a:lstStyle/>
          <a:p>
            <a:r>
              <a:rPr lang="en-US"/>
              <a:t>Working While Receiving Benefits</a:t>
            </a:r>
          </a:p>
        </p:txBody>
      </p:sp>
      <p:graphicFrame>
        <p:nvGraphicFramePr>
          <p:cNvPr id="6" name="Table 5" descr="If you’re younger than full retirement age, there is a limit to how much you can earn and still receive full Social Security benefits. If you’re younger than full retirement age, we must deduct $1 from your benefits for each $2 you earn above the annual limit. For 2020, that limit is $18,240.&#10;&#10;If you reach full retirement age during 2020, we must deduct $1 from your benefits for each $3 you earn above $48,600 until the month you reach full retirement age.&#10;&#10;Starting with the month you reach full retirement age, there is no limit on how much you can earn and still receive all of your Social Security benefits." title="Chart explaining Working WHile receiving Benefits"/>
          <p:cNvGraphicFramePr>
            <a:graphicFrameLocks noGrp="1"/>
          </p:cNvGraphicFramePr>
          <p:nvPr/>
        </p:nvGraphicFramePr>
        <p:xfrm>
          <a:off x="152400" y="851336"/>
          <a:ext cx="8861237" cy="3947036"/>
        </p:xfrm>
        <a:graphic>
          <a:graphicData uri="http://schemas.openxmlformats.org/drawingml/2006/table">
            <a:tbl>
              <a:tblPr firstRow="1" bandRow="1">
                <a:tableStyleId>{69CF1AB2-1976-4502-BF36-3FF5EA218861}</a:tableStyleId>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98637">
                  <a:extLst>
                    <a:ext uri="{9D8B030D-6E8A-4147-A177-3AD203B41FA5}">
                      <a16:colId xmlns:a16="http://schemas.microsoft.com/office/drawing/2014/main" val="20002"/>
                    </a:ext>
                  </a:extLst>
                </a:gridCol>
              </a:tblGrid>
              <a:tr h="746576">
                <a:tc>
                  <a:txBody>
                    <a:bodyPr/>
                    <a:lstStyle/>
                    <a:p>
                      <a:pPr algn="ctr"/>
                      <a:r>
                        <a:rPr lang="en-US" sz="2000">
                          <a:solidFill>
                            <a:schemeClr val="bg1"/>
                          </a:solidFill>
                        </a:rPr>
                        <a:t>If you are</a:t>
                      </a:r>
                    </a:p>
                  </a:txBody>
                  <a:tcPr marT="45730" marB="45730" anchor="ctr">
                    <a:solidFill>
                      <a:srgbClr val="007D7D"/>
                    </a:solidFill>
                  </a:tcPr>
                </a:tc>
                <a:tc>
                  <a:txBody>
                    <a:bodyPr/>
                    <a:lstStyle/>
                    <a:p>
                      <a:pPr algn="ctr"/>
                      <a:r>
                        <a:rPr lang="en-US" sz="2000">
                          <a:solidFill>
                            <a:schemeClr val="bg1"/>
                          </a:solidFill>
                        </a:rPr>
                        <a:t>You can</a:t>
                      </a:r>
                      <a:r>
                        <a:rPr lang="en-US" sz="2000" baseline="0">
                          <a:solidFill>
                            <a:schemeClr val="bg1"/>
                          </a:solidFill>
                        </a:rPr>
                        <a:t> make up to</a:t>
                      </a:r>
                      <a:endParaRPr lang="en-US" sz="2000">
                        <a:solidFill>
                          <a:schemeClr val="bg1"/>
                        </a:solidFill>
                      </a:endParaRPr>
                    </a:p>
                  </a:txBody>
                  <a:tcPr marT="45730" marB="45730" anchor="ctr">
                    <a:solidFill>
                      <a:srgbClr val="007D7D"/>
                    </a:solidFill>
                  </a:tcPr>
                </a:tc>
                <a:tc>
                  <a:txBody>
                    <a:bodyPr/>
                    <a:lstStyle/>
                    <a:p>
                      <a:pPr algn="ctr"/>
                      <a:r>
                        <a:rPr lang="en-US" sz="2000">
                          <a:solidFill>
                            <a:schemeClr val="bg1"/>
                          </a:solidFill>
                        </a:rPr>
                        <a:t>If you</a:t>
                      </a:r>
                      <a:r>
                        <a:rPr lang="en-US" sz="2000" baseline="0">
                          <a:solidFill>
                            <a:schemeClr val="bg1"/>
                          </a:solidFill>
                        </a:rPr>
                        <a:t> earn more, some benefits will be withheld</a:t>
                      </a:r>
                      <a:endParaRPr lang="en-US" sz="2000">
                        <a:solidFill>
                          <a:schemeClr val="bg1"/>
                        </a:solidFill>
                      </a:endParaRPr>
                    </a:p>
                  </a:txBody>
                  <a:tcPr marT="45730" marB="45730" anchor="ctr">
                    <a:solidFill>
                      <a:srgbClr val="007D7D"/>
                    </a:solidFill>
                  </a:tcPr>
                </a:tc>
                <a:extLst>
                  <a:ext uri="{0D108BD9-81ED-4DB2-BD59-A6C34878D82A}">
                    <a16:rowId xmlns:a16="http://schemas.microsoft.com/office/drawing/2014/main" val="10000"/>
                  </a:ext>
                </a:extLst>
              </a:tr>
              <a:tr h="746693">
                <a:tc>
                  <a:txBody>
                    <a:bodyPr/>
                    <a:lstStyle/>
                    <a:p>
                      <a:r>
                        <a:rPr lang="en-US" sz="2400"/>
                        <a:t>Under Full Retirement Age</a:t>
                      </a:r>
                    </a:p>
                  </a:txBody>
                  <a:tcPr marT="45730" marB="45730"/>
                </a:tc>
                <a:tc>
                  <a:txBody>
                    <a:bodyPr/>
                    <a:lstStyle/>
                    <a:p>
                      <a:r>
                        <a:rPr lang="en-US" sz="2400"/>
                        <a:t>$21,240/yr. </a:t>
                      </a:r>
                    </a:p>
                  </a:txBody>
                  <a:tcPr marT="45730" marB="45730"/>
                </a:tc>
                <a:tc>
                  <a:txBody>
                    <a:bodyPr/>
                    <a:lstStyle/>
                    <a:p>
                      <a:r>
                        <a:rPr lang="en-US" sz="2400"/>
                        <a:t>$1 for every $2</a:t>
                      </a:r>
                    </a:p>
                  </a:txBody>
                  <a:tcPr marT="45730" marB="45730"/>
                </a:tc>
                <a:extLst>
                  <a:ext uri="{0D108BD9-81ED-4DB2-BD59-A6C34878D82A}">
                    <a16:rowId xmlns:a16="http://schemas.microsoft.com/office/drawing/2014/main" val="10001"/>
                  </a:ext>
                </a:extLst>
              </a:tr>
              <a:tr h="1005896">
                <a:tc>
                  <a:txBody>
                    <a:bodyPr/>
                    <a:lstStyle/>
                    <a:p>
                      <a:r>
                        <a:rPr lang="en-US" sz="2400"/>
                        <a:t>The Year Full Retirement Age is Reached</a:t>
                      </a:r>
                    </a:p>
                  </a:txBody>
                  <a:tcPr marT="45730" marB="45730"/>
                </a:tc>
                <a:tc>
                  <a:txBody>
                    <a:bodyPr/>
                    <a:lstStyle/>
                    <a:p>
                      <a:r>
                        <a:rPr lang="en-US" sz="2400"/>
                        <a:t>$56,520/yr. </a:t>
                      </a:r>
                      <a:br>
                        <a:rPr lang="en-US" sz="2400"/>
                      </a:br>
                      <a:r>
                        <a:rPr lang="en-US" sz="2400"/>
                        <a:t>before month of full</a:t>
                      </a:r>
                      <a:r>
                        <a:rPr lang="en-US" sz="2400" baseline="0"/>
                        <a:t> retirement age</a:t>
                      </a:r>
                      <a:endParaRPr lang="en-US" sz="2400"/>
                    </a:p>
                  </a:txBody>
                  <a:tcPr marT="45730" marB="45730"/>
                </a:tc>
                <a:tc>
                  <a:txBody>
                    <a:bodyPr/>
                    <a:lstStyle/>
                    <a:p>
                      <a:r>
                        <a:rPr lang="en-US" sz="2400"/>
                        <a:t>$1 for every $3</a:t>
                      </a:r>
                    </a:p>
                  </a:txBody>
                  <a:tcPr marT="45730" marB="45730"/>
                </a:tc>
                <a:extLst>
                  <a:ext uri="{0D108BD9-81ED-4DB2-BD59-A6C34878D82A}">
                    <a16:rowId xmlns:a16="http://schemas.microsoft.com/office/drawing/2014/main" val="10002"/>
                  </a:ext>
                </a:extLst>
              </a:tr>
              <a:tr h="967935">
                <a:tc>
                  <a:txBody>
                    <a:bodyPr/>
                    <a:lstStyle/>
                    <a:p>
                      <a:r>
                        <a:rPr lang="en-US" sz="2400"/>
                        <a:t>Month of Full Retirement Age </a:t>
                      </a:r>
                      <a:br>
                        <a:rPr lang="en-US" sz="2400"/>
                      </a:br>
                      <a:r>
                        <a:rPr lang="en-US" sz="2400"/>
                        <a:t>and Above</a:t>
                      </a:r>
                    </a:p>
                  </a:txBody>
                  <a:tcPr marT="45730" marB="45730"/>
                </a:tc>
                <a:tc>
                  <a:txBody>
                    <a:bodyPr/>
                    <a:lstStyle/>
                    <a:p>
                      <a:r>
                        <a:rPr lang="en-US" sz="2400"/>
                        <a:t>No Limit</a:t>
                      </a:r>
                    </a:p>
                    <a:p>
                      <a:endParaRPr lang="en-US" sz="2400"/>
                    </a:p>
                  </a:txBody>
                  <a:tcPr marT="45730" marB="45730"/>
                </a:tc>
                <a:tc>
                  <a:txBody>
                    <a:bodyPr/>
                    <a:lstStyle/>
                    <a:p>
                      <a:r>
                        <a:rPr lang="en-US" sz="2400"/>
                        <a:t>No Limit</a:t>
                      </a:r>
                    </a:p>
                  </a:txBody>
                  <a:tcPr marT="45730" marB="45730"/>
                </a:tc>
                <a:extLst>
                  <a:ext uri="{0D108BD9-81ED-4DB2-BD59-A6C34878D82A}">
                    <a16:rowId xmlns:a16="http://schemas.microsoft.com/office/drawing/2014/main" val="10003"/>
                  </a:ext>
                </a:extLst>
              </a:tr>
            </a:tbl>
          </a:graphicData>
        </a:graphic>
      </p:graphicFrame>
      <p:sp>
        <p:nvSpPr>
          <p:cNvPr id="4" name="Content Placeholder 3"/>
          <p:cNvSpPr>
            <a:spLocks noGrp="1"/>
          </p:cNvSpPr>
          <p:nvPr>
            <p:ph sz="quarter" idx="11"/>
          </p:nvPr>
        </p:nvSpPr>
        <p:spPr>
          <a:xfrm>
            <a:off x="394447" y="4871548"/>
            <a:ext cx="8364071" cy="915456"/>
          </a:xfrm>
        </p:spPr>
        <p:txBody>
          <a:bodyPr/>
          <a:lstStyle/>
          <a:p>
            <a:pPr marL="0" lvl="0" indent="0" algn="ctr">
              <a:spcBef>
                <a:spcPct val="0"/>
              </a:spcBef>
              <a:buNone/>
            </a:pPr>
            <a:r>
              <a:rPr lang="en-US" sz="2400" b="1">
                <a:solidFill>
                  <a:schemeClr val="tx1">
                    <a:lumMod val="75000"/>
                  </a:schemeClr>
                </a:solidFill>
              </a:rPr>
              <a:t>Retirement Earnings Test Calculator:</a:t>
            </a:r>
          </a:p>
          <a:p>
            <a:pPr marL="0" lvl="0" indent="0" algn="ctr">
              <a:spcBef>
                <a:spcPct val="0"/>
              </a:spcBef>
              <a:buNone/>
            </a:pPr>
            <a:r>
              <a:rPr lang="en-US" sz="2400" b="1">
                <a:solidFill>
                  <a:schemeClr val="tx1">
                    <a:lumMod val="75000"/>
                  </a:schemeClr>
                </a:solidFill>
                <a:hlinkClick r:id="rId3"/>
              </a:rPr>
              <a:t>ssa.gov/OACT/COLA/RTeffect.html</a:t>
            </a:r>
            <a:endParaRPr lang="en-US" altLang="en-US" sz="2400">
              <a:solidFill>
                <a:schemeClr val="tx1">
                  <a:lumMod val="75000"/>
                </a:schemeClr>
              </a:solidFill>
            </a:endParaRPr>
          </a:p>
          <a:p>
            <a:pPr marL="0" lvl="0" indent="0">
              <a:spcBef>
                <a:spcPct val="0"/>
              </a:spcBef>
              <a:buNone/>
            </a:pPr>
            <a:endParaRPr lang="en-US" altLang="en-US" sz="1700">
              <a:solidFill>
                <a:srgbClr val="003366"/>
              </a:solidFill>
            </a:endParaRPr>
          </a:p>
        </p:txBody>
      </p:sp>
    </p:spTree>
    <p:extLst>
      <p:ext uri="{BB962C8B-B14F-4D97-AF65-F5344CB8AC3E}">
        <p14:creationId xmlns:p14="http://schemas.microsoft.com/office/powerpoint/2010/main" val="41421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511"/>
          </a:xfrm>
        </p:spPr>
        <p:txBody>
          <a:bodyPr/>
          <a:lstStyle/>
          <a:p>
            <a:pPr lvl="0"/>
            <a:r>
              <a:rPr lang="en-US" sz="4000"/>
              <a:t>Will I pay federal taxes on my benefits?</a:t>
            </a:r>
          </a:p>
        </p:txBody>
      </p:sp>
      <p:sp>
        <p:nvSpPr>
          <p:cNvPr id="6" name="Content Placeholder 5"/>
          <p:cNvSpPr>
            <a:spLocks noGrp="1"/>
          </p:cNvSpPr>
          <p:nvPr>
            <p:ph sz="quarter" idx="11"/>
          </p:nvPr>
        </p:nvSpPr>
        <p:spPr>
          <a:xfrm>
            <a:off x="1497723" y="677917"/>
            <a:ext cx="7483439" cy="5108028"/>
          </a:xfrm>
        </p:spPr>
        <p:txBody>
          <a:bodyPr/>
          <a:lstStyle/>
          <a:p>
            <a:pPr marL="0" lvl="0" indent="0">
              <a:spcBef>
                <a:spcPts val="0"/>
              </a:spcBef>
              <a:buNone/>
            </a:pPr>
            <a:r>
              <a:rPr lang="en-US" sz="1800">
                <a:solidFill>
                  <a:srgbClr val="003366"/>
                </a:solidFill>
              </a:rPr>
              <a:t>If you: </a:t>
            </a:r>
          </a:p>
          <a:p>
            <a:pPr marL="0" lvl="0" indent="0">
              <a:spcBef>
                <a:spcPts val="0"/>
              </a:spcBef>
              <a:buNone/>
            </a:pPr>
            <a:r>
              <a:rPr lang="en-US" sz="2000" b="1">
                <a:solidFill>
                  <a:srgbClr val="003366"/>
                </a:solidFill>
              </a:rPr>
              <a:t>file a federal tax return as an "individual"</a:t>
            </a:r>
            <a:r>
              <a:rPr lang="en-US" sz="2000">
                <a:solidFill>
                  <a:srgbClr val="003366"/>
                </a:solidFill>
              </a:rPr>
              <a:t> and your </a:t>
            </a:r>
            <a:r>
              <a:rPr lang="en-US" sz="2000" i="1">
                <a:solidFill>
                  <a:srgbClr val="003366"/>
                </a:solidFill>
              </a:rPr>
              <a:t>combined income</a:t>
            </a:r>
            <a:r>
              <a:rPr lang="en-US" sz="2000" b="1" i="1">
                <a:solidFill>
                  <a:srgbClr val="003366"/>
                </a:solidFill>
              </a:rPr>
              <a:t>*</a:t>
            </a:r>
            <a:r>
              <a:rPr lang="en-US" sz="2000">
                <a:solidFill>
                  <a:srgbClr val="003366"/>
                </a:solidFill>
              </a:rPr>
              <a:t> is </a:t>
            </a:r>
          </a:p>
          <a:p>
            <a:pPr marL="616894" lvl="1" indent="-168244">
              <a:spcBef>
                <a:spcPts val="0"/>
              </a:spcBef>
              <a:buFont typeface="Arial" panose="020B0604020202020204" pitchFamily="34" charset="0"/>
              <a:buChar char="•"/>
            </a:pPr>
            <a:r>
              <a:rPr lang="en-US" sz="1800">
                <a:solidFill>
                  <a:srgbClr val="003366"/>
                </a:solidFill>
              </a:rPr>
              <a:t>between $25,000 and $34,000, you may have to pay income tax on up to 50 percent of your benefits. </a:t>
            </a:r>
          </a:p>
          <a:p>
            <a:pPr marL="616894" lvl="1" indent="-168244">
              <a:spcBef>
                <a:spcPts val="0"/>
              </a:spcBef>
              <a:buFont typeface="Arial" panose="020B0604020202020204" pitchFamily="34" charset="0"/>
              <a:buChar char="•"/>
            </a:pPr>
            <a:r>
              <a:rPr lang="en-US" sz="1800">
                <a:solidFill>
                  <a:srgbClr val="003366"/>
                </a:solidFill>
              </a:rPr>
              <a:t>more than $34,000, up to 85 percent of your benefits may be taxable.</a:t>
            </a:r>
            <a:endParaRPr lang="en-US" sz="1600">
              <a:solidFill>
                <a:srgbClr val="003366"/>
              </a:solidFill>
            </a:endParaRPr>
          </a:p>
          <a:p>
            <a:pPr marL="0" lvl="0" indent="0">
              <a:spcBef>
                <a:spcPts val="0"/>
              </a:spcBef>
              <a:buNone/>
            </a:pPr>
            <a:r>
              <a:rPr lang="en-US" sz="2000" b="1">
                <a:solidFill>
                  <a:srgbClr val="003366"/>
                </a:solidFill>
              </a:rPr>
              <a:t>file a joint return</a:t>
            </a:r>
            <a:r>
              <a:rPr lang="en-US" sz="2000">
                <a:solidFill>
                  <a:srgbClr val="003366"/>
                </a:solidFill>
              </a:rPr>
              <a:t>, and you and your spouse have a </a:t>
            </a:r>
            <a:r>
              <a:rPr lang="en-US" sz="2000" i="1">
                <a:solidFill>
                  <a:srgbClr val="003366"/>
                </a:solidFill>
              </a:rPr>
              <a:t>combined income</a:t>
            </a:r>
            <a:r>
              <a:rPr lang="en-US" sz="2000" b="1" i="1">
                <a:solidFill>
                  <a:srgbClr val="003366"/>
                </a:solidFill>
              </a:rPr>
              <a:t>*</a:t>
            </a:r>
            <a:r>
              <a:rPr lang="en-US" sz="2000">
                <a:solidFill>
                  <a:srgbClr val="003366"/>
                </a:solidFill>
              </a:rPr>
              <a:t> that is </a:t>
            </a:r>
          </a:p>
          <a:p>
            <a:pPr marL="616894" lvl="1" indent="-168244">
              <a:spcBef>
                <a:spcPts val="0"/>
              </a:spcBef>
              <a:buFont typeface="Arial" panose="020B0604020202020204" pitchFamily="34" charset="0"/>
              <a:buChar char="•"/>
            </a:pPr>
            <a:r>
              <a:rPr lang="en-US" sz="1800">
                <a:solidFill>
                  <a:srgbClr val="003366"/>
                </a:solidFill>
              </a:rPr>
              <a:t>between $32,000 and $44,000, you may have to pay income tax on up to 50 percent of your benefits </a:t>
            </a:r>
          </a:p>
          <a:p>
            <a:pPr marL="616894" lvl="1" indent="-168244">
              <a:spcBef>
                <a:spcPts val="0"/>
              </a:spcBef>
              <a:buFont typeface="Arial" panose="020B0604020202020204" pitchFamily="34" charset="0"/>
              <a:buChar char="•"/>
            </a:pPr>
            <a:r>
              <a:rPr lang="en-US" sz="1800">
                <a:solidFill>
                  <a:srgbClr val="003366"/>
                </a:solidFill>
              </a:rPr>
              <a:t>more than $44,000, up to 85 percent of your benefits may be taxable.</a:t>
            </a:r>
            <a:endParaRPr lang="en-US" sz="1600">
              <a:solidFill>
                <a:srgbClr val="003366"/>
              </a:solidFill>
            </a:endParaRPr>
          </a:p>
          <a:p>
            <a:pPr marL="0" lvl="0" indent="0">
              <a:spcBef>
                <a:spcPts val="0"/>
              </a:spcBef>
              <a:buNone/>
            </a:pPr>
            <a:r>
              <a:rPr lang="en-US" sz="2000" b="1">
                <a:solidFill>
                  <a:srgbClr val="003366"/>
                </a:solidFill>
              </a:rPr>
              <a:t>are married and file a separate tax return</a:t>
            </a:r>
            <a:r>
              <a:rPr lang="en-US" sz="2000">
                <a:solidFill>
                  <a:srgbClr val="003366"/>
                </a:solidFill>
              </a:rPr>
              <a:t>, you will probably pay taxes on your benefits.</a:t>
            </a:r>
            <a:r>
              <a:rPr lang="en-US" sz="1800">
                <a:solidFill>
                  <a:srgbClr val="003366"/>
                </a:solidFill>
              </a:rPr>
              <a:t> </a:t>
            </a:r>
          </a:p>
        </p:txBody>
      </p:sp>
      <p:pic>
        <p:nvPicPr>
          <p:cNvPr id="12" name="Picture 11">
            <a:extLst>
              <a:ext uri="{C183D7F6-B498-43B3-948B-1728B52AA6E4}">
                <adec:decorative xmlns:adec="http://schemas.microsoft.com/office/drawing/2017/decorative" xmlns=""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99898"/>
            <a:ext cx="1457070" cy="823031"/>
          </a:xfrm>
          <a:prstGeom prst="rect">
            <a:avLst/>
          </a:prstGeom>
        </p:spPr>
      </p:pic>
      <p:pic>
        <p:nvPicPr>
          <p:cNvPr id="9" name="Picture 8">
            <a:extLs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79" y="2589290"/>
            <a:ext cx="1030313" cy="859611"/>
          </a:xfrm>
          <a:prstGeom prst="rect">
            <a:avLst/>
          </a:prstGeom>
        </p:spPr>
      </p:pic>
      <p:pic>
        <p:nvPicPr>
          <p:cNvPr id="7" name="Picture 6">
            <a:extLst>
              <a:ext uri="{C183D7F6-B498-43B3-948B-1728B52AA6E4}">
                <adec:decorative xmlns:adec="http://schemas.microsoft.com/office/drawing/2017/decorative" xmlns=""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86" y="700672"/>
            <a:ext cx="1231499" cy="1231499"/>
          </a:xfrm>
          <a:prstGeom prst="rect">
            <a:avLst/>
          </a:prstGeom>
        </p:spPr>
      </p:pic>
    </p:spTree>
    <p:extLst>
      <p:ext uri="{BB962C8B-B14F-4D97-AF65-F5344CB8AC3E}">
        <p14:creationId xmlns:p14="http://schemas.microsoft.com/office/powerpoint/2010/main" val="21515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628650" y="949919"/>
            <a:ext cx="7886700" cy="624881"/>
          </a:xfrm>
          <a:prstGeom prst="rect">
            <a:avLst/>
          </a:prstGeom>
        </p:spPr>
        <p:txBody>
          <a:bodyPr/>
          <a:lstStyle/>
          <a:p>
            <a:pPr rtl="0" eaLnBrk="1" latinLnBrk="0" hangingPunct="1"/>
            <a:r>
              <a:rPr lang="en-US" sz="3800" b="1" kern="1200" dirty="0">
                <a:solidFill>
                  <a:srgbClr val="003366"/>
                </a:solidFill>
                <a:effectLst/>
                <a:latin typeface="Times" pitchFamily="18" charset="0"/>
                <a:ea typeface="+mn-ea"/>
                <a:cs typeface="Arial" panose="020B0604020202020204" pitchFamily="34" charset="0"/>
              </a:rPr>
              <a:t>WEP &amp; GPO</a:t>
            </a:r>
            <a:endParaRPr lang="en-US" dirty="0"/>
          </a:p>
        </p:txBody>
      </p:sp>
      <p:sp>
        <p:nvSpPr>
          <p:cNvPr id="33799" name="Rectangle 6">
            <a:extLst>
              <a:ext uri="{C183D7F6-B498-43B3-948B-1728B52AA6E4}">
                <adec:decorative xmlns:adec="http://schemas.microsoft.com/office/drawing/2017/decorative" xmlns="" val="1"/>
              </a:ext>
            </a:extLst>
          </p:cNvPr>
          <p:cNvSpPr>
            <a:spLocks noChangeArrowheads="1"/>
          </p:cNvSpPr>
          <p:nvPr/>
        </p:nvSpPr>
        <p:spPr bwMode="auto">
          <a:xfrm>
            <a:off x="0" y="5481935"/>
            <a:ext cx="9144000" cy="461665"/>
          </a:xfrm>
          <a:prstGeom prst="rect">
            <a:avLst/>
          </a:prstGeom>
          <a:solidFill>
            <a:schemeClr val="tx1"/>
          </a:solidFill>
          <a:ln w="9525">
            <a:noFill/>
            <a:miter lim="800000"/>
            <a:headEnd/>
            <a:tailEnd/>
          </a:ln>
        </p:spPr>
        <p:txBody>
          <a:bodyPr wrap="square">
            <a:spAutoFit/>
          </a:bodyPr>
          <a:lstStyle/>
          <a:p>
            <a:pPr algn="ctr">
              <a:buClr>
                <a:srgbClr val="FF0000"/>
              </a:buClr>
              <a:tabLst>
                <a:tab pos="1206500" algn="ctr"/>
                <a:tab pos="4000500" algn="ctr"/>
              </a:tabLst>
            </a:pPr>
            <a:endParaRPr lang="en-US" sz="2400" i="1" dirty="0">
              <a:solidFill>
                <a:schemeClr val="bg1"/>
              </a:solidFill>
            </a:endParaRPr>
          </a:p>
        </p:txBody>
      </p:sp>
      <p:sp>
        <p:nvSpPr>
          <p:cNvPr id="4" name="Content Placeholder 3"/>
          <p:cNvSpPr>
            <a:spLocks noGrp="1"/>
          </p:cNvSpPr>
          <p:nvPr>
            <p:ph sz="quarter" idx="10"/>
          </p:nvPr>
        </p:nvSpPr>
        <p:spPr>
          <a:xfrm>
            <a:off x="59602" y="1600882"/>
            <a:ext cx="8909050" cy="4284662"/>
          </a:xfrm>
        </p:spPr>
        <p:txBody>
          <a:bodyPr/>
          <a:lstStyle/>
          <a:p>
            <a:pPr lvl="0" fontAlgn="auto">
              <a:lnSpc>
                <a:spcPct val="90000"/>
              </a:lnSpc>
              <a:spcAft>
                <a:spcPts val="0"/>
              </a:spcAft>
              <a:defRPr/>
            </a:pPr>
            <a:r>
              <a:rPr lang="en-US" sz="2400" dirty="0">
                <a:solidFill>
                  <a:srgbClr val="003366"/>
                </a:solidFill>
                <a:latin typeface="Helvetica" panose="020B0504020202030204" pitchFamily="34" charset="0"/>
              </a:rPr>
              <a:t>Windfall Elimination Provision:</a:t>
            </a:r>
          </a:p>
          <a:p>
            <a:pPr lvl="1" fontAlgn="auto">
              <a:lnSpc>
                <a:spcPct val="90000"/>
              </a:lnSpc>
              <a:spcAft>
                <a:spcPts val="0"/>
              </a:spcAft>
              <a:defRPr/>
            </a:pPr>
            <a:r>
              <a:rPr lang="en-US" sz="2400" dirty="0">
                <a:solidFill>
                  <a:srgbClr val="003366"/>
                </a:solidFill>
                <a:latin typeface="Helvetica" panose="020B0504020202030204" pitchFamily="34" charset="0"/>
              </a:rPr>
              <a:t>Applies when you have 40 credits plus a non-covered pension* and you’re filing for retirement or disability benefits</a:t>
            </a:r>
          </a:p>
          <a:p>
            <a:pPr lvl="1" fontAlgn="auto">
              <a:lnSpc>
                <a:spcPct val="90000"/>
              </a:lnSpc>
              <a:spcAft>
                <a:spcPts val="0"/>
              </a:spcAft>
              <a:defRPr/>
            </a:pPr>
            <a:endParaRPr lang="en-US" sz="2400" dirty="0">
              <a:solidFill>
                <a:srgbClr val="003366"/>
              </a:solidFill>
              <a:latin typeface="Helvetica" panose="020B0504020202030204" pitchFamily="34" charset="0"/>
            </a:endParaRPr>
          </a:p>
          <a:p>
            <a:pPr lvl="0" fontAlgn="auto">
              <a:lnSpc>
                <a:spcPct val="90000"/>
              </a:lnSpc>
              <a:spcAft>
                <a:spcPts val="0"/>
              </a:spcAft>
              <a:defRPr/>
            </a:pPr>
            <a:r>
              <a:rPr lang="en-US" sz="2400" dirty="0">
                <a:solidFill>
                  <a:srgbClr val="003366"/>
                </a:solidFill>
                <a:latin typeface="Helvetica" panose="020B0504020202030204" pitchFamily="34" charset="0"/>
              </a:rPr>
              <a:t>Government Pension Offset:</a:t>
            </a:r>
          </a:p>
          <a:p>
            <a:pPr lvl="1" fontAlgn="auto">
              <a:lnSpc>
                <a:spcPct val="90000"/>
              </a:lnSpc>
              <a:spcAft>
                <a:spcPts val="0"/>
              </a:spcAft>
              <a:defRPr/>
            </a:pPr>
            <a:r>
              <a:rPr lang="en-US" sz="2400" dirty="0">
                <a:solidFill>
                  <a:srgbClr val="003366"/>
                </a:solidFill>
                <a:latin typeface="Helvetica" panose="020B0504020202030204" pitchFamily="34" charset="0"/>
              </a:rPr>
              <a:t>Applies when you are receiving a non-covered pension* and filing for spouses, widows and widowers benefits</a:t>
            </a:r>
          </a:p>
          <a:p>
            <a:pPr lvl="1" fontAlgn="auto">
              <a:lnSpc>
                <a:spcPct val="90000"/>
              </a:lnSpc>
              <a:spcAft>
                <a:spcPts val="0"/>
              </a:spcAft>
              <a:defRPr/>
            </a:pPr>
            <a:endParaRPr lang="en-US" sz="2400" dirty="0">
              <a:solidFill>
                <a:srgbClr val="003366"/>
              </a:solidFill>
              <a:latin typeface="Helvetica" panose="020B0504020202030204" pitchFamily="34" charset="0"/>
            </a:endParaRPr>
          </a:p>
          <a:p>
            <a:pPr marL="0" lvl="0" indent="0" eaLnBrk="1" fontAlgn="auto" hangingPunct="1">
              <a:spcBef>
                <a:spcPts val="0"/>
              </a:spcBef>
              <a:spcAft>
                <a:spcPts val="0"/>
              </a:spcAft>
              <a:buNone/>
            </a:pPr>
            <a:r>
              <a:rPr lang="en-US" sz="2000" i="1" dirty="0">
                <a:solidFill>
                  <a:srgbClr val="003366"/>
                </a:solidFill>
              </a:rPr>
              <a:t>*a pension based on work for which you did not pay Social Security taxes</a:t>
            </a:r>
          </a:p>
          <a:p>
            <a:pPr marL="0" lvl="0" indent="0" algn="ctr" eaLnBrk="1" fontAlgn="auto" hangingPunct="1">
              <a:lnSpc>
                <a:spcPct val="200000"/>
              </a:lnSpc>
              <a:spcBef>
                <a:spcPts val="0"/>
              </a:spcBef>
              <a:spcAft>
                <a:spcPts val="0"/>
              </a:spcAft>
              <a:buClr>
                <a:srgbClr val="FF0000"/>
              </a:buClr>
              <a:buNone/>
              <a:tabLst>
                <a:tab pos="1206500" algn="ctr"/>
                <a:tab pos="4000500" algn="ctr"/>
              </a:tabLst>
            </a:pPr>
            <a:r>
              <a:rPr lang="en-US" sz="2400" dirty="0">
                <a:solidFill>
                  <a:prstClr val="white"/>
                </a:solidFill>
              </a:rPr>
              <a:t>ssa.gov/planners/retire/wep.html</a:t>
            </a:r>
            <a:endParaRPr lang="en-US" sz="2400" dirty="0">
              <a:solidFill>
                <a:srgbClr val="003366"/>
              </a:solidFill>
              <a:latin typeface="Helvetica" panose="020B0504020202030204" pitchFamily="34" charset="0"/>
            </a:endParaRPr>
          </a:p>
        </p:txBody>
      </p:sp>
    </p:spTree>
    <p:extLst>
      <p:ext uri="{BB962C8B-B14F-4D97-AF65-F5344CB8AC3E}">
        <p14:creationId xmlns:p14="http://schemas.microsoft.com/office/powerpoint/2010/main" val="21276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001940"/>
            <a:ext cx="8610600" cy="612449"/>
          </a:xfrm>
        </p:spPr>
        <p:txBody>
          <a:bodyPr>
            <a:normAutofit fontScale="90000"/>
          </a:bodyPr>
          <a:lstStyle/>
          <a:p>
            <a:pPr lvl="0" eaLnBrk="1" fontAlgn="auto" hangingPunct="1">
              <a:spcBef>
                <a:spcPts val="0"/>
              </a:spcBef>
              <a:spcAft>
                <a:spcPts val="0"/>
              </a:spcAft>
            </a:pPr>
            <a:r>
              <a:rPr lang="en-US" sz="3800" dirty="0">
                <a:solidFill>
                  <a:srgbClr val="003366"/>
                </a:solidFill>
                <a:latin typeface="Times New Roman" panose="02020603050405020304" pitchFamily="18" charset="0"/>
                <a:ea typeface="+mn-ea"/>
                <a:cs typeface="Times New Roman" panose="02020603050405020304" pitchFamily="18" charset="0"/>
              </a:rPr>
              <a:t>What is WEP?</a:t>
            </a:r>
          </a:p>
        </p:txBody>
      </p:sp>
      <p:sp>
        <p:nvSpPr>
          <p:cNvPr id="33799" name="Rectangle 6">
            <a:extLst>
              <a:ext uri="{C183D7F6-B498-43B3-948B-1728B52AA6E4}">
                <adec:decorative xmlns:adec="http://schemas.microsoft.com/office/drawing/2017/decorative" xmlns="" val="1"/>
              </a:ext>
            </a:extLst>
          </p:cNvPr>
          <p:cNvSpPr>
            <a:spLocks noChangeArrowheads="1"/>
          </p:cNvSpPr>
          <p:nvPr/>
        </p:nvSpPr>
        <p:spPr bwMode="auto">
          <a:xfrm>
            <a:off x="0" y="5481935"/>
            <a:ext cx="9144000" cy="461665"/>
          </a:xfrm>
          <a:prstGeom prst="rect">
            <a:avLst/>
          </a:prstGeom>
          <a:solidFill>
            <a:schemeClr val="tx1"/>
          </a:solidFill>
          <a:ln w="9525">
            <a:noFill/>
            <a:miter lim="800000"/>
            <a:headEnd/>
            <a:tailEnd/>
          </a:ln>
        </p:spPr>
        <p:txBody>
          <a:bodyPr wrap="square">
            <a:spAutoFit/>
          </a:bodyPr>
          <a:lstStyle/>
          <a:p>
            <a:pPr algn="ctr">
              <a:buClr>
                <a:srgbClr val="FF0000"/>
              </a:buClr>
              <a:tabLst>
                <a:tab pos="1206500" algn="ctr"/>
                <a:tab pos="4000500" algn="ctr"/>
              </a:tabLst>
            </a:pPr>
            <a:endParaRPr lang="en-US" sz="2400" i="1" dirty="0">
              <a:solidFill>
                <a:schemeClr val="bg1"/>
              </a:solidFill>
            </a:endParaRPr>
          </a:p>
        </p:txBody>
      </p:sp>
      <p:sp>
        <p:nvSpPr>
          <p:cNvPr id="5" name="Text Placeholder 4"/>
          <p:cNvSpPr>
            <a:spLocks noGrp="1"/>
          </p:cNvSpPr>
          <p:nvPr>
            <p:ph type="body" sz="quarter" idx="10"/>
          </p:nvPr>
        </p:nvSpPr>
        <p:spPr>
          <a:xfrm>
            <a:off x="339725" y="1570847"/>
            <a:ext cx="8499475" cy="4256640"/>
          </a:xfrm>
        </p:spPr>
        <p:txBody>
          <a:bodyPr/>
          <a:lstStyle/>
          <a:p>
            <a:pPr lvl="0" eaLnBrk="1" fontAlgn="auto" hangingPunct="1">
              <a:spcBef>
                <a:spcPts val="0"/>
              </a:spcBef>
              <a:spcAft>
                <a:spcPts val="0"/>
              </a:spcAft>
            </a:pPr>
            <a:r>
              <a:rPr lang="en-US" sz="2100" dirty="0">
                <a:solidFill>
                  <a:srgbClr val="003366"/>
                </a:solidFill>
                <a:latin typeface="Helvetica" panose="020B0504020202030204" pitchFamily="34" charset="0"/>
              </a:rPr>
              <a:t>A provision that can affect how we calculate your retirement or disability benefit. </a:t>
            </a:r>
          </a:p>
          <a:p>
            <a:pPr lvl="0" eaLnBrk="1" fontAlgn="auto" hangingPunct="1">
              <a:spcBef>
                <a:spcPts val="0"/>
              </a:spcBef>
              <a:spcAft>
                <a:spcPts val="0"/>
              </a:spcAft>
            </a:pPr>
            <a:endParaRPr lang="en-US" sz="2100" dirty="0">
              <a:solidFill>
                <a:srgbClr val="003366"/>
              </a:solidFill>
              <a:latin typeface="Helvetica" panose="020B0504020202030204" pitchFamily="34" charset="0"/>
            </a:endParaRPr>
          </a:p>
          <a:p>
            <a:pPr lvl="0" eaLnBrk="1" fontAlgn="auto" hangingPunct="1">
              <a:spcBef>
                <a:spcPts val="0"/>
              </a:spcBef>
              <a:spcAft>
                <a:spcPts val="0"/>
              </a:spcAft>
            </a:pPr>
            <a:r>
              <a:rPr lang="en-US" sz="2100" dirty="0">
                <a:solidFill>
                  <a:srgbClr val="003366"/>
                </a:solidFill>
                <a:latin typeface="Helvetica" panose="020B0504020202030204" pitchFamily="34" charset="0"/>
              </a:rPr>
              <a:t>If you work for an employer who doesn’t withhold Social Security taxes from your salary, such as a government agency or an employer in another country, any pension you get from that work can reduce your Social Security benefits. </a:t>
            </a:r>
          </a:p>
          <a:p>
            <a:pPr lvl="0" eaLnBrk="1" fontAlgn="auto" hangingPunct="1">
              <a:spcBef>
                <a:spcPts val="0"/>
              </a:spcBef>
              <a:spcAft>
                <a:spcPts val="0"/>
              </a:spcAft>
            </a:pPr>
            <a:endParaRPr lang="en-US" sz="2100" dirty="0">
              <a:solidFill>
                <a:srgbClr val="003366"/>
              </a:solidFill>
              <a:latin typeface="Helvetica" panose="020B0504020202030204" pitchFamily="34" charset="0"/>
            </a:endParaRPr>
          </a:p>
          <a:p>
            <a:pPr lvl="0" eaLnBrk="1" fontAlgn="auto" hangingPunct="1">
              <a:spcBef>
                <a:spcPts val="0"/>
              </a:spcBef>
              <a:spcAft>
                <a:spcPts val="0"/>
              </a:spcAft>
            </a:pPr>
            <a:r>
              <a:rPr lang="en-US" sz="2100" dirty="0">
                <a:solidFill>
                  <a:srgbClr val="003366"/>
                </a:solidFill>
                <a:latin typeface="Helvetica" panose="020B0504020202030204" pitchFamily="34" charset="0"/>
              </a:rPr>
              <a:t>WEP uses a formula to adjust the Social Security benefits for people who receive “non–covered pensions” and qualify for Social Security benefits based on other Social Security–covered earnings.</a:t>
            </a:r>
          </a:p>
          <a:p>
            <a:pPr marL="0" lvl="0" indent="0" algn="ctr" eaLnBrk="1" fontAlgn="auto" hangingPunct="1">
              <a:lnSpc>
                <a:spcPct val="250000"/>
              </a:lnSpc>
              <a:spcBef>
                <a:spcPts val="0"/>
              </a:spcBef>
              <a:spcAft>
                <a:spcPts val="0"/>
              </a:spcAft>
              <a:buClr>
                <a:srgbClr val="FF0000"/>
              </a:buClr>
              <a:buNone/>
              <a:tabLst>
                <a:tab pos="1206500" algn="ctr"/>
                <a:tab pos="4000500" algn="ctr"/>
              </a:tabLst>
            </a:pPr>
            <a:r>
              <a:rPr lang="en-US" sz="2400" dirty="0">
                <a:solidFill>
                  <a:prstClr val="white"/>
                </a:solidFill>
              </a:rPr>
              <a:t>ssa.gov/planners/retire/wep.html</a:t>
            </a:r>
            <a:r>
              <a:rPr lang="en-US" sz="2400" i="1" dirty="0">
                <a:solidFill>
                  <a:prstClr val="white"/>
                </a:solidFill>
              </a:rPr>
              <a:t> </a:t>
            </a:r>
            <a:endParaRPr lang="en-US" dirty="0"/>
          </a:p>
        </p:txBody>
      </p:sp>
    </p:spTree>
    <p:extLst>
      <p:ext uri="{BB962C8B-B14F-4D97-AF65-F5344CB8AC3E}">
        <p14:creationId xmlns:p14="http://schemas.microsoft.com/office/powerpoint/2010/main" val="363639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699" y="847863"/>
            <a:ext cx="8610600" cy="661300"/>
          </a:xfrm>
        </p:spPr>
        <p:txBody>
          <a:bodyPr>
            <a:normAutofit/>
          </a:bodyPr>
          <a:lstStyle/>
          <a:p>
            <a:pPr lvl="0" eaLnBrk="1" fontAlgn="auto" hangingPunct="1">
              <a:spcBef>
                <a:spcPts val="0"/>
              </a:spcBef>
              <a:spcAft>
                <a:spcPts val="0"/>
              </a:spcAft>
            </a:pPr>
            <a:r>
              <a:rPr lang="en-US" sz="2400" dirty="0">
                <a:solidFill>
                  <a:srgbClr val="003366"/>
                </a:solidFill>
                <a:ea typeface="+mn-ea"/>
                <a:cs typeface="Calibri" panose="020F0502020204030204" pitchFamily="34" charset="0"/>
              </a:rPr>
              <a:t>The Windfall Elimination Provision (1983)</a:t>
            </a:r>
            <a:endParaRPr lang="en-US" sz="2400" dirty="0"/>
          </a:p>
        </p:txBody>
      </p:sp>
      <p:sp>
        <p:nvSpPr>
          <p:cNvPr id="33799" name="Rectangle 6">
            <a:extLst>
              <a:ext uri="{C183D7F6-B498-43B3-948B-1728B52AA6E4}">
                <adec:decorative xmlns:adec="http://schemas.microsoft.com/office/drawing/2017/decorative" xmlns="" val="1"/>
              </a:ext>
            </a:extLst>
          </p:cNvPr>
          <p:cNvSpPr>
            <a:spLocks noChangeArrowheads="1"/>
          </p:cNvSpPr>
          <p:nvPr/>
        </p:nvSpPr>
        <p:spPr bwMode="auto">
          <a:xfrm>
            <a:off x="0" y="5481935"/>
            <a:ext cx="9144000" cy="461665"/>
          </a:xfrm>
          <a:prstGeom prst="rect">
            <a:avLst/>
          </a:prstGeom>
          <a:solidFill>
            <a:schemeClr val="tx1"/>
          </a:solidFill>
          <a:ln w="9525">
            <a:noFill/>
            <a:miter lim="800000"/>
            <a:headEnd/>
            <a:tailEnd/>
          </a:ln>
        </p:spPr>
        <p:txBody>
          <a:bodyPr wrap="square">
            <a:spAutoFit/>
          </a:bodyPr>
          <a:lstStyle/>
          <a:p>
            <a:pPr algn="ctr">
              <a:buClr>
                <a:srgbClr val="FF0000"/>
              </a:buClr>
              <a:tabLst>
                <a:tab pos="1206500" algn="ctr"/>
                <a:tab pos="4000500" algn="ctr"/>
              </a:tabLst>
            </a:pPr>
            <a:endParaRPr lang="en-US" sz="2400" i="1" dirty="0">
              <a:solidFill>
                <a:schemeClr val="bg1"/>
              </a:solidFill>
            </a:endParaRPr>
          </a:p>
        </p:txBody>
      </p:sp>
      <p:sp>
        <p:nvSpPr>
          <p:cNvPr id="5" name="Text Placeholder 4"/>
          <p:cNvSpPr>
            <a:spLocks noGrp="1"/>
          </p:cNvSpPr>
          <p:nvPr>
            <p:ph type="body" sz="quarter" idx="10"/>
          </p:nvPr>
        </p:nvSpPr>
        <p:spPr>
          <a:xfrm>
            <a:off x="377824" y="1509163"/>
            <a:ext cx="8499475" cy="4341822"/>
          </a:xfrm>
        </p:spPr>
        <p:txBody>
          <a:bodyPr/>
          <a:lstStyle/>
          <a:p>
            <a:pPr marL="285750" lvl="0" indent="-285750" eaLnBrk="1" fontAlgn="auto" hangingPunct="1">
              <a:spcBef>
                <a:spcPts val="0"/>
              </a:spcBef>
              <a:spcAft>
                <a:spcPts val="0"/>
              </a:spcAft>
            </a:pPr>
            <a:r>
              <a:rPr lang="en-US" sz="1600" dirty="0">
                <a:solidFill>
                  <a:srgbClr val="003366"/>
                </a:solidFill>
                <a:latin typeface="Helvetica" panose="020B0504020202030204" pitchFamily="34" charset="0"/>
              </a:rPr>
              <a:t>Before 1983, people whose primary job wasn’t covered by Social Security had their Social Security benefits calculated as if they were long-term, low-wage workers:</a:t>
            </a: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0" lvl="0" indent="0" eaLnBrk="1" fontAlgn="auto" hangingPunct="1">
              <a:spcBef>
                <a:spcPts val="0"/>
              </a:spcBef>
              <a:spcAft>
                <a:spcPts val="0"/>
              </a:spcAft>
              <a:buNone/>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r>
              <a:rPr lang="en-US" sz="1600" dirty="0">
                <a:solidFill>
                  <a:srgbClr val="003366"/>
                </a:solidFill>
                <a:latin typeface="Helvetica" panose="020B0504020202030204" pitchFamily="34" charset="0"/>
              </a:rPr>
              <a:t>They had the advantage of receiving a Social Security benefit representing a higher percentage of their earnings, plus a pension from a job for which they didn’t pay Social Security taxes;</a:t>
            </a:r>
          </a:p>
          <a:p>
            <a:pPr marL="285750" lvl="0" indent="-285750" eaLnBrk="1" fontAlgn="auto" hangingPunct="1">
              <a:spcBef>
                <a:spcPts val="0"/>
              </a:spcBef>
              <a:spcAft>
                <a:spcPts val="0"/>
              </a:spcAft>
            </a:pPr>
            <a:endParaRPr lang="en-US" sz="1600" dirty="0">
              <a:solidFill>
                <a:srgbClr val="003366"/>
              </a:solidFill>
              <a:latin typeface="Helvetica" panose="020B0504020202030204" pitchFamily="34" charset="0"/>
            </a:endParaRPr>
          </a:p>
          <a:p>
            <a:pPr marL="285750" lvl="0" indent="-285750" eaLnBrk="1" fontAlgn="auto" hangingPunct="1">
              <a:spcBef>
                <a:spcPts val="0"/>
              </a:spcBef>
              <a:spcAft>
                <a:spcPts val="0"/>
              </a:spcAft>
            </a:pPr>
            <a:r>
              <a:rPr lang="en-US" sz="1600" dirty="0">
                <a:solidFill>
                  <a:srgbClr val="003366"/>
                </a:solidFill>
                <a:latin typeface="Helvetica" panose="020B0504020202030204" pitchFamily="34" charset="0"/>
              </a:rPr>
              <a:t>Congress passed the Windfall Elimination Provision in 1983 to remove that advantage.</a:t>
            </a:r>
          </a:p>
          <a:p>
            <a:pPr marL="0" lvl="0" indent="0" algn="ctr" eaLnBrk="1" fontAlgn="auto" hangingPunct="1">
              <a:lnSpc>
                <a:spcPct val="150000"/>
              </a:lnSpc>
              <a:spcBef>
                <a:spcPts val="0"/>
              </a:spcBef>
              <a:spcAft>
                <a:spcPts val="0"/>
              </a:spcAft>
              <a:buClr>
                <a:srgbClr val="FF0000"/>
              </a:buClr>
              <a:buNone/>
              <a:tabLst>
                <a:tab pos="1206500" algn="ctr"/>
                <a:tab pos="4000500" algn="ctr"/>
              </a:tabLst>
            </a:pPr>
            <a:r>
              <a:rPr lang="en-US" sz="2400" dirty="0">
                <a:solidFill>
                  <a:prstClr val="white"/>
                </a:solidFill>
              </a:rPr>
              <a:t>ssa.gov/planners/retire/wep.html</a:t>
            </a:r>
            <a:r>
              <a:rPr lang="en-US" sz="2400" i="1" dirty="0">
                <a:solidFill>
                  <a:prstClr val="white"/>
                </a:solidFill>
              </a:rPr>
              <a:t> </a:t>
            </a:r>
            <a:endParaRPr lang="en-US" sz="2200" dirty="0">
              <a:solidFill>
                <a:srgbClr val="003366"/>
              </a:solidFill>
              <a:latin typeface="Helvetica" panose="020B0504020202030204" pitchFamily="34" charset="0"/>
            </a:endParaRPr>
          </a:p>
        </p:txBody>
      </p:sp>
      <p:pic>
        <p:nvPicPr>
          <p:cNvPr id="2" name="Picture 1">
            <a:extLst>
              <a:ext uri="{FF2B5EF4-FFF2-40B4-BE49-F238E27FC236}">
                <a16:creationId xmlns:a16="http://schemas.microsoft.com/office/drawing/2014/main" id="{15016740-5DB3-AEA2-D549-FE5DD694585C}"/>
              </a:ext>
            </a:extLst>
          </p:cNvPr>
          <p:cNvPicPr>
            <a:picLocks noChangeAspect="1"/>
          </p:cNvPicPr>
          <p:nvPr/>
        </p:nvPicPr>
        <p:blipFill>
          <a:blip r:embed="rId3"/>
          <a:stretch>
            <a:fillRect/>
          </a:stretch>
        </p:blipFill>
        <p:spPr>
          <a:xfrm>
            <a:off x="2492748" y="2115077"/>
            <a:ext cx="3450852" cy="2083207"/>
          </a:xfrm>
          <a:prstGeom prst="rect">
            <a:avLst/>
          </a:prstGeom>
        </p:spPr>
      </p:pic>
      <p:sp>
        <p:nvSpPr>
          <p:cNvPr id="4" name="Oval 3">
            <a:extLst>
              <a:ext uri="{FF2B5EF4-FFF2-40B4-BE49-F238E27FC236}">
                <a16:creationId xmlns:a16="http://schemas.microsoft.com/office/drawing/2014/main" id="{2542B764-EA55-B1C7-C70F-8C43192DC5C1}"/>
              </a:ext>
            </a:extLst>
          </p:cNvPr>
          <p:cNvSpPr/>
          <p:nvPr/>
        </p:nvSpPr>
        <p:spPr>
          <a:xfrm>
            <a:off x="3035508" y="2385812"/>
            <a:ext cx="734518" cy="1812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7796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9660"/>
            <a:ext cx="8610600" cy="849086"/>
          </a:xfrm>
        </p:spPr>
        <p:txBody>
          <a:bodyPr>
            <a:normAutofit/>
          </a:bodyPr>
          <a:lstStyle/>
          <a:p>
            <a:pPr lvl="0" eaLnBrk="1" fontAlgn="auto" hangingPunct="1">
              <a:spcBef>
                <a:spcPts val="0"/>
              </a:spcBef>
              <a:spcAft>
                <a:spcPts val="0"/>
              </a:spcAft>
            </a:pPr>
            <a:r>
              <a:rPr lang="en-US" sz="3200" dirty="0">
                <a:solidFill>
                  <a:srgbClr val="003366"/>
                </a:solidFill>
                <a:ea typeface="+mn-ea"/>
                <a:cs typeface="Calibri" panose="020F0502020204030204" pitchFamily="34" charset="0"/>
              </a:rPr>
              <a:t>WEP Calculator</a:t>
            </a:r>
          </a:p>
        </p:txBody>
      </p:sp>
      <p:sp>
        <p:nvSpPr>
          <p:cNvPr id="5" name="TextBox 4">
            <a:extLst>
              <a:ext uri="{C183D7F6-B498-43B3-948B-1728B52AA6E4}">
                <adec:decorative xmlns:adec="http://schemas.microsoft.com/office/drawing/2017/decorative" xmlns="" val="1"/>
              </a:ext>
            </a:extLst>
          </p:cNvPr>
          <p:cNvSpPr txBox="1"/>
          <p:nvPr/>
        </p:nvSpPr>
        <p:spPr>
          <a:xfrm>
            <a:off x="0" y="5481935"/>
            <a:ext cx="9144000" cy="461665"/>
          </a:xfrm>
          <a:prstGeom prst="rect">
            <a:avLst/>
          </a:prstGeom>
          <a:solidFill>
            <a:schemeClr val="tx1"/>
          </a:solidFill>
          <a:ln>
            <a:noFill/>
          </a:ln>
        </p:spPr>
        <p:txBody>
          <a:bodyPr wrap="square" rtlCol="0">
            <a:spAutoFit/>
          </a:bodyPr>
          <a:lstStyle/>
          <a:p>
            <a:pPr algn="ctr"/>
            <a:endParaRPr lang="en-US" sz="2400" dirty="0">
              <a:solidFill>
                <a:schemeClr val="bg1"/>
              </a:solidFill>
            </a:endParaRPr>
          </a:p>
        </p:txBody>
      </p:sp>
      <p:sp>
        <p:nvSpPr>
          <p:cNvPr id="6" name="Text Placeholder 5"/>
          <p:cNvSpPr>
            <a:spLocks noGrp="1"/>
          </p:cNvSpPr>
          <p:nvPr>
            <p:ph type="body" sz="quarter" idx="10"/>
          </p:nvPr>
        </p:nvSpPr>
        <p:spPr>
          <a:xfrm>
            <a:off x="339725" y="1918006"/>
            <a:ext cx="8499475" cy="3643070"/>
          </a:xfrm>
        </p:spPr>
        <p:txBody>
          <a:bodyPr/>
          <a:lstStyle/>
          <a:p>
            <a:pPr marL="0" lvl="0" indent="0" eaLnBrk="1" fontAlgn="auto" hangingPunct="1">
              <a:spcBef>
                <a:spcPts val="0"/>
              </a:spcBef>
              <a:spcAft>
                <a:spcPts val="0"/>
              </a:spcAft>
              <a:buNone/>
            </a:pPr>
            <a:r>
              <a:rPr lang="en-US" sz="2000" dirty="0">
                <a:solidFill>
                  <a:srgbClr val="003366"/>
                </a:solidFill>
                <a:latin typeface="Helvetica" panose="020B0504020202030204" pitchFamily="34" charset="0"/>
              </a:rPr>
              <a:t>If you have a pension from work not covered by Social Security, the online WEP calculator allows you to estimate your Social Security benefit using the information shown on your </a:t>
            </a:r>
            <a:r>
              <a:rPr lang="en-US" sz="2000" dirty="0">
                <a:solidFill>
                  <a:srgbClr val="003366"/>
                </a:solidFill>
                <a:latin typeface="Helvetica" panose="020B0504020202030204" pitchFamily="34" charset="0"/>
                <a:hlinkClick r:id="rId3"/>
              </a:rPr>
              <a:t>online </a:t>
            </a:r>
            <a:r>
              <a:rPr lang="en-US" sz="2000" i="1" dirty="0">
                <a:solidFill>
                  <a:srgbClr val="003366"/>
                </a:solidFill>
                <a:latin typeface="Helvetica" panose="020B0504020202030204" pitchFamily="34" charset="0"/>
                <a:hlinkClick r:id="rId3"/>
              </a:rPr>
              <a:t>Social Security Statement</a:t>
            </a:r>
            <a:r>
              <a:rPr lang="en-US" sz="2000" dirty="0">
                <a:solidFill>
                  <a:srgbClr val="003366"/>
                </a:solidFill>
                <a:latin typeface="Helvetica" panose="020B0504020202030204" pitchFamily="34" charset="0"/>
              </a:rPr>
              <a:t>.</a:t>
            </a:r>
          </a:p>
          <a:p>
            <a:pPr marL="0" lvl="0" indent="0" eaLnBrk="1" fontAlgn="auto" hangingPunct="1">
              <a:spcBef>
                <a:spcPts val="0"/>
              </a:spcBef>
              <a:spcAft>
                <a:spcPts val="0"/>
              </a:spcAft>
              <a:buNone/>
            </a:pPr>
            <a:endParaRPr lang="en-US" sz="2000" dirty="0">
              <a:solidFill>
                <a:srgbClr val="003366"/>
              </a:solidFill>
              <a:latin typeface="Helvetica" panose="020B0504020202030204" pitchFamily="34" charset="0"/>
            </a:endParaRPr>
          </a:p>
          <a:p>
            <a:pPr marL="0" lvl="0" indent="0" eaLnBrk="1" fontAlgn="auto" hangingPunct="1">
              <a:spcBef>
                <a:spcPts val="0"/>
              </a:spcBef>
              <a:spcAft>
                <a:spcPts val="0"/>
              </a:spcAft>
              <a:buNone/>
            </a:pPr>
            <a:r>
              <a:rPr lang="en-US" sz="2000" dirty="0">
                <a:solidFill>
                  <a:srgbClr val="003366"/>
                </a:solidFill>
                <a:latin typeface="Helvetica" panose="020B0504020202030204" pitchFamily="34" charset="0"/>
              </a:rPr>
              <a:t>You also need to enter the monthly amount of your pension that was based on work not covered by Social Security. </a:t>
            </a:r>
            <a:r>
              <a:rPr lang="en-US" sz="2000" b="1" dirty="0">
                <a:solidFill>
                  <a:srgbClr val="003366"/>
                </a:solidFill>
                <a:latin typeface="Helvetica" panose="020B0504020202030204" pitchFamily="34" charset="0"/>
              </a:rPr>
              <a:t>If you do not</a:t>
            </a:r>
            <a:r>
              <a:rPr lang="en-US" sz="2000" dirty="0">
                <a:solidFill>
                  <a:srgbClr val="003366"/>
                </a:solidFill>
                <a:latin typeface="Helvetica" panose="020B0504020202030204" pitchFamily="34" charset="0"/>
              </a:rPr>
              <a:t> </a:t>
            </a:r>
            <a:r>
              <a:rPr lang="en-US" sz="2000" b="1" dirty="0">
                <a:solidFill>
                  <a:srgbClr val="003366"/>
                </a:solidFill>
                <a:latin typeface="Helvetica" panose="020B0504020202030204" pitchFamily="34" charset="0"/>
              </a:rPr>
              <a:t>have a non-covered pension</a:t>
            </a:r>
            <a:r>
              <a:rPr lang="en-US" sz="2000" dirty="0">
                <a:solidFill>
                  <a:srgbClr val="003366"/>
                </a:solidFill>
                <a:latin typeface="Helvetica" panose="020B0504020202030204" pitchFamily="34" charset="0"/>
              </a:rPr>
              <a:t>, you do not need to use this calculator. </a:t>
            </a:r>
          </a:p>
          <a:p>
            <a:pPr marL="0" lvl="0" indent="0" algn="ctr" eaLnBrk="1" fontAlgn="auto" hangingPunct="1">
              <a:lnSpc>
                <a:spcPct val="200000"/>
              </a:lnSpc>
              <a:spcBef>
                <a:spcPts val="0"/>
              </a:spcBef>
              <a:spcAft>
                <a:spcPts val="0"/>
              </a:spcAft>
              <a:buNone/>
            </a:pPr>
            <a:r>
              <a:rPr lang="en-US" sz="2000" dirty="0">
                <a:solidFill>
                  <a:schemeClr val="tx1">
                    <a:lumMod val="60000"/>
                    <a:lumOff val="40000"/>
                  </a:schemeClr>
                </a:solidFill>
              </a:rPr>
              <a:t>ssa.gov/planners/retire/anyPiaWepjs04.html</a:t>
            </a:r>
            <a:endParaRPr lang="en-US" sz="2000"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C8A01D-49AF-0E0E-DB43-656C057BB340}"/>
              </a:ext>
            </a:extLst>
          </p:cNvPr>
          <p:cNvSpPr txBox="1"/>
          <p:nvPr/>
        </p:nvSpPr>
        <p:spPr>
          <a:xfrm>
            <a:off x="509587" y="4835604"/>
            <a:ext cx="8786813" cy="584775"/>
          </a:xfrm>
          <a:prstGeom prst="rect">
            <a:avLst/>
          </a:prstGeom>
          <a:noFill/>
        </p:spPr>
        <p:txBody>
          <a:bodyPr wrap="square">
            <a:spAutoFit/>
          </a:bodyPr>
          <a:lstStyle/>
          <a:p>
            <a:r>
              <a:rPr lang="en-US" sz="1600" b="1" i="1" dirty="0"/>
              <a:t>Reminder: </a:t>
            </a:r>
            <a:r>
              <a:rPr lang="en-US" sz="1600" i="1" dirty="0"/>
              <a:t>When using calculator, use the TAB key when entering earnings. Otherwise, it will use the wrong indexing factor and give an incorrect answer. </a:t>
            </a:r>
          </a:p>
        </p:txBody>
      </p:sp>
    </p:spTree>
    <p:extLst>
      <p:ext uri="{BB962C8B-B14F-4D97-AF65-F5344CB8AC3E}">
        <p14:creationId xmlns:p14="http://schemas.microsoft.com/office/powerpoint/2010/main" val="32857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3319"/>
            <a:ext cx="8610600" cy="719220"/>
          </a:xfrm>
        </p:spPr>
        <p:txBody>
          <a:bodyPr>
            <a:normAutofit fontScale="90000"/>
          </a:bodyPr>
          <a:lstStyle/>
          <a:p>
            <a:pPr lvl="0" eaLnBrk="1" fontAlgn="auto" hangingPunct="1">
              <a:spcBef>
                <a:spcPts val="0"/>
              </a:spcBef>
              <a:spcAft>
                <a:spcPts val="0"/>
              </a:spcAft>
            </a:pPr>
            <a:r>
              <a:rPr lang="en-US" sz="3600" dirty="0">
                <a:solidFill>
                  <a:srgbClr val="003366"/>
                </a:solidFill>
                <a:ea typeface="+mn-ea"/>
                <a:cs typeface="Calibri" panose="020F0502020204030204" pitchFamily="34" charset="0"/>
              </a:rPr>
              <a:t>Normal Benefit Computation Example (2023)</a:t>
            </a:r>
            <a:endParaRPr lang="en-US" dirty="0"/>
          </a:p>
        </p:txBody>
      </p:sp>
      <p:sp>
        <p:nvSpPr>
          <p:cNvPr id="5" name="Text Placeholder 4"/>
          <p:cNvSpPr>
            <a:spLocks noGrp="1"/>
          </p:cNvSpPr>
          <p:nvPr>
            <p:ph type="body" sz="quarter" idx="10"/>
          </p:nvPr>
        </p:nvSpPr>
        <p:spPr>
          <a:xfrm>
            <a:off x="909880" y="1596173"/>
            <a:ext cx="7556388" cy="772586"/>
          </a:xfrm>
        </p:spPr>
        <p:txBody>
          <a:bodyPr/>
          <a:lstStyle/>
          <a:p>
            <a:pPr marL="0" lvl="0" indent="0" eaLnBrk="1" hangingPunct="1">
              <a:spcBef>
                <a:spcPct val="0"/>
              </a:spcBef>
              <a:buNone/>
            </a:pPr>
            <a:r>
              <a:rPr lang="en-US" altLang="en-US" sz="2000" dirty="0">
                <a:solidFill>
                  <a:srgbClr val="002060"/>
                </a:solidFill>
                <a:latin typeface="Helvetica" panose="020B0504020202030204" pitchFamily="34" charset="0"/>
                <a:cs typeface="Calibri" panose="020F0502020204030204" pitchFamily="34" charset="0"/>
              </a:rPr>
              <a:t>If a person’s average indexed monthly earnings (AIME) = </a:t>
            </a:r>
            <a:r>
              <a:rPr lang="en-US" altLang="en-US" sz="2000" dirty="0">
                <a:solidFill>
                  <a:srgbClr val="C00000"/>
                </a:solidFill>
                <a:latin typeface="Helvetica" panose="020B0504020202030204" pitchFamily="34" charset="0"/>
                <a:cs typeface="Calibri" panose="020F0502020204030204" pitchFamily="34" charset="0"/>
              </a:rPr>
              <a:t>$2,500</a:t>
            </a:r>
          </a:p>
          <a:p>
            <a:pPr marL="0" lvl="0" indent="0" eaLnBrk="1" hangingPunct="1">
              <a:spcBef>
                <a:spcPct val="0"/>
              </a:spcBef>
              <a:buNone/>
            </a:pPr>
            <a:r>
              <a:rPr lang="en-US" altLang="en-US" sz="2000" dirty="0">
                <a:solidFill>
                  <a:srgbClr val="002060"/>
                </a:solidFill>
                <a:latin typeface="Helvetica" panose="020B0504020202030204" pitchFamily="34" charset="0"/>
                <a:cs typeface="Calibri" panose="020F0502020204030204" pitchFamily="34" charset="0"/>
              </a:rPr>
              <a:t>Then their monthly benefit would be = $1,446.70</a:t>
            </a:r>
            <a:endParaRPr lang="en-US" sz="2000" dirty="0">
              <a:solidFill>
                <a:srgbClr val="003366"/>
              </a:solidFill>
              <a:latin typeface="Helvetica" panose="020B0504020202030204" pitchFamily="34" charset="0"/>
              <a:ea typeface="Calibri" panose="020F0502020204030204" pitchFamily="34" charset="0"/>
              <a:cs typeface="Times New Roman" panose="02020603050405020304" pitchFamily="18" charset="0"/>
            </a:endParaRPr>
          </a:p>
        </p:txBody>
      </p:sp>
      <p:graphicFrame>
        <p:nvGraphicFramePr>
          <p:cNvPr id="7" name="Table 6" title="Chart showing Normal Benefit Computation"/>
          <p:cNvGraphicFramePr>
            <a:graphicFrameLocks noGrp="1"/>
          </p:cNvGraphicFramePr>
          <p:nvPr>
            <p:extLst>
              <p:ext uri="{D42A27DB-BD31-4B8C-83A1-F6EECF244321}">
                <p14:modId xmlns:p14="http://schemas.microsoft.com/office/powerpoint/2010/main" val="3722835869"/>
              </p:ext>
            </p:extLst>
          </p:nvPr>
        </p:nvGraphicFramePr>
        <p:xfrm>
          <a:off x="177946" y="2483709"/>
          <a:ext cx="8842486" cy="2935511"/>
        </p:xfrm>
        <a:graphic>
          <a:graphicData uri="http://schemas.openxmlformats.org/drawingml/2006/table">
            <a:tbl>
              <a:tblPr firstRow="1" bandRow="1">
                <a:tableStyleId>{5C22544A-7EE6-4342-B048-85BDC9FD1C3A}</a:tableStyleId>
              </a:tblPr>
              <a:tblGrid>
                <a:gridCol w="5815081">
                  <a:extLst>
                    <a:ext uri="{9D8B030D-6E8A-4147-A177-3AD203B41FA5}">
                      <a16:colId xmlns:a16="http://schemas.microsoft.com/office/drawing/2014/main" val="432187935"/>
                    </a:ext>
                  </a:extLst>
                </a:gridCol>
                <a:gridCol w="1322173">
                  <a:extLst>
                    <a:ext uri="{9D8B030D-6E8A-4147-A177-3AD203B41FA5}">
                      <a16:colId xmlns:a16="http://schemas.microsoft.com/office/drawing/2014/main" val="1788643592"/>
                    </a:ext>
                  </a:extLst>
                </a:gridCol>
                <a:gridCol w="1705232">
                  <a:extLst>
                    <a:ext uri="{9D8B030D-6E8A-4147-A177-3AD203B41FA5}">
                      <a16:colId xmlns:a16="http://schemas.microsoft.com/office/drawing/2014/main" val="594064533"/>
                    </a:ext>
                  </a:extLst>
                </a:gridCol>
              </a:tblGrid>
              <a:tr h="716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a:solidFill>
                            <a:schemeClr val="tx1"/>
                          </a:solidFill>
                          <a:latin typeface="Helvetica" panose="020B0504020202030204" pitchFamily="34" charset="0"/>
                          <a:cs typeface="Arial" panose="020B0604020202020204" pitchFamily="34" charset="0"/>
                        </a:rPr>
                        <a:t>90% of first $1,115 </a:t>
                      </a:r>
                      <a:r>
                        <a:rPr lang="en-US" altLang="en-US" sz="2200" b="1" dirty="0">
                          <a:solidFill>
                            <a:srgbClr val="C00000"/>
                          </a:solidFill>
                          <a:latin typeface="Helvetica" panose="020B0504020202030204" pitchFamily="34" charset="0"/>
                          <a:cs typeface="Arial" panose="020B0604020202020204" pitchFamily="34" charset="0"/>
                        </a:rPr>
                        <a:t>(</a:t>
                      </a:r>
                      <a:r>
                        <a:rPr lang="en-US" sz="2000" b="1" dirty="0">
                          <a:solidFill>
                            <a:srgbClr val="C00000"/>
                          </a:solidFill>
                          <a:latin typeface="Helvetica" panose="020B0504020202030204" pitchFamily="34" charset="0"/>
                        </a:rPr>
                        <a:t>$1,115 x .90 = $1,003.50)</a:t>
                      </a:r>
                      <a:endParaRPr lang="en-US"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en-US" sz="2200" b="1" dirty="0">
                          <a:solidFill>
                            <a:schemeClr val="tx1"/>
                          </a:solidFill>
                          <a:latin typeface="Helvetica" panose="020B0504020202030204" pitchFamily="34" charset="0"/>
                          <a:cs typeface="Arial" panose="020B0604020202020204" pitchFamily="34" charset="0"/>
                        </a:rPr>
                        <a:t>$1,115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en-US" sz="2200" b="1" dirty="0">
                          <a:solidFill>
                            <a:schemeClr val="tx1"/>
                          </a:solidFill>
                          <a:latin typeface="Helvetica" panose="020B0504020202030204" pitchFamily="34" charset="0"/>
                          <a:cs typeface="Arial" panose="020B0604020202020204" pitchFamily="34" charset="0"/>
                        </a:rPr>
                        <a:t>= </a:t>
                      </a:r>
                      <a:r>
                        <a:rPr lang="en-US" altLang="en-US" sz="2200" b="1" dirty="0">
                          <a:solidFill>
                            <a:srgbClr val="C00000"/>
                          </a:solidFill>
                          <a:latin typeface="Helvetica" panose="020B0504020202030204" pitchFamily="34" charset="0"/>
                          <a:cs typeface="Arial" panose="020B0604020202020204" pitchFamily="34" charset="0"/>
                        </a:rPr>
                        <a:t>$1,003.50</a:t>
                      </a:r>
                      <a:endParaRPr lang="en-US" sz="22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395288"/>
                  </a:ext>
                </a:extLst>
              </a:tr>
              <a:tr h="1065282">
                <a:tc>
                  <a:txBody>
                    <a:bodyPr/>
                    <a:lstStyle/>
                    <a:p>
                      <a:pPr algn="l"/>
                      <a:r>
                        <a:rPr lang="en-US" altLang="en-US" sz="2200" b="1" dirty="0">
                          <a:solidFill>
                            <a:schemeClr val="tx1"/>
                          </a:solidFill>
                          <a:latin typeface="Helvetica" panose="020B0504020202030204" pitchFamily="34" charset="0"/>
                          <a:cs typeface="Arial" panose="020B0604020202020204" pitchFamily="34" charset="0"/>
                        </a:rPr>
                        <a:t>32% of earnings between $1,115 and $6,721 </a:t>
                      </a:r>
                      <a:r>
                        <a:rPr lang="en-US" sz="2200" b="1" dirty="0">
                          <a:solidFill>
                            <a:schemeClr val="tx1"/>
                          </a:solidFill>
                          <a:latin typeface="Helvetica" panose="020B0504020202030204" pitchFamily="34" charset="0"/>
                          <a:cs typeface="Arial" panose="020B0604020202020204" pitchFamily="34" charset="0"/>
                        </a:rPr>
                        <a:t>($2,500 - $1,115</a:t>
                      </a:r>
                      <a:r>
                        <a:rPr lang="en-US" sz="2200" b="1" baseline="0" dirty="0">
                          <a:solidFill>
                            <a:schemeClr val="tx1"/>
                          </a:solidFill>
                          <a:latin typeface="Helvetica" panose="020B0504020202030204" pitchFamily="34" charset="0"/>
                          <a:cs typeface="Arial" panose="020B0604020202020204" pitchFamily="34" charset="0"/>
                        </a:rPr>
                        <a:t> = $1,385)</a:t>
                      </a:r>
                    </a:p>
                    <a:p>
                      <a:pPr algn="l"/>
                      <a:r>
                        <a:rPr lang="en-US" sz="2000" b="1" baseline="0" dirty="0">
                          <a:solidFill>
                            <a:srgbClr val="C00000"/>
                          </a:solidFill>
                          <a:latin typeface="Helvetica" panose="020B0504020202030204" pitchFamily="34" charset="0"/>
                          <a:cs typeface="Arial" panose="020B0604020202020204" pitchFamily="34" charset="0"/>
                        </a:rPr>
                        <a:t>                                          ($1385 x .32 = 443.20)</a:t>
                      </a:r>
                      <a:endParaRPr lang="en-US" sz="2000" dirty="0">
                        <a:solidFill>
                          <a:srgbClr val="C00000"/>
                        </a:solidFill>
                        <a:latin typeface="Helvetica" panose="020B0504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en-US" sz="2200" b="1" dirty="0">
                          <a:solidFill>
                            <a:schemeClr val="tx1"/>
                          </a:solidFill>
                          <a:latin typeface="Helvetica" panose="020B0504020202030204" pitchFamily="34" charset="0"/>
                          <a:cs typeface="Arial" panose="020B0604020202020204" pitchFamily="34" charset="0"/>
                        </a:rPr>
                        <a:t>$1,385</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en-US" sz="2200" b="1" dirty="0">
                          <a:solidFill>
                            <a:schemeClr val="tx1"/>
                          </a:solidFill>
                          <a:latin typeface="Helvetica" panose="020B0504020202030204" pitchFamily="34" charset="0"/>
                          <a:cs typeface="Arial" panose="020B0604020202020204" pitchFamily="34" charset="0"/>
                        </a:rPr>
                        <a:t>= </a:t>
                      </a:r>
                      <a:r>
                        <a:rPr lang="en-US" altLang="en-US" sz="2200" b="1" dirty="0">
                          <a:solidFill>
                            <a:srgbClr val="C00000"/>
                          </a:solidFill>
                          <a:latin typeface="Helvetica" panose="020B0504020202030204" pitchFamily="34" charset="0"/>
                          <a:cs typeface="Arial" panose="020B0604020202020204" pitchFamily="34" charset="0"/>
                        </a:rPr>
                        <a:t>$443.20</a:t>
                      </a:r>
                      <a:endParaRPr lang="en-US" sz="22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718802"/>
                  </a:ext>
                </a:extLst>
              </a:tr>
              <a:tr h="612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Helvetica" panose="020B0504020202030204" pitchFamily="34" charset="0"/>
                          <a:ea typeface="+mn-ea"/>
                          <a:cs typeface="Arial" panose="020B0604020202020204" pitchFamily="34" charset="0"/>
                        </a:rPr>
                        <a:t>15% of earnings over $6,721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Helvetica" panose="020B0504020202030204" pitchFamily="34" charset="0"/>
                          <a:ea typeface="+mn-ea"/>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Helvetica" panose="020B0504020202030204" pitchFamily="34" charset="0"/>
                          <a:ea typeface="+mn-ea"/>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3794235"/>
                  </a:ext>
                </a:extLst>
              </a:tr>
              <a:tr h="539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Helvetica" panose="020B0504020202030204" pitchFamily="34" charset="0"/>
                          <a:ea typeface="+mn-ea"/>
                          <a:cs typeface="Arial" panose="020B0604020202020204" pitchFamily="34" charset="0"/>
                        </a:rPr>
                        <a:t>Total monthly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Helvetica" panose="020B0504020202030204" pitchFamily="34" charset="0"/>
                          <a:ea typeface="+mn-ea"/>
                          <a:cs typeface="Arial" panose="020B0604020202020204" pitchFamily="34" charset="0"/>
                        </a:rPr>
                        <a:t>$2,500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Helvetica" panose="020B0504020202030204" pitchFamily="34" charset="0"/>
                          <a:ea typeface="+mn-ea"/>
                          <a:cs typeface="Arial" panose="020B0604020202020204" pitchFamily="34" charset="0"/>
                        </a:rPr>
                        <a:t>$1,446.70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74566"/>
                  </a:ext>
                </a:extLst>
              </a:tr>
            </a:tbl>
          </a:graphicData>
        </a:graphic>
      </p:graphicFrame>
      <p:sp>
        <p:nvSpPr>
          <p:cNvPr id="3" name="Oval 2">
            <a:extLst>
              <a:ext uri="{FF2B5EF4-FFF2-40B4-BE49-F238E27FC236}">
                <a16:creationId xmlns:a16="http://schemas.microsoft.com/office/drawing/2014/main" id="{09AA7C56-BC13-6C1A-E7BD-FECDCAC362B1}"/>
              </a:ext>
            </a:extLst>
          </p:cNvPr>
          <p:cNvSpPr/>
          <p:nvPr/>
        </p:nvSpPr>
        <p:spPr>
          <a:xfrm>
            <a:off x="1807285" y="2614107"/>
            <a:ext cx="914400" cy="530237"/>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4" name="Picture 3">
            <a:extLst>
              <a:ext uri="{FF2B5EF4-FFF2-40B4-BE49-F238E27FC236}">
                <a16:creationId xmlns:a16="http://schemas.microsoft.com/office/drawing/2014/main" id="{3487C181-B318-3E74-A92F-5F8C989F1112}"/>
              </a:ext>
            </a:extLst>
          </p:cNvPr>
          <p:cNvPicPr>
            <a:picLocks noChangeAspect="1"/>
          </p:cNvPicPr>
          <p:nvPr/>
        </p:nvPicPr>
        <p:blipFill>
          <a:blip r:embed="rId3"/>
          <a:stretch>
            <a:fillRect/>
          </a:stretch>
        </p:blipFill>
        <p:spPr>
          <a:xfrm>
            <a:off x="228600" y="3486196"/>
            <a:ext cx="944962" cy="465268"/>
          </a:xfrm>
          <a:prstGeom prst="rect">
            <a:avLst/>
          </a:prstGeom>
        </p:spPr>
      </p:pic>
      <p:pic>
        <p:nvPicPr>
          <p:cNvPr id="6" name="Picture 5">
            <a:extLst>
              <a:ext uri="{FF2B5EF4-FFF2-40B4-BE49-F238E27FC236}">
                <a16:creationId xmlns:a16="http://schemas.microsoft.com/office/drawing/2014/main" id="{57D63DFE-C33E-378B-0F4F-F2CE5ADE0ECE}"/>
              </a:ext>
            </a:extLst>
          </p:cNvPr>
          <p:cNvPicPr>
            <a:picLocks noChangeAspect="1"/>
          </p:cNvPicPr>
          <p:nvPr/>
        </p:nvPicPr>
        <p:blipFill>
          <a:blip r:embed="rId4"/>
          <a:stretch>
            <a:fillRect/>
          </a:stretch>
        </p:blipFill>
        <p:spPr>
          <a:xfrm>
            <a:off x="3131331" y="4359158"/>
            <a:ext cx="944962" cy="463336"/>
          </a:xfrm>
          <a:prstGeom prst="rect">
            <a:avLst/>
          </a:prstGeom>
        </p:spPr>
      </p:pic>
      <p:sp>
        <p:nvSpPr>
          <p:cNvPr id="8" name="TextBox 7">
            <a:extLst>
              <a:ext uri="{FF2B5EF4-FFF2-40B4-BE49-F238E27FC236}">
                <a16:creationId xmlns:a16="http://schemas.microsoft.com/office/drawing/2014/main" id="{B3E3442F-CF32-84CF-B69E-582AE3EDB0FF}"/>
              </a:ext>
            </a:extLst>
          </p:cNvPr>
          <p:cNvSpPr txBox="1"/>
          <p:nvPr/>
        </p:nvSpPr>
        <p:spPr>
          <a:xfrm>
            <a:off x="292308" y="5501390"/>
            <a:ext cx="8619344" cy="307777"/>
          </a:xfrm>
          <a:prstGeom prst="rect">
            <a:avLst/>
          </a:prstGeom>
          <a:noFill/>
        </p:spPr>
        <p:txBody>
          <a:bodyPr wrap="square" rtlCol="0">
            <a:spAutoFit/>
          </a:bodyPr>
          <a:lstStyle/>
          <a:p>
            <a:r>
              <a:rPr lang="es-US" sz="1400" b="1" dirty="0">
                <a:solidFill>
                  <a:srgbClr val="00B050"/>
                </a:solidFill>
              </a:rPr>
              <a:t>*Figures in </a:t>
            </a:r>
            <a:r>
              <a:rPr lang="es-US" sz="1400" b="1" dirty="0" err="1">
                <a:solidFill>
                  <a:srgbClr val="00B050"/>
                </a:solidFill>
              </a:rPr>
              <a:t>green</a:t>
            </a:r>
            <a:r>
              <a:rPr lang="es-US" sz="1400" b="1" dirty="0">
                <a:solidFill>
                  <a:srgbClr val="00B050"/>
                </a:solidFill>
              </a:rPr>
              <a:t> </a:t>
            </a:r>
            <a:r>
              <a:rPr lang="es-US" sz="1400" b="1" dirty="0" err="1">
                <a:solidFill>
                  <a:srgbClr val="00B050"/>
                </a:solidFill>
              </a:rPr>
              <a:t>change</a:t>
            </a:r>
            <a:r>
              <a:rPr lang="es-US" sz="1400" b="1" dirty="0">
                <a:solidFill>
                  <a:srgbClr val="00B050"/>
                </a:solidFill>
              </a:rPr>
              <a:t> </a:t>
            </a:r>
            <a:r>
              <a:rPr lang="es-US" sz="1400" b="1" dirty="0" err="1">
                <a:solidFill>
                  <a:srgbClr val="00B050"/>
                </a:solidFill>
              </a:rPr>
              <a:t>every</a:t>
            </a:r>
            <a:r>
              <a:rPr lang="es-US" sz="1400" b="1" dirty="0">
                <a:solidFill>
                  <a:srgbClr val="00B050"/>
                </a:solidFill>
              </a:rPr>
              <a:t> </a:t>
            </a:r>
            <a:r>
              <a:rPr lang="es-US" sz="1400" b="1" dirty="0" err="1">
                <a:solidFill>
                  <a:srgbClr val="00B050"/>
                </a:solidFill>
              </a:rPr>
              <a:t>year</a:t>
            </a:r>
            <a:r>
              <a:rPr lang="es-US" sz="1400" b="1" dirty="0">
                <a:solidFill>
                  <a:srgbClr val="00B050"/>
                </a:solidFill>
              </a:rPr>
              <a:t>.</a:t>
            </a:r>
          </a:p>
        </p:txBody>
      </p:sp>
    </p:spTree>
    <p:extLst>
      <p:ext uri="{BB962C8B-B14F-4D97-AF65-F5344CB8AC3E}">
        <p14:creationId xmlns:p14="http://schemas.microsoft.com/office/powerpoint/2010/main" val="15097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79571"/>
            <a:ext cx="8610600" cy="849086"/>
          </a:xfrm>
        </p:spPr>
        <p:txBody>
          <a:bodyPr>
            <a:normAutofit/>
          </a:bodyPr>
          <a:lstStyle/>
          <a:p>
            <a:pPr lvl="0" eaLnBrk="1" fontAlgn="auto" hangingPunct="1">
              <a:spcBef>
                <a:spcPts val="0"/>
              </a:spcBef>
              <a:spcAft>
                <a:spcPts val="0"/>
              </a:spcAft>
            </a:pPr>
            <a:r>
              <a:rPr lang="en-US" sz="2800" dirty="0">
                <a:solidFill>
                  <a:srgbClr val="C00000"/>
                </a:solidFill>
                <a:ea typeface="+mn-ea"/>
                <a:cs typeface="Calibri" panose="020F0502020204030204" pitchFamily="34" charset="0"/>
              </a:rPr>
              <a:t>WEP</a:t>
            </a:r>
            <a:r>
              <a:rPr lang="en-US" sz="2800" dirty="0">
                <a:solidFill>
                  <a:srgbClr val="003366"/>
                </a:solidFill>
                <a:ea typeface="+mn-ea"/>
                <a:cs typeface="Calibri" panose="020F0502020204030204" pitchFamily="34" charset="0"/>
              </a:rPr>
              <a:t> </a:t>
            </a:r>
            <a:r>
              <a:rPr lang="en-US" sz="2800" dirty="0">
                <a:solidFill>
                  <a:srgbClr val="C00000"/>
                </a:solidFill>
                <a:ea typeface="+mn-ea"/>
                <a:cs typeface="Calibri" panose="020F0502020204030204" pitchFamily="34" charset="0"/>
              </a:rPr>
              <a:t>Benefit Computation Example (2023)</a:t>
            </a:r>
          </a:p>
        </p:txBody>
      </p:sp>
      <p:sp>
        <p:nvSpPr>
          <p:cNvPr id="5" name="Text Placeholder 4"/>
          <p:cNvSpPr>
            <a:spLocks noGrp="1"/>
          </p:cNvSpPr>
          <p:nvPr>
            <p:ph type="body" sz="quarter" idx="10"/>
          </p:nvPr>
        </p:nvSpPr>
        <p:spPr>
          <a:xfrm>
            <a:off x="836388" y="1492084"/>
            <a:ext cx="7674722" cy="734749"/>
          </a:xfrm>
        </p:spPr>
        <p:txBody>
          <a:bodyPr/>
          <a:lstStyle/>
          <a:p>
            <a:pPr marL="0" lvl="0" indent="0" eaLnBrk="1" hangingPunct="1">
              <a:spcBef>
                <a:spcPct val="0"/>
              </a:spcBef>
              <a:buNone/>
            </a:pPr>
            <a:r>
              <a:rPr lang="en-US" altLang="en-US" sz="2000" dirty="0">
                <a:solidFill>
                  <a:srgbClr val="002060"/>
                </a:solidFill>
                <a:latin typeface="Helvetica" panose="020B0504020202030204" pitchFamily="34" charset="0"/>
                <a:cs typeface="Calibri" panose="020F0502020204030204" pitchFamily="34" charset="0"/>
              </a:rPr>
              <a:t>If a person’s average indexed monthly earnings (AIME) = $2,500</a:t>
            </a:r>
          </a:p>
          <a:p>
            <a:pPr marL="0" lvl="0" indent="0" eaLnBrk="1" hangingPunct="1">
              <a:spcBef>
                <a:spcPct val="0"/>
              </a:spcBef>
              <a:buNone/>
            </a:pPr>
            <a:r>
              <a:rPr lang="en-US" altLang="en-US" sz="2000" dirty="0">
                <a:solidFill>
                  <a:srgbClr val="002060"/>
                </a:solidFill>
                <a:latin typeface="Helvetica" panose="020B0504020202030204" pitchFamily="34" charset="0"/>
                <a:cs typeface="Calibri" panose="020F0502020204030204" pitchFamily="34" charset="0"/>
              </a:rPr>
              <a:t>Then their monthly benefit would be = </a:t>
            </a:r>
            <a:r>
              <a:rPr lang="en-US" altLang="en-US" sz="2000" strike="sngStrike" dirty="0">
                <a:solidFill>
                  <a:srgbClr val="002060"/>
                </a:solidFill>
                <a:latin typeface="Helvetica" panose="020B0504020202030204" pitchFamily="34" charset="0"/>
                <a:cs typeface="Calibri" panose="020F0502020204030204" pitchFamily="34" charset="0"/>
              </a:rPr>
              <a:t>$1,446</a:t>
            </a:r>
            <a:r>
              <a:rPr lang="en-US" altLang="en-US" sz="2000" dirty="0">
                <a:solidFill>
                  <a:srgbClr val="002060"/>
                </a:solidFill>
                <a:latin typeface="Helvetica" panose="020B0504020202030204" pitchFamily="34" charset="0"/>
                <a:cs typeface="Calibri" panose="020F0502020204030204" pitchFamily="34" charset="0"/>
              </a:rPr>
              <a:t>  </a:t>
            </a:r>
            <a:r>
              <a:rPr lang="en-US" altLang="en-US" sz="2000" b="1" dirty="0">
                <a:solidFill>
                  <a:srgbClr val="C00000"/>
                </a:solidFill>
                <a:latin typeface="Helvetica" panose="020B0504020202030204" pitchFamily="34" charset="0"/>
                <a:cs typeface="Calibri" panose="020F0502020204030204" pitchFamily="34" charset="0"/>
              </a:rPr>
              <a:t>$889</a:t>
            </a:r>
            <a:endParaRPr lang="en-US" sz="2000" b="1" dirty="0">
              <a:solidFill>
                <a:srgbClr val="C00000"/>
              </a:solidFill>
              <a:latin typeface="Helvetica" panose="020B0504020202030204" pitchFamily="34" charset="0"/>
              <a:ea typeface="Calibri" panose="020F0502020204030204" pitchFamily="34" charset="0"/>
              <a:cs typeface="Times New Roman" panose="02020603050405020304" pitchFamily="18" charset="0"/>
            </a:endParaRPr>
          </a:p>
        </p:txBody>
      </p:sp>
      <p:graphicFrame>
        <p:nvGraphicFramePr>
          <p:cNvPr id="6" name="Table 5" title="Chart showing WEP Benefit Computation"/>
          <p:cNvGraphicFramePr>
            <a:graphicFrameLocks noGrp="1"/>
          </p:cNvGraphicFramePr>
          <p:nvPr/>
        </p:nvGraphicFramePr>
        <p:xfrm>
          <a:off x="165569" y="2377440"/>
          <a:ext cx="8847786" cy="3456769"/>
        </p:xfrm>
        <a:graphic>
          <a:graphicData uri="http://schemas.openxmlformats.org/drawingml/2006/table">
            <a:tbl>
              <a:tblPr firstRow="1" bandRow="1">
                <a:tableStyleId>{5940675A-B579-460E-94D1-54222C63F5DA}</a:tableStyleId>
              </a:tblPr>
              <a:tblGrid>
                <a:gridCol w="5698536">
                  <a:extLst>
                    <a:ext uri="{9D8B030D-6E8A-4147-A177-3AD203B41FA5}">
                      <a16:colId xmlns:a16="http://schemas.microsoft.com/office/drawing/2014/main" val="1138428250"/>
                    </a:ext>
                  </a:extLst>
                </a:gridCol>
                <a:gridCol w="1153024">
                  <a:extLst>
                    <a:ext uri="{9D8B030D-6E8A-4147-A177-3AD203B41FA5}">
                      <a16:colId xmlns:a16="http://schemas.microsoft.com/office/drawing/2014/main" val="2473315218"/>
                    </a:ext>
                  </a:extLst>
                </a:gridCol>
                <a:gridCol w="1996226">
                  <a:extLst>
                    <a:ext uri="{9D8B030D-6E8A-4147-A177-3AD203B41FA5}">
                      <a16:colId xmlns:a16="http://schemas.microsoft.com/office/drawing/2014/main" val="2382641206"/>
                    </a:ext>
                  </a:extLst>
                </a:gridCol>
              </a:tblGrid>
              <a:tr h="591649">
                <a:tc>
                  <a:txBody>
                    <a:bodyPr/>
                    <a:lstStyle/>
                    <a:p>
                      <a:r>
                        <a:rPr lang="en-US" altLang="en-US" sz="2200" b="1" strike="sngStrike" dirty="0">
                          <a:solidFill>
                            <a:schemeClr val="tx1"/>
                          </a:solidFill>
                          <a:latin typeface="Helvetica" panose="020B0504020202030204" pitchFamily="34" charset="0"/>
                          <a:cs typeface="Arial" panose="020B0604020202020204" pitchFamily="34" charset="0"/>
                        </a:rPr>
                        <a:t>90%</a:t>
                      </a:r>
                      <a:r>
                        <a:rPr lang="en-US" altLang="en-US" sz="2200" b="1" dirty="0">
                          <a:solidFill>
                            <a:schemeClr val="tx1"/>
                          </a:solidFill>
                          <a:latin typeface="Helvetica" panose="020B0504020202030204" pitchFamily="34" charset="0"/>
                          <a:cs typeface="Arial" panose="020B0604020202020204" pitchFamily="34" charset="0"/>
                        </a:rPr>
                        <a:t> </a:t>
                      </a:r>
                      <a:r>
                        <a:rPr lang="en-US" altLang="en-US" sz="2200" b="1" dirty="0">
                          <a:solidFill>
                            <a:srgbClr val="FF0000"/>
                          </a:solidFill>
                          <a:latin typeface="Helvetica" panose="020B0504020202030204" pitchFamily="34" charset="0"/>
                          <a:cs typeface="Arial" panose="020B0604020202020204" pitchFamily="34" charset="0"/>
                        </a:rPr>
                        <a:t>40% </a:t>
                      </a:r>
                      <a:r>
                        <a:rPr lang="en-US" altLang="en-US" sz="2200" b="1" dirty="0">
                          <a:solidFill>
                            <a:schemeClr val="tx1"/>
                          </a:solidFill>
                          <a:latin typeface="Helvetica" panose="020B0504020202030204" pitchFamily="34" charset="0"/>
                          <a:cs typeface="Arial" panose="020B0604020202020204" pitchFamily="34" charset="0"/>
                        </a:rPr>
                        <a:t>of First $1,115 </a:t>
                      </a:r>
                    </a:p>
                    <a:p>
                      <a:r>
                        <a:rPr lang="en-US" altLang="en-US" sz="2200" b="1" dirty="0">
                          <a:solidFill>
                            <a:schemeClr val="tx1"/>
                          </a:solidFill>
                          <a:latin typeface="Helvetica" panose="020B0504020202030204" pitchFamily="34" charset="0"/>
                          <a:cs typeface="Arial" panose="020B0604020202020204" pitchFamily="34" charset="0"/>
                        </a:rPr>
                        <a:t>                                        </a:t>
                      </a:r>
                      <a:r>
                        <a:rPr lang="en-US" altLang="en-US" sz="2000" b="1" dirty="0">
                          <a:solidFill>
                            <a:srgbClr val="C00000"/>
                          </a:solidFill>
                          <a:latin typeface="Helvetica" panose="020B0504020202030204" pitchFamily="34" charset="0"/>
                          <a:cs typeface="Arial" panose="020B0604020202020204" pitchFamily="34" charset="0"/>
                        </a:rPr>
                        <a:t>($1115 x .40 = $446)</a:t>
                      </a:r>
                    </a:p>
                    <a:p>
                      <a:endParaRPr lang="en-US" sz="2200" dirty="0">
                        <a:solidFill>
                          <a:schemeClr val="tx1"/>
                        </a:solidFill>
                        <a:latin typeface="Helvetica" panose="020B0504020202030204" pitchFamily="34" charset="0"/>
                      </a:endParaRPr>
                    </a:p>
                  </a:txBody>
                  <a:tcPr/>
                </a:tc>
                <a:tc>
                  <a:txBody>
                    <a:bodyPr/>
                    <a:lstStyle/>
                    <a:p>
                      <a:pPr algn="ctr"/>
                      <a:r>
                        <a:rPr lang="en-US" altLang="en-US" sz="2200" b="1" dirty="0">
                          <a:solidFill>
                            <a:schemeClr val="tx1"/>
                          </a:solidFill>
                          <a:latin typeface="Helvetica" panose="020B0504020202030204" pitchFamily="34" charset="0"/>
                          <a:cs typeface="Arial" panose="020B0604020202020204" pitchFamily="34" charset="0"/>
                        </a:rPr>
                        <a:t> $1,115	</a:t>
                      </a:r>
                      <a:endParaRPr lang="en-US" sz="2200" dirty="0">
                        <a:solidFill>
                          <a:schemeClr val="tx1"/>
                        </a:solidFill>
                        <a:latin typeface="Helvetica" panose="020B0504020202030204" pitchFamily="34" charset="0"/>
                      </a:endParaRPr>
                    </a:p>
                  </a:txBody>
                  <a:tcPr/>
                </a:tc>
                <a:tc>
                  <a:txBody>
                    <a:bodyPr/>
                    <a:lstStyle/>
                    <a:p>
                      <a:pPr algn="ctr"/>
                      <a:r>
                        <a:rPr lang="en-US" altLang="en-US" sz="2200" b="1" dirty="0">
                          <a:solidFill>
                            <a:schemeClr val="tx1"/>
                          </a:solidFill>
                          <a:latin typeface="Helvetica" panose="020B0504020202030204" pitchFamily="34" charset="0"/>
                          <a:cs typeface="Arial" panose="020B0604020202020204" pitchFamily="34" charset="0"/>
                        </a:rPr>
                        <a:t> = </a:t>
                      </a:r>
                      <a:r>
                        <a:rPr lang="en-US" altLang="en-US" sz="2200" b="1" strike="sngStrike" dirty="0">
                          <a:solidFill>
                            <a:schemeClr val="tx1"/>
                          </a:solidFill>
                          <a:latin typeface="Helvetica" panose="020B0504020202030204" pitchFamily="34" charset="0"/>
                          <a:cs typeface="Arial" panose="020B0604020202020204" pitchFamily="34" charset="0"/>
                        </a:rPr>
                        <a:t>$1,003.50 </a:t>
                      </a:r>
                      <a:r>
                        <a:rPr lang="en-US" altLang="en-US" sz="2200" b="1" strike="noStrike" dirty="0">
                          <a:solidFill>
                            <a:srgbClr val="C00000"/>
                          </a:solidFill>
                          <a:latin typeface="Helvetica" panose="020B0504020202030204" pitchFamily="34" charset="0"/>
                          <a:cs typeface="Arial" panose="020B0604020202020204" pitchFamily="34" charset="0"/>
                        </a:rPr>
                        <a:t>$446.00</a:t>
                      </a:r>
                      <a:endParaRPr lang="en-US" sz="2200" strike="sngStrike" dirty="0">
                        <a:solidFill>
                          <a:srgbClr val="C00000"/>
                        </a:solidFill>
                        <a:latin typeface="Helvetica" panose="020B0504020202030204" pitchFamily="34" charset="0"/>
                      </a:endParaRPr>
                    </a:p>
                  </a:txBody>
                  <a:tcPr/>
                </a:tc>
                <a:extLst>
                  <a:ext uri="{0D108BD9-81ED-4DB2-BD59-A6C34878D82A}">
                    <a16:rowId xmlns:a16="http://schemas.microsoft.com/office/drawing/2014/main" val="2772731825"/>
                  </a:ext>
                </a:extLst>
              </a:tr>
              <a:tr h="749184">
                <a:tc>
                  <a:txBody>
                    <a:bodyPr/>
                    <a:lstStyle/>
                    <a:p>
                      <a:r>
                        <a:rPr lang="en-US" altLang="en-US" sz="2000" b="1" dirty="0">
                          <a:solidFill>
                            <a:schemeClr val="tx1"/>
                          </a:solidFill>
                          <a:latin typeface="Helvetica" panose="020B0504020202030204" pitchFamily="34" charset="0"/>
                          <a:cs typeface="Arial" panose="020B0604020202020204" pitchFamily="34" charset="0"/>
                        </a:rPr>
                        <a:t>32% of earnings between $1,115 and $6,721</a:t>
                      </a:r>
                    </a:p>
                    <a:p>
                      <a:r>
                        <a:rPr lang="en-US" sz="2000" b="1" dirty="0">
                          <a:solidFill>
                            <a:schemeClr val="tx1"/>
                          </a:solidFill>
                          <a:latin typeface="Helvetica" panose="020B0504020202030204" pitchFamily="34" charset="0"/>
                          <a:cs typeface="Arial" panose="020B0604020202020204" pitchFamily="34" charset="0"/>
                        </a:rPr>
                        <a:t>($2,500 - $1,115</a:t>
                      </a:r>
                      <a:r>
                        <a:rPr lang="en-US" sz="2000" b="1" baseline="0" dirty="0">
                          <a:solidFill>
                            <a:schemeClr val="tx1"/>
                          </a:solidFill>
                          <a:latin typeface="Helvetica" panose="020B0504020202030204" pitchFamily="34" charset="0"/>
                          <a:cs typeface="Arial" panose="020B0604020202020204" pitchFamily="34" charset="0"/>
                        </a:rPr>
                        <a:t> = $1,385) </a:t>
                      </a:r>
                    </a:p>
                    <a:p>
                      <a:r>
                        <a:rPr lang="en-US" sz="2000" b="1" baseline="0" dirty="0">
                          <a:solidFill>
                            <a:schemeClr val="tx1"/>
                          </a:solidFill>
                          <a:latin typeface="Helvetica" panose="020B0504020202030204" pitchFamily="34" charset="0"/>
                          <a:cs typeface="Arial" panose="020B0604020202020204" pitchFamily="34" charset="0"/>
                        </a:rPr>
                        <a:t>                                        </a:t>
                      </a:r>
                      <a:r>
                        <a:rPr lang="en-US" sz="2000" b="1" baseline="0" dirty="0">
                          <a:solidFill>
                            <a:srgbClr val="C00000"/>
                          </a:solidFill>
                          <a:latin typeface="Helvetica" panose="020B0504020202030204" pitchFamily="34" charset="0"/>
                          <a:cs typeface="Arial" panose="020B0604020202020204" pitchFamily="34" charset="0"/>
                        </a:rPr>
                        <a:t>($1385 x .32 = $443.20)</a:t>
                      </a:r>
                      <a:endParaRPr lang="en-US" sz="2000" dirty="0">
                        <a:solidFill>
                          <a:srgbClr val="C00000"/>
                        </a:solidFill>
                        <a:latin typeface="Helvetica" panose="020B0504020202030204" pitchFamily="34" charset="0"/>
                      </a:endParaRPr>
                    </a:p>
                  </a:txBody>
                  <a:tcPr/>
                </a:tc>
                <a:tc>
                  <a:txBody>
                    <a:bodyPr/>
                    <a:lstStyle/>
                    <a:p>
                      <a:pPr algn="ctr"/>
                      <a:r>
                        <a:rPr lang="en-US" altLang="en-US" sz="2200" b="1" dirty="0">
                          <a:solidFill>
                            <a:schemeClr val="tx1"/>
                          </a:solidFill>
                          <a:latin typeface="Helvetica" panose="020B0504020202030204" pitchFamily="34" charset="0"/>
                          <a:cs typeface="Arial" panose="020B0604020202020204" pitchFamily="34" charset="0"/>
                        </a:rPr>
                        <a:t> $1,385</a:t>
                      </a:r>
                      <a:endParaRPr lang="en-US" sz="2200" dirty="0">
                        <a:solidFill>
                          <a:schemeClr val="tx1"/>
                        </a:solidFill>
                        <a:latin typeface="Helvetica" panose="020B0504020202030204" pitchFamily="34" charset="0"/>
                      </a:endParaRPr>
                    </a:p>
                  </a:txBody>
                  <a:tcPr/>
                </a:tc>
                <a:tc>
                  <a:txBody>
                    <a:bodyPr/>
                    <a:lstStyle/>
                    <a:p>
                      <a:pPr algn="ctr"/>
                      <a:r>
                        <a:rPr lang="en-US" altLang="en-US" sz="2200" b="1" dirty="0">
                          <a:solidFill>
                            <a:schemeClr val="tx1"/>
                          </a:solidFill>
                          <a:latin typeface="Helvetica" panose="020B0504020202030204" pitchFamily="34" charset="0"/>
                          <a:cs typeface="Arial" panose="020B0604020202020204" pitchFamily="34" charset="0"/>
                        </a:rPr>
                        <a:t> =</a:t>
                      </a:r>
                      <a:r>
                        <a:rPr lang="en-US" altLang="en-US" sz="2200" b="1" baseline="0" dirty="0">
                          <a:solidFill>
                            <a:schemeClr val="tx1"/>
                          </a:solidFill>
                          <a:latin typeface="Helvetica" panose="020B0504020202030204" pitchFamily="34" charset="0"/>
                          <a:cs typeface="Arial" panose="020B0604020202020204" pitchFamily="34" charset="0"/>
                        </a:rPr>
                        <a:t> $443.20</a:t>
                      </a:r>
                      <a:endParaRPr lang="en-US" sz="2200" strike="sngStrike" dirty="0">
                        <a:solidFill>
                          <a:schemeClr val="tx1"/>
                        </a:solidFill>
                        <a:latin typeface="Helvetica" panose="020B0504020202030204" pitchFamily="34" charset="0"/>
                      </a:endParaRPr>
                    </a:p>
                  </a:txBody>
                  <a:tcPr/>
                </a:tc>
                <a:extLst>
                  <a:ext uri="{0D108BD9-81ED-4DB2-BD59-A6C34878D82A}">
                    <a16:rowId xmlns:a16="http://schemas.microsoft.com/office/drawing/2014/main" val="2251545996"/>
                  </a:ext>
                </a:extLst>
              </a:tr>
              <a:tr h="591649">
                <a:tc>
                  <a:txBody>
                    <a:bodyPr/>
                    <a:lstStyle/>
                    <a:p>
                      <a:r>
                        <a:rPr lang="en-US" sz="2200" b="1" kern="1200" dirty="0">
                          <a:solidFill>
                            <a:schemeClr val="tx1"/>
                          </a:solidFill>
                          <a:latin typeface="Helvetica" panose="020B0504020202030204" pitchFamily="34" charset="0"/>
                          <a:ea typeface="+mn-ea"/>
                          <a:cs typeface="Arial" panose="020B0604020202020204" pitchFamily="34" charset="0"/>
                        </a:rPr>
                        <a:t>15% of earnings over $6,721</a:t>
                      </a:r>
                    </a:p>
                  </a:txBody>
                  <a:tcPr/>
                </a:tc>
                <a:tc>
                  <a:txBody>
                    <a:bodyPr/>
                    <a:lstStyle/>
                    <a:p>
                      <a:pPr algn="ctr"/>
                      <a:r>
                        <a:rPr lang="en-US" sz="2200" b="1" kern="1200" dirty="0">
                          <a:solidFill>
                            <a:schemeClr val="tx1"/>
                          </a:solidFill>
                          <a:latin typeface="Helvetica" panose="020B0504020202030204" pitchFamily="34" charset="0"/>
                          <a:ea typeface="+mn-ea"/>
                          <a:cs typeface="Arial" panose="020B0604020202020204" pitchFamily="34" charset="0"/>
                        </a:rPr>
                        <a:t>$0</a:t>
                      </a:r>
                    </a:p>
                  </a:txBody>
                  <a:tcPr/>
                </a:tc>
                <a:tc>
                  <a:txBody>
                    <a:bodyPr/>
                    <a:lstStyle/>
                    <a:p>
                      <a:pPr algn="ctr"/>
                      <a:r>
                        <a:rPr lang="en-US" sz="2200" b="1" kern="1200" dirty="0">
                          <a:solidFill>
                            <a:schemeClr val="tx1"/>
                          </a:solidFill>
                          <a:latin typeface="Helvetica" panose="020B0504020202030204" pitchFamily="34" charset="0"/>
                          <a:ea typeface="+mn-ea"/>
                          <a:cs typeface="Arial" panose="020B0604020202020204" pitchFamily="34" charset="0"/>
                        </a:rPr>
                        <a:t>$0</a:t>
                      </a:r>
                    </a:p>
                  </a:txBody>
                  <a:tcPr/>
                </a:tc>
                <a:extLst>
                  <a:ext uri="{0D108BD9-81ED-4DB2-BD59-A6C34878D82A}">
                    <a16:rowId xmlns:a16="http://schemas.microsoft.com/office/drawing/2014/main" val="681488499"/>
                  </a:ext>
                </a:extLst>
              </a:tr>
              <a:tr h="591649">
                <a:tc>
                  <a:txBody>
                    <a:bodyPr/>
                    <a:lstStyle/>
                    <a:p>
                      <a:r>
                        <a:rPr lang="en-US" sz="2200" b="1" kern="1200" dirty="0">
                          <a:solidFill>
                            <a:schemeClr val="tx1"/>
                          </a:solidFill>
                          <a:latin typeface="Helvetica" panose="020B0504020202030204" pitchFamily="34" charset="0"/>
                          <a:ea typeface="+mn-ea"/>
                          <a:cs typeface="Arial" panose="020B0604020202020204" pitchFamily="34" charset="0"/>
                        </a:rPr>
                        <a:t>Total monthly benefit</a:t>
                      </a:r>
                    </a:p>
                  </a:txBody>
                  <a:tcPr/>
                </a:tc>
                <a:tc>
                  <a:txBody>
                    <a:bodyPr/>
                    <a:lstStyle/>
                    <a:p>
                      <a:pPr algn="ctr"/>
                      <a:r>
                        <a:rPr lang="en-US" sz="2200" b="1" kern="1200" dirty="0">
                          <a:solidFill>
                            <a:schemeClr val="tx1"/>
                          </a:solidFill>
                          <a:latin typeface="Helvetica" panose="020B0504020202030204" pitchFamily="34" charset="0"/>
                          <a:ea typeface="+mn-ea"/>
                          <a:cs typeface="Arial" panose="020B0604020202020204" pitchFamily="34" charset="0"/>
                        </a:rPr>
                        <a:t>$2,500</a:t>
                      </a:r>
                    </a:p>
                  </a:txBody>
                  <a:tcPr/>
                </a:tc>
                <a:tc>
                  <a:txBody>
                    <a:bodyPr/>
                    <a:lstStyle/>
                    <a:p>
                      <a:pPr algn="ctr"/>
                      <a:r>
                        <a:rPr lang="en-US" sz="2200" b="1" strike="sngStrike" kern="1200" dirty="0">
                          <a:solidFill>
                            <a:schemeClr val="tx1"/>
                          </a:solidFill>
                          <a:latin typeface="Helvetica" panose="020B0504020202030204" pitchFamily="34" charset="0"/>
                          <a:ea typeface="+mn-ea"/>
                          <a:cs typeface="Arial" panose="020B0604020202020204" pitchFamily="34" charset="0"/>
                        </a:rPr>
                        <a:t>$1446.70</a:t>
                      </a:r>
                      <a:r>
                        <a:rPr lang="en-US" sz="2200" b="1" strike="noStrike" kern="1200" dirty="0">
                          <a:solidFill>
                            <a:schemeClr val="tx1"/>
                          </a:solidFill>
                          <a:latin typeface="Helvetica" panose="020B0504020202030204" pitchFamily="34" charset="0"/>
                          <a:ea typeface="+mn-ea"/>
                          <a:cs typeface="Arial" panose="020B0604020202020204" pitchFamily="34" charset="0"/>
                        </a:rPr>
                        <a:t> </a:t>
                      </a:r>
                      <a:r>
                        <a:rPr lang="en-US" sz="2200" b="1" strike="noStrike" kern="1200" dirty="0">
                          <a:solidFill>
                            <a:srgbClr val="C00000"/>
                          </a:solidFill>
                          <a:latin typeface="Helvetica" panose="020B0504020202030204" pitchFamily="34" charset="0"/>
                          <a:ea typeface="+mn-ea"/>
                          <a:cs typeface="Arial" panose="020B0604020202020204" pitchFamily="34" charset="0"/>
                        </a:rPr>
                        <a:t>$889.20</a:t>
                      </a:r>
                      <a:endParaRPr lang="en-US" sz="2200" b="1" strike="sngStrike" kern="1200" dirty="0">
                        <a:solidFill>
                          <a:srgbClr val="C00000"/>
                        </a:solidFill>
                        <a:latin typeface="Helvetica" panose="020B0504020202030204" pitchFamily="34" charset="0"/>
                        <a:ea typeface="+mn-ea"/>
                        <a:cs typeface="Arial" panose="020B0604020202020204" pitchFamily="34" charset="0"/>
                      </a:endParaRPr>
                    </a:p>
                  </a:txBody>
                  <a:tcPr/>
                </a:tc>
                <a:extLst>
                  <a:ext uri="{0D108BD9-81ED-4DB2-BD59-A6C34878D82A}">
                    <a16:rowId xmlns:a16="http://schemas.microsoft.com/office/drawing/2014/main" val="2019473883"/>
                  </a:ext>
                </a:extLst>
              </a:tr>
            </a:tbl>
          </a:graphicData>
        </a:graphic>
      </p:graphicFrame>
    </p:spTree>
    <p:extLst>
      <p:ext uri="{BB962C8B-B14F-4D97-AF65-F5344CB8AC3E}">
        <p14:creationId xmlns:p14="http://schemas.microsoft.com/office/powerpoint/2010/main" val="155143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42"/>
            <a:ext cx="8229600" cy="721743"/>
          </a:xfrm>
        </p:spPr>
        <p:txBody>
          <a:bodyPr/>
          <a:lstStyle/>
          <a:p>
            <a:pPr lvl="0" eaLnBrk="1" fontAlgn="auto" hangingPunct="1">
              <a:spcBef>
                <a:spcPts val="0"/>
              </a:spcBef>
              <a:spcAft>
                <a:spcPts val="0"/>
              </a:spcAft>
            </a:pPr>
            <a:r>
              <a:rPr lang="en-US" sz="3200" dirty="0">
                <a:solidFill>
                  <a:srgbClr val="003366"/>
                </a:solidFill>
                <a:ea typeface="+mn-ea"/>
                <a:cs typeface="+mn-cs"/>
              </a:rPr>
              <a:t>Exception to the WEP</a:t>
            </a:r>
          </a:p>
        </p:txBody>
      </p:sp>
      <p:graphicFrame>
        <p:nvGraphicFramePr>
          <p:cNvPr id="3" name="Table 2" title="Chart showing Exception to the WEP"/>
          <p:cNvGraphicFramePr>
            <a:graphicFrameLocks noGrp="1"/>
          </p:cNvGraphicFramePr>
          <p:nvPr>
            <p:extLst>
              <p:ext uri="{D42A27DB-BD31-4B8C-83A1-F6EECF244321}">
                <p14:modId xmlns:p14="http://schemas.microsoft.com/office/powerpoint/2010/main" val="3372600640"/>
              </p:ext>
            </p:extLst>
          </p:nvPr>
        </p:nvGraphicFramePr>
        <p:xfrm>
          <a:off x="1333000" y="507432"/>
          <a:ext cx="6341964" cy="5250367"/>
        </p:xfrm>
        <a:graphic>
          <a:graphicData uri="http://schemas.openxmlformats.org/drawingml/2006/table">
            <a:tbl>
              <a:tblPr firstRow="1" bandRow="1">
                <a:tableStyleId>{69CF1AB2-1976-4502-BF36-3FF5EA218861}</a:tableStyleId>
              </a:tblPr>
              <a:tblGrid>
                <a:gridCol w="3688392">
                  <a:extLst>
                    <a:ext uri="{9D8B030D-6E8A-4147-A177-3AD203B41FA5}">
                      <a16:colId xmlns:a16="http://schemas.microsoft.com/office/drawing/2014/main" val="20000"/>
                    </a:ext>
                  </a:extLst>
                </a:gridCol>
                <a:gridCol w="2653572">
                  <a:extLst>
                    <a:ext uri="{9D8B030D-6E8A-4147-A177-3AD203B41FA5}">
                      <a16:colId xmlns:a16="http://schemas.microsoft.com/office/drawing/2014/main" val="20001"/>
                    </a:ext>
                  </a:extLst>
                </a:gridCol>
              </a:tblGrid>
              <a:tr h="868209">
                <a:tc>
                  <a:txBody>
                    <a:bodyPr/>
                    <a:lstStyle/>
                    <a:p>
                      <a:pPr algn="ctr"/>
                      <a:r>
                        <a:rPr lang="en-US" sz="2000" dirty="0">
                          <a:solidFill>
                            <a:schemeClr val="bg1"/>
                          </a:solidFill>
                          <a:latin typeface="Helvetica" panose="020B0504020202030204" pitchFamily="34" charset="0"/>
                        </a:rPr>
                        <a:t>Years</a:t>
                      </a:r>
                      <a:r>
                        <a:rPr lang="en-US" sz="2000" baseline="0" dirty="0">
                          <a:solidFill>
                            <a:schemeClr val="bg1"/>
                          </a:solidFill>
                          <a:latin typeface="Helvetica" panose="020B0504020202030204" pitchFamily="34" charset="0"/>
                        </a:rPr>
                        <a:t> of Substantial Earnings </a:t>
                      </a:r>
                      <a:endParaRPr lang="en-US" sz="2000" dirty="0">
                        <a:solidFill>
                          <a:schemeClr val="bg1"/>
                        </a:solidFill>
                        <a:latin typeface="Helvetica" panose="020B0504020202030204" pitchFamily="34" charset="0"/>
                      </a:endParaRPr>
                    </a:p>
                  </a:txBody>
                  <a:tcPr marT="45730" marB="45730" anchor="ctr">
                    <a:solidFill>
                      <a:srgbClr val="007D7D"/>
                    </a:solidFill>
                  </a:tcPr>
                </a:tc>
                <a:tc>
                  <a:txBody>
                    <a:bodyPr/>
                    <a:lstStyle/>
                    <a:p>
                      <a:pPr algn="ctr"/>
                      <a:r>
                        <a:rPr lang="en-US" sz="2000" dirty="0">
                          <a:solidFill>
                            <a:schemeClr val="bg1"/>
                          </a:solidFill>
                          <a:latin typeface="Helvetica" panose="020B0504020202030204" pitchFamily="34" charset="0"/>
                        </a:rPr>
                        <a:t>% of First Factor You Receive</a:t>
                      </a:r>
                    </a:p>
                  </a:txBody>
                  <a:tcPr marT="45730" marB="45730" anchor="ctr">
                    <a:solidFill>
                      <a:srgbClr val="007D7D"/>
                    </a:solidFill>
                  </a:tcPr>
                </a:tc>
                <a:extLst>
                  <a:ext uri="{0D108BD9-81ED-4DB2-BD59-A6C34878D82A}">
                    <a16:rowId xmlns:a16="http://schemas.microsoft.com/office/drawing/2014/main" val="10000"/>
                  </a:ext>
                </a:extLst>
              </a:tr>
              <a:tr h="0">
                <a:tc>
                  <a:txBody>
                    <a:bodyPr/>
                    <a:lstStyle/>
                    <a:p>
                      <a:pPr algn="ctr"/>
                      <a:r>
                        <a:rPr lang="en-US" sz="2000" b="0" dirty="0">
                          <a:latin typeface="Helvetica" panose="020B0504020202030204" pitchFamily="34" charset="0"/>
                        </a:rPr>
                        <a:t>30 or more</a:t>
                      </a:r>
                    </a:p>
                  </a:txBody>
                  <a:tcPr marT="45730" marB="45730"/>
                </a:tc>
                <a:tc>
                  <a:txBody>
                    <a:bodyPr/>
                    <a:lstStyle/>
                    <a:p>
                      <a:pPr algn="ctr"/>
                      <a:r>
                        <a:rPr lang="en-US" sz="2000" b="0" dirty="0">
                          <a:latin typeface="Helvetica" panose="020B0504020202030204" pitchFamily="34" charset="0"/>
                        </a:rPr>
                        <a:t>90</a:t>
                      </a:r>
                    </a:p>
                  </a:txBody>
                  <a:tcPr marT="45730" marB="45730"/>
                </a:tc>
                <a:extLst>
                  <a:ext uri="{0D108BD9-81ED-4DB2-BD59-A6C34878D82A}">
                    <a16:rowId xmlns:a16="http://schemas.microsoft.com/office/drawing/2014/main" val="10001"/>
                  </a:ext>
                </a:extLst>
              </a:tr>
              <a:tr h="376242">
                <a:tc>
                  <a:txBody>
                    <a:bodyPr/>
                    <a:lstStyle/>
                    <a:p>
                      <a:pPr algn="ctr"/>
                      <a:r>
                        <a:rPr lang="en-US" sz="2000" dirty="0">
                          <a:latin typeface="Helvetica" panose="020B0504020202030204" pitchFamily="34" charset="0"/>
                        </a:rPr>
                        <a:t>29</a:t>
                      </a:r>
                    </a:p>
                  </a:txBody>
                  <a:tcPr marT="45730" marB="45730"/>
                </a:tc>
                <a:tc>
                  <a:txBody>
                    <a:bodyPr/>
                    <a:lstStyle/>
                    <a:p>
                      <a:pPr algn="ctr"/>
                      <a:r>
                        <a:rPr lang="en-US" sz="2000" dirty="0">
                          <a:latin typeface="Helvetica" panose="020B0504020202030204" pitchFamily="34" charset="0"/>
                        </a:rPr>
                        <a:t>85</a:t>
                      </a:r>
                    </a:p>
                  </a:txBody>
                  <a:tcPr marT="45730" marB="45730"/>
                </a:tc>
                <a:extLst>
                  <a:ext uri="{0D108BD9-81ED-4DB2-BD59-A6C34878D82A}">
                    <a16:rowId xmlns:a16="http://schemas.microsoft.com/office/drawing/2014/main" val="10002"/>
                  </a:ext>
                </a:extLst>
              </a:tr>
              <a:tr h="376242">
                <a:tc>
                  <a:txBody>
                    <a:bodyPr/>
                    <a:lstStyle/>
                    <a:p>
                      <a:pPr algn="ctr"/>
                      <a:r>
                        <a:rPr lang="en-US" sz="2000" u="none" dirty="0">
                          <a:latin typeface="Helvetica" panose="020B0504020202030204" pitchFamily="34" charset="0"/>
                        </a:rPr>
                        <a:t>28</a:t>
                      </a:r>
                    </a:p>
                  </a:txBody>
                  <a:tcPr marT="45730" marB="45730"/>
                </a:tc>
                <a:tc>
                  <a:txBody>
                    <a:bodyPr/>
                    <a:lstStyle/>
                    <a:p>
                      <a:pPr algn="ctr"/>
                      <a:r>
                        <a:rPr lang="en-US" sz="2000" dirty="0">
                          <a:latin typeface="Helvetica" panose="020B0504020202030204" pitchFamily="34" charset="0"/>
                        </a:rPr>
                        <a:t>80</a:t>
                      </a:r>
                    </a:p>
                  </a:txBody>
                  <a:tcPr marT="45730" marB="45730"/>
                </a:tc>
                <a:extLst>
                  <a:ext uri="{0D108BD9-81ED-4DB2-BD59-A6C34878D82A}">
                    <a16:rowId xmlns:a16="http://schemas.microsoft.com/office/drawing/2014/main" val="10003"/>
                  </a:ext>
                </a:extLst>
              </a:tr>
              <a:tr h="419558">
                <a:tc>
                  <a:txBody>
                    <a:bodyPr/>
                    <a:lstStyle/>
                    <a:p>
                      <a:pPr algn="ctr"/>
                      <a:r>
                        <a:rPr lang="en-US" sz="2000" dirty="0">
                          <a:latin typeface="Helvetica" panose="020B0504020202030204" pitchFamily="34" charset="0"/>
                        </a:rPr>
                        <a:t>27</a:t>
                      </a:r>
                      <a:endParaRPr lang="en-US" sz="2000" u="sng" dirty="0">
                        <a:latin typeface="Helvetica" panose="020B0504020202030204" pitchFamily="34" charset="0"/>
                      </a:endParaRPr>
                    </a:p>
                  </a:txBody>
                  <a:tcPr marT="45730" marB="45730"/>
                </a:tc>
                <a:tc>
                  <a:txBody>
                    <a:bodyPr/>
                    <a:lstStyle/>
                    <a:p>
                      <a:pPr algn="ctr"/>
                      <a:r>
                        <a:rPr lang="en-US" sz="2000" dirty="0">
                          <a:latin typeface="Helvetica" panose="020B0504020202030204" pitchFamily="34" charset="0"/>
                        </a:rPr>
                        <a:t>75</a:t>
                      </a:r>
                      <a:endParaRPr lang="en-US" sz="2000" u="sng" dirty="0">
                        <a:latin typeface="Helvetica" panose="020B0504020202030204" pitchFamily="34" charset="0"/>
                      </a:endParaRPr>
                    </a:p>
                  </a:txBody>
                  <a:tcPr marT="45730" marB="45730"/>
                </a:tc>
                <a:extLst>
                  <a:ext uri="{0D108BD9-81ED-4DB2-BD59-A6C34878D82A}">
                    <a16:rowId xmlns:a16="http://schemas.microsoft.com/office/drawing/2014/main" val="10004"/>
                  </a:ext>
                </a:extLst>
              </a:tr>
              <a:tr h="376242">
                <a:tc>
                  <a:txBody>
                    <a:bodyPr/>
                    <a:lstStyle/>
                    <a:p>
                      <a:pPr algn="ctr"/>
                      <a:r>
                        <a:rPr lang="en-US" sz="2000" b="0" i="0" u="none" dirty="0">
                          <a:latin typeface="Helvetica" panose="020B0504020202030204" pitchFamily="34" charset="0"/>
                        </a:rPr>
                        <a:t>26</a:t>
                      </a:r>
                    </a:p>
                  </a:txBody>
                  <a:tcPr marT="45730" marB="45730"/>
                </a:tc>
                <a:tc>
                  <a:txBody>
                    <a:bodyPr/>
                    <a:lstStyle/>
                    <a:p>
                      <a:pPr algn="ctr"/>
                      <a:r>
                        <a:rPr lang="en-US" sz="2000" b="0" i="0" u="none" dirty="0">
                          <a:latin typeface="Helvetica" panose="020B0504020202030204" pitchFamily="34" charset="0"/>
                        </a:rPr>
                        <a:t>70</a:t>
                      </a:r>
                    </a:p>
                  </a:txBody>
                  <a:tcPr marT="45730" marB="45730"/>
                </a:tc>
                <a:extLst>
                  <a:ext uri="{0D108BD9-81ED-4DB2-BD59-A6C34878D82A}">
                    <a16:rowId xmlns:a16="http://schemas.microsoft.com/office/drawing/2014/main" val="10005"/>
                  </a:ext>
                </a:extLst>
              </a:tr>
              <a:tr h="376242">
                <a:tc>
                  <a:txBody>
                    <a:bodyPr/>
                    <a:lstStyle/>
                    <a:p>
                      <a:pPr algn="ctr"/>
                      <a:r>
                        <a:rPr lang="en-US" sz="2000" b="0" i="0" u="none" dirty="0">
                          <a:latin typeface="Helvetica" panose="020B0504020202030204" pitchFamily="34" charset="0"/>
                        </a:rPr>
                        <a:t>25</a:t>
                      </a:r>
                    </a:p>
                  </a:txBody>
                  <a:tcPr marT="45730" marB="45730"/>
                </a:tc>
                <a:tc>
                  <a:txBody>
                    <a:bodyPr/>
                    <a:lstStyle/>
                    <a:p>
                      <a:pPr algn="ctr"/>
                      <a:r>
                        <a:rPr lang="en-US" sz="2000" b="0" i="0" u="none" dirty="0">
                          <a:latin typeface="Helvetica" panose="020B0504020202030204" pitchFamily="34" charset="0"/>
                        </a:rPr>
                        <a:t>65</a:t>
                      </a:r>
                    </a:p>
                  </a:txBody>
                  <a:tcPr marT="45730" marB="45730"/>
                </a:tc>
                <a:extLst>
                  <a:ext uri="{0D108BD9-81ED-4DB2-BD59-A6C34878D82A}">
                    <a16:rowId xmlns:a16="http://schemas.microsoft.com/office/drawing/2014/main" val="10006"/>
                  </a:ext>
                </a:extLst>
              </a:tr>
              <a:tr h="376242">
                <a:tc>
                  <a:txBody>
                    <a:bodyPr/>
                    <a:lstStyle/>
                    <a:p>
                      <a:pPr algn="ctr"/>
                      <a:r>
                        <a:rPr lang="en-US" sz="2000" b="0" i="0" u="none" dirty="0">
                          <a:latin typeface="Helvetica" panose="020B0504020202030204" pitchFamily="34" charset="0"/>
                        </a:rPr>
                        <a:t>24</a:t>
                      </a:r>
                    </a:p>
                  </a:txBody>
                  <a:tcPr marT="45730" marB="45730"/>
                </a:tc>
                <a:tc>
                  <a:txBody>
                    <a:bodyPr/>
                    <a:lstStyle/>
                    <a:p>
                      <a:pPr algn="ctr"/>
                      <a:r>
                        <a:rPr lang="en-US" sz="2000" b="0" i="0" u="none" dirty="0">
                          <a:latin typeface="Helvetica" panose="020B0504020202030204" pitchFamily="34" charset="0"/>
                        </a:rPr>
                        <a:t>60</a:t>
                      </a:r>
                    </a:p>
                  </a:txBody>
                  <a:tcPr marT="45730" marB="45730"/>
                </a:tc>
                <a:extLst>
                  <a:ext uri="{0D108BD9-81ED-4DB2-BD59-A6C34878D82A}">
                    <a16:rowId xmlns:a16="http://schemas.microsoft.com/office/drawing/2014/main" val="10007"/>
                  </a:ext>
                </a:extLst>
              </a:tr>
              <a:tr h="376242">
                <a:tc>
                  <a:txBody>
                    <a:bodyPr/>
                    <a:lstStyle/>
                    <a:p>
                      <a:pPr algn="ctr"/>
                      <a:r>
                        <a:rPr lang="en-US" sz="2000" b="0" i="0" u="none" dirty="0">
                          <a:latin typeface="Helvetica" panose="020B0504020202030204" pitchFamily="34" charset="0"/>
                        </a:rPr>
                        <a:t>23</a:t>
                      </a:r>
                    </a:p>
                  </a:txBody>
                  <a:tcPr marT="45730" marB="45730"/>
                </a:tc>
                <a:tc>
                  <a:txBody>
                    <a:bodyPr/>
                    <a:lstStyle/>
                    <a:p>
                      <a:pPr algn="ctr"/>
                      <a:r>
                        <a:rPr lang="en-US" sz="2000" b="0" i="0" u="none" dirty="0">
                          <a:latin typeface="Helvetica" panose="020B0504020202030204" pitchFamily="34" charset="0"/>
                        </a:rPr>
                        <a:t>55</a:t>
                      </a:r>
                    </a:p>
                  </a:txBody>
                  <a:tcPr marT="45730" marB="45730"/>
                </a:tc>
                <a:extLst>
                  <a:ext uri="{0D108BD9-81ED-4DB2-BD59-A6C34878D82A}">
                    <a16:rowId xmlns:a16="http://schemas.microsoft.com/office/drawing/2014/main" val="10008"/>
                  </a:ext>
                </a:extLst>
              </a:tr>
              <a:tr h="376242">
                <a:tc>
                  <a:txBody>
                    <a:bodyPr/>
                    <a:lstStyle/>
                    <a:p>
                      <a:pPr algn="ctr"/>
                      <a:r>
                        <a:rPr lang="en-US" sz="2000" b="0" i="0" u="none" dirty="0">
                          <a:latin typeface="Helvetica" panose="020B0504020202030204" pitchFamily="34" charset="0"/>
                        </a:rPr>
                        <a:t>22</a:t>
                      </a:r>
                    </a:p>
                  </a:txBody>
                  <a:tcPr marT="45730" marB="45730"/>
                </a:tc>
                <a:tc>
                  <a:txBody>
                    <a:bodyPr/>
                    <a:lstStyle/>
                    <a:p>
                      <a:pPr algn="ctr"/>
                      <a:r>
                        <a:rPr lang="en-US" sz="2000" b="0" i="0" u="none" dirty="0">
                          <a:latin typeface="Helvetica" panose="020B0504020202030204" pitchFamily="34" charset="0"/>
                        </a:rPr>
                        <a:t>50</a:t>
                      </a:r>
                    </a:p>
                  </a:txBody>
                  <a:tcPr marT="45730" marB="45730"/>
                </a:tc>
                <a:extLst>
                  <a:ext uri="{0D108BD9-81ED-4DB2-BD59-A6C34878D82A}">
                    <a16:rowId xmlns:a16="http://schemas.microsoft.com/office/drawing/2014/main" val="10009"/>
                  </a:ext>
                </a:extLst>
              </a:tr>
              <a:tr h="376242">
                <a:tc>
                  <a:txBody>
                    <a:bodyPr/>
                    <a:lstStyle/>
                    <a:p>
                      <a:pPr algn="ctr"/>
                      <a:r>
                        <a:rPr lang="en-US" sz="2000" b="0" i="0" u="none" dirty="0">
                          <a:latin typeface="Helvetica" panose="020B0504020202030204" pitchFamily="34" charset="0"/>
                        </a:rPr>
                        <a:t>21</a:t>
                      </a:r>
                    </a:p>
                  </a:txBody>
                  <a:tcPr marT="45730" marB="45730"/>
                </a:tc>
                <a:tc>
                  <a:txBody>
                    <a:bodyPr/>
                    <a:lstStyle/>
                    <a:p>
                      <a:pPr algn="ctr"/>
                      <a:r>
                        <a:rPr lang="en-US" sz="2000" b="0" i="0" u="none" dirty="0">
                          <a:latin typeface="Helvetica" panose="020B0504020202030204" pitchFamily="34" charset="0"/>
                        </a:rPr>
                        <a:t>45</a:t>
                      </a:r>
                    </a:p>
                  </a:txBody>
                  <a:tcPr marT="45730" marB="45730"/>
                </a:tc>
                <a:extLst>
                  <a:ext uri="{0D108BD9-81ED-4DB2-BD59-A6C34878D82A}">
                    <a16:rowId xmlns:a16="http://schemas.microsoft.com/office/drawing/2014/main" val="10010"/>
                  </a:ext>
                </a:extLst>
              </a:tr>
              <a:tr h="376242">
                <a:tc>
                  <a:txBody>
                    <a:bodyPr/>
                    <a:lstStyle/>
                    <a:p>
                      <a:pPr algn="ctr"/>
                      <a:r>
                        <a:rPr lang="en-US" sz="2000" b="0" i="0" u="none" dirty="0">
                          <a:latin typeface="Helvetica" panose="020B0504020202030204" pitchFamily="34" charset="0"/>
                        </a:rPr>
                        <a:t>20 or fewer</a:t>
                      </a:r>
                    </a:p>
                  </a:txBody>
                  <a:tcPr marT="45730" marB="45730"/>
                </a:tc>
                <a:tc>
                  <a:txBody>
                    <a:bodyPr/>
                    <a:lstStyle/>
                    <a:p>
                      <a:pPr algn="ctr"/>
                      <a:r>
                        <a:rPr lang="en-US" sz="2000" b="0" i="0" u="none" dirty="0">
                          <a:latin typeface="Helvetica" panose="020B0504020202030204" pitchFamily="34" charset="0"/>
                        </a:rPr>
                        <a:t>40</a:t>
                      </a:r>
                    </a:p>
                  </a:txBody>
                  <a:tcPr marT="45730" marB="45730"/>
                </a:tc>
                <a:extLst>
                  <a:ext uri="{0D108BD9-81ED-4DB2-BD59-A6C34878D82A}">
                    <a16:rowId xmlns:a16="http://schemas.microsoft.com/office/drawing/2014/main" val="10011"/>
                  </a:ext>
                </a:extLst>
              </a:tr>
            </a:tbl>
          </a:graphicData>
        </a:graphic>
      </p:graphicFrame>
      <p:cxnSp>
        <p:nvCxnSpPr>
          <p:cNvPr id="5" name="Straight Arrow Connector 4">
            <a:extLst>
              <a:ext uri="{FF2B5EF4-FFF2-40B4-BE49-F238E27FC236}">
                <a16:creationId xmlns:a16="http://schemas.microsoft.com/office/drawing/2014/main" id="{D79D31FF-E839-86D9-61F3-68D38761F60C}"/>
              </a:ext>
            </a:extLst>
          </p:cNvPr>
          <p:cNvCxnSpPr>
            <a:cxnSpLocks/>
          </p:cNvCxnSpPr>
          <p:nvPr/>
        </p:nvCxnSpPr>
        <p:spPr>
          <a:xfrm flipV="1">
            <a:off x="4182256" y="1630180"/>
            <a:ext cx="0" cy="3597639"/>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1472C9-C4E2-9D40-D90D-8401021EA89C}"/>
              </a:ext>
            </a:extLst>
          </p:cNvPr>
          <p:cNvCxnSpPr>
            <a:cxnSpLocks/>
          </p:cNvCxnSpPr>
          <p:nvPr/>
        </p:nvCxnSpPr>
        <p:spPr>
          <a:xfrm>
            <a:off x="3979889" y="5576341"/>
            <a:ext cx="2151088" cy="0"/>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15EE94-A142-DB6E-F18A-93E8DD2322C5}"/>
              </a:ext>
            </a:extLst>
          </p:cNvPr>
          <p:cNvSpPr/>
          <p:nvPr/>
        </p:nvSpPr>
        <p:spPr>
          <a:xfrm>
            <a:off x="1641423" y="507432"/>
            <a:ext cx="3057993" cy="774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21348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3D686-BAF5-030D-3DF3-15296C03ADE1}"/>
              </a:ext>
            </a:extLst>
          </p:cNvPr>
          <p:cNvPicPr>
            <a:picLocks noChangeAspect="1"/>
          </p:cNvPicPr>
          <p:nvPr/>
        </p:nvPicPr>
        <p:blipFill>
          <a:blip r:embed="rId2"/>
          <a:stretch>
            <a:fillRect/>
          </a:stretch>
        </p:blipFill>
        <p:spPr>
          <a:xfrm>
            <a:off x="284260" y="653479"/>
            <a:ext cx="5500530" cy="4915367"/>
          </a:xfrm>
          <a:prstGeom prst="rect">
            <a:avLst/>
          </a:prstGeom>
        </p:spPr>
      </p:pic>
      <p:pic>
        <p:nvPicPr>
          <p:cNvPr id="7" name="Picture 6">
            <a:extLst>
              <a:ext uri="{FF2B5EF4-FFF2-40B4-BE49-F238E27FC236}">
                <a16:creationId xmlns:a16="http://schemas.microsoft.com/office/drawing/2014/main" id="{78216D3A-95EB-636B-F4E5-23527BA57EC0}"/>
              </a:ext>
            </a:extLst>
          </p:cNvPr>
          <p:cNvPicPr>
            <a:picLocks noChangeAspect="1"/>
          </p:cNvPicPr>
          <p:nvPr/>
        </p:nvPicPr>
        <p:blipFill>
          <a:blip r:embed="rId3"/>
          <a:stretch>
            <a:fillRect/>
          </a:stretch>
        </p:blipFill>
        <p:spPr>
          <a:xfrm>
            <a:off x="5893865" y="653479"/>
            <a:ext cx="2680509" cy="1883190"/>
          </a:xfrm>
          <a:prstGeom prst="rect">
            <a:avLst/>
          </a:prstGeom>
        </p:spPr>
      </p:pic>
      <p:sp>
        <p:nvSpPr>
          <p:cNvPr id="8" name="TextBox 7">
            <a:extLst>
              <a:ext uri="{FF2B5EF4-FFF2-40B4-BE49-F238E27FC236}">
                <a16:creationId xmlns:a16="http://schemas.microsoft.com/office/drawing/2014/main" id="{2BA762CB-44C2-4AC6-74CD-A4FD4098637E}"/>
              </a:ext>
            </a:extLst>
          </p:cNvPr>
          <p:cNvSpPr txBox="1"/>
          <p:nvPr/>
        </p:nvSpPr>
        <p:spPr>
          <a:xfrm>
            <a:off x="1281035" y="25543"/>
            <a:ext cx="6651385" cy="461665"/>
          </a:xfrm>
          <a:prstGeom prst="rect">
            <a:avLst/>
          </a:prstGeom>
          <a:noFill/>
        </p:spPr>
        <p:txBody>
          <a:bodyPr wrap="square" rtlCol="0">
            <a:spAutoFit/>
          </a:bodyPr>
          <a:lstStyle/>
          <a:p>
            <a:r>
              <a:rPr lang="es-US" sz="2400" b="1" dirty="0" err="1">
                <a:latin typeface="+mj-lt"/>
              </a:rPr>
              <a:t>Yearly</a:t>
            </a:r>
            <a:r>
              <a:rPr lang="es-US" sz="2400" b="1" dirty="0">
                <a:latin typeface="+mj-lt"/>
              </a:rPr>
              <a:t> </a:t>
            </a:r>
            <a:r>
              <a:rPr lang="es-US" sz="2400" b="1" dirty="0" err="1">
                <a:latin typeface="+mj-lt"/>
              </a:rPr>
              <a:t>Earnings</a:t>
            </a:r>
            <a:r>
              <a:rPr lang="es-US" sz="2400" b="1" dirty="0">
                <a:latin typeface="+mj-lt"/>
              </a:rPr>
              <a:t> </a:t>
            </a:r>
            <a:r>
              <a:rPr lang="es-US" sz="2400" b="1" dirty="0" err="1">
                <a:latin typeface="+mj-lt"/>
              </a:rPr>
              <a:t>Amount</a:t>
            </a:r>
            <a:r>
              <a:rPr lang="es-US" sz="2400" b="1" dirty="0">
                <a:latin typeface="+mj-lt"/>
              </a:rPr>
              <a:t> </a:t>
            </a:r>
            <a:r>
              <a:rPr lang="es-US" sz="2400" b="1" dirty="0" err="1">
                <a:latin typeface="+mj-lt"/>
              </a:rPr>
              <a:t>Considered</a:t>
            </a:r>
            <a:r>
              <a:rPr lang="es-US" sz="2400" b="1" dirty="0">
                <a:latin typeface="+mj-lt"/>
              </a:rPr>
              <a:t> </a:t>
            </a:r>
            <a:r>
              <a:rPr lang="es-US" sz="2400" b="1" i="1" dirty="0" err="1">
                <a:latin typeface="+mj-lt"/>
              </a:rPr>
              <a:t>Substantial</a:t>
            </a:r>
            <a:r>
              <a:rPr lang="es-US" sz="2400" b="1" dirty="0">
                <a:latin typeface="+mj-lt"/>
              </a:rPr>
              <a:t>  </a:t>
            </a:r>
          </a:p>
        </p:txBody>
      </p:sp>
      <p:sp>
        <p:nvSpPr>
          <p:cNvPr id="9" name="TextBox 8">
            <a:extLst>
              <a:ext uri="{FF2B5EF4-FFF2-40B4-BE49-F238E27FC236}">
                <a16:creationId xmlns:a16="http://schemas.microsoft.com/office/drawing/2014/main" id="{C206A35E-4D08-B944-B1A7-283DE7800140}"/>
              </a:ext>
            </a:extLst>
          </p:cNvPr>
          <p:cNvSpPr txBox="1"/>
          <p:nvPr/>
        </p:nvSpPr>
        <p:spPr>
          <a:xfrm>
            <a:off x="6093502" y="3050498"/>
            <a:ext cx="2766238" cy="1200329"/>
          </a:xfrm>
          <a:prstGeom prst="rect">
            <a:avLst/>
          </a:prstGeom>
          <a:noFill/>
        </p:spPr>
        <p:txBody>
          <a:bodyPr wrap="square" rtlCol="0">
            <a:spAutoFit/>
          </a:bodyPr>
          <a:lstStyle/>
          <a:p>
            <a:r>
              <a:rPr lang="es-US" i="1" dirty="0"/>
              <a:t>In 2023, </a:t>
            </a:r>
            <a:r>
              <a:rPr lang="es-US" i="1" dirty="0" err="1"/>
              <a:t>gross</a:t>
            </a:r>
            <a:r>
              <a:rPr lang="es-US" i="1" dirty="0"/>
              <a:t> </a:t>
            </a:r>
            <a:r>
              <a:rPr lang="es-US" i="1" dirty="0" err="1"/>
              <a:t>earnings</a:t>
            </a:r>
            <a:r>
              <a:rPr lang="es-US" i="1" dirty="0"/>
              <a:t> </a:t>
            </a:r>
            <a:r>
              <a:rPr lang="es-US" i="1" dirty="0" err="1"/>
              <a:t>of</a:t>
            </a:r>
            <a:r>
              <a:rPr lang="es-US" i="1" dirty="0"/>
              <a:t> $29,700.00/</a:t>
            </a:r>
            <a:r>
              <a:rPr lang="es-US" i="1" dirty="0" err="1"/>
              <a:t>yr</a:t>
            </a:r>
            <a:r>
              <a:rPr lang="es-US" i="1" dirty="0"/>
              <a:t>. or more  </a:t>
            </a:r>
          </a:p>
          <a:p>
            <a:r>
              <a:rPr lang="es-US" i="1" dirty="0" err="1"/>
              <a:t>counts</a:t>
            </a:r>
            <a:r>
              <a:rPr lang="es-US" i="1" dirty="0"/>
              <a:t> as </a:t>
            </a:r>
            <a:r>
              <a:rPr lang="es-US" i="1" dirty="0" err="1"/>
              <a:t>substantial</a:t>
            </a:r>
            <a:r>
              <a:rPr lang="es-US" i="1" dirty="0"/>
              <a:t> for WEP </a:t>
            </a:r>
            <a:r>
              <a:rPr lang="es-US" i="1" dirty="0" err="1"/>
              <a:t>purposes</a:t>
            </a:r>
            <a:r>
              <a:rPr lang="es-US" i="1" dirty="0"/>
              <a:t>.</a:t>
            </a:r>
          </a:p>
        </p:txBody>
      </p:sp>
      <p:cxnSp>
        <p:nvCxnSpPr>
          <p:cNvPr id="11" name="Straight Arrow Connector 10">
            <a:extLst>
              <a:ext uri="{FF2B5EF4-FFF2-40B4-BE49-F238E27FC236}">
                <a16:creationId xmlns:a16="http://schemas.microsoft.com/office/drawing/2014/main" id="{DEE244C3-93EE-9222-4ECD-A544B53470A0}"/>
              </a:ext>
            </a:extLst>
          </p:cNvPr>
          <p:cNvCxnSpPr>
            <a:cxnSpLocks/>
          </p:cNvCxnSpPr>
          <p:nvPr/>
        </p:nvCxnSpPr>
        <p:spPr>
          <a:xfrm flipH="1" flipV="1">
            <a:off x="7142813" y="2577192"/>
            <a:ext cx="157397" cy="4733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14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hidden="1"/>
          <p:cNvSpPr>
            <a:spLocks noGrp="1"/>
          </p:cNvSpPr>
          <p:nvPr>
            <p:ph type="title"/>
          </p:nvPr>
        </p:nvSpPr>
        <p:spPr/>
        <p:txBody>
          <a:bodyPr/>
          <a:lstStyle/>
          <a:p>
            <a:r>
              <a:rPr lang="en-US" dirty="0"/>
              <a:t>Three Legged Stool</a:t>
            </a:r>
          </a:p>
        </p:txBody>
      </p:sp>
      <p:pic>
        <p:nvPicPr>
          <p:cNvPr id="20" name="Picture 19" descr="Social Security will only replace about 40% of your pre-retirement earnings. Therefore, you will need additional income sources such as pensions, savings, investments, and/or a retirement account to have a comfortable retire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604" y="494513"/>
            <a:ext cx="5645385" cy="4828450"/>
          </a:xfrm>
          <a:prstGeom prst="rect">
            <a:avLst/>
          </a:prstGeom>
        </p:spPr>
      </p:pic>
    </p:spTree>
    <p:extLst>
      <p:ext uri="{BB962C8B-B14F-4D97-AF65-F5344CB8AC3E}">
        <p14:creationId xmlns:p14="http://schemas.microsoft.com/office/powerpoint/2010/main" val="11512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949815"/>
            <a:ext cx="9144000" cy="624033"/>
          </a:xfrm>
          <a:prstGeom prst="rect">
            <a:avLst/>
          </a:prstGeom>
        </p:spPr>
        <p:txBody>
          <a:bodyPr>
            <a:normAutofit/>
          </a:bodyPr>
          <a:lstStyle/>
          <a:p>
            <a:r>
              <a:rPr lang="en-US" sz="2800" dirty="0">
                <a:solidFill>
                  <a:schemeClr val="tx2">
                    <a:lumMod val="75000"/>
                  </a:schemeClr>
                </a:solidFill>
                <a:ea typeface="+mn-ea"/>
                <a:cs typeface="+mn-cs"/>
              </a:rPr>
              <a:t>Who Can Get Benefits As A Spouse?</a:t>
            </a:r>
          </a:p>
        </p:txBody>
      </p:sp>
      <p:sp>
        <p:nvSpPr>
          <p:cNvPr id="3" name="Content Placeholder 2"/>
          <p:cNvSpPr>
            <a:spLocks noGrp="1"/>
          </p:cNvSpPr>
          <p:nvPr>
            <p:ph sz="quarter" idx="10"/>
          </p:nvPr>
        </p:nvSpPr>
        <p:spPr>
          <a:xfrm>
            <a:off x="548548" y="1645588"/>
            <a:ext cx="8200335" cy="2775860"/>
          </a:xfrm>
        </p:spPr>
        <p:txBody>
          <a:bodyPr/>
          <a:lstStyle/>
          <a:p>
            <a:pPr marL="22860" indent="0">
              <a:spcBef>
                <a:spcPts val="1200"/>
              </a:spcBef>
              <a:buClr>
                <a:srgbClr val="003366"/>
              </a:buClr>
              <a:buNone/>
            </a:pPr>
            <a:r>
              <a:rPr lang="en-US" sz="2000" i="1" dirty="0">
                <a:solidFill>
                  <a:srgbClr val="002060"/>
                </a:solidFill>
              </a:rPr>
              <a:t>Comparable lifetime SS wage earners will probably not be eligible :  </a:t>
            </a:r>
          </a:p>
          <a:p>
            <a:pPr marL="365760">
              <a:spcBef>
                <a:spcPts val="1200"/>
              </a:spcBef>
              <a:buClr>
                <a:srgbClr val="003366"/>
              </a:buClr>
            </a:pPr>
            <a:r>
              <a:rPr lang="en-US" sz="1600" dirty="0">
                <a:solidFill>
                  <a:srgbClr val="002060"/>
                </a:solidFill>
              </a:rPr>
              <a:t>Eligible only if your own SS is less than 50% of theirs;</a:t>
            </a:r>
          </a:p>
          <a:p>
            <a:pPr marL="365760">
              <a:spcBef>
                <a:spcPts val="1200"/>
              </a:spcBef>
              <a:buClr>
                <a:srgbClr val="003366"/>
              </a:buClr>
            </a:pPr>
            <a:r>
              <a:rPr lang="en-US" sz="1600" dirty="0">
                <a:solidFill>
                  <a:srgbClr val="002060"/>
                </a:solidFill>
              </a:rPr>
              <a:t>You would get your SS plus an amount on your spouse which  would bring your total benefit to be equal to ½ of your </a:t>
            </a:r>
            <a:r>
              <a:rPr lang="en-US" sz="1600" dirty="0" err="1">
                <a:solidFill>
                  <a:srgbClr val="002060"/>
                </a:solidFill>
              </a:rPr>
              <a:t>spouses’s</a:t>
            </a:r>
            <a:r>
              <a:rPr lang="en-US" sz="1600" dirty="0">
                <a:solidFill>
                  <a:srgbClr val="002060"/>
                </a:solidFill>
              </a:rPr>
              <a:t>;</a:t>
            </a:r>
          </a:p>
        </p:txBody>
      </p:sp>
      <p:sp>
        <p:nvSpPr>
          <p:cNvPr id="4" name="Rectangle 3"/>
          <p:cNvSpPr/>
          <p:nvPr/>
        </p:nvSpPr>
        <p:spPr>
          <a:xfrm>
            <a:off x="-327660" y="5915563"/>
            <a:ext cx="9144000" cy="400110"/>
          </a:xfrm>
          <a:prstGeom prst="rect">
            <a:avLst/>
          </a:prstGeom>
        </p:spPr>
        <p:txBody>
          <a:bodyPr wrap="square">
            <a:spAutoFit/>
          </a:bodyPr>
          <a:lstStyle/>
          <a:p>
            <a:pPr marL="0" marR="0" lvl="0" indent="0" algn="ctr" defTabSz="93154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Helvetica"/>
                <a:ea typeface="+mn-ea"/>
                <a:cs typeface="+mn-cs"/>
              </a:rPr>
              <a:t>ssa.gov/planners/retire/yourspouse.html</a:t>
            </a:r>
          </a:p>
        </p:txBody>
      </p:sp>
      <p:sp>
        <p:nvSpPr>
          <p:cNvPr id="6" name="TextBox 5">
            <a:extLst>
              <a:ext uri="{FF2B5EF4-FFF2-40B4-BE49-F238E27FC236}">
                <a16:creationId xmlns:a16="http://schemas.microsoft.com/office/drawing/2014/main" id="{AB0F0588-DA33-440C-2D2B-C71994D35EFA}"/>
              </a:ext>
            </a:extLst>
          </p:cNvPr>
          <p:cNvSpPr txBox="1"/>
          <p:nvPr/>
        </p:nvSpPr>
        <p:spPr>
          <a:xfrm>
            <a:off x="1352610" y="3222467"/>
            <a:ext cx="6592212" cy="1384995"/>
          </a:xfrm>
          <a:prstGeom prst="rect">
            <a:avLst/>
          </a:prstGeom>
          <a:noFill/>
        </p:spPr>
        <p:txBody>
          <a:bodyPr wrap="square" rtlCol="0">
            <a:spAutoFit/>
          </a:bodyPr>
          <a:lstStyle/>
          <a:p>
            <a:r>
              <a:rPr lang="es-US" sz="1400" i="1" dirty="0" err="1"/>
              <a:t>Example</a:t>
            </a:r>
            <a:r>
              <a:rPr lang="es-US" sz="1400" i="1" dirty="0"/>
              <a:t>: </a:t>
            </a:r>
            <a:r>
              <a:rPr lang="es-US" sz="1400" i="1" dirty="0" err="1"/>
              <a:t>Your</a:t>
            </a:r>
            <a:r>
              <a:rPr lang="es-US" sz="1400" i="1" dirty="0"/>
              <a:t> </a:t>
            </a:r>
            <a:r>
              <a:rPr lang="es-US" sz="1400" i="1" dirty="0" err="1"/>
              <a:t>spouse’s</a:t>
            </a:r>
            <a:r>
              <a:rPr lang="es-US" sz="1400" i="1" dirty="0"/>
              <a:t> SS </a:t>
            </a:r>
            <a:r>
              <a:rPr lang="es-US" sz="1400" i="1" dirty="0" err="1"/>
              <a:t>benefit</a:t>
            </a:r>
            <a:r>
              <a:rPr lang="es-US" sz="1400" i="1" dirty="0"/>
              <a:t>  = $1000/</a:t>
            </a:r>
            <a:r>
              <a:rPr lang="es-US" sz="1400" i="1" dirty="0" err="1"/>
              <a:t>mo</a:t>
            </a:r>
            <a:r>
              <a:rPr lang="es-US" sz="1400" i="1" dirty="0"/>
              <a:t>.  </a:t>
            </a:r>
          </a:p>
          <a:p>
            <a:r>
              <a:rPr lang="es-US" sz="1400" i="1" dirty="0"/>
              <a:t>                </a:t>
            </a:r>
            <a:r>
              <a:rPr lang="es-US" sz="1400" i="1" dirty="0" err="1"/>
              <a:t>Your</a:t>
            </a:r>
            <a:r>
              <a:rPr lang="es-US" sz="1400" i="1" dirty="0"/>
              <a:t> SS </a:t>
            </a:r>
            <a:r>
              <a:rPr lang="es-US" sz="1400" i="1" dirty="0" err="1"/>
              <a:t>benefit</a:t>
            </a:r>
            <a:r>
              <a:rPr lang="es-US" sz="1400" i="1" dirty="0"/>
              <a:t> = $400/</a:t>
            </a:r>
            <a:r>
              <a:rPr lang="es-US" sz="1400" i="1" dirty="0" err="1"/>
              <a:t>mo</a:t>
            </a:r>
            <a:r>
              <a:rPr lang="es-US" sz="1400" i="1" dirty="0"/>
              <a:t>.</a:t>
            </a:r>
          </a:p>
          <a:p>
            <a:r>
              <a:rPr lang="es-US" sz="1400" i="1" dirty="0"/>
              <a:t>                                                             </a:t>
            </a:r>
          </a:p>
          <a:p>
            <a:r>
              <a:rPr lang="es-US" sz="1400" i="1" dirty="0"/>
              <a:t>                </a:t>
            </a:r>
            <a:r>
              <a:rPr lang="es-US" sz="1400" i="1" dirty="0" err="1"/>
              <a:t>Combined</a:t>
            </a:r>
            <a:r>
              <a:rPr lang="es-US" sz="1400" i="1" dirty="0"/>
              <a:t> </a:t>
            </a:r>
            <a:r>
              <a:rPr lang="es-US" sz="1400" i="1" dirty="0" err="1"/>
              <a:t>max</a:t>
            </a:r>
            <a:r>
              <a:rPr lang="es-US" sz="1400" i="1" dirty="0"/>
              <a:t> </a:t>
            </a:r>
            <a:r>
              <a:rPr lang="es-US" sz="1400" i="1" dirty="0" err="1"/>
              <a:t>you</a:t>
            </a:r>
            <a:r>
              <a:rPr lang="es-US" sz="1400" i="1" dirty="0"/>
              <a:t> can </a:t>
            </a:r>
            <a:r>
              <a:rPr lang="es-US" sz="1400" i="1" dirty="0" err="1"/>
              <a:t>receive</a:t>
            </a:r>
            <a:r>
              <a:rPr lang="es-US" sz="1400" i="1" dirty="0"/>
              <a:t> </a:t>
            </a:r>
            <a:r>
              <a:rPr lang="es-US" sz="1400" i="1" dirty="0" err="1"/>
              <a:t>is</a:t>
            </a:r>
            <a:r>
              <a:rPr lang="es-US" sz="1400" i="1" dirty="0"/>
              <a:t> $500/</a:t>
            </a:r>
            <a:r>
              <a:rPr lang="es-US" sz="1400" i="1" dirty="0" err="1"/>
              <a:t>mo</a:t>
            </a:r>
            <a:r>
              <a:rPr lang="es-US" sz="1400" i="1" dirty="0"/>
              <a:t>. (</a:t>
            </a:r>
            <a:r>
              <a:rPr lang="en-US" sz="1400" i="1" dirty="0">
                <a:solidFill>
                  <a:srgbClr val="002060"/>
                </a:solidFill>
              </a:rPr>
              <a:t>½ of your spouse’s)</a:t>
            </a:r>
          </a:p>
          <a:p>
            <a:r>
              <a:rPr lang="en-US" sz="1400" i="1" dirty="0">
                <a:solidFill>
                  <a:srgbClr val="002060"/>
                </a:solidFill>
              </a:rPr>
              <a:t>	  </a:t>
            </a:r>
          </a:p>
          <a:p>
            <a:r>
              <a:rPr lang="en-US" sz="1400" i="1" dirty="0">
                <a:solidFill>
                  <a:srgbClr val="002060"/>
                </a:solidFill>
              </a:rPr>
              <a:t>                You would receive your $400 + $100 on spouse = $500 (½ of spouse’s)</a:t>
            </a:r>
            <a:endParaRPr lang="es-US" sz="1400" i="1" dirty="0"/>
          </a:p>
        </p:txBody>
      </p:sp>
      <p:sp>
        <p:nvSpPr>
          <p:cNvPr id="12" name="TextBox 11">
            <a:extLst>
              <a:ext uri="{FF2B5EF4-FFF2-40B4-BE49-F238E27FC236}">
                <a16:creationId xmlns:a16="http://schemas.microsoft.com/office/drawing/2014/main" id="{3AEC0882-C2C3-8883-ECFB-135018D94565}"/>
              </a:ext>
            </a:extLst>
          </p:cNvPr>
          <p:cNvSpPr txBox="1"/>
          <p:nvPr/>
        </p:nvSpPr>
        <p:spPr>
          <a:xfrm>
            <a:off x="548549" y="4710951"/>
            <a:ext cx="8301911" cy="1015663"/>
          </a:xfrm>
          <a:prstGeom prst="rect">
            <a:avLst/>
          </a:prstGeom>
          <a:noFill/>
        </p:spPr>
        <p:txBody>
          <a:bodyPr wrap="square">
            <a:spAutoFit/>
          </a:bodyPr>
          <a:lstStyle/>
          <a:p>
            <a:pPr marL="285750" indent="-285750">
              <a:buFont typeface="Arial" panose="020B0604020202020204" pitchFamily="34" charset="0"/>
              <a:buChar char="•"/>
            </a:pPr>
            <a:r>
              <a:rPr lang="en-US" sz="1600" dirty="0"/>
              <a:t>Does not reduce spouse’s benefit amount; </a:t>
            </a:r>
          </a:p>
          <a:p>
            <a:pPr marL="285750" indent="-285750">
              <a:buFont typeface="Arial" panose="020B0604020202020204" pitchFamily="34" charset="0"/>
              <a:buChar char="•"/>
            </a:pPr>
            <a:r>
              <a:rPr lang="en-US" sz="1600" dirty="0"/>
              <a:t>Spouse must be collecting for you to draw on their record: </a:t>
            </a:r>
            <a:r>
              <a:rPr lang="en-US" sz="1600" i="1" dirty="0"/>
              <a:t>Deemed filing</a:t>
            </a:r>
          </a:p>
          <a:p>
            <a:pPr marL="742950" lvl="1" indent="-285750">
              <a:buFont typeface="Arial" panose="020B0604020202020204" pitchFamily="34" charset="0"/>
              <a:buChar char="•"/>
            </a:pPr>
            <a:r>
              <a:rPr lang="en-US" sz="1400" i="1" dirty="0">
                <a:solidFill>
                  <a:srgbClr val="003366"/>
                </a:solidFill>
              </a:rPr>
              <a:t>Applies when filing at any age for people who turned age 62 after January 1, 2016.</a:t>
            </a:r>
          </a:p>
          <a:p>
            <a:pPr lvl="1"/>
            <a:r>
              <a:rPr lang="en-US" sz="1400" i="1" dirty="0"/>
              <a:t> </a:t>
            </a:r>
            <a:endParaRPr lang="es-US" sz="1400" i="1" dirty="0"/>
          </a:p>
        </p:txBody>
      </p:sp>
    </p:spTree>
    <p:extLst>
      <p:ext uri="{BB962C8B-B14F-4D97-AF65-F5344CB8AC3E}">
        <p14:creationId xmlns:p14="http://schemas.microsoft.com/office/powerpoint/2010/main" val="8120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41276"/>
            <a:ext cx="9144000" cy="1281586"/>
          </a:xfrm>
        </p:spPr>
        <p:txBody>
          <a:bodyPr>
            <a:normAutofit/>
          </a:bodyPr>
          <a:lstStyle/>
          <a:p>
            <a:pPr lvl="0" eaLnBrk="1" fontAlgn="auto" hangingPunct="1">
              <a:spcBef>
                <a:spcPts val="0"/>
              </a:spcBef>
              <a:spcAft>
                <a:spcPts val="0"/>
              </a:spcAft>
              <a:defRPr/>
            </a:pPr>
            <a:r>
              <a:rPr lang="en-US" sz="2800" dirty="0">
                <a:solidFill>
                  <a:srgbClr val="003366"/>
                </a:solidFill>
                <a:ea typeface="+mn-ea"/>
                <a:cs typeface="Times New Roman" panose="02020603050405020304" pitchFamily="18" charset="0"/>
              </a:rPr>
              <a:t>Why are Spouse and Survivor Benefits Reduced?</a:t>
            </a:r>
          </a:p>
        </p:txBody>
      </p:sp>
      <p:sp>
        <p:nvSpPr>
          <p:cNvPr id="5" name="Text Placeholder 4"/>
          <p:cNvSpPr>
            <a:spLocks noGrp="1"/>
          </p:cNvSpPr>
          <p:nvPr>
            <p:ph type="body" sz="quarter" idx="10"/>
          </p:nvPr>
        </p:nvSpPr>
        <p:spPr>
          <a:xfrm>
            <a:off x="322262" y="2440502"/>
            <a:ext cx="8499475" cy="3484410"/>
          </a:xfrm>
        </p:spPr>
        <p:txBody>
          <a:bodyPr/>
          <a:lstStyle/>
          <a:p>
            <a:pPr lvl="0" eaLnBrk="1" fontAlgn="auto" hangingPunct="1">
              <a:spcBef>
                <a:spcPts val="0"/>
              </a:spcBef>
              <a:spcAft>
                <a:spcPts val="0"/>
              </a:spcAft>
              <a:defRPr/>
            </a:pPr>
            <a:r>
              <a:rPr lang="en-US" sz="2400" dirty="0">
                <a:solidFill>
                  <a:srgbClr val="003366"/>
                </a:solidFill>
                <a:latin typeface="Helvetica" panose="020B0504020202030204" pitchFamily="34" charset="0"/>
              </a:rPr>
              <a:t>Benefits we pay to spouses and widow(</a:t>
            </a:r>
            <a:r>
              <a:rPr lang="en-US" sz="2400" dirty="0" err="1">
                <a:solidFill>
                  <a:srgbClr val="003366"/>
                </a:solidFill>
                <a:latin typeface="Helvetica" panose="020B0504020202030204" pitchFamily="34" charset="0"/>
              </a:rPr>
              <a:t>er</a:t>
            </a:r>
            <a:r>
              <a:rPr lang="en-US" sz="2400" dirty="0">
                <a:solidFill>
                  <a:srgbClr val="003366"/>
                </a:solidFill>
                <a:latin typeface="Helvetica" panose="020B0504020202030204" pitchFamily="34" charset="0"/>
              </a:rPr>
              <a:t>)’s are “dependent” benefits, originally designed to compensate spouses who stayed home to raise a family and were financially dependent on the working spouse. </a:t>
            </a:r>
          </a:p>
          <a:p>
            <a:pPr lvl="0" eaLnBrk="1" fontAlgn="auto" hangingPunct="1">
              <a:spcBef>
                <a:spcPts val="0"/>
              </a:spcBef>
              <a:spcAft>
                <a:spcPts val="0"/>
              </a:spcAft>
              <a:defRPr/>
            </a:pPr>
            <a:endParaRPr lang="en-US" sz="2400" dirty="0">
              <a:solidFill>
                <a:srgbClr val="003366"/>
              </a:solidFill>
              <a:latin typeface="Helvetica" panose="020B0504020202030204" pitchFamily="34" charset="0"/>
            </a:endParaRPr>
          </a:p>
          <a:p>
            <a:pPr lvl="0" eaLnBrk="1" fontAlgn="auto" hangingPunct="1">
              <a:spcBef>
                <a:spcPts val="0"/>
              </a:spcBef>
              <a:spcAft>
                <a:spcPts val="0"/>
              </a:spcAft>
              <a:defRPr/>
            </a:pPr>
            <a:r>
              <a:rPr lang="en-US" sz="2400" dirty="0">
                <a:solidFill>
                  <a:srgbClr val="003366"/>
                </a:solidFill>
                <a:latin typeface="Helvetica" panose="020B0504020202030204" pitchFamily="34" charset="0"/>
              </a:rPr>
              <a:t>The law requires a $ for $ offset on any spousal benefit  due after your own SS benefit is counted.</a:t>
            </a:r>
            <a:endParaRPr lang="en-US" sz="2400" dirty="0">
              <a:solidFill>
                <a:srgbClr val="003366"/>
              </a:solidFill>
            </a:endParaRPr>
          </a:p>
        </p:txBody>
      </p:sp>
    </p:spTree>
    <p:extLst>
      <p:ext uri="{BB962C8B-B14F-4D97-AF65-F5344CB8AC3E}">
        <p14:creationId xmlns:p14="http://schemas.microsoft.com/office/powerpoint/2010/main" val="35420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hart showing the differences between Social Security Disability Insurance and Supplemental Security Income." title="SSDI vs. SSI"/>
          <p:cNvSpPr>
            <a:spLocks noGrp="1"/>
          </p:cNvSpPr>
          <p:nvPr>
            <p:ph type="title"/>
          </p:nvPr>
        </p:nvSpPr>
        <p:spPr>
          <a:xfrm>
            <a:off x="1" y="0"/>
            <a:ext cx="9144000" cy="749030"/>
          </a:xfrm>
        </p:spPr>
        <p:txBody>
          <a:bodyPr/>
          <a:lstStyle/>
          <a:p>
            <a:r>
              <a:rPr lang="en-US" sz="4200" dirty="0"/>
              <a:t>Spouse vs. Surviving </a:t>
            </a:r>
            <a:r>
              <a:rPr lang="en-US" sz="4200" dirty="0">
                <a:solidFill>
                  <a:srgbClr val="002060"/>
                </a:solidFill>
              </a:rPr>
              <a:t>Spouse Benefits</a:t>
            </a:r>
          </a:p>
        </p:txBody>
      </p:sp>
      <p:graphicFrame>
        <p:nvGraphicFramePr>
          <p:cNvPr id="8" name="Content Placeholder 7" descr="Shows benefits available to Spouses vs Surviving Spouses, and when the benefit may start"/>
          <p:cNvGraphicFramePr>
            <a:graphicFrameLocks noGrp="1"/>
          </p:cNvGraphicFramePr>
          <p:nvPr>
            <p:ph sz="quarter" idx="11"/>
          </p:nvPr>
        </p:nvGraphicFramePr>
        <p:xfrm>
          <a:off x="419101" y="1143829"/>
          <a:ext cx="8305800" cy="3444240"/>
        </p:xfrm>
        <a:graphic>
          <a:graphicData uri="http://schemas.openxmlformats.org/drawingml/2006/table">
            <a:tbl>
              <a:tblPr firstRow="1" bandRow="1">
                <a:tableStyleId>{69CF1AB2-1976-4502-BF36-3FF5EA218861}</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34659">
                <a:tc>
                  <a:txBody>
                    <a:bodyPr/>
                    <a:lstStyle/>
                    <a:p>
                      <a:pPr algn="ctr"/>
                      <a:r>
                        <a:rPr lang="en-US" sz="2400" dirty="0"/>
                        <a:t>Spouse (</a:t>
                      </a:r>
                      <a:r>
                        <a:rPr lang="en-US" sz="2400" baseline="0" dirty="0"/>
                        <a:t>living</a:t>
                      </a:r>
                      <a:r>
                        <a:rPr lang="en-US" sz="2400" dirty="0"/>
                        <a:t>)</a:t>
                      </a:r>
                      <a:endParaRPr lang="en-US" sz="2400" b="0" dirty="0">
                        <a:solidFill>
                          <a:schemeClr val="tx1"/>
                        </a:solidFill>
                      </a:endParaRPr>
                    </a:p>
                  </a:txBody>
                  <a:tcPr/>
                </a:tc>
                <a:tc>
                  <a:txBody>
                    <a:bodyPr/>
                    <a:lstStyle/>
                    <a:p>
                      <a:pPr algn="ctr"/>
                      <a:r>
                        <a:rPr lang="en-US" sz="2400" dirty="0"/>
                        <a:t>Surviving Spouse (deceased)</a:t>
                      </a:r>
                      <a:r>
                        <a:rPr lang="en-US" sz="2400" baseline="0" dirty="0"/>
                        <a:t> </a:t>
                      </a:r>
                      <a:endParaRPr lang="en-US" sz="2400" b="0" dirty="0">
                        <a:solidFill>
                          <a:srgbClr val="002060"/>
                        </a:solidFill>
                      </a:endParaRPr>
                    </a:p>
                  </a:txBody>
                  <a:tcPr/>
                </a:tc>
                <a:extLst>
                  <a:ext uri="{0D108BD9-81ED-4DB2-BD59-A6C34878D82A}">
                    <a16:rowId xmlns:a16="http://schemas.microsoft.com/office/drawing/2014/main" val="10000"/>
                  </a:ext>
                </a:extLst>
              </a:tr>
              <a:tr h="62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 start as early as age 62</a:t>
                      </a:r>
                      <a:endParaRPr lang="en-US" sz="2200"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a:t>
                      </a:r>
                      <a:r>
                        <a:rPr lang="en-US" sz="2200" baseline="0" dirty="0"/>
                        <a:t> </a:t>
                      </a:r>
                      <a:r>
                        <a:rPr lang="en-US" sz="2200" dirty="0"/>
                        <a:t>start as early as age 60 or as early as 50 if disabled</a:t>
                      </a:r>
                    </a:p>
                  </a:txBody>
                  <a:tcPr/>
                </a:tc>
                <a:extLst>
                  <a:ext uri="{0D108BD9-81ED-4DB2-BD59-A6C34878D82A}">
                    <a16:rowId xmlns:a16="http://schemas.microsoft.com/office/drawing/2014/main" val="10001"/>
                  </a:ext>
                </a:extLst>
              </a:tr>
              <a:tr h="32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50% if you wait until FRA or later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71.5% at age 60, increases each month you wait</a:t>
                      </a: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Less than 50% if you start before FRA (reduction for each month you take benefit early)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100% if you start at FRA or later</a:t>
                      </a:r>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188100" y="4879891"/>
            <a:ext cx="8767802" cy="769441"/>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200" b="1" i="1" u="none" strike="noStrike" kern="1200" cap="none" spc="0" normalizeH="0" baseline="0" noProof="0" dirty="0">
                <a:ln>
                  <a:noFill/>
                </a:ln>
                <a:solidFill>
                  <a:srgbClr val="003366"/>
                </a:solidFill>
                <a:effectLst/>
                <a:uLnTx/>
                <a:uFillTx/>
                <a:latin typeface="Helvetica"/>
                <a:ea typeface="+mn-ea"/>
                <a:cs typeface="+mn-cs"/>
              </a:rPr>
              <a:t>Remember:</a:t>
            </a:r>
            <a:r>
              <a:rPr kumimoji="0" lang="en-US" sz="2200" b="1" i="1" u="none" strike="noStrike" kern="1200" cap="none" spc="0" normalizeH="0" noProof="0" dirty="0">
                <a:ln>
                  <a:noFill/>
                </a:ln>
                <a:solidFill>
                  <a:srgbClr val="003366"/>
                </a:solidFill>
                <a:effectLst/>
                <a:uLnTx/>
                <a:uFillTx/>
                <a:latin typeface="Helvetica"/>
                <a:ea typeface="+mn-ea"/>
                <a:cs typeface="+mn-cs"/>
              </a:rPr>
              <a:t> If you are working &amp; are not FRA, earnings may affect ability to draw benefits.</a:t>
            </a:r>
            <a:endParaRPr kumimoji="0" lang="en-US" sz="2200" b="1" i="1" u="none" strike="noStrike" kern="1200" cap="none" spc="0" normalizeH="0" baseline="0" noProof="0" dirty="0">
              <a:ln>
                <a:noFill/>
              </a:ln>
              <a:solidFill>
                <a:srgbClr val="003366"/>
              </a:solidFill>
              <a:effectLst/>
              <a:uLnTx/>
              <a:uFillTx/>
              <a:latin typeface="Helvetica"/>
              <a:ea typeface="+mn-ea"/>
              <a:cs typeface="+mn-cs"/>
            </a:endParaRPr>
          </a:p>
        </p:txBody>
      </p:sp>
      <p:sp>
        <p:nvSpPr>
          <p:cNvPr id="5" name="Rectangle 4"/>
          <p:cNvSpPr/>
          <p:nvPr/>
        </p:nvSpPr>
        <p:spPr>
          <a:xfrm>
            <a:off x="419101" y="5941155"/>
            <a:ext cx="9144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366">
                    <a:lumMod val="75000"/>
                  </a:srgbClr>
                </a:solidFill>
                <a:effectLst/>
                <a:uLnTx/>
                <a:uFillTx/>
                <a:latin typeface="Helvetica"/>
                <a:ea typeface="+mn-ea"/>
                <a:cs typeface="+mn-cs"/>
              </a:rPr>
              <a:t>ssa.gov/planners/survivors/ifyou.html#h6</a:t>
            </a:r>
          </a:p>
        </p:txBody>
      </p:sp>
    </p:spTree>
    <p:extLst>
      <p:ext uri="{BB962C8B-B14F-4D97-AF65-F5344CB8AC3E}">
        <p14:creationId xmlns:p14="http://schemas.microsoft.com/office/powerpoint/2010/main" val="28223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Choosing Between Retirement Benefits and Widow’s Benefits</a:t>
            </a:r>
          </a:p>
        </p:txBody>
      </p:sp>
      <p:sp>
        <p:nvSpPr>
          <p:cNvPr id="4" name="Content Placeholder 3"/>
          <p:cNvSpPr>
            <a:spLocks noGrp="1"/>
          </p:cNvSpPr>
          <p:nvPr>
            <p:ph sz="quarter" idx="10"/>
          </p:nvPr>
        </p:nvSpPr>
        <p:spPr>
          <a:xfrm>
            <a:off x="-397657" y="1227253"/>
            <a:ext cx="9694057" cy="3041559"/>
          </a:xfrm>
        </p:spPr>
        <p:txBody>
          <a:bodyPr/>
          <a:lstStyle/>
          <a:p>
            <a:pPr lvl="0" algn="ctr">
              <a:spcBef>
                <a:spcPts val="0"/>
              </a:spcBef>
              <a:buFont typeface="Wingdings" panose="05000000000000000000" pitchFamily="2" charset="2"/>
              <a:buChar char="Ø"/>
            </a:pPr>
            <a:r>
              <a:rPr lang="en-US" sz="2400" dirty="0">
                <a:solidFill>
                  <a:srgbClr val="003366"/>
                </a:solidFill>
              </a:rPr>
              <a:t>Only widows(</a:t>
            </a:r>
            <a:r>
              <a:rPr lang="en-US" sz="2400" dirty="0" err="1">
                <a:solidFill>
                  <a:srgbClr val="003366"/>
                </a:solidFill>
              </a:rPr>
              <a:t>ers</a:t>
            </a:r>
            <a:r>
              <a:rPr lang="en-US" sz="2400" dirty="0">
                <a:solidFill>
                  <a:srgbClr val="003366"/>
                </a:solidFill>
              </a:rPr>
              <a:t>) can take a benefit (on own record or on  deceased spouse’ record) then switch to a higher benefit later. </a:t>
            </a:r>
          </a:p>
          <a:p>
            <a:pPr marL="0" lvl="0" indent="0" algn="ctr">
              <a:spcBef>
                <a:spcPts val="0"/>
              </a:spcBef>
              <a:buNone/>
            </a:pPr>
            <a:endParaRPr lang="en-US" sz="2800" dirty="0">
              <a:solidFill>
                <a:srgbClr val="003366"/>
              </a:solidFill>
            </a:endParaRPr>
          </a:p>
          <a:p>
            <a:pPr marL="0" lvl="0" indent="0" algn="ctr">
              <a:spcBef>
                <a:spcPts val="0"/>
              </a:spcBef>
              <a:buNone/>
            </a:pPr>
            <a:r>
              <a:rPr lang="en-US" sz="2400" dirty="0">
                <a:solidFill>
                  <a:srgbClr val="003366"/>
                </a:solidFill>
              </a:rPr>
              <a:t>	</a:t>
            </a:r>
            <a:r>
              <a:rPr lang="en-US" sz="2400" b="1" dirty="0">
                <a:solidFill>
                  <a:srgbClr val="003366"/>
                </a:solidFill>
              </a:rPr>
              <a:t>Example:</a:t>
            </a:r>
            <a:r>
              <a:rPr lang="en-US" sz="2400" dirty="0">
                <a:solidFill>
                  <a:srgbClr val="003366"/>
                </a:solidFill>
              </a:rPr>
              <a:t> You can take a widows(</a:t>
            </a:r>
            <a:r>
              <a:rPr lang="en-US" sz="2400" dirty="0" err="1">
                <a:solidFill>
                  <a:srgbClr val="003366"/>
                </a:solidFill>
              </a:rPr>
              <a:t>ers</a:t>
            </a:r>
            <a:r>
              <a:rPr lang="en-US" sz="2400" dirty="0">
                <a:solidFill>
                  <a:srgbClr val="003366"/>
                </a:solidFill>
              </a:rPr>
              <a:t>) benefit as early as 60,</a:t>
            </a:r>
          </a:p>
          <a:p>
            <a:pPr marL="0" lvl="0" indent="0" algn="ctr">
              <a:spcBef>
                <a:spcPts val="0"/>
              </a:spcBef>
              <a:buNone/>
            </a:pPr>
            <a:r>
              <a:rPr lang="en-US" sz="2400" dirty="0">
                <a:solidFill>
                  <a:srgbClr val="003366"/>
                </a:solidFill>
              </a:rPr>
              <a:t>                             then switch to your own retirement record as soon as that benefit amount is higher.</a:t>
            </a:r>
          </a:p>
          <a:p>
            <a:pPr marL="0" lvl="0" indent="0" algn="ctr">
              <a:spcBef>
                <a:spcPts val="0"/>
              </a:spcBef>
              <a:buNone/>
            </a:pPr>
            <a:r>
              <a:rPr lang="en-US" dirty="0">
                <a:solidFill>
                  <a:srgbClr val="003366"/>
                </a:solidFill>
              </a:rPr>
              <a:t>OR</a:t>
            </a:r>
          </a:p>
          <a:p>
            <a:pPr marL="0" lvl="0" indent="0" algn="ctr">
              <a:spcBef>
                <a:spcPts val="0"/>
              </a:spcBef>
              <a:buNone/>
            </a:pPr>
            <a:r>
              <a:rPr lang="en-US" sz="2400" dirty="0">
                <a:solidFill>
                  <a:srgbClr val="003366"/>
                </a:solidFill>
              </a:rPr>
              <a:t>		      You can take your retirement as early as age 62, 			      then switch to surviving spouse’s at </a:t>
            </a:r>
            <a:r>
              <a:rPr lang="en-US" sz="2400" dirty="0">
                <a:solidFill>
                  <a:srgbClr val="002060"/>
                </a:solidFill>
              </a:rPr>
              <a:t>full retirement age </a:t>
            </a:r>
            <a:r>
              <a:rPr lang="en-US" sz="2400" dirty="0">
                <a:solidFill>
                  <a:srgbClr val="003366"/>
                </a:solidFill>
              </a:rPr>
              <a:t>if benefit is higher.</a:t>
            </a:r>
          </a:p>
        </p:txBody>
      </p:sp>
      <p:sp>
        <p:nvSpPr>
          <p:cNvPr id="3" name="Rectangle 2"/>
          <p:cNvSpPr/>
          <p:nvPr/>
        </p:nvSpPr>
        <p:spPr>
          <a:xfrm>
            <a:off x="283028" y="5162176"/>
            <a:ext cx="8512629" cy="707886"/>
          </a:xfrm>
          <a:prstGeom prst="rect">
            <a:avLst/>
          </a:prstGeom>
        </p:spPr>
        <p:txBody>
          <a:bodyPr wrap="square">
            <a:spAutoFit/>
          </a:bodyPr>
          <a:lstStyle/>
          <a:p>
            <a:pPr lvl="0" algn="ctr">
              <a:spcBef>
                <a:spcPts val="1200"/>
              </a:spcBef>
              <a:defRPr/>
            </a:pPr>
            <a:r>
              <a:rPr lang="en-US" sz="2000" b="1" i="1" dirty="0">
                <a:solidFill>
                  <a:srgbClr val="003366"/>
                </a:solidFill>
              </a:rPr>
              <a:t>Remember: If you are working &amp; are not FRA, earnings may affect ability to draw benefits.</a:t>
            </a:r>
          </a:p>
        </p:txBody>
      </p:sp>
    </p:spTree>
    <p:extLst>
      <p:ext uri="{BB962C8B-B14F-4D97-AF65-F5344CB8AC3E}">
        <p14:creationId xmlns:p14="http://schemas.microsoft.com/office/powerpoint/2010/main" val="293350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39754"/>
            <a:ext cx="9144000" cy="602680"/>
          </a:xfrm>
        </p:spPr>
        <p:txBody>
          <a:bodyPr/>
          <a:lstStyle/>
          <a:p>
            <a:r>
              <a:rPr lang="en-US" sz="3600" dirty="0">
                <a:solidFill>
                  <a:schemeClr val="tx2">
                    <a:lumMod val="75000"/>
                  </a:schemeClr>
                </a:solidFill>
              </a:rPr>
              <a:t>Benefits for Divorced Spouses</a:t>
            </a:r>
            <a:endParaRPr lang="en-US" sz="3600" dirty="0"/>
          </a:p>
        </p:txBody>
      </p:sp>
      <p:sp>
        <p:nvSpPr>
          <p:cNvPr id="6" name="Content Placeholder 5"/>
          <p:cNvSpPr>
            <a:spLocks noGrp="1"/>
          </p:cNvSpPr>
          <p:nvPr>
            <p:ph sz="quarter" idx="10"/>
          </p:nvPr>
        </p:nvSpPr>
        <p:spPr>
          <a:xfrm>
            <a:off x="184163" y="1759056"/>
            <a:ext cx="8959837" cy="3460114"/>
          </a:xfrm>
        </p:spPr>
        <p:txBody>
          <a:bodyPr/>
          <a:lstStyle/>
          <a:p>
            <a:pPr marL="0" indent="0">
              <a:buNone/>
            </a:pPr>
            <a:r>
              <a:rPr lang="en-US" sz="2400" dirty="0"/>
              <a:t>You might receive benefits on your former spouse's record (even if he/she has remarried) if:</a:t>
            </a:r>
          </a:p>
          <a:p>
            <a:pPr lvl="1">
              <a:buFont typeface="Arial" panose="020B0604020202020204" pitchFamily="34" charset="0"/>
              <a:buChar char="•"/>
            </a:pPr>
            <a:r>
              <a:rPr lang="en-US" sz="2200" dirty="0"/>
              <a:t>Benefit you would receive based on your own SS work is less than 50% of theirs </a:t>
            </a:r>
            <a:r>
              <a:rPr lang="en-US" sz="2200" u="sng" dirty="0"/>
              <a:t>and</a:t>
            </a:r>
            <a:r>
              <a:rPr lang="en-US" sz="2200" dirty="0"/>
              <a:t>: </a:t>
            </a:r>
          </a:p>
          <a:p>
            <a:pPr lvl="1">
              <a:buFont typeface="Arial" panose="020B0604020202020204" pitchFamily="34" charset="0"/>
              <a:buChar char="•"/>
            </a:pPr>
            <a:r>
              <a:rPr lang="en-US" sz="2200" dirty="0"/>
              <a:t>Marriage lasted at least 10 years;</a:t>
            </a:r>
          </a:p>
          <a:p>
            <a:pPr lvl="1">
              <a:buFont typeface="Arial" panose="020B0604020202020204" pitchFamily="34" charset="0"/>
              <a:buChar char="•"/>
            </a:pPr>
            <a:r>
              <a:rPr lang="en-US" sz="2200" dirty="0"/>
              <a:t>You are unmarried;</a:t>
            </a:r>
          </a:p>
          <a:p>
            <a:pPr lvl="1">
              <a:buFont typeface="Arial" panose="020B0604020202020204" pitchFamily="34" charset="0"/>
              <a:buChar char="•"/>
            </a:pPr>
            <a:r>
              <a:rPr lang="en-US" sz="2200" dirty="0"/>
              <a:t>You are age 62 or older;</a:t>
            </a:r>
          </a:p>
          <a:p>
            <a:pPr lvl="1">
              <a:buFont typeface="Arial" panose="020B0604020202020204" pitchFamily="34" charset="0"/>
              <a:buChar char="•"/>
            </a:pPr>
            <a:r>
              <a:rPr lang="en-US" sz="2200" dirty="0"/>
              <a:t>Your ex-spouse is at least 62 &amp; eligible for SS retirement or disability benefits (he/she does not have to be </a:t>
            </a:r>
            <a:r>
              <a:rPr lang="en-US" sz="2200" u="sng" dirty="0"/>
              <a:t>collecting).</a:t>
            </a:r>
          </a:p>
          <a:p>
            <a:pPr marL="0" indent="0">
              <a:buNone/>
            </a:pPr>
            <a:endParaRPr lang="en-US" dirty="0"/>
          </a:p>
        </p:txBody>
      </p:sp>
      <p:sp>
        <p:nvSpPr>
          <p:cNvPr id="3" name="Rectangle 2"/>
          <p:cNvSpPr/>
          <p:nvPr/>
        </p:nvSpPr>
        <p:spPr>
          <a:xfrm>
            <a:off x="2148913" y="5435792"/>
            <a:ext cx="5030333" cy="369332"/>
          </a:xfrm>
          <a:prstGeom prst="rect">
            <a:avLst/>
          </a:prstGeom>
        </p:spPr>
        <p:txBody>
          <a:bodyPr wrap="square">
            <a:spAutoFit/>
          </a:bodyPr>
          <a:lstStyle/>
          <a:p>
            <a:r>
              <a:rPr lang="en-US" b="1" dirty="0"/>
              <a:t>ssa.gov/planners/retire/yourdivspouse.html</a:t>
            </a:r>
          </a:p>
        </p:txBody>
      </p:sp>
    </p:spTree>
    <p:extLst>
      <p:ext uri="{BB962C8B-B14F-4D97-AF65-F5344CB8AC3E}">
        <p14:creationId xmlns:p14="http://schemas.microsoft.com/office/powerpoint/2010/main" val="201603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eaLnBrk="1" fontAlgn="auto" hangingPunct="1">
              <a:spcBef>
                <a:spcPts val="0"/>
              </a:spcBef>
              <a:spcAft>
                <a:spcPts val="0"/>
              </a:spcAft>
            </a:pPr>
            <a:r>
              <a:rPr lang="en-US" sz="3800">
                <a:solidFill>
                  <a:srgbClr val="003366"/>
                </a:solidFill>
                <a:ea typeface="+mn-ea"/>
                <a:cs typeface="Calibri" panose="020F0502020204030204" pitchFamily="34" charset="0"/>
              </a:rPr>
              <a:t>Government Pension Offset (GPO)</a:t>
            </a:r>
            <a:endParaRPr lang="en-US" sz="3800" dirty="0">
              <a:solidFill>
                <a:srgbClr val="003366"/>
              </a:solidFill>
              <a:ea typeface="+mn-ea"/>
              <a:cs typeface="Calibri" panose="020F0502020204030204" pitchFamily="34" charset="0"/>
            </a:endParaRPr>
          </a:p>
        </p:txBody>
      </p:sp>
      <p:sp>
        <p:nvSpPr>
          <p:cNvPr id="5" name="Text Placeholder 4"/>
          <p:cNvSpPr>
            <a:spLocks noGrp="1"/>
          </p:cNvSpPr>
          <p:nvPr>
            <p:ph type="body" sz="quarter" idx="10"/>
          </p:nvPr>
        </p:nvSpPr>
        <p:spPr/>
        <p:txBody>
          <a:bodyPr/>
          <a:lstStyle/>
          <a:p>
            <a:pPr marL="0" lvl="0" indent="0" eaLnBrk="1" fontAlgn="auto" hangingPunct="1">
              <a:spcBef>
                <a:spcPts val="0"/>
              </a:spcBef>
              <a:spcAft>
                <a:spcPts val="0"/>
              </a:spcAft>
              <a:buNone/>
              <a:defRPr/>
            </a:pPr>
            <a:r>
              <a:rPr lang="en-US" sz="2800" dirty="0">
                <a:solidFill>
                  <a:srgbClr val="003366"/>
                </a:solidFill>
                <a:latin typeface="Helvetica" panose="020B0504020202030204" pitchFamily="34" charset="0"/>
              </a:rPr>
              <a:t>If you receive a government pension based on work not covered by Social Security, your Social Security spouses, widows, or widowers benefit may be reduced.</a:t>
            </a:r>
          </a:p>
          <a:p>
            <a:pPr marL="0" lvl="0" indent="0" eaLnBrk="1" fontAlgn="auto" hangingPunct="1">
              <a:spcBef>
                <a:spcPts val="0"/>
              </a:spcBef>
              <a:spcAft>
                <a:spcPts val="0"/>
              </a:spcAft>
              <a:buNone/>
              <a:defRPr/>
            </a:pPr>
            <a:endParaRPr lang="en-US" sz="2800" dirty="0">
              <a:solidFill>
                <a:srgbClr val="003366"/>
              </a:solidFill>
              <a:latin typeface="Helvetica" panose="020B0504020202030204" pitchFamily="34" charset="0"/>
            </a:endParaRPr>
          </a:p>
          <a:p>
            <a:pPr marL="0" lvl="0" indent="0" eaLnBrk="1" fontAlgn="auto" hangingPunct="1">
              <a:spcBef>
                <a:spcPts val="0"/>
              </a:spcBef>
              <a:spcAft>
                <a:spcPts val="0"/>
              </a:spcAft>
              <a:buNone/>
              <a:defRPr/>
            </a:pPr>
            <a:r>
              <a:rPr lang="en-US" sz="2800" dirty="0">
                <a:solidFill>
                  <a:srgbClr val="003366"/>
                </a:solidFill>
                <a:latin typeface="Helvetica" panose="020B0504020202030204" pitchFamily="34" charset="0"/>
              </a:rPr>
              <a:t>2/3 of the gov pension is used to determine if you are eligible for a benefit on your spouse’s SS record.</a:t>
            </a:r>
          </a:p>
        </p:txBody>
      </p:sp>
    </p:spTree>
    <p:extLst>
      <p:ext uri="{BB962C8B-B14F-4D97-AF65-F5344CB8AC3E}">
        <p14:creationId xmlns:p14="http://schemas.microsoft.com/office/powerpoint/2010/main" val="220086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0376"/>
            <a:ext cx="8610600" cy="849086"/>
          </a:xfrm>
        </p:spPr>
        <p:txBody>
          <a:bodyPr/>
          <a:lstStyle/>
          <a:p>
            <a:pPr lvl="0" eaLnBrk="1" fontAlgn="auto" hangingPunct="1">
              <a:spcBef>
                <a:spcPts val="0"/>
              </a:spcBef>
              <a:spcAft>
                <a:spcPts val="0"/>
              </a:spcAft>
              <a:defRPr/>
            </a:pPr>
            <a:r>
              <a:rPr lang="en-US" sz="3800" dirty="0">
                <a:solidFill>
                  <a:srgbClr val="003366">
                    <a:lumMod val="75000"/>
                  </a:srgbClr>
                </a:solidFill>
                <a:ea typeface="+mn-ea"/>
                <a:cs typeface="+mn-cs"/>
              </a:rPr>
              <a:t>How GPO works</a:t>
            </a:r>
          </a:p>
        </p:txBody>
      </p:sp>
      <p:sp>
        <p:nvSpPr>
          <p:cNvPr id="6" name="TextBox 5">
            <a:extLst>
              <a:ext uri="{C183D7F6-B498-43B3-948B-1728B52AA6E4}">
                <adec:decorative xmlns:adec="http://schemas.microsoft.com/office/drawing/2017/decorative" xmlns="" val="1"/>
              </a:ext>
            </a:extLst>
          </p:cNvPr>
          <p:cNvSpPr txBox="1"/>
          <p:nvPr/>
        </p:nvSpPr>
        <p:spPr>
          <a:xfrm>
            <a:off x="0" y="5481935"/>
            <a:ext cx="9144000" cy="46166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4" name="Text Placeholder 3"/>
          <p:cNvSpPr>
            <a:spLocks noGrp="1"/>
          </p:cNvSpPr>
          <p:nvPr>
            <p:ph type="body" sz="quarter" idx="10"/>
          </p:nvPr>
        </p:nvSpPr>
        <p:spPr>
          <a:xfrm>
            <a:off x="284162" y="1527244"/>
            <a:ext cx="8499475" cy="4390049"/>
          </a:xfrm>
        </p:spPr>
        <p:txBody>
          <a:bodyPr/>
          <a:lstStyle/>
          <a:p>
            <a:pPr marL="0" lvl="0" indent="0" eaLnBrk="1" hangingPunct="1">
              <a:lnSpc>
                <a:spcPct val="150000"/>
              </a:lnSpc>
              <a:spcBef>
                <a:spcPct val="0"/>
              </a:spcBef>
              <a:buNone/>
              <a:defRPr/>
            </a:pPr>
            <a:r>
              <a:rPr lang="en-US" sz="2200" dirty="0">
                <a:solidFill>
                  <a:srgbClr val="002060"/>
                </a:solidFill>
                <a:latin typeface="Helvetica" panose="020B0504020202030204" pitchFamily="34" charset="0"/>
                <a:cs typeface="Arial" panose="020B0604020202020204" pitchFamily="34" charset="0"/>
              </a:rPr>
              <a:t>2/3 of amount of non-covered pension will be used to reduce the Social Security </a:t>
            </a:r>
            <a:r>
              <a:rPr lang="en-US" sz="2200" u="sng" dirty="0">
                <a:solidFill>
                  <a:srgbClr val="002060"/>
                </a:solidFill>
                <a:latin typeface="Helvetica" panose="020B0504020202030204" pitchFamily="34" charset="0"/>
                <a:cs typeface="Arial" panose="020B0604020202020204" pitchFamily="34" charset="0"/>
              </a:rPr>
              <a:t>spouse’s benefit.</a:t>
            </a:r>
            <a:r>
              <a:rPr lang="en-US" altLang="en-US" sz="2200" b="1" dirty="0">
                <a:solidFill>
                  <a:srgbClr val="002060"/>
                </a:solidFill>
                <a:cs typeface="Arial" panose="020B0604020202020204" pitchFamily="34" charset="0"/>
              </a:rPr>
              <a:t> </a:t>
            </a:r>
          </a:p>
          <a:p>
            <a:pPr marL="1257300" lvl="3" indent="0" eaLnBrk="1" hangingPunct="1">
              <a:lnSpc>
                <a:spcPct val="150000"/>
              </a:lnSpc>
              <a:spcBef>
                <a:spcPct val="0"/>
              </a:spcBef>
              <a:buNone/>
              <a:defRPr/>
            </a:pPr>
            <a:r>
              <a:rPr lang="en-US" altLang="en-US" sz="2200" b="1" dirty="0">
                <a:solidFill>
                  <a:srgbClr val="002060"/>
                </a:solidFill>
                <a:cs typeface="Arial" panose="020B0604020202020204" pitchFamily="34" charset="0"/>
              </a:rPr>
              <a:t>Example:</a:t>
            </a:r>
          </a:p>
          <a:p>
            <a:pPr marL="1257300" lvl="3" indent="0" eaLnBrk="1" hangingPunct="1">
              <a:lnSpc>
                <a:spcPct val="150000"/>
              </a:lnSpc>
              <a:spcBef>
                <a:spcPct val="0"/>
              </a:spcBef>
              <a:buNone/>
              <a:defRPr/>
            </a:pPr>
            <a:r>
              <a:rPr lang="en-US" altLang="en-US" sz="2200" dirty="0">
                <a:solidFill>
                  <a:srgbClr val="002060"/>
                </a:solidFill>
                <a:cs typeface="Arial" panose="020B0604020202020204" pitchFamily="34" charset="0"/>
              </a:rPr>
              <a:t>$2,100 non-covered pension, 2/3 = $1,400</a:t>
            </a:r>
          </a:p>
          <a:p>
            <a:pPr marL="1257300" lvl="3" indent="0" eaLnBrk="1" hangingPunct="1">
              <a:lnSpc>
                <a:spcPct val="150000"/>
              </a:lnSpc>
              <a:spcBef>
                <a:spcPct val="0"/>
              </a:spcBef>
              <a:buNone/>
              <a:defRPr/>
            </a:pPr>
            <a:r>
              <a:rPr lang="en-US" altLang="en-US" sz="2200" dirty="0">
                <a:solidFill>
                  <a:srgbClr val="002060"/>
                </a:solidFill>
                <a:cs typeface="Arial" panose="020B0604020202020204" pitchFamily="34" charset="0"/>
              </a:rPr>
              <a:t>Social Security spouse’s benefits = $1,150</a:t>
            </a:r>
          </a:p>
          <a:p>
            <a:pPr marL="1257300" lvl="3" indent="0" eaLnBrk="1" hangingPunct="1">
              <a:lnSpc>
                <a:spcPct val="150000"/>
              </a:lnSpc>
              <a:spcBef>
                <a:spcPct val="0"/>
              </a:spcBef>
              <a:buNone/>
              <a:defRPr/>
            </a:pPr>
            <a:r>
              <a:rPr lang="en-US" altLang="en-US" sz="2200" dirty="0">
                <a:solidFill>
                  <a:srgbClr val="002060"/>
                </a:solidFill>
                <a:cs typeface="Arial" panose="020B0604020202020204" pitchFamily="34" charset="0"/>
              </a:rPr>
              <a:t>No benefit payable by Social Security</a:t>
            </a:r>
          </a:p>
          <a:p>
            <a:pPr marL="0" lvl="0" indent="0" algn="ctr" eaLnBrk="1" hangingPunct="1">
              <a:spcBef>
                <a:spcPts val="1200"/>
              </a:spcBef>
              <a:buClr>
                <a:srgbClr val="FF0000"/>
              </a:buClr>
              <a:buNone/>
              <a:tabLst>
                <a:tab pos="1206500" algn="ctr"/>
                <a:tab pos="4000500" algn="ctr"/>
              </a:tabLst>
              <a:defRPr/>
            </a:pPr>
            <a:r>
              <a:rPr lang="en-US" sz="2200" dirty="0">
                <a:solidFill>
                  <a:srgbClr val="002060"/>
                </a:solidFill>
                <a:latin typeface="Helvetica" panose="020B0504020202030204" pitchFamily="34" charset="0"/>
                <a:cs typeface="Arial" panose="020B0604020202020204" pitchFamily="34" charset="0"/>
              </a:rPr>
              <a:t>Our Online GPO calculator allows you to estimate </a:t>
            </a:r>
            <a:br>
              <a:rPr lang="en-US" sz="2200" dirty="0">
                <a:solidFill>
                  <a:srgbClr val="002060"/>
                </a:solidFill>
                <a:latin typeface="Helvetica" panose="020B0504020202030204" pitchFamily="34" charset="0"/>
                <a:cs typeface="Arial" panose="020B0604020202020204" pitchFamily="34" charset="0"/>
              </a:rPr>
            </a:br>
            <a:r>
              <a:rPr lang="en-US" sz="2200" dirty="0">
                <a:solidFill>
                  <a:srgbClr val="002060"/>
                </a:solidFill>
                <a:latin typeface="Helvetica" panose="020B0504020202030204" pitchFamily="34" charset="0"/>
                <a:cs typeface="Arial" panose="020B0604020202020204" pitchFamily="34" charset="0"/>
              </a:rPr>
              <a:t>your Social Security benefit.</a:t>
            </a:r>
          </a:p>
          <a:p>
            <a:pPr marL="0" lvl="0" indent="0" algn="ctr" eaLnBrk="1" fontAlgn="auto" hangingPunct="1">
              <a:lnSpc>
                <a:spcPct val="150000"/>
              </a:lnSpc>
              <a:spcBef>
                <a:spcPts val="0"/>
              </a:spcBef>
              <a:spcAft>
                <a:spcPts val="0"/>
              </a:spcAft>
              <a:buNone/>
              <a:defRPr/>
            </a:pPr>
            <a:r>
              <a:rPr lang="en-US" sz="2400" dirty="0">
                <a:solidFill>
                  <a:prstClr val="white"/>
                </a:solidFill>
              </a:rPr>
              <a:t>ssa.gov/</a:t>
            </a:r>
            <a:r>
              <a:rPr lang="en-US" sz="2400" dirty="0" err="1">
                <a:solidFill>
                  <a:prstClr val="white"/>
                </a:solidFill>
              </a:rPr>
              <a:t>calc-gpo</a:t>
            </a:r>
            <a:r>
              <a:rPr lang="en-US" sz="2200" dirty="0">
                <a:solidFill>
                  <a:srgbClr val="002060"/>
                </a:solidFill>
                <a:latin typeface="Helvetica" panose="020B0504020202030204" pitchFamily="34" charset="0"/>
                <a:cs typeface="Arial" panose="020B0604020202020204" pitchFamily="34" charset="0"/>
              </a:rPr>
              <a:t> </a:t>
            </a:r>
          </a:p>
        </p:txBody>
      </p:sp>
      <p:sp>
        <p:nvSpPr>
          <p:cNvPr id="7" name="Rectangle 6">
            <a:extLst>
              <a:ext uri="{C183D7F6-B498-43B3-948B-1728B52AA6E4}">
                <adec:decorative xmlns:adec="http://schemas.microsoft.com/office/drawing/2017/decorative" xmlns="" val="1"/>
              </a:ext>
            </a:extLst>
          </p:cNvPr>
          <p:cNvSpPr/>
          <p:nvPr/>
        </p:nvSpPr>
        <p:spPr>
          <a:xfrm>
            <a:off x="1286327" y="2612571"/>
            <a:ext cx="6495143" cy="209731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9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0748"/>
            <a:ext cx="8610600" cy="849086"/>
          </a:xfrm>
        </p:spPr>
        <p:txBody>
          <a:bodyPr/>
          <a:lstStyle/>
          <a:p>
            <a:pPr lvl="0" eaLnBrk="1" fontAlgn="auto" hangingPunct="1">
              <a:spcBef>
                <a:spcPts val="0"/>
              </a:spcBef>
              <a:spcAft>
                <a:spcPts val="0"/>
              </a:spcAft>
              <a:defRPr/>
            </a:pPr>
            <a:r>
              <a:rPr lang="en-US" sz="3800" dirty="0">
                <a:solidFill>
                  <a:srgbClr val="003366">
                    <a:lumMod val="75000"/>
                  </a:srgbClr>
                </a:solidFill>
                <a:ea typeface="+mn-ea"/>
                <a:cs typeface="+mn-cs"/>
              </a:rPr>
              <a:t>How GPO works (continued)</a:t>
            </a:r>
          </a:p>
        </p:txBody>
      </p:sp>
      <p:sp>
        <p:nvSpPr>
          <p:cNvPr id="6" name="TextBox 5">
            <a:extLst>
              <a:ext uri="{C183D7F6-B498-43B3-948B-1728B52AA6E4}">
                <adec:decorative xmlns:adec="http://schemas.microsoft.com/office/drawing/2017/decorative" xmlns="" val="1"/>
              </a:ext>
            </a:extLst>
          </p:cNvPr>
          <p:cNvSpPr txBox="1"/>
          <p:nvPr/>
        </p:nvSpPr>
        <p:spPr>
          <a:xfrm>
            <a:off x="0" y="5481935"/>
            <a:ext cx="9144000" cy="46166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4" name="Text Placeholder 3"/>
          <p:cNvSpPr>
            <a:spLocks noGrp="1"/>
          </p:cNvSpPr>
          <p:nvPr>
            <p:ph type="body" sz="quarter" idx="10"/>
          </p:nvPr>
        </p:nvSpPr>
        <p:spPr>
          <a:xfrm>
            <a:off x="322262" y="1577713"/>
            <a:ext cx="8499475" cy="4205082"/>
          </a:xfrm>
        </p:spPr>
        <p:txBody>
          <a:bodyPr/>
          <a:lstStyle/>
          <a:p>
            <a:pPr marL="0" lvl="0" indent="0" eaLnBrk="1" hangingPunct="1">
              <a:spcBef>
                <a:spcPct val="0"/>
              </a:spcBef>
              <a:buNone/>
              <a:defRPr/>
            </a:pPr>
            <a:r>
              <a:rPr lang="en-US" sz="2200" dirty="0">
                <a:solidFill>
                  <a:srgbClr val="002060"/>
                </a:solidFill>
                <a:latin typeface="Helvetica" panose="020B0504020202030204" pitchFamily="34" charset="0"/>
                <a:cs typeface="Arial" panose="020B0604020202020204" pitchFamily="34" charset="0"/>
              </a:rPr>
              <a:t>2/3 of amount of non-covered pension will be used to reduce the Social Security </a:t>
            </a:r>
            <a:r>
              <a:rPr lang="en-US" sz="2200" u="sng" dirty="0">
                <a:solidFill>
                  <a:srgbClr val="002060"/>
                </a:solidFill>
                <a:latin typeface="Helvetica" panose="020B0504020202030204" pitchFamily="34" charset="0"/>
                <a:cs typeface="Arial" panose="020B0604020202020204" pitchFamily="34" charset="0"/>
              </a:rPr>
              <a:t>widow or widower’s benefit.</a:t>
            </a:r>
          </a:p>
          <a:p>
            <a:pPr marL="800100" lvl="2" indent="0" eaLnBrk="1" hangingPunct="1">
              <a:lnSpc>
                <a:spcPct val="200000"/>
              </a:lnSpc>
              <a:spcBef>
                <a:spcPct val="0"/>
              </a:spcBef>
              <a:buNone/>
              <a:defRPr/>
            </a:pPr>
            <a:r>
              <a:rPr lang="en-US" altLang="en-US" sz="2200" b="1" dirty="0">
                <a:solidFill>
                  <a:srgbClr val="002060"/>
                </a:solidFill>
                <a:cs typeface="Arial" panose="020B0604020202020204" pitchFamily="34" charset="0"/>
              </a:rPr>
              <a:t>Example:</a:t>
            </a:r>
          </a:p>
          <a:p>
            <a:pPr marL="800100" lvl="2" indent="0" eaLnBrk="1" hangingPunct="1">
              <a:lnSpc>
                <a:spcPct val="150000"/>
              </a:lnSpc>
              <a:spcBef>
                <a:spcPct val="0"/>
              </a:spcBef>
              <a:buNone/>
              <a:defRPr/>
            </a:pPr>
            <a:r>
              <a:rPr lang="en-US" altLang="en-US" sz="2200" dirty="0">
                <a:solidFill>
                  <a:srgbClr val="002060"/>
                </a:solidFill>
                <a:cs typeface="Arial" panose="020B0604020202020204" pitchFamily="34" charset="0"/>
              </a:rPr>
              <a:t>$2,100 non-covered pension, 2/3 = $1,400</a:t>
            </a:r>
          </a:p>
          <a:p>
            <a:pPr marL="800100" lvl="2" indent="0" eaLnBrk="1" hangingPunct="1">
              <a:lnSpc>
                <a:spcPct val="150000"/>
              </a:lnSpc>
              <a:spcBef>
                <a:spcPct val="0"/>
              </a:spcBef>
              <a:buNone/>
              <a:defRPr/>
            </a:pPr>
            <a:r>
              <a:rPr lang="en-US" altLang="en-US" sz="2200" dirty="0">
                <a:solidFill>
                  <a:srgbClr val="002060"/>
                </a:solidFill>
                <a:cs typeface="Arial" panose="020B0604020202020204" pitchFamily="34" charset="0"/>
              </a:rPr>
              <a:t>Social Security widow or widower’s benefits = $2,300</a:t>
            </a:r>
          </a:p>
          <a:p>
            <a:pPr marL="800100" lvl="2" indent="0" eaLnBrk="1" hangingPunct="1">
              <a:lnSpc>
                <a:spcPct val="150000"/>
              </a:lnSpc>
              <a:spcBef>
                <a:spcPct val="0"/>
              </a:spcBef>
              <a:buNone/>
              <a:defRPr/>
            </a:pPr>
            <a:r>
              <a:rPr lang="en-US" altLang="en-US" sz="2200" dirty="0">
                <a:solidFill>
                  <a:srgbClr val="002060"/>
                </a:solidFill>
                <a:cs typeface="Arial" panose="020B0604020202020204" pitchFamily="34" charset="0"/>
              </a:rPr>
              <a:t>Widow or widower’s benefit after GPO = $900</a:t>
            </a:r>
          </a:p>
          <a:p>
            <a:pPr marL="0" lvl="0" indent="0" algn="ctr" eaLnBrk="1" hangingPunct="1">
              <a:spcBef>
                <a:spcPts val="1200"/>
              </a:spcBef>
              <a:buClr>
                <a:srgbClr val="FF0000"/>
              </a:buClr>
              <a:buNone/>
              <a:tabLst>
                <a:tab pos="1206500" algn="ctr"/>
                <a:tab pos="4000500" algn="ctr"/>
              </a:tabLst>
              <a:defRPr/>
            </a:pPr>
            <a:r>
              <a:rPr lang="en-US" sz="2200" dirty="0">
                <a:solidFill>
                  <a:srgbClr val="002060"/>
                </a:solidFill>
                <a:latin typeface="Helvetica" panose="020B0504020202030204" pitchFamily="34" charset="0"/>
                <a:cs typeface="Arial" panose="020B0604020202020204" pitchFamily="34" charset="0"/>
              </a:rPr>
              <a:t>Our Online GPO calculator allows you to estimate </a:t>
            </a:r>
            <a:br>
              <a:rPr lang="en-US" sz="2200" dirty="0">
                <a:solidFill>
                  <a:srgbClr val="002060"/>
                </a:solidFill>
                <a:latin typeface="Helvetica" panose="020B0504020202030204" pitchFamily="34" charset="0"/>
                <a:cs typeface="Arial" panose="020B0604020202020204" pitchFamily="34" charset="0"/>
              </a:rPr>
            </a:br>
            <a:r>
              <a:rPr lang="en-US" sz="2200" dirty="0">
                <a:solidFill>
                  <a:srgbClr val="002060"/>
                </a:solidFill>
                <a:latin typeface="Helvetica" panose="020B0504020202030204" pitchFamily="34" charset="0"/>
                <a:cs typeface="Arial" panose="020B0604020202020204" pitchFamily="34" charset="0"/>
              </a:rPr>
              <a:t>your Social Security benefit.</a:t>
            </a:r>
          </a:p>
          <a:p>
            <a:pPr marL="0" lvl="0" indent="0" algn="ctr" eaLnBrk="1" fontAlgn="auto" hangingPunct="1">
              <a:lnSpc>
                <a:spcPct val="200000"/>
              </a:lnSpc>
              <a:spcBef>
                <a:spcPts val="0"/>
              </a:spcBef>
              <a:spcAft>
                <a:spcPts val="0"/>
              </a:spcAft>
              <a:buNone/>
              <a:defRPr/>
            </a:pPr>
            <a:r>
              <a:rPr lang="en-US" sz="2400" dirty="0">
                <a:solidFill>
                  <a:prstClr val="white"/>
                </a:solidFill>
              </a:rPr>
              <a:t>ssa.gov/</a:t>
            </a:r>
            <a:r>
              <a:rPr lang="en-US" sz="2400" dirty="0" err="1">
                <a:solidFill>
                  <a:prstClr val="white"/>
                </a:solidFill>
              </a:rPr>
              <a:t>calc-gpo</a:t>
            </a:r>
            <a:r>
              <a:rPr lang="en-US" sz="2200" dirty="0">
                <a:solidFill>
                  <a:srgbClr val="002060"/>
                </a:solidFill>
                <a:latin typeface="Helvetica" panose="020B0504020202030204" pitchFamily="34" charset="0"/>
                <a:cs typeface="Arial" panose="020B0604020202020204" pitchFamily="34" charset="0"/>
              </a:rPr>
              <a:t> </a:t>
            </a:r>
          </a:p>
        </p:txBody>
      </p:sp>
      <p:sp>
        <p:nvSpPr>
          <p:cNvPr id="5" name="Rectangle 4">
            <a:extLst>
              <a:ext uri="{C183D7F6-B498-43B3-948B-1728B52AA6E4}">
                <adec:decorative xmlns:adec="http://schemas.microsoft.com/office/drawing/2017/decorative" xmlns="" val="1"/>
              </a:ext>
            </a:extLst>
          </p:cNvPr>
          <p:cNvSpPr/>
          <p:nvPr/>
        </p:nvSpPr>
        <p:spPr>
          <a:xfrm>
            <a:off x="1018189" y="2446809"/>
            <a:ext cx="7031421" cy="213149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94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
            <a:ext cx="9144000" cy="762000"/>
          </a:xfrm>
        </p:spPr>
        <p:txBody>
          <a:bodyPr/>
          <a:lstStyle/>
          <a:p>
            <a:pPr lvl="0"/>
            <a:r>
              <a:rPr lang="en-US" altLang="en-US" sz="4800" b="0" i="1">
                <a:solidFill>
                  <a:srgbClr val="D12229"/>
                </a:solidFill>
                <a:latin typeface="Georgia" panose="02040502050405020303" pitchFamily="18" charset="0"/>
              </a:rPr>
              <a:t>my</a:t>
            </a:r>
            <a:r>
              <a:rPr lang="en-US" altLang="en-US" sz="4800" b="0" i="1">
                <a:solidFill>
                  <a:srgbClr val="002060"/>
                </a:solidFill>
                <a:latin typeface="Georgia" panose="02040502050405020303" pitchFamily="18" charset="0"/>
              </a:rPr>
              <a:t> </a:t>
            </a:r>
            <a:r>
              <a:rPr lang="en-US" altLang="en-US" sz="4800" b="0">
                <a:solidFill>
                  <a:srgbClr val="0054A6"/>
                </a:solidFill>
                <a:latin typeface="Georgia" panose="02040502050405020303" pitchFamily="18" charset="0"/>
              </a:rPr>
              <a:t>Social Security</a:t>
            </a:r>
            <a:endParaRPr lang="en-US"/>
          </a:p>
        </p:txBody>
      </p:sp>
      <p:pic>
        <p:nvPicPr>
          <p:cNvPr id="11" name="Content Placeholder 10" descr="Create your personal my Social Security account today. my Social Security is a convenient and secure suite of services designed to put you in control of your personal Social Security information, as well as help you manage your benefits when you are ready."/>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213806" y="1163490"/>
            <a:ext cx="8731940" cy="3903557"/>
          </a:xfrm>
          <a:prstGeom prst="rect">
            <a:avLst/>
          </a:prstGeom>
        </p:spPr>
      </p:pic>
      <p:sp>
        <p:nvSpPr>
          <p:cNvPr id="10" name="Content Placeholder 9"/>
          <p:cNvSpPr>
            <a:spLocks noGrp="1"/>
          </p:cNvSpPr>
          <p:nvPr>
            <p:ph sz="quarter" idx="11"/>
          </p:nvPr>
        </p:nvSpPr>
        <p:spPr>
          <a:xfrm>
            <a:off x="0" y="5151120"/>
            <a:ext cx="9144000" cy="578074"/>
          </a:xfrm>
        </p:spPr>
        <p:txBody>
          <a:bodyPr/>
          <a:lstStyle/>
          <a:p>
            <a:pPr marL="0" indent="0" algn="ctr">
              <a:buNone/>
            </a:pPr>
            <a:r>
              <a:rPr lang="en-US" altLang="en-US" b="1">
                <a:solidFill>
                  <a:srgbClr val="FFFFFF"/>
                </a:solidFill>
                <a:hlinkClick r:id="rId4"/>
              </a:rPr>
              <a:t>ssa.gov/</a:t>
            </a:r>
            <a:r>
              <a:rPr lang="en-US" altLang="en-US" b="1" err="1">
                <a:solidFill>
                  <a:srgbClr val="FFFFFF"/>
                </a:solidFill>
                <a:hlinkClick r:id="rId4"/>
              </a:rPr>
              <a:t>myaccount</a:t>
            </a:r>
            <a:endParaRPr lang="en-US" altLang="en-US" b="1">
              <a:solidFill>
                <a:srgbClr val="FFFFFF"/>
              </a:solidFill>
            </a:endParaRPr>
          </a:p>
          <a:p>
            <a:pPr marL="0" indent="0">
              <a:buNone/>
            </a:pPr>
            <a:endParaRPr lang="en-US"/>
          </a:p>
        </p:txBody>
      </p:sp>
    </p:spTree>
    <p:extLst>
      <p:ext uri="{BB962C8B-B14F-4D97-AF65-F5344CB8AC3E}">
        <p14:creationId xmlns:p14="http://schemas.microsoft.com/office/powerpoint/2010/main" val="71798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9144000" cy="69743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
        <p:nvSpPr>
          <p:cNvPr id="4" name="Content Placeholder 3"/>
          <p:cNvSpPr>
            <a:spLocks noGrp="1"/>
          </p:cNvSpPr>
          <p:nvPr>
            <p:ph sz="quarter" idx="11"/>
          </p:nvPr>
        </p:nvSpPr>
        <p:spPr>
          <a:xfrm>
            <a:off x="96253" y="881473"/>
            <a:ext cx="9047747" cy="5095053"/>
          </a:xfrm>
        </p:spPr>
        <p:txBody>
          <a:bodyPr/>
          <a:lstStyle/>
          <a:p>
            <a:pPr marL="0" indent="0">
              <a:buNone/>
              <a:defRPr/>
            </a:pPr>
            <a:r>
              <a:rPr lang="en-US" sz="2200" dirty="0"/>
              <a:t>If you </a:t>
            </a:r>
            <a:r>
              <a:rPr lang="en-US" sz="2200" u="sng" dirty="0"/>
              <a:t>do not receive benefits</a:t>
            </a:r>
            <a:r>
              <a:rPr lang="en-US" sz="2200" dirty="0"/>
              <a:t>, you can:</a:t>
            </a:r>
          </a:p>
          <a:p>
            <a:pPr marL="800100" lvl="1" indent="-342900">
              <a:spcBef>
                <a:spcPts val="600"/>
              </a:spcBef>
              <a:buFont typeface="Arial" panose="020B0604020202020204" pitchFamily="34" charset="0"/>
              <a:buChar char="•"/>
              <a:defRPr/>
            </a:pPr>
            <a:r>
              <a:rPr lang="en-US" sz="2000" dirty="0"/>
              <a:t>Request a replacement Social Security card</a:t>
            </a:r>
          </a:p>
          <a:p>
            <a:pPr marL="800100" lvl="1" indent="-342900">
              <a:spcBef>
                <a:spcPts val="600"/>
              </a:spcBef>
              <a:buFont typeface="Arial" panose="020B0604020202020204" pitchFamily="34" charset="0"/>
              <a:buChar char="•"/>
              <a:defRPr/>
            </a:pPr>
            <a:r>
              <a:rPr lang="en-US" sz="2000" dirty="0"/>
              <a:t>Retirement benefit estimates at different ages or dates when you want to start receiving benefits;</a:t>
            </a:r>
          </a:p>
          <a:p>
            <a:pPr marL="800100" lvl="1" indent="-342900">
              <a:spcBef>
                <a:spcPts val="600"/>
              </a:spcBef>
              <a:buFont typeface="Arial" panose="020B0604020202020204" pitchFamily="34" charset="0"/>
              <a:buChar char="•"/>
              <a:defRPr/>
            </a:pPr>
            <a:r>
              <a:rPr lang="en-US" sz="2000" dirty="0"/>
              <a:t>View possible spouse’s benefits; </a:t>
            </a:r>
          </a:p>
          <a:p>
            <a:pPr marL="800100" lvl="1" indent="-342900">
              <a:spcBef>
                <a:spcPts val="600"/>
              </a:spcBef>
              <a:buFont typeface="Arial" panose="020B0604020202020204" pitchFamily="34" charset="0"/>
              <a:buChar char="•"/>
              <a:defRPr/>
            </a:pPr>
            <a:r>
              <a:rPr lang="en-US" sz="2000" dirty="0"/>
              <a:t>When you file online: check the status of your application or appeal;</a:t>
            </a:r>
          </a:p>
          <a:p>
            <a:pPr marL="800100" lvl="1" indent="-342900">
              <a:spcBef>
                <a:spcPts val="600"/>
              </a:spcBef>
              <a:buFont typeface="Arial" panose="020B0604020202020204" pitchFamily="34" charset="0"/>
              <a:buChar char="•"/>
              <a:defRPr/>
            </a:pPr>
            <a:r>
              <a:rPr lang="en-US" sz="2000" dirty="0"/>
              <a:t>Get your </a:t>
            </a:r>
            <a:r>
              <a:rPr lang="en-US" sz="2000" i="1" dirty="0"/>
              <a:t>Social Security Statement </a:t>
            </a:r>
            <a:r>
              <a:rPr lang="en-US" sz="2000" dirty="0"/>
              <a:t>to review:</a:t>
            </a:r>
          </a:p>
          <a:p>
            <a:pPr lvl="2">
              <a:spcBef>
                <a:spcPts val="600"/>
              </a:spcBef>
              <a:spcAft>
                <a:spcPts val="0"/>
              </a:spcAft>
              <a:buFont typeface="Helvetica" panose="020B0504020202030204" pitchFamily="34" charset="0"/>
              <a:buChar char="–"/>
              <a:defRPr/>
            </a:pPr>
            <a:r>
              <a:rPr lang="en-US" sz="2000" dirty="0"/>
              <a:t>Estimates of your future retirement, disability, and survivor benefits;</a:t>
            </a:r>
          </a:p>
          <a:p>
            <a:pPr lvl="2">
              <a:spcBef>
                <a:spcPts val="600"/>
              </a:spcBef>
              <a:spcAft>
                <a:spcPts val="0"/>
              </a:spcAft>
              <a:buFont typeface="Helvetica" panose="020B0504020202030204" pitchFamily="34" charset="0"/>
              <a:buChar char="–"/>
              <a:defRPr/>
            </a:pPr>
            <a:r>
              <a:rPr lang="en-US" sz="2000" dirty="0"/>
              <a:t>Your earnings </a:t>
            </a:r>
            <a:r>
              <a:rPr lang="en-US" sz="2000" dirty="0">
                <a:solidFill>
                  <a:srgbClr val="002060"/>
                </a:solidFill>
              </a:rPr>
              <a:t>record</a:t>
            </a:r>
            <a:r>
              <a:rPr lang="en-US" sz="2000" dirty="0"/>
              <a:t>, to verify the amounts that we posted are correct; and</a:t>
            </a:r>
          </a:p>
          <a:p>
            <a:pPr lvl="2">
              <a:spcBef>
                <a:spcPts val="600"/>
              </a:spcBef>
              <a:spcAft>
                <a:spcPts val="0"/>
              </a:spcAft>
              <a:buFont typeface="Helvetica" panose="020B0504020202030204" pitchFamily="34" charset="0"/>
              <a:buChar char="–"/>
              <a:defRPr/>
            </a:pPr>
            <a:r>
              <a:rPr lang="en-US" sz="2000" dirty="0"/>
              <a:t>The estimated Social Security and Medicare taxes you’ve paid.</a:t>
            </a:r>
          </a:p>
        </p:txBody>
      </p:sp>
      <p:sp>
        <p:nvSpPr>
          <p:cNvPr id="5" name="Rectangle 4"/>
          <p:cNvSpPr/>
          <p:nvPr/>
        </p:nvSpPr>
        <p:spPr>
          <a:xfrm>
            <a:off x="794064" y="5351456"/>
            <a:ext cx="7281948" cy="430887"/>
          </a:xfrm>
          <a:prstGeom prst="rect">
            <a:avLst/>
          </a:prstGeom>
        </p:spPr>
        <p:txBody>
          <a:bodyPr wrap="square">
            <a:spAutoFit/>
          </a:bodyPr>
          <a:lstStyle/>
          <a:p>
            <a:pPr marL="227013" marR="0" lvl="1" indent="0" algn="ctr"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rPr>
              <a:t>ssa.gov/</a:t>
            </a:r>
            <a:r>
              <a:rPr kumimoji="0" lang="en-US" sz="2200" b="1" i="0" u="none" strike="noStrike" kern="1200" cap="none" spc="0" normalizeH="0" baseline="0" noProof="0" dirty="0" err="1">
                <a:ln>
                  <a:noFill/>
                </a:ln>
                <a:solidFill>
                  <a:srgbClr val="003366">
                    <a:lumMod val="75000"/>
                  </a:srgbClr>
                </a:solidFill>
                <a:effectLst/>
                <a:uLnTx/>
                <a:uFillTx/>
                <a:latin typeface="Helvetica"/>
                <a:ea typeface="+mn-ea"/>
                <a:cs typeface="+mn-cs"/>
              </a:rPr>
              <a:t>myaccount</a:t>
            </a:r>
            <a:r>
              <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rPr>
              <a:t>/what.html</a:t>
            </a:r>
          </a:p>
        </p:txBody>
      </p:sp>
    </p:spTree>
    <p:extLst>
      <p:ext uri="{BB962C8B-B14F-4D97-AF65-F5344CB8AC3E}">
        <p14:creationId xmlns:p14="http://schemas.microsoft.com/office/powerpoint/2010/main" val="22383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389"/>
            <a:ext cx="9144000" cy="622136"/>
          </a:xfrm>
        </p:spPr>
        <p:txBody>
          <a:bodyPr/>
          <a:lstStyle/>
          <a:p>
            <a:pPr lvl="0"/>
            <a:r>
              <a:rPr lang="en-US" altLang="en-US" sz="3400">
                <a:solidFill>
                  <a:srgbClr val="002060"/>
                </a:solidFill>
                <a:latin typeface="Times New Roman" panose="02020603050405020304" pitchFamily="18" charset="0"/>
              </a:rPr>
              <a:t>How Do You Qualify for Retirement Benefits?</a:t>
            </a:r>
            <a:endParaRPr lang="en-US" sz="3400"/>
          </a:p>
        </p:txBody>
      </p:sp>
      <p:sp>
        <p:nvSpPr>
          <p:cNvPr id="3" name="Content Placeholder 2"/>
          <p:cNvSpPr>
            <a:spLocks noGrp="1"/>
          </p:cNvSpPr>
          <p:nvPr>
            <p:ph sz="quarter" idx="10"/>
          </p:nvPr>
        </p:nvSpPr>
        <p:spPr>
          <a:xfrm>
            <a:off x="581891" y="1731525"/>
            <a:ext cx="8229600" cy="3017769"/>
          </a:xfrm>
        </p:spPr>
        <p:txBody>
          <a:bodyPr/>
          <a:lstStyle/>
          <a:p>
            <a:pPr>
              <a:spcBef>
                <a:spcPts val="1200"/>
              </a:spcBef>
              <a:buClr>
                <a:srgbClr val="002060"/>
              </a:buClr>
              <a:defRPr/>
            </a:pPr>
            <a:r>
              <a:rPr lang="en-US" altLang="en-US" sz="2700">
                <a:solidFill>
                  <a:srgbClr val="002060"/>
                </a:solidFill>
              </a:rPr>
              <a:t>By earning “credits” when you work and pay Social Security taxes</a:t>
            </a:r>
          </a:p>
          <a:p>
            <a:pPr>
              <a:spcBef>
                <a:spcPts val="1200"/>
              </a:spcBef>
              <a:buClr>
                <a:srgbClr val="002060"/>
              </a:buClr>
              <a:defRPr/>
            </a:pPr>
            <a:r>
              <a:rPr lang="en-US" altLang="en-US" sz="2700">
                <a:solidFill>
                  <a:srgbClr val="002060"/>
                </a:solidFill>
              </a:rPr>
              <a:t>You need 40 credits (10 years of work) and you must be 62 or older</a:t>
            </a:r>
          </a:p>
          <a:p>
            <a:pPr>
              <a:spcBef>
                <a:spcPts val="1200"/>
              </a:spcBef>
              <a:buClr>
                <a:srgbClr val="002060"/>
              </a:buClr>
              <a:defRPr/>
            </a:pPr>
            <a:r>
              <a:rPr lang="en-US" altLang="en-US" sz="2700">
                <a:solidFill>
                  <a:srgbClr val="002060"/>
                </a:solidFill>
              </a:rPr>
              <a:t>Each $1,640 in earnings gives you one credit</a:t>
            </a:r>
          </a:p>
          <a:p>
            <a:pPr>
              <a:spcBef>
                <a:spcPts val="1200"/>
              </a:spcBef>
              <a:buClr>
                <a:srgbClr val="002060"/>
              </a:buClr>
              <a:defRPr/>
            </a:pPr>
            <a:r>
              <a:rPr lang="en-US" altLang="en-US" sz="2700">
                <a:solidFill>
                  <a:srgbClr val="002060"/>
                </a:solidFill>
              </a:rPr>
              <a:t>You can earn a maximum of 4 credits per year</a:t>
            </a:r>
          </a:p>
        </p:txBody>
      </p:sp>
      <p:sp>
        <p:nvSpPr>
          <p:cNvPr id="4" name="Rectangle 3"/>
          <p:cNvSpPr/>
          <p:nvPr/>
        </p:nvSpPr>
        <p:spPr>
          <a:xfrm>
            <a:off x="0" y="4749294"/>
            <a:ext cx="9137275" cy="430887"/>
          </a:xfrm>
          <a:prstGeom prst="rect">
            <a:avLst/>
          </a:prstGeom>
        </p:spPr>
        <p:txBody>
          <a:bodyPr wrap="square">
            <a:spAutoFit/>
          </a:bodyPr>
          <a:lstStyle/>
          <a:p>
            <a:pPr algn="ctr">
              <a:spcBef>
                <a:spcPts val="1200"/>
              </a:spcBef>
              <a:buClr>
                <a:srgbClr val="002060"/>
              </a:buClr>
              <a:defRPr/>
            </a:pPr>
            <a:r>
              <a:rPr lang="en-US" altLang="en-US" sz="2200" b="1" i="1">
                <a:solidFill>
                  <a:srgbClr val="002060"/>
                </a:solidFill>
              </a:rPr>
              <a:t>Note: To earn 4 credits in 2023, you must earn at least $6,560.  </a:t>
            </a:r>
          </a:p>
        </p:txBody>
      </p:sp>
      <p:sp>
        <p:nvSpPr>
          <p:cNvPr id="5" name="Rectangle 4"/>
          <p:cNvSpPr/>
          <p:nvPr/>
        </p:nvSpPr>
        <p:spPr>
          <a:xfrm>
            <a:off x="0" y="5295266"/>
            <a:ext cx="9144000" cy="461665"/>
          </a:xfrm>
          <a:prstGeom prst="rect">
            <a:avLst/>
          </a:prstGeom>
        </p:spPr>
        <p:txBody>
          <a:bodyPr wrap="square">
            <a:spAutoFit/>
          </a:bodyPr>
          <a:lstStyle/>
          <a:p>
            <a:pPr algn="ctr"/>
            <a:r>
              <a:rPr lang="en-US" sz="2400" b="1">
                <a:solidFill>
                  <a:schemeClr val="tx1">
                    <a:lumMod val="75000"/>
                  </a:schemeClr>
                </a:solidFill>
                <a:hlinkClick r:id="rId3"/>
              </a:rPr>
              <a:t>ssa.gov/planners/credits.html</a:t>
            </a:r>
            <a:endParaRPr lang="en-US" sz="2400" b="1">
              <a:solidFill>
                <a:schemeClr val="tx1">
                  <a:lumMod val="75000"/>
                </a:schemeClr>
              </a:solidFill>
            </a:endParaRPr>
          </a:p>
        </p:txBody>
      </p:sp>
    </p:spTree>
    <p:extLst>
      <p:ext uri="{BB962C8B-B14F-4D97-AF65-F5344CB8AC3E}">
        <p14:creationId xmlns:p14="http://schemas.microsoft.com/office/powerpoint/2010/main" val="22829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673" y="482204"/>
            <a:ext cx="3184264" cy="835645"/>
          </a:xfrm>
        </p:spPr>
        <p:txBody>
          <a:bodyPr/>
          <a:lstStyle/>
          <a:p>
            <a:pPr lvl="0"/>
            <a:r>
              <a:rPr lang="en-US" altLang="en-US" sz="3400">
                <a:solidFill>
                  <a:schemeClr val="bg1"/>
                </a:solidFill>
                <a:cs typeface="Calibri" pitchFamily="34" charset="0"/>
              </a:rPr>
              <a:t>Social </a:t>
            </a:r>
            <a:r>
              <a:rPr lang="en-US" altLang="en-US" sz="3400" err="1">
                <a:solidFill>
                  <a:schemeClr val="bg1"/>
                </a:solidFill>
                <a:cs typeface="Calibri" pitchFamily="34" charset="0"/>
              </a:rPr>
              <a:t>Securiaaty</a:t>
            </a:r>
            <a:r>
              <a:rPr lang="en-US" altLang="en-US" sz="3400">
                <a:solidFill>
                  <a:schemeClr val="bg1"/>
                </a:solidFill>
                <a:cs typeface="Calibri" pitchFamily="34" charset="0"/>
              </a:rPr>
              <a:t> Statement</a:t>
            </a:r>
            <a:endParaRPr lang="en-US" sz="3400">
              <a:solidFill>
                <a:schemeClr val="bg1"/>
              </a:solidFill>
            </a:endParaRPr>
          </a:p>
        </p:txBody>
      </p:sp>
      <p:pic>
        <p:nvPicPr>
          <p:cNvPr id="3" name="Picture 2" descr="Screenshot of the front page of a sample Social Security statement.">
            <a:extLst>
              <a:ext uri="{FF2B5EF4-FFF2-40B4-BE49-F238E27FC236}">
                <a16:creationId xmlns:a16="http://schemas.microsoft.com/office/drawing/2014/main" id="{32A6D7DB-9EB6-4B45-A255-137CCCD3B0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3777" y="152132"/>
            <a:ext cx="4163468" cy="5388019"/>
          </a:xfrm>
          <a:prstGeom prst="rect">
            <a:avLst/>
          </a:prstGeom>
        </p:spPr>
      </p:pic>
      <p:pic>
        <p:nvPicPr>
          <p:cNvPr id="6" name="Picture 5" descr="Screenshot of the back page of a sample Social Security statement.">
            <a:extLst>
              <a:ext uri="{FF2B5EF4-FFF2-40B4-BE49-F238E27FC236}">
                <a16:creationId xmlns:a16="http://schemas.microsoft.com/office/drawing/2014/main" id="{23311D4D-50DD-40A2-84F8-8335736730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6757" y="152133"/>
            <a:ext cx="4163468" cy="5388019"/>
          </a:xfrm>
          <a:prstGeom prst="rect">
            <a:avLst/>
          </a:prstGeom>
        </p:spPr>
      </p:pic>
    </p:spTree>
    <p:extLst>
      <p:ext uri="{BB962C8B-B14F-4D97-AF65-F5344CB8AC3E}">
        <p14:creationId xmlns:p14="http://schemas.microsoft.com/office/powerpoint/2010/main" val="6369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772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
        <p:nvSpPr>
          <p:cNvPr id="3" name="Content Placeholder 2"/>
          <p:cNvSpPr>
            <a:spLocks noGrp="1"/>
          </p:cNvSpPr>
          <p:nvPr>
            <p:ph sz="quarter" idx="11"/>
          </p:nvPr>
        </p:nvSpPr>
        <p:spPr>
          <a:xfrm>
            <a:off x="356164" y="1229881"/>
            <a:ext cx="8747759" cy="4815839"/>
          </a:xfrm>
        </p:spPr>
        <p:txBody>
          <a:bodyPr/>
          <a:lstStyle/>
          <a:p>
            <a:pPr marL="0" indent="0">
              <a:buNone/>
              <a:defRPr/>
            </a:pPr>
            <a:r>
              <a:rPr lang="en-US" sz="2100" dirty="0"/>
              <a:t>If you </a:t>
            </a:r>
            <a:r>
              <a:rPr lang="en-US" sz="2100" u="sng" dirty="0"/>
              <a:t>receive benefits </a:t>
            </a:r>
            <a:r>
              <a:rPr lang="en-US" sz="2100" dirty="0"/>
              <a:t>or have Medicare, you can:</a:t>
            </a:r>
          </a:p>
          <a:p>
            <a:pPr marL="569913" lvl="1" indent="-342900">
              <a:spcBef>
                <a:spcPts val="600"/>
              </a:spcBef>
              <a:buFont typeface="Arial" panose="020B0604020202020204" pitchFamily="34" charset="0"/>
              <a:buChar char="•"/>
              <a:defRPr/>
            </a:pPr>
            <a:endParaRPr lang="en-US" sz="1900" dirty="0"/>
          </a:p>
          <a:p>
            <a:pPr marL="569913" lvl="1" indent="-342900">
              <a:spcBef>
                <a:spcPts val="600"/>
              </a:spcBef>
              <a:buFont typeface="Arial" panose="020B0604020202020204" pitchFamily="34" charset="0"/>
              <a:buChar char="•"/>
              <a:defRPr/>
            </a:pPr>
            <a:r>
              <a:rPr lang="en-US" sz="1900" dirty="0"/>
              <a:t>Request a replacement Social Security card;</a:t>
            </a:r>
          </a:p>
          <a:p>
            <a:pPr marL="569913" lvl="1" indent="-342900">
              <a:spcBef>
                <a:spcPts val="600"/>
              </a:spcBef>
              <a:buFont typeface="Arial" panose="020B0604020202020204" pitchFamily="34" charset="0"/>
              <a:buChar char="•"/>
              <a:defRPr/>
            </a:pPr>
            <a:r>
              <a:rPr lang="en-US" sz="1900" dirty="0"/>
              <a:t>Get a benefit verification letter as proof that you are getting benefits;</a:t>
            </a:r>
          </a:p>
          <a:p>
            <a:pPr marL="569913" lvl="1" indent="-342900">
              <a:spcBef>
                <a:spcPts val="600"/>
              </a:spcBef>
              <a:buFont typeface="Arial" panose="020B0604020202020204" pitchFamily="34" charset="0"/>
              <a:buChar char="•"/>
              <a:defRPr/>
            </a:pPr>
            <a:r>
              <a:rPr lang="en-US" sz="1900" dirty="0"/>
              <a:t>Check your benefit and payment information and your earnings record;</a:t>
            </a:r>
          </a:p>
          <a:p>
            <a:pPr marL="569913" lvl="1" indent="-342900">
              <a:spcBef>
                <a:spcPts val="600"/>
              </a:spcBef>
              <a:buFont typeface="Arial" panose="020B0604020202020204" pitchFamily="34" charset="0"/>
              <a:buChar char="•"/>
              <a:defRPr/>
            </a:pPr>
            <a:r>
              <a:rPr lang="en-US" sz="1900" dirty="0"/>
              <a:t>Change your address and phone number;</a:t>
            </a:r>
          </a:p>
          <a:p>
            <a:pPr marL="569913" lvl="1" indent="-342900">
              <a:spcBef>
                <a:spcPts val="600"/>
              </a:spcBef>
              <a:buFont typeface="Arial" panose="020B0604020202020204" pitchFamily="34" charset="0"/>
              <a:buChar char="•"/>
              <a:defRPr/>
            </a:pPr>
            <a:r>
              <a:rPr lang="en-US" sz="1900" dirty="0"/>
              <a:t>Start or change direct deposit of your benefit payment;</a:t>
            </a:r>
          </a:p>
          <a:p>
            <a:pPr marL="569913" lvl="1" indent="-342900">
              <a:spcBef>
                <a:spcPts val="600"/>
              </a:spcBef>
              <a:buFont typeface="Arial" panose="020B0604020202020204" pitchFamily="34" charset="0"/>
              <a:buChar char="•"/>
              <a:defRPr/>
            </a:pPr>
            <a:r>
              <a:rPr lang="en-US" sz="1900" dirty="0"/>
              <a:t>Submit your advance designation of representative payee request;</a:t>
            </a:r>
          </a:p>
          <a:p>
            <a:pPr marL="569913" lvl="1" indent="-342900">
              <a:spcBef>
                <a:spcPts val="600"/>
              </a:spcBef>
              <a:buFont typeface="Arial" panose="020B0604020202020204" pitchFamily="34" charset="0"/>
              <a:buChar char="•"/>
              <a:defRPr/>
            </a:pPr>
            <a:r>
              <a:rPr lang="en-US" sz="1900" dirty="0"/>
              <a:t>Request a replacement Medicare card; and</a:t>
            </a:r>
          </a:p>
          <a:p>
            <a:pPr marL="569913" lvl="1" indent="-342900">
              <a:spcBef>
                <a:spcPts val="600"/>
              </a:spcBef>
              <a:buFont typeface="Arial" panose="020B0604020202020204" pitchFamily="34" charset="0"/>
              <a:buChar char="•"/>
              <a:defRPr/>
            </a:pPr>
            <a:r>
              <a:rPr lang="en-US" sz="1900" dirty="0"/>
              <a:t>Get a replacement SSA-1099 or SSA-1042S for tax season.</a:t>
            </a:r>
          </a:p>
          <a:p>
            <a:pPr marL="0" indent="0">
              <a:buNone/>
            </a:pPr>
            <a:endParaRPr lang="en-US" dirty="0"/>
          </a:p>
        </p:txBody>
      </p:sp>
      <p:sp>
        <p:nvSpPr>
          <p:cNvPr id="4" name="Rectangle 3"/>
          <p:cNvSpPr/>
          <p:nvPr/>
        </p:nvSpPr>
        <p:spPr>
          <a:xfrm>
            <a:off x="1" y="5372858"/>
            <a:ext cx="9143998" cy="907941"/>
          </a:xfrm>
          <a:prstGeom prst="rect">
            <a:avLst/>
          </a:prstGeom>
        </p:spPr>
        <p:txBody>
          <a:bodyPr wrap="square">
            <a:spAutoFit/>
          </a:bodyPr>
          <a:lstStyle/>
          <a:p>
            <a:pPr marL="227013" marR="0" lvl="1" indent="0" algn="ctr"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rPr>
              <a:t>ssa.gov/</a:t>
            </a:r>
            <a:r>
              <a:rPr kumimoji="0" lang="en-US" sz="2200" b="1" i="0" u="none" strike="noStrike" kern="1200" cap="none" spc="0" normalizeH="0" baseline="0" noProof="0" dirty="0" err="1">
                <a:ln>
                  <a:noFill/>
                </a:ln>
                <a:solidFill>
                  <a:srgbClr val="003366">
                    <a:lumMod val="75000"/>
                  </a:srgbClr>
                </a:solidFill>
                <a:effectLst/>
                <a:uLnTx/>
                <a:uFillTx/>
                <a:latin typeface="Helvetica"/>
                <a:ea typeface="+mn-ea"/>
                <a:cs typeface="+mn-cs"/>
              </a:rPr>
              <a:t>myaccount</a:t>
            </a:r>
            <a:r>
              <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rPr>
              <a:t>/what.html</a:t>
            </a:r>
            <a:endParaRPr kumimoji="0" lang="en-US" sz="2200" b="1" i="0" u="none" strike="noStrike" kern="1200" cap="none" spc="0" normalizeH="0" baseline="0" noProof="0" dirty="0">
              <a:ln>
                <a:noFill/>
              </a:ln>
              <a:solidFill>
                <a:srgbClr val="003366"/>
              </a:solidFill>
              <a:effectLst/>
              <a:uLnTx/>
              <a:uFillTx/>
              <a:latin typeface="Helvetica"/>
              <a:ea typeface="+mn-ea"/>
              <a:cs typeface="+mn-cs"/>
            </a:endParaRPr>
          </a:p>
          <a:p>
            <a:pPr marL="227013" marR="0" lvl="1" indent="0" algn="ctr" defTabSz="914400" rtl="0" eaLnBrk="1" fontAlgn="auto" latinLnBrk="0" hangingPunct="1">
              <a:lnSpc>
                <a:spcPct val="100000"/>
              </a:lnSpc>
              <a:spcBef>
                <a:spcPts val="60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Helvetica"/>
              <a:ea typeface="+mn-ea"/>
              <a:cs typeface="+mn-cs"/>
            </a:endParaRPr>
          </a:p>
        </p:txBody>
      </p:sp>
    </p:spTree>
    <p:extLst>
      <p:ext uri="{BB962C8B-B14F-4D97-AF65-F5344CB8AC3E}">
        <p14:creationId xmlns:p14="http://schemas.microsoft.com/office/powerpoint/2010/main" val="116360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4000">
                <a:cs typeface="Calibri" pitchFamily="34" charset="0"/>
              </a:rPr>
              <a:t>How to Apply for Benefits</a:t>
            </a:r>
            <a:endParaRPr lang="en-US" sz="4000"/>
          </a:p>
        </p:txBody>
      </p:sp>
      <p:sp>
        <p:nvSpPr>
          <p:cNvPr id="5" name="Content Placeholder 2"/>
          <p:cNvSpPr>
            <a:spLocks noGrp="1"/>
          </p:cNvSpPr>
          <p:nvPr>
            <p:ph sz="quarter" idx="11"/>
          </p:nvPr>
        </p:nvSpPr>
        <p:spPr>
          <a:xfrm>
            <a:off x="147918" y="990599"/>
            <a:ext cx="8848164" cy="4791635"/>
          </a:xfrm>
        </p:spPr>
        <p:txBody>
          <a:bodyPr/>
          <a:lstStyle/>
          <a:p>
            <a:pPr marL="0" lvl="0" indent="0">
              <a:spcBef>
                <a:spcPts val="0"/>
              </a:spcBef>
              <a:buNone/>
            </a:pPr>
            <a:r>
              <a:rPr lang="en-US" sz="2600" dirty="0">
                <a:solidFill>
                  <a:srgbClr val="003366"/>
                </a:solidFill>
              </a:rPr>
              <a:t>          File online for Retirement, Spouse, Disability, or     	Medicare Only</a:t>
            </a:r>
          </a:p>
          <a:p>
            <a:pPr marL="1147763" lvl="0" indent="-233363">
              <a:spcBef>
                <a:spcPts val="0"/>
              </a:spcBef>
            </a:pPr>
            <a:r>
              <a:rPr lang="en-US" sz="2200" dirty="0">
                <a:solidFill>
                  <a:srgbClr val="003366"/>
                </a:solidFill>
              </a:rPr>
              <a:t>If you are disabled, you can file for Retirement and Disability with same application if you are at least 62 but not yet FRA.</a:t>
            </a:r>
          </a:p>
          <a:p>
            <a:pPr marL="1147763" lvl="0" indent="-233363">
              <a:spcBef>
                <a:spcPts val="0"/>
              </a:spcBef>
            </a:pPr>
            <a:r>
              <a:rPr lang="en-US" sz="2200" dirty="0">
                <a:solidFill>
                  <a:srgbClr val="003366"/>
                </a:solidFill>
              </a:rPr>
              <a:t>Survivor</a:t>
            </a:r>
            <a:r>
              <a:rPr lang="en-US" sz="2200" dirty="0">
                <a:solidFill>
                  <a:srgbClr val="C00000"/>
                </a:solidFill>
              </a:rPr>
              <a:t>*</a:t>
            </a:r>
            <a:r>
              <a:rPr lang="en-US" sz="2200" dirty="0">
                <a:solidFill>
                  <a:srgbClr val="003366"/>
                </a:solidFill>
              </a:rPr>
              <a:t> application is not available online.</a:t>
            </a:r>
          </a:p>
          <a:p>
            <a:pPr marL="914400" lvl="0" indent="0">
              <a:spcBef>
                <a:spcPts val="0"/>
              </a:spcBef>
              <a:buNone/>
            </a:pPr>
            <a:endParaRPr lang="en-US" sz="1100" dirty="0">
              <a:solidFill>
                <a:srgbClr val="003366"/>
              </a:solidFill>
            </a:endParaRPr>
          </a:p>
          <a:p>
            <a:pPr marL="0" indent="0">
              <a:buNone/>
            </a:pPr>
            <a:r>
              <a:rPr lang="en-US" sz="2400" dirty="0">
                <a:solidFill>
                  <a:srgbClr val="003366"/>
                </a:solidFill>
              </a:rPr>
              <a:t>	Schedule phone appointment at 1-800-772-1213,                         	8 a.m. – 7 p.m. Monday through Friday.</a:t>
            </a:r>
          </a:p>
          <a:p>
            <a:pPr marL="0" indent="0">
              <a:buNone/>
            </a:pPr>
            <a:endParaRPr lang="en-US" sz="1100" dirty="0">
              <a:solidFill>
                <a:srgbClr val="003366"/>
              </a:solidFill>
            </a:endParaRPr>
          </a:p>
          <a:p>
            <a:pPr marL="0" indent="0">
              <a:buNone/>
            </a:pPr>
            <a:r>
              <a:rPr lang="en-US" sz="2400" dirty="0">
                <a:solidFill>
                  <a:srgbClr val="003366"/>
                </a:solidFill>
              </a:rPr>
              <a:t>	Schedule in-office appointment at 1-800-772-1213.</a:t>
            </a:r>
          </a:p>
          <a:p>
            <a:pPr marL="0" indent="0">
              <a:buNone/>
            </a:pPr>
            <a:endParaRPr lang="en-US" sz="1200" dirty="0">
              <a:solidFill>
                <a:srgbClr val="003366"/>
              </a:solidFill>
            </a:endParaRPr>
          </a:p>
          <a:p>
            <a:pPr marL="0" indent="0">
              <a:buNone/>
            </a:pPr>
            <a:r>
              <a:rPr lang="en-US" sz="3200" i="1" dirty="0">
                <a:solidFill>
                  <a:srgbClr val="C00000"/>
                </a:solidFill>
              </a:rPr>
              <a:t>		*</a:t>
            </a:r>
            <a:r>
              <a:rPr lang="en-US" sz="2400" b="1" i="1" dirty="0">
                <a:solidFill>
                  <a:srgbClr val="003366"/>
                </a:solidFill>
              </a:rPr>
              <a:t>Child and survivor claims can only</a:t>
            </a:r>
          </a:p>
          <a:p>
            <a:pPr marL="0" indent="0">
              <a:buNone/>
            </a:pPr>
            <a:r>
              <a:rPr lang="en-US" sz="2400" b="1" i="1" dirty="0">
                <a:solidFill>
                  <a:srgbClr val="003366"/>
                </a:solidFill>
              </a:rPr>
              <a:t>		  be done by phone or in the office.</a:t>
            </a:r>
          </a:p>
          <a:p>
            <a:pPr marL="0" indent="0">
              <a:buNone/>
            </a:pPr>
            <a:endParaRPr lang="en-US" sz="2400" dirty="0">
              <a:solidFill>
                <a:srgbClr val="003366"/>
              </a:solidFill>
            </a:endParaRPr>
          </a:p>
          <a:p>
            <a:pPr marL="0" indent="0">
              <a:buNone/>
            </a:pPr>
            <a:endParaRPr lang="en-US" sz="2400" dirty="0"/>
          </a:p>
        </p:txBody>
      </p:sp>
      <p:pic>
        <p:nvPicPr>
          <p:cNvPr id="4" name="Picture 2">
            <a:extLst>
              <a:ext uri="{FF2B5EF4-FFF2-40B4-BE49-F238E27FC236}">
                <a16:creationId xmlns:a16="http://schemas.microsoft.com/office/drawing/2014/main" id="{B6A2122B-671D-49F3-ABB4-A590CF3AF8EB}"/>
              </a:ext>
              <a:ext uri="{C183D7F6-B498-43B3-948B-1728B52AA6E4}">
                <adec:decorative xmlns:adec="http://schemas.microsoft.com/office/drawing/2017/decorative" xmlns=""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327" y="1172620"/>
            <a:ext cx="584200" cy="508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5A2697A-C988-4EA5-AC03-54A203EC5048}"/>
              </a:ext>
              <a:ext uri="{C183D7F6-B498-43B3-948B-1728B52AA6E4}">
                <adec:decorative xmlns:adec="http://schemas.microsoft.com/office/drawing/2017/decorative" xmlns=""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158" y="2880434"/>
            <a:ext cx="492369" cy="548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AFA1F66-57BB-4511-9E81-9AF89241C88D}"/>
              </a:ext>
              <a:ext uri="{C183D7F6-B498-43B3-948B-1728B52AA6E4}">
                <adec:decorative xmlns:adec="http://schemas.microsoft.com/office/drawing/2017/decorative" xmlns=""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210" y="3857752"/>
            <a:ext cx="605730" cy="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8969"/>
            <a:ext cx="9144000" cy="620672"/>
          </a:xfrm>
        </p:spPr>
        <p:txBody>
          <a:bodyPr/>
          <a:lstStyle/>
          <a:p>
            <a:pPr lvl="0">
              <a:spcBef>
                <a:spcPts val="0"/>
              </a:spcBef>
            </a:pPr>
            <a:r>
              <a:rPr lang="en-US">
                <a:solidFill>
                  <a:srgbClr val="003366"/>
                </a:solidFill>
              </a:rPr>
              <a:t>Medicare</a:t>
            </a:r>
            <a:endParaRPr lang="en-US"/>
          </a:p>
        </p:txBody>
      </p:sp>
      <p:graphicFrame>
        <p:nvGraphicFramePr>
          <p:cNvPr id="4" name="Table 3" descr="Original Medicare includes Hospital (Part A) and Medical (Part B) insurance. If you want drug coverage, you can add a separate drug plan (Part D). You can also add a Medicare Supplement Insurance (Medigap) policy to help pay your out-of-pocket costs.&#10;&#10;A Medicare Advantage Plan is an all-in-one alternative to Original Medicare. These &quot;bundled&quot; plans include Part A, Part B, and usually Part D. Most plans offer extra benefits— like vision, hearing, dental, and more.&#10;"/>
          <p:cNvGraphicFramePr>
            <a:graphicFrameLocks noGrp="1"/>
          </p:cNvGraphicFramePr>
          <p:nvPr/>
        </p:nvGraphicFramePr>
        <p:xfrm>
          <a:off x="228600" y="1630772"/>
          <a:ext cx="8645553" cy="3718560"/>
        </p:xfrm>
        <a:graphic>
          <a:graphicData uri="http://schemas.openxmlformats.org/drawingml/2006/table">
            <a:tbl>
              <a:tblPr firstRow="1" bandRow="1">
                <a:tableStyleId>{5C22544A-7EE6-4342-B048-85BDC9FD1C3A}</a:tableStyleId>
              </a:tblPr>
              <a:tblGrid>
                <a:gridCol w="3969327">
                  <a:extLst>
                    <a:ext uri="{9D8B030D-6E8A-4147-A177-3AD203B41FA5}">
                      <a16:colId xmlns:a16="http://schemas.microsoft.com/office/drawing/2014/main" val="2022696171"/>
                    </a:ext>
                  </a:extLst>
                </a:gridCol>
                <a:gridCol w="4676226">
                  <a:extLst>
                    <a:ext uri="{9D8B030D-6E8A-4147-A177-3AD203B41FA5}">
                      <a16:colId xmlns:a16="http://schemas.microsoft.com/office/drawing/2014/main" val="479563972"/>
                    </a:ext>
                  </a:extLst>
                </a:gridCol>
              </a:tblGrid>
              <a:tr h="370840">
                <a:tc>
                  <a:txBody>
                    <a:bodyPr/>
                    <a:lstStyle/>
                    <a:p>
                      <a:pPr algn="ctr"/>
                      <a:r>
                        <a:rPr lang="en-US" sz="2200" b="1"/>
                        <a:t>Original</a:t>
                      </a:r>
                      <a:r>
                        <a:rPr lang="en-US" sz="2200" b="1" baseline="0"/>
                        <a:t> Medicare</a:t>
                      </a:r>
                      <a:endParaRPr lang="en-US" sz="2200" b="1"/>
                    </a:p>
                  </a:txBody>
                  <a:tcPr/>
                </a:tc>
                <a:tc>
                  <a:txBody>
                    <a:bodyPr/>
                    <a:lstStyle/>
                    <a:p>
                      <a:pPr algn="ctr"/>
                      <a:r>
                        <a:rPr lang="en-US" sz="2200"/>
                        <a:t>Medicare</a:t>
                      </a:r>
                      <a:r>
                        <a:rPr lang="en-US" sz="2200" baseline="0"/>
                        <a:t> Advantage (aka Part C)</a:t>
                      </a:r>
                      <a:endParaRPr lang="en-US" sz="2200"/>
                    </a:p>
                  </a:txBody>
                  <a:tcPr/>
                </a:tc>
                <a:extLst>
                  <a:ext uri="{0D108BD9-81ED-4DB2-BD59-A6C34878D82A}">
                    <a16:rowId xmlns:a16="http://schemas.microsoft.com/office/drawing/2014/main" val="2294744755"/>
                  </a:ext>
                </a:extLst>
              </a:tr>
              <a:tr h="370840">
                <a:tc>
                  <a:txBody>
                    <a:bodyPr/>
                    <a:lstStyle/>
                    <a:p>
                      <a:r>
                        <a:rPr lang="en-US" sz="2200"/>
                        <a:t>Part A (Hospital Insurance)</a:t>
                      </a:r>
                    </a:p>
                    <a:p>
                      <a:r>
                        <a:rPr lang="en-US" sz="2200"/>
                        <a:t>Part B (Medical</a:t>
                      </a:r>
                      <a:r>
                        <a:rPr lang="en-US" sz="2200" baseline="0"/>
                        <a:t> Insurance)</a:t>
                      </a:r>
                      <a:endParaRPr lang="en-US" sz="2200"/>
                    </a:p>
                  </a:txBody>
                  <a:tcPr/>
                </a:tc>
                <a:tc>
                  <a:txBody>
                    <a:bodyPr/>
                    <a:lstStyle/>
                    <a:p>
                      <a:r>
                        <a:rPr lang="en-US" sz="2200"/>
                        <a:t>Part A (Hospital Insurance)</a:t>
                      </a:r>
                    </a:p>
                    <a:p>
                      <a:r>
                        <a:rPr lang="en-US" sz="2200"/>
                        <a:t>Part B (Medical Insurance)</a:t>
                      </a:r>
                    </a:p>
                  </a:txBody>
                  <a:tcPr/>
                </a:tc>
                <a:extLst>
                  <a:ext uri="{0D108BD9-81ED-4DB2-BD59-A6C34878D82A}">
                    <a16:rowId xmlns:a16="http://schemas.microsoft.com/office/drawing/2014/main" val="3966349361"/>
                  </a:ext>
                </a:extLst>
              </a:tr>
              <a:tr h="370840">
                <a:tc>
                  <a:txBody>
                    <a:bodyPr/>
                    <a:lstStyle/>
                    <a:p>
                      <a:r>
                        <a:rPr lang="en-US" sz="2200" b="1"/>
                        <a:t>You</a:t>
                      </a:r>
                      <a:r>
                        <a:rPr lang="en-US" sz="2200" b="1" baseline="0"/>
                        <a:t> can add:</a:t>
                      </a:r>
                    </a:p>
                    <a:p>
                      <a:r>
                        <a:rPr lang="en-US" sz="2200" baseline="0"/>
                        <a:t>Part D (Prescription Drug Plan)</a:t>
                      </a:r>
                      <a:endParaRPr lang="en-US" sz="2200"/>
                    </a:p>
                  </a:txBody>
                  <a:tcPr/>
                </a:tc>
                <a:tc>
                  <a:txBody>
                    <a:bodyPr/>
                    <a:lstStyle/>
                    <a:p>
                      <a:r>
                        <a:rPr lang="en-US" sz="2200" b="1"/>
                        <a:t>Most plans include:</a:t>
                      </a:r>
                    </a:p>
                    <a:p>
                      <a:r>
                        <a:rPr lang="en-US" sz="2200"/>
                        <a:t>Part</a:t>
                      </a:r>
                      <a:r>
                        <a:rPr lang="en-US" sz="2200" baseline="0"/>
                        <a:t> D (Prescription Drug Plan)</a:t>
                      </a:r>
                    </a:p>
                    <a:p>
                      <a:r>
                        <a:rPr lang="en-US" sz="2200" baseline="0"/>
                        <a:t>Extra Benefits (e.g., vision, hearing, dental, and more)</a:t>
                      </a:r>
                      <a:endParaRPr lang="en-US" sz="2200"/>
                    </a:p>
                  </a:txBody>
                  <a:tcPr/>
                </a:tc>
                <a:extLst>
                  <a:ext uri="{0D108BD9-81ED-4DB2-BD59-A6C34878D82A}">
                    <a16:rowId xmlns:a16="http://schemas.microsoft.com/office/drawing/2014/main" val="2534572013"/>
                  </a:ext>
                </a:extLst>
              </a:tr>
              <a:tr h="370840">
                <a:tc>
                  <a:txBody>
                    <a:bodyPr/>
                    <a:lstStyle/>
                    <a:p>
                      <a:r>
                        <a:rPr lang="en-US" sz="2200" b="1"/>
                        <a:t>You can also</a:t>
                      </a:r>
                      <a:r>
                        <a:rPr lang="en-US" sz="2200" b="1" baseline="0"/>
                        <a:t> add:</a:t>
                      </a:r>
                    </a:p>
                    <a:p>
                      <a:r>
                        <a:rPr lang="en-US" sz="2200" baseline="0"/>
                        <a:t>Supplemental insurance coverage (</a:t>
                      </a:r>
                      <a:r>
                        <a:rPr lang="en-US" sz="2200" baseline="0" err="1"/>
                        <a:t>Medigap</a:t>
                      </a:r>
                      <a:r>
                        <a:rPr lang="en-US" sz="2200" baseline="0"/>
                        <a:t>)</a:t>
                      </a:r>
                    </a:p>
                  </a:txBody>
                  <a:tcPr/>
                </a:tc>
                <a:tc>
                  <a:txBody>
                    <a:bodyPr/>
                    <a:lstStyle/>
                    <a:p>
                      <a:r>
                        <a:rPr lang="en-US" sz="2200" b="1"/>
                        <a:t>Some plans</a:t>
                      </a:r>
                      <a:r>
                        <a:rPr lang="en-US" sz="2200" b="1" baseline="0"/>
                        <a:t> also include:</a:t>
                      </a:r>
                    </a:p>
                    <a:p>
                      <a:r>
                        <a:rPr lang="en-US" sz="2200" baseline="0"/>
                        <a:t>Lower out-of-pocket costs</a:t>
                      </a:r>
                      <a:endParaRPr lang="en-US" sz="2200"/>
                    </a:p>
                  </a:txBody>
                  <a:tcPr/>
                </a:tc>
                <a:extLst>
                  <a:ext uri="{0D108BD9-81ED-4DB2-BD59-A6C34878D82A}">
                    <a16:rowId xmlns:a16="http://schemas.microsoft.com/office/drawing/2014/main" val="3708594718"/>
                  </a:ext>
                </a:extLst>
              </a:tr>
            </a:tbl>
          </a:graphicData>
        </a:graphic>
      </p:graphicFrame>
      <p:sp>
        <p:nvSpPr>
          <p:cNvPr id="6" name="TextBox 5"/>
          <p:cNvSpPr txBox="1"/>
          <p:nvPr/>
        </p:nvSpPr>
        <p:spPr>
          <a:xfrm>
            <a:off x="3231931" y="5265683"/>
            <a:ext cx="3121572" cy="523220"/>
          </a:xfrm>
          <a:prstGeom prst="rect">
            <a:avLst/>
          </a:prstGeom>
          <a:noFill/>
        </p:spPr>
        <p:txBody>
          <a:bodyPr wrap="square" rtlCol="0">
            <a:spAutoFit/>
          </a:bodyPr>
          <a:lstStyle/>
          <a:p>
            <a:r>
              <a:rPr lang="en-US" sz="2800" b="1">
                <a:hlinkClick r:id="rId3"/>
              </a:rPr>
              <a:t>Medicare.gov</a:t>
            </a:r>
            <a:endParaRPr lang="en-US" sz="2800" b="1"/>
          </a:p>
        </p:txBody>
      </p:sp>
    </p:spTree>
    <p:extLst>
      <p:ext uri="{BB962C8B-B14F-4D97-AF65-F5344CB8AC3E}">
        <p14:creationId xmlns:p14="http://schemas.microsoft.com/office/powerpoint/2010/main" val="3860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Enrollment Periods</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nvGraphicFramePr>
        <p:xfrm>
          <a:off x="266700" y="921698"/>
          <a:ext cx="8610600" cy="4809247"/>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8661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bg1"/>
                          </a:solidFill>
                        </a:rPr>
                        <a:t>When the period occurs: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Initial Enrollment Period – Your first opportunity to enroll</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000" dirty="0"/>
                        <a:t>3 months before you turn age 65, the month you turn age 65, and 3 months after you turn age 65</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000" dirty="0"/>
                        <a:t>General Enrollment Period</a:t>
                      </a:r>
                    </a:p>
                  </a:txBody>
                  <a:tcPr marL="104371" marR="104371" marT="52185" marB="52185"/>
                </a:tc>
                <a:tc>
                  <a:txBody>
                    <a:bodyPr/>
                    <a:lstStyle/>
                    <a:p>
                      <a:pPr lvl="0">
                        <a:buNone/>
                      </a:pPr>
                      <a:r>
                        <a:rPr lang="en-US" sz="2000" b="0" i="0" u="none" strike="noStrike" noProof="0" dirty="0">
                          <a:latin typeface="Helvetica"/>
                        </a:rPr>
                        <a:t>Annually, January 1 – March 31</a:t>
                      </a:r>
                      <a:endParaRPr lang="en-US" sz="2000" dirty="0"/>
                    </a:p>
                  </a:txBody>
                  <a:tcPr marL="104371" marR="104371" marT="52185" marB="52185"/>
                </a:tc>
                <a:extLst>
                  <a:ext uri="{0D108BD9-81ED-4DB2-BD59-A6C34878D82A}">
                    <a16:rowId xmlns:a16="http://schemas.microsoft.com/office/drawing/2014/main" val="10002"/>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000" dirty="0"/>
                        <a:t>Special Enrollment Period</a:t>
                      </a:r>
                    </a:p>
                  </a:txBody>
                  <a:tcPr marL="104371" marR="104371" marT="52185" marB="52185"/>
                </a:tc>
                <a:tc>
                  <a:txBody>
                    <a:bodyPr/>
                    <a:lstStyle/>
                    <a:p>
                      <a:r>
                        <a:rPr lang="en-US" sz="2000" dirty="0"/>
                        <a:t>During any month you remain covered under the group health plan </a:t>
                      </a:r>
                      <a:r>
                        <a:rPr lang="en-US" sz="2000" b="1" dirty="0"/>
                        <a:t>and</a:t>
                      </a:r>
                      <a:r>
                        <a:rPr lang="en-US" sz="2000" dirty="0"/>
                        <a:t> your, or your spouse's, current employment continues; </a:t>
                      </a:r>
                      <a:r>
                        <a:rPr lang="en-US" sz="2000" b="1" dirty="0"/>
                        <a:t>or</a:t>
                      </a:r>
                      <a:endParaRPr lang="en-US" sz="2000" dirty="0"/>
                    </a:p>
                    <a:p>
                      <a:r>
                        <a:rPr lang="en-US" sz="2000" dirty="0"/>
                        <a:t>In the eight-month period that begins with the month your group health plan coverage or the current employment it is based on ends, whichever comes first.</a:t>
                      </a:r>
                    </a:p>
                  </a:txBody>
                  <a:tcPr marL="104371" marR="104371" marT="52185" marB="52185"/>
                </a:tc>
                <a:extLst>
                  <a:ext uri="{0D108BD9-81ED-4DB2-BD59-A6C34878D82A}">
                    <a16:rowId xmlns:a16="http://schemas.microsoft.com/office/drawing/2014/main" val="1245617021"/>
                  </a:ext>
                </a:extLst>
              </a:tr>
            </a:tbl>
          </a:graphicData>
        </a:graphic>
      </p:graphicFrame>
    </p:spTree>
    <p:extLst>
      <p:ext uri="{BB962C8B-B14F-4D97-AF65-F5344CB8AC3E}">
        <p14:creationId xmlns:p14="http://schemas.microsoft.com/office/powerpoint/2010/main" val="36274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IEP</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nvGraphicFramePr>
        <p:xfrm>
          <a:off x="266700" y="1476884"/>
          <a:ext cx="8610600" cy="2964870"/>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Beginning in 2023, if you enroll in the month of your Initial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a:t>One to three months before you reach age 65</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The month you turn age 65</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100"/>
                        <a:t>The month you reach age 65, </a:t>
                      </a:r>
                      <a:r>
                        <a:rPr lang="en-US" sz="2100" b="0" i="0" u="none" strike="noStrike" noProof="0">
                          <a:latin typeface="Helvetica"/>
                        </a:rPr>
                        <a:t>or one to three months after you reach age 65</a:t>
                      </a:r>
                      <a:r>
                        <a:rPr lang="en-US" sz="2100"/>
                        <a:t> </a:t>
                      </a:r>
                    </a:p>
                  </a:txBody>
                  <a:tcPr marL="104371" marR="104371" marT="52185" marB="52185"/>
                </a:tc>
                <a:tc>
                  <a:txBody>
                    <a:bodyPr/>
                    <a:lstStyle/>
                    <a:p>
                      <a:pPr lvl="0">
                        <a:buNone/>
                      </a:pPr>
                      <a:r>
                        <a:rPr lang="en-US" sz="2100" b="0" i="0" u="none" strike="noStrike" noProof="0" dirty="0">
                          <a:latin typeface="Helvetica"/>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C9438804-121C-BFE3-C0AA-20FC21552E0C}"/>
              </a:ext>
            </a:extLst>
          </p:cNvPr>
          <p:cNvSpPr txBox="1"/>
          <p:nvPr/>
        </p:nvSpPr>
        <p:spPr>
          <a:xfrm>
            <a:off x="2435902" y="4899073"/>
            <a:ext cx="5201587" cy="369332"/>
          </a:xfrm>
          <a:prstGeom prst="rect">
            <a:avLst/>
          </a:prstGeom>
          <a:noFill/>
        </p:spPr>
        <p:txBody>
          <a:bodyPr wrap="square" rtlCol="0">
            <a:spAutoFit/>
          </a:bodyPr>
          <a:lstStyle/>
          <a:p>
            <a:r>
              <a:rPr lang="es-US" dirty="0"/>
              <a:t>In 2023 </a:t>
            </a:r>
            <a:r>
              <a:rPr lang="es-US" dirty="0" err="1"/>
              <a:t>Part</a:t>
            </a:r>
            <a:r>
              <a:rPr lang="es-US" dirty="0"/>
              <a:t> B Premium </a:t>
            </a:r>
            <a:r>
              <a:rPr lang="es-US" dirty="0" err="1"/>
              <a:t>is</a:t>
            </a:r>
            <a:r>
              <a:rPr lang="es-US" dirty="0"/>
              <a:t> $164.90/</a:t>
            </a:r>
            <a:r>
              <a:rPr lang="es-US" dirty="0" err="1"/>
              <a:t>mo</a:t>
            </a:r>
            <a:r>
              <a:rPr lang="es-US" dirty="0"/>
              <a:t>.</a:t>
            </a:r>
          </a:p>
        </p:txBody>
      </p:sp>
    </p:spTree>
    <p:extLst>
      <p:ext uri="{BB962C8B-B14F-4D97-AF65-F5344CB8AC3E}">
        <p14:creationId xmlns:p14="http://schemas.microsoft.com/office/powerpoint/2010/main" val="24313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GEP</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nvGraphicFramePr>
        <p:xfrm>
          <a:off x="266700" y="1476884"/>
          <a:ext cx="8610600" cy="1900380"/>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Beginning in 2023, if you enroll in the month of the General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488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mn-lt"/>
                          <a:ea typeface="+mn-ea"/>
                          <a:cs typeface="+mn-cs"/>
                        </a:rPr>
                        <a:t>January 1 to March 31 (You might pay a late enrollment penalty) </a:t>
                      </a:r>
                      <a:endParaRPr lang="en-US" sz="2100" dirty="0"/>
                    </a:p>
                  </a:txBody>
                  <a:tcPr marL="104371" marR="104371" marT="52185" marB="52185"/>
                </a:tc>
                <a:tc>
                  <a:txBody>
                    <a:bodyPr/>
                    <a:lstStyle/>
                    <a:p>
                      <a:pPr lvl="0">
                        <a:buNone/>
                      </a:pPr>
                      <a:r>
                        <a:rPr lang="en-US" sz="2100" b="0" i="0" u="none" strike="noStrike" noProof="0" dirty="0">
                          <a:latin typeface="+mn-lt"/>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66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SEP</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nvGraphicFramePr>
        <p:xfrm>
          <a:off x="266700" y="1476884"/>
          <a:ext cx="8610600" cy="3604950"/>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If you enroll in the month of your Special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Any time while you or your spouse have a group health plan based on current employment, or during the first full month you are no longer covered or employed</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 On the first day of the month you enroll, or </a:t>
                      </a:r>
                    </a:p>
                    <a:p>
                      <a:pPr marL="0" marR="0" indent="0" algn="l" rtl="0" eaLnBrk="1" fontAlgn="auto" latinLnBrk="0" hangingPunct="1">
                        <a:lnSpc>
                          <a:spcPct val="100000"/>
                        </a:lnSpc>
                        <a:spcBef>
                          <a:spcPts val="0"/>
                        </a:spcBef>
                        <a:spcAft>
                          <a:spcPts val="0"/>
                        </a:spcAft>
                        <a:buClrTx/>
                        <a:buSzTx/>
                        <a:buFontTx/>
                        <a:buNone/>
                      </a:pPr>
                      <a:r>
                        <a:rPr lang="en-US" sz="2100" dirty="0"/>
                        <a:t>• By your choice, on the first day of any of the following 3 months</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During any of the remaining 7 months of the SEP</a:t>
                      </a:r>
                    </a:p>
                  </a:txBody>
                  <a:tcPr marL="104371" marR="104371" marT="52185" marB="52185"/>
                </a:tc>
                <a:tc>
                  <a:txBody>
                    <a:bodyPr/>
                    <a:lstStyle/>
                    <a:p>
                      <a:pPr lvl="0">
                        <a:buNone/>
                      </a:pPr>
                      <a:r>
                        <a:rPr lang="en-US" sz="2100" b="0" i="0" u="none" strike="noStrike" noProof="0" dirty="0">
                          <a:latin typeface="Helvetica"/>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81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551793"/>
          </a:xfrm>
        </p:spPr>
        <p:txBody>
          <a:bodyPr/>
          <a:lstStyle/>
          <a:p>
            <a:pPr lvl="0">
              <a:spcBef>
                <a:spcPts val="0"/>
              </a:spcBef>
            </a:pPr>
            <a:r>
              <a:rPr lang="en-US" sz="2800">
                <a:solidFill>
                  <a:srgbClr val="003366"/>
                </a:solidFill>
                <a:latin typeface="Times New Roman" panose="02020603050405020304" pitchFamily="18" charset="0"/>
                <a:cs typeface="Times New Roman" panose="02020603050405020304" pitchFamily="18" charset="0"/>
              </a:rPr>
              <a:t>Medicare Standard Part B Premiums for 2023</a:t>
            </a:r>
            <a:endParaRPr lang="en-US" sz="2800"/>
          </a:p>
        </p:txBody>
      </p:sp>
      <p:sp>
        <p:nvSpPr>
          <p:cNvPr id="3" name="Content Placeholder 2"/>
          <p:cNvSpPr>
            <a:spLocks noGrp="1"/>
          </p:cNvSpPr>
          <p:nvPr>
            <p:ph sz="quarter" idx="11"/>
          </p:nvPr>
        </p:nvSpPr>
        <p:spPr>
          <a:xfrm>
            <a:off x="1" y="567192"/>
            <a:ext cx="9144000" cy="394505"/>
          </a:xfrm>
        </p:spPr>
        <p:txBody>
          <a:bodyPr/>
          <a:lstStyle/>
          <a:p>
            <a:pPr marL="0" lvl="0" indent="0" algn="ctr">
              <a:spcBef>
                <a:spcPts val="0"/>
              </a:spcBef>
              <a:buNone/>
            </a:pPr>
            <a:r>
              <a:rPr lang="en-US" sz="1800">
                <a:solidFill>
                  <a:srgbClr val="003366"/>
                </a:solidFill>
              </a:rPr>
              <a:t>If you’re single and file an individual tax return, or married and file a joint tax return:</a:t>
            </a:r>
          </a:p>
        </p:txBody>
      </p:sp>
      <p:graphicFrame>
        <p:nvGraphicFramePr>
          <p:cNvPr id="7" name="Table 6" descr="This graphic shows the Medicare premiums for each income bracket.">
            <a:extLst>
              <a:ext uri="{FF2B5EF4-FFF2-40B4-BE49-F238E27FC236}">
                <a16:creationId xmlns:a16="http://schemas.microsoft.com/office/drawing/2014/main" id="{0C545148-5575-4DFE-BFD9-9EFC9B302381}"/>
              </a:ext>
            </a:extLst>
          </p:cNvPr>
          <p:cNvGraphicFramePr>
            <a:graphicFrameLocks noGrp="1"/>
          </p:cNvGraphicFramePr>
          <p:nvPr/>
        </p:nvGraphicFramePr>
        <p:xfrm>
          <a:off x="152400" y="977096"/>
          <a:ext cx="8839200" cy="4583427"/>
        </p:xfrm>
        <a:graphic>
          <a:graphicData uri="http://schemas.openxmlformats.org/drawingml/2006/table">
            <a:tbl>
              <a:tblPr firstRow="1" bandRow="1">
                <a:tableStyleId>{69CF1AB2-1976-4502-BF36-3FF5EA218861}</a:tableStyleId>
              </a:tblPr>
              <a:tblGrid>
                <a:gridCol w="4835857">
                  <a:extLst>
                    <a:ext uri="{9D8B030D-6E8A-4147-A177-3AD203B41FA5}">
                      <a16:colId xmlns:a16="http://schemas.microsoft.com/office/drawing/2014/main" val="20000"/>
                    </a:ext>
                  </a:extLst>
                </a:gridCol>
                <a:gridCol w="1637731">
                  <a:extLst>
                    <a:ext uri="{9D8B030D-6E8A-4147-A177-3AD203B41FA5}">
                      <a16:colId xmlns:a16="http://schemas.microsoft.com/office/drawing/2014/main" val="20001"/>
                    </a:ext>
                  </a:extLst>
                </a:gridCol>
                <a:gridCol w="2365612">
                  <a:extLst>
                    <a:ext uri="{9D8B030D-6E8A-4147-A177-3AD203B41FA5}">
                      <a16:colId xmlns:a16="http://schemas.microsoft.com/office/drawing/2014/main" val="20002"/>
                    </a:ext>
                  </a:extLst>
                </a:gridCol>
              </a:tblGrid>
              <a:tr h="738213">
                <a:tc>
                  <a:txBody>
                    <a:bodyPr/>
                    <a:lstStyle/>
                    <a:p>
                      <a:r>
                        <a:rPr lang="en-US" sz="1600">
                          <a:solidFill>
                            <a:schemeClr val="bg1"/>
                          </a:solidFill>
                        </a:rPr>
                        <a:t>Modified</a:t>
                      </a:r>
                      <a:r>
                        <a:rPr lang="en-US" sz="1600" baseline="0">
                          <a:solidFill>
                            <a:schemeClr val="bg1"/>
                          </a:solidFill>
                        </a:rPr>
                        <a:t> Adjusted Gross Income (MAGI)</a:t>
                      </a:r>
                      <a:endParaRPr lang="en-US" sz="1600" b="1">
                        <a:solidFill>
                          <a:schemeClr val="bg1"/>
                        </a:solidFill>
                      </a:endParaRPr>
                    </a:p>
                  </a:txBody>
                  <a:tcPr>
                    <a:solidFill>
                      <a:srgbClr val="007D7D"/>
                    </a:solidFill>
                  </a:tcPr>
                </a:tc>
                <a:tc>
                  <a:txBody>
                    <a:bodyPr/>
                    <a:lstStyle/>
                    <a:p>
                      <a:r>
                        <a:rPr lang="en-US" sz="1600">
                          <a:solidFill>
                            <a:schemeClr val="bg1"/>
                          </a:solidFill>
                        </a:rPr>
                        <a:t>Part B monthly premium amount</a:t>
                      </a:r>
                      <a:endParaRPr lang="en-US" sz="1600" b="1">
                        <a:solidFill>
                          <a:schemeClr val="bg1"/>
                        </a:solidFill>
                      </a:endParaRPr>
                    </a:p>
                  </a:txBody>
                  <a:tcPr>
                    <a:solidFill>
                      <a:srgbClr val="007D7D"/>
                    </a:solidFill>
                  </a:tcPr>
                </a:tc>
                <a:tc>
                  <a:txBody>
                    <a:bodyPr/>
                    <a:lstStyle/>
                    <a:p>
                      <a:r>
                        <a:rPr lang="en-US" sz="1600">
                          <a:solidFill>
                            <a:schemeClr val="bg1"/>
                          </a:solidFill>
                        </a:rPr>
                        <a:t>Prescription drug plan monthly premium amount</a:t>
                      </a:r>
                      <a:endParaRPr lang="en-US" sz="1600" b="1">
                        <a:solidFill>
                          <a:schemeClr val="bg1"/>
                        </a:solidFill>
                      </a:endParaRPr>
                    </a:p>
                  </a:txBody>
                  <a:tcPr>
                    <a:solidFill>
                      <a:srgbClr val="007D7D"/>
                    </a:solidFill>
                  </a:tcPr>
                </a:tc>
                <a:extLst>
                  <a:ext uri="{0D108BD9-81ED-4DB2-BD59-A6C34878D82A}">
                    <a16:rowId xmlns:a16="http://schemas.microsoft.com/office/drawing/2014/main" val="10000"/>
                  </a:ext>
                </a:extLst>
              </a:tr>
              <a:tr h="481443">
                <a:tc>
                  <a:txBody>
                    <a:bodyPr/>
                    <a:lstStyle/>
                    <a:p>
                      <a:r>
                        <a:rPr lang="en-US" sz="1300"/>
                        <a:t>Individuals with a MAGI of $97,000 or less </a:t>
                      </a:r>
                    </a:p>
                    <a:p>
                      <a:r>
                        <a:rPr lang="en-US" sz="1300"/>
                        <a:t>Married couples with a MAGI of $194,000 or less</a:t>
                      </a:r>
                      <a:endParaRPr lang="en-US" sz="1300" b="1"/>
                    </a:p>
                  </a:txBody>
                  <a:tcPr/>
                </a:tc>
                <a:tc>
                  <a:txBody>
                    <a:bodyPr/>
                    <a:lstStyle/>
                    <a:p>
                      <a:r>
                        <a:rPr lang="en-US" sz="1300"/>
                        <a:t>2023 standard premium =</a:t>
                      </a:r>
                      <a:r>
                        <a:rPr lang="en-US" sz="1300" baseline="0"/>
                        <a:t> </a:t>
                      </a:r>
                      <a:r>
                        <a:rPr lang="en-US" sz="1300"/>
                        <a:t>$164.90</a:t>
                      </a:r>
                      <a:endParaRPr lang="en-US" sz="1300" b="1"/>
                    </a:p>
                  </a:txBody>
                  <a:tcPr/>
                </a:tc>
                <a:tc>
                  <a:txBody>
                    <a:bodyPr/>
                    <a:lstStyle/>
                    <a:p>
                      <a:r>
                        <a:rPr lang="en-US" sz="1300"/>
                        <a:t>Your plan premium + $0</a:t>
                      </a:r>
                      <a:endParaRPr lang="en-US" sz="1300" b="1"/>
                    </a:p>
                  </a:txBody>
                  <a:tcPr/>
                </a:tc>
                <a:extLst>
                  <a:ext uri="{0D108BD9-81ED-4DB2-BD59-A6C34878D82A}">
                    <a16:rowId xmlns:a16="http://schemas.microsoft.com/office/drawing/2014/main" val="10001"/>
                  </a:ext>
                </a:extLst>
              </a:tr>
              <a:tr h="674021">
                <a:tc>
                  <a:txBody>
                    <a:bodyPr/>
                    <a:lstStyle/>
                    <a:p>
                      <a:r>
                        <a:rPr lang="en-US" sz="1300"/>
                        <a:t>Individuals with a MAGI above $97,000 up to $123,000 </a:t>
                      </a:r>
                    </a:p>
                    <a:p>
                      <a:r>
                        <a:rPr lang="en-US" sz="1300"/>
                        <a:t>Married couples with a MAGI above $194,000 up to $246,000</a:t>
                      </a:r>
                      <a:endParaRPr lang="en-US" sz="1300" b="1"/>
                    </a:p>
                  </a:txBody>
                  <a:tcPr/>
                </a:tc>
                <a:tc>
                  <a:txBody>
                    <a:bodyPr/>
                    <a:lstStyle/>
                    <a:p>
                      <a:r>
                        <a:rPr lang="en-US" sz="1300"/>
                        <a:t>Standard premium </a:t>
                      </a:r>
                    </a:p>
                    <a:p>
                      <a:r>
                        <a:rPr lang="en-US" sz="1300"/>
                        <a:t>+ $65.90</a:t>
                      </a:r>
                      <a:endParaRPr lang="en-US" sz="1300" b="1"/>
                    </a:p>
                    <a:p>
                      <a:endParaRPr lang="en-US" sz="1300" b="1"/>
                    </a:p>
                  </a:txBody>
                  <a:tcPr/>
                </a:tc>
                <a:tc>
                  <a:txBody>
                    <a:bodyPr/>
                    <a:lstStyle/>
                    <a:p>
                      <a:r>
                        <a:rPr lang="en-US" sz="1300"/>
                        <a:t>Your plan premium + $12.20</a:t>
                      </a:r>
                      <a:endParaRPr lang="en-US" sz="1300" b="1"/>
                    </a:p>
                  </a:txBody>
                  <a:tcPr/>
                </a:tc>
                <a:extLst>
                  <a:ext uri="{0D108BD9-81ED-4DB2-BD59-A6C34878D82A}">
                    <a16:rowId xmlns:a16="http://schemas.microsoft.com/office/drawing/2014/main" val="10002"/>
                  </a:ext>
                </a:extLst>
              </a:tr>
              <a:tr h="674021">
                <a:tc>
                  <a:txBody>
                    <a:bodyPr/>
                    <a:lstStyle/>
                    <a:p>
                      <a:r>
                        <a:rPr lang="en-US" sz="1300"/>
                        <a:t>Individuals with a MAGI above $123,000 up to $153,000 </a:t>
                      </a:r>
                    </a:p>
                    <a:p>
                      <a:r>
                        <a:rPr lang="en-US" sz="1300"/>
                        <a:t>Married couples with a MAGI above $246,000 up to $306,000</a:t>
                      </a:r>
                      <a:endParaRPr lang="en-US" sz="1300" b="1"/>
                    </a:p>
                  </a:txBody>
                  <a:tcPr/>
                </a:tc>
                <a:tc>
                  <a:txBody>
                    <a:bodyPr/>
                    <a:lstStyle/>
                    <a:p>
                      <a:r>
                        <a:rPr lang="en-US" sz="1300"/>
                        <a:t>Standard premium </a:t>
                      </a:r>
                    </a:p>
                    <a:p>
                      <a:r>
                        <a:rPr lang="en-US" sz="1300"/>
                        <a:t>+ $164.80</a:t>
                      </a:r>
                      <a:endParaRPr lang="en-US" sz="1300" b="1"/>
                    </a:p>
                    <a:p>
                      <a:endParaRPr lang="en-US" sz="1300" b="1"/>
                    </a:p>
                  </a:txBody>
                  <a:tcPr/>
                </a:tc>
                <a:tc>
                  <a:txBody>
                    <a:bodyPr/>
                    <a:lstStyle/>
                    <a:p>
                      <a:r>
                        <a:rPr lang="en-US" sz="1300"/>
                        <a:t>Your plan premium + $31.50</a:t>
                      </a:r>
                      <a:endParaRPr lang="en-US" sz="1300" b="1"/>
                    </a:p>
                  </a:txBody>
                  <a:tcPr/>
                </a:tc>
                <a:extLst>
                  <a:ext uri="{0D108BD9-81ED-4DB2-BD59-A6C34878D82A}">
                    <a16:rowId xmlns:a16="http://schemas.microsoft.com/office/drawing/2014/main" val="10003"/>
                  </a:ext>
                </a:extLst>
              </a:tr>
              <a:tr h="674021">
                <a:tc>
                  <a:txBody>
                    <a:bodyPr/>
                    <a:lstStyle/>
                    <a:p>
                      <a:r>
                        <a:rPr lang="en-US" sz="1300"/>
                        <a:t>Individuals with a MAGI above $153,000 up to $183,000 </a:t>
                      </a:r>
                    </a:p>
                    <a:p>
                      <a:r>
                        <a:rPr lang="en-US" sz="1300"/>
                        <a:t>Married couples with a MAGI above $306,000 up to $366,000</a:t>
                      </a:r>
                      <a:endParaRPr lang="en-US" sz="1300" b="1"/>
                    </a:p>
                  </a:txBody>
                  <a:tcPr/>
                </a:tc>
                <a:tc>
                  <a:txBody>
                    <a:bodyPr/>
                    <a:lstStyle/>
                    <a:p>
                      <a:r>
                        <a:rPr lang="en-US" sz="1300"/>
                        <a:t>Standard premium </a:t>
                      </a:r>
                    </a:p>
                    <a:p>
                      <a:r>
                        <a:rPr lang="en-US" sz="1300"/>
                        <a:t>+ $263.70</a:t>
                      </a:r>
                      <a:endParaRPr lang="en-US" sz="1300" b="1"/>
                    </a:p>
                    <a:p>
                      <a:endParaRPr lang="en-US" sz="1300" b="1"/>
                    </a:p>
                  </a:txBody>
                  <a:tcPr/>
                </a:tc>
                <a:tc>
                  <a:txBody>
                    <a:bodyPr/>
                    <a:lstStyle/>
                    <a:p>
                      <a:r>
                        <a:rPr lang="en-US" sz="1300"/>
                        <a:t>Your plan premium + $50.70</a:t>
                      </a:r>
                      <a:endParaRPr lang="en-US" sz="1300" b="1"/>
                    </a:p>
                  </a:txBody>
                  <a:tcPr/>
                </a:tc>
                <a:extLst>
                  <a:ext uri="{0D108BD9-81ED-4DB2-BD59-A6C34878D82A}">
                    <a16:rowId xmlns:a16="http://schemas.microsoft.com/office/drawing/2014/main" val="10004"/>
                  </a:ext>
                </a:extLst>
              </a:tr>
              <a:tr h="529587">
                <a:tc>
                  <a:txBody>
                    <a:bodyPr/>
                    <a:lstStyle/>
                    <a:p>
                      <a:r>
                        <a:rPr lang="en-US" sz="1300"/>
                        <a:t>Individuals with a MAGI above $183,000 up to $500,000</a:t>
                      </a:r>
                    </a:p>
                    <a:p>
                      <a:r>
                        <a:rPr lang="en-US" sz="1300"/>
                        <a:t>Married couples with a MAGI above $366,000 up to $750,000</a:t>
                      </a:r>
                    </a:p>
                  </a:txBody>
                  <a:tcPr/>
                </a:tc>
                <a:tc>
                  <a:txBody>
                    <a:bodyPr/>
                    <a:lstStyle/>
                    <a:p>
                      <a:r>
                        <a:rPr lang="en-US" sz="1300"/>
                        <a:t>Standard premium </a:t>
                      </a:r>
                    </a:p>
                    <a:p>
                      <a:r>
                        <a:rPr lang="en-US" sz="1300"/>
                        <a:t>+ $362.60</a:t>
                      </a:r>
                      <a:endParaRPr lang="en-US" sz="1300" b="1"/>
                    </a:p>
                  </a:txBody>
                  <a:tcPr/>
                </a:tc>
                <a:tc>
                  <a:txBody>
                    <a:bodyPr/>
                    <a:lstStyle/>
                    <a:p>
                      <a:r>
                        <a:rPr lang="en-US" sz="1300"/>
                        <a:t>Your plan premium + $70.00</a:t>
                      </a:r>
                    </a:p>
                  </a:txBody>
                  <a:tcPr/>
                </a:tc>
                <a:extLst>
                  <a:ext uri="{0D108BD9-81ED-4DB2-BD59-A6C34878D82A}">
                    <a16:rowId xmlns:a16="http://schemas.microsoft.com/office/drawing/2014/main" val="10005"/>
                  </a:ext>
                </a:extLst>
              </a:tr>
              <a:tr h="674021">
                <a:tc>
                  <a:txBody>
                    <a:bodyPr/>
                    <a:lstStyle/>
                    <a:p>
                      <a:r>
                        <a:rPr lang="en-US" sz="1300" b="0"/>
                        <a:t>Individuals</a:t>
                      </a:r>
                      <a:r>
                        <a:rPr lang="en-US" sz="1300" b="0" baseline="0"/>
                        <a:t> with a MAGI equal to or greater than $500,000</a:t>
                      </a:r>
                    </a:p>
                    <a:p>
                      <a:r>
                        <a:rPr lang="en-US" sz="1300" b="0" baseline="0"/>
                        <a:t>Married couples with a MAGI equal to or greater than $750,000</a:t>
                      </a:r>
                      <a:endParaRPr lang="en-US" sz="1300" b="0"/>
                    </a:p>
                  </a:txBody>
                  <a:tcPr/>
                </a:tc>
                <a:tc>
                  <a:txBody>
                    <a:bodyPr/>
                    <a:lstStyle/>
                    <a:p>
                      <a:r>
                        <a:rPr lang="en-US" sz="1300"/>
                        <a:t>Standard premium </a:t>
                      </a:r>
                    </a:p>
                    <a:p>
                      <a:r>
                        <a:rPr lang="en-US" sz="1300"/>
                        <a:t>+ $395.60</a:t>
                      </a:r>
                      <a:endParaRPr lang="en-US" sz="1300" b="1"/>
                    </a:p>
                    <a:p>
                      <a:endParaRPr lang="en-US" sz="13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t>Your</a:t>
                      </a:r>
                      <a:r>
                        <a:rPr lang="en-US" sz="1300" b="0" baseline="0"/>
                        <a:t> plan premium + $76.40</a:t>
                      </a:r>
                      <a:endParaRPr lang="en-US" sz="1300" b="0"/>
                    </a:p>
                    <a:p>
                      <a:endParaRPr lang="en-US" sz="1300" b="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6614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Medicare.gov</a:t>
            </a:r>
          </a:p>
        </p:txBody>
      </p:sp>
      <p:pic>
        <p:nvPicPr>
          <p:cNvPr id="6" name="Picture 5" descr="Screenshot of Medicare.gov website&#10;"/>
          <p:cNvPicPr/>
          <p:nvPr/>
        </p:nvPicPr>
        <p:blipFill>
          <a:blip r:embed="rId3"/>
          <a:stretch>
            <a:fillRect/>
          </a:stretch>
        </p:blipFill>
        <p:spPr>
          <a:xfrm>
            <a:off x="526474" y="759328"/>
            <a:ext cx="8000624" cy="4311436"/>
          </a:xfrm>
          <a:prstGeom prst="rect">
            <a:avLst/>
          </a:prstGeom>
        </p:spPr>
      </p:pic>
      <p:sp>
        <p:nvSpPr>
          <p:cNvPr id="4" name="Content Placeholder 3"/>
          <p:cNvSpPr>
            <a:spLocks noGrp="1"/>
          </p:cNvSpPr>
          <p:nvPr>
            <p:ph sz="quarter" idx="11"/>
          </p:nvPr>
        </p:nvSpPr>
        <p:spPr>
          <a:xfrm>
            <a:off x="32327" y="5241428"/>
            <a:ext cx="9079345" cy="410271"/>
          </a:xfrm>
        </p:spPr>
        <p:txBody>
          <a:bodyPr/>
          <a:lstStyle/>
          <a:p>
            <a:pPr marL="0" lvl="0" indent="0" algn="ctr">
              <a:spcBef>
                <a:spcPts val="0"/>
              </a:spcBef>
              <a:buNone/>
            </a:pPr>
            <a:r>
              <a:rPr lang="en-US" sz="2400" b="1">
                <a:solidFill>
                  <a:prstClr val="white"/>
                </a:solidFill>
                <a:hlinkClick r:id="rId4"/>
              </a:rPr>
              <a:t>1-800-MEDICARE or Medicare.gov</a:t>
            </a:r>
            <a:endParaRPr lang="en-US" sz="2400" b="1">
              <a:solidFill>
                <a:prstClr val="white"/>
              </a:solidFill>
            </a:endParaRPr>
          </a:p>
        </p:txBody>
      </p:sp>
    </p:spTree>
    <p:extLst>
      <p:ext uri="{BB962C8B-B14F-4D97-AF65-F5344CB8AC3E}">
        <p14:creationId xmlns:p14="http://schemas.microsoft.com/office/powerpoint/2010/main" val="28242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Box 1"/>
          <p:cNvSpPr txBox="1">
            <a:spLocks noChangeArrowheads="1"/>
          </p:cNvSpPr>
          <p:nvPr/>
        </p:nvSpPr>
        <p:spPr bwMode="auto">
          <a:xfrm>
            <a:off x="527050" y="159527"/>
            <a:ext cx="8975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DDDDDD"/>
                </a:solidFill>
                <a:latin typeface="Arial" panose="020B0604020202020204" pitchFamily="34" charset="0"/>
              </a:defRPr>
            </a:lvl1pPr>
            <a:lvl2pPr marL="742950" indent="-285750">
              <a:defRPr sz="2400" b="1">
                <a:solidFill>
                  <a:srgbClr val="DDDDDD"/>
                </a:solidFill>
                <a:latin typeface="Arial" panose="020B0604020202020204" pitchFamily="34" charset="0"/>
              </a:defRPr>
            </a:lvl2pPr>
            <a:lvl3pPr marL="1143000" indent="-228600">
              <a:defRPr sz="2400" b="1">
                <a:solidFill>
                  <a:srgbClr val="DDDDDD"/>
                </a:solidFill>
                <a:latin typeface="Arial" panose="020B0604020202020204" pitchFamily="34" charset="0"/>
              </a:defRPr>
            </a:lvl3pPr>
            <a:lvl4pPr marL="1600200" indent="-228600">
              <a:defRPr sz="2400" b="1">
                <a:solidFill>
                  <a:srgbClr val="DDDDDD"/>
                </a:solidFill>
                <a:latin typeface="Arial" panose="020B0604020202020204" pitchFamily="34" charset="0"/>
              </a:defRPr>
            </a:lvl4pPr>
            <a:lvl5pPr marL="2057400" indent="-228600">
              <a:defRPr sz="2400" b="1">
                <a:solidFill>
                  <a:srgbClr val="DDDDDD"/>
                </a:solidFill>
                <a:latin typeface="Arial" panose="020B0604020202020204" pitchFamily="34" charset="0"/>
              </a:defRPr>
            </a:lvl5pPr>
            <a:lvl6pPr marL="2514600" indent="-228600" eaLnBrk="0" fontAlgn="base" hangingPunct="0">
              <a:spcBef>
                <a:spcPct val="0"/>
              </a:spcBef>
              <a:spcAft>
                <a:spcPct val="0"/>
              </a:spcAft>
              <a:defRPr sz="2400" b="1">
                <a:solidFill>
                  <a:srgbClr val="DDDDDD"/>
                </a:solidFill>
                <a:latin typeface="Arial" panose="020B0604020202020204" pitchFamily="34" charset="0"/>
              </a:defRPr>
            </a:lvl6pPr>
            <a:lvl7pPr marL="2971800" indent="-228600" eaLnBrk="0" fontAlgn="base" hangingPunct="0">
              <a:spcBef>
                <a:spcPct val="0"/>
              </a:spcBef>
              <a:spcAft>
                <a:spcPct val="0"/>
              </a:spcAft>
              <a:defRPr sz="2400" b="1">
                <a:solidFill>
                  <a:srgbClr val="DDDDDD"/>
                </a:solidFill>
                <a:latin typeface="Arial" panose="020B0604020202020204" pitchFamily="34" charset="0"/>
              </a:defRPr>
            </a:lvl7pPr>
            <a:lvl8pPr marL="3429000" indent="-228600" eaLnBrk="0" fontAlgn="base" hangingPunct="0">
              <a:spcBef>
                <a:spcPct val="0"/>
              </a:spcBef>
              <a:spcAft>
                <a:spcPct val="0"/>
              </a:spcAft>
              <a:defRPr sz="2400" b="1">
                <a:solidFill>
                  <a:srgbClr val="DDDDDD"/>
                </a:solidFill>
                <a:latin typeface="Arial" panose="020B0604020202020204" pitchFamily="34" charset="0"/>
              </a:defRPr>
            </a:lvl8pPr>
            <a:lvl9pPr marL="3886200" indent="-228600"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US" sz="3200" b="1" i="0" u="none" strike="noStrike" kern="1200" cap="none" spc="0" normalizeH="0" baseline="0" noProof="0" dirty="0">
                <a:ln>
                  <a:noFill/>
                </a:ln>
                <a:solidFill>
                  <a:srgbClr val="002060"/>
                </a:solidFill>
                <a:effectLst/>
                <a:uLnTx/>
                <a:uFillTx/>
                <a:latin typeface="Times"/>
                <a:ea typeface="+mn-ea"/>
                <a:cs typeface="+mn-cs"/>
              </a:rPr>
              <a:t>SS Replaces a Portion of Your Work Income </a:t>
            </a:r>
          </a:p>
        </p:txBody>
      </p:sp>
      <p:pic>
        <p:nvPicPr>
          <p:cNvPr id="2" name="Picture 1"/>
          <p:cNvPicPr>
            <a:picLocks noChangeAspect="1"/>
          </p:cNvPicPr>
          <p:nvPr/>
        </p:nvPicPr>
        <p:blipFill>
          <a:blip r:embed="rId3"/>
          <a:stretch>
            <a:fillRect/>
          </a:stretch>
        </p:blipFill>
        <p:spPr>
          <a:xfrm>
            <a:off x="995359" y="5179356"/>
            <a:ext cx="6724471" cy="536494"/>
          </a:xfrm>
          <a:prstGeom prst="rect">
            <a:avLst/>
          </a:prstGeom>
        </p:spPr>
      </p:pic>
      <p:pic>
        <p:nvPicPr>
          <p:cNvPr id="4" name="Picture 3"/>
          <p:cNvPicPr>
            <a:picLocks noChangeAspect="1"/>
          </p:cNvPicPr>
          <p:nvPr/>
        </p:nvPicPr>
        <p:blipFill>
          <a:blip r:embed="rId4"/>
          <a:stretch>
            <a:fillRect/>
          </a:stretch>
        </p:blipFill>
        <p:spPr>
          <a:xfrm>
            <a:off x="925758" y="779422"/>
            <a:ext cx="7292483" cy="4399934"/>
          </a:xfrm>
          <a:prstGeom prst="rect">
            <a:avLst/>
          </a:prstGeom>
        </p:spPr>
      </p:pic>
      <p:sp>
        <p:nvSpPr>
          <p:cNvPr id="6" name="TextBox 5">
            <a:extLst>
              <a:ext uri="{FF2B5EF4-FFF2-40B4-BE49-F238E27FC236}">
                <a16:creationId xmlns:a16="http://schemas.microsoft.com/office/drawing/2014/main" id="{928EB31E-F5B5-41D8-854F-3F01E71EBDED}"/>
              </a:ext>
            </a:extLst>
          </p:cNvPr>
          <p:cNvSpPr txBox="1"/>
          <p:nvPr/>
        </p:nvSpPr>
        <p:spPr>
          <a:xfrm>
            <a:off x="5014818" y="4772024"/>
            <a:ext cx="1150374" cy="369332"/>
          </a:xfrm>
          <a:prstGeom prst="rect">
            <a:avLst/>
          </a:prstGeom>
          <a:solidFill>
            <a:schemeClr val="bg1"/>
          </a:solidFill>
        </p:spPr>
        <p:txBody>
          <a:bodyPr wrap="square" rtlCol="0">
            <a:spAutoFit/>
          </a:bodyPr>
          <a:lstStyle/>
          <a:p>
            <a:endParaRPr lang="es-US" dirty="0"/>
          </a:p>
        </p:txBody>
      </p:sp>
      <p:sp>
        <p:nvSpPr>
          <p:cNvPr id="7" name="TextBox 6">
            <a:extLst>
              <a:ext uri="{FF2B5EF4-FFF2-40B4-BE49-F238E27FC236}">
                <a16:creationId xmlns:a16="http://schemas.microsoft.com/office/drawing/2014/main" id="{B3EDFD2A-859D-4277-BACC-040E640CF602}"/>
              </a:ext>
            </a:extLst>
          </p:cNvPr>
          <p:cNvSpPr txBox="1"/>
          <p:nvPr/>
        </p:nvSpPr>
        <p:spPr>
          <a:xfrm>
            <a:off x="6165192" y="4458196"/>
            <a:ext cx="1696065" cy="338554"/>
          </a:xfrm>
          <a:prstGeom prst="rect">
            <a:avLst/>
          </a:prstGeom>
          <a:noFill/>
        </p:spPr>
        <p:txBody>
          <a:bodyPr wrap="square" rtlCol="0">
            <a:spAutoFit/>
          </a:bodyPr>
          <a:lstStyle/>
          <a:p>
            <a:r>
              <a:rPr lang="en-US" sz="1600" dirty="0"/>
              <a:t>$160,200.00</a:t>
            </a:r>
            <a:endParaRPr lang="es-US" sz="1600" dirty="0"/>
          </a:p>
        </p:txBody>
      </p:sp>
    </p:spTree>
    <p:extLst>
      <p:ext uri="{BB962C8B-B14F-4D97-AF65-F5344CB8AC3E}">
        <p14:creationId xmlns:p14="http://schemas.microsoft.com/office/powerpoint/2010/main" val="879773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67103"/>
          </a:xfrm>
          <a:prstGeom prst="rect">
            <a:avLst/>
          </a:prstGeom>
        </p:spPr>
        <p:txBody>
          <a:bodyPr/>
          <a:lstStyle/>
          <a:p>
            <a:r>
              <a:rPr lang="en-US"/>
              <a:t>Extra Help with Medicare Prescription Drug Plan Costs </a:t>
            </a:r>
          </a:p>
        </p:txBody>
      </p:sp>
      <p:sp>
        <p:nvSpPr>
          <p:cNvPr id="4" name="Content Placeholder 3"/>
          <p:cNvSpPr>
            <a:spLocks noGrp="1"/>
          </p:cNvSpPr>
          <p:nvPr>
            <p:ph sz="quarter" idx="10"/>
          </p:nvPr>
        </p:nvSpPr>
        <p:spPr>
          <a:xfrm>
            <a:off x="134470" y="1386912"/>
            <a:ext cx="4965207" cy="4303986"/>
          </a:xfrm>
          <a:prstGeom prst="rect">
            <a:avLst/>
          </a:prstGeom>
        </p:spPr>
        <p:txBody>
          <a:bodyPr>
            <a:normAutofit/>
          </a:bodyPr>
          <a:lstStyle/>
          <a:p>
            <a:r>
              <a:rPr lang="en-US" sz="2600"/>
              <a:t>Medicare beneficiaries may qualify for Extra Help with Medicare prescription drug plan costs</a:t>
            </a:r>
          </a:p>
          <a:p>
            <a:pPr lvl="1"/>
            <a:r>
              <a:rPr lang="en-US" sz="2400"/>
              <a:t>Needs-based program for people with limited income and resources</a:t>
            </a:r>
          </a:p>
          <a:p>
            <a:pPr>
              <a:spcBef>
                <a:spcPts val="1800"/>
              </a:spcBef>
            </a:pPr>
            <a:r>
              <a:rPr lang="en-US" sz="2600"/>
              <a:t>Extra Help may be worth an estimated $5,100 per year</a:t>
            </a:r>
          </a:p>
          <a:p>
            <a:pPr marL="0" indent="0">
              <a:buNone/>
            </a:pPr>
            <a:endParaRPr lang="en-US" sz="2600"/>
          </a:p>
        </p:txBody>
      </p:sp>
      <p:sp>
        <p:nvSpPr>
          <p:cNvPr id="2" name="Rectangle 1"/>
          <p:cNvSpPr/>
          <p:nvPr/>
        </p:nvSpPr>
        <p:spPr>
          <a:xfrm>
            <a:off x="3179629" y="5226258"/>
            <a:ext cx="2784737" cy="461665"/>
          </a:xfrm>
          <a:prstGeom prst="rect">
            <a:avLst/>
          </a:prstGeom>
        </p:spPr>
        <p:txBody>
          <a:bodyPr wrap="none">
            <a:spAutoFit/>
          </a:bodyPr>
          <a:lstStyle/>
          <a:p>
            <a:pPr algn="ctr">
              <a:spcBef>
                <a:spcPts val="2400"/>
              </a:spcBef>
            </a:pPr>
            <a:r>
              <a:rPr lang="en-US" sz="2400" b="1">
                <a:solidFill>
                  <a:srgbClr val="002060"/>
                </a:solidFill>
                <a:hlinkClick r:id="rId3"/>
              </a:rPr>
              <a:t>ssa.gov/</a:t>
            </a:r>
            <a:r>
              <a:rPr lang="en-US" sz="2400" b="1" err="1">
                <a:solidFill>
                  <a:srgbClr val="002060"/>
                </a:solidFill>
                <a:hlinkClick r:id="rId3"/>
              </a:rPr>
              <a:t>extrahelp</a:t>
            </a:r>
            <a:endParaRPr lang="en-US" sz="2400" b="1">
              <a:solidFill>
                <a:srgbClr val="002060"/>
              </a:solidFill>
            </a:endParaRP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0701" y="1615731"/>
            <a:ext cx="3564279" cy="3321551"/>
          </a:xfrm>
          <a:prstGeom prst="rect">
            <a:avLst/>
          </a:prstGeom>
          <a:ln w="22225">
            <a:solidFill>
              <a:schemeClr val="tx1"/>
            </a:solidFill>
          </a:ln>
        </p:spPr>
      </p:pic>
    </p:spTree>
    <p:extLst>
      <p:ext uri="{BB962C8B-B14F-4D97-AF65-F5344CB8AC3E}">
        <p14:creationId xmlns:p14="http://schemas.microsoft.com/office/powerpoint/2010/main" val="40457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83130"/>
            <a:ext cx="9144000" cy="721845"/>
          </a:xfrm>
        </p:spPr>
        <p:txBody>
          <a:bodyPr/>
          <a:lstStyle/>
          <a:p>
            <a:r>
              <a:rPr lang="en-US"/>
              <a:t>Follow Us on Social Media!</a:t>
            </a:r>
          </a:p>
        </p:txBody>
      </p:sp>
      <p:pic>
        <p:nvPicPr>
          <p:cNvPr id="11" name="Picture 10" descr="Facebook&#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2302" y="1912220"/>
            <a:ext cx="1280160" cy="1280160"/>
          </a:xfrm>
          <a:prstGeom prst="rect">
            <a:avLst/>
          </a:prstGeom>
        </p:spPr>
      </p:pic>
      <p:pic>
        <p:nvPicPr>
          <p:cNvPr id="3" name="Picture 2" descr="Twitter&#1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3964" y="1912220"/>
            <a:ext cx="1280160" cy="1280160"/>
          </a:xfrm>
          <a:prstGeom prst="rect">
            <a:avLst/>
          </a:prstGeom>
        </p:spPr>
      </p:pic>
      <p:pic>
        <p:nvPicPr>
          <p:cNvPr id="12" name="Picture 11" descr="Instagram&#10;">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6940" y="3512420"/>
            <a:ext cx="1280160" cy="1280160"/>
          </a:xfrm>
          <a:prstGeom prst="rect">
            <a:avLst/>
          </a:prstGeom>
        </p:spPr>
      </p:pic>
      <p:pic>
        <p:nvPicPr>
          <p:cNvPr id="13" name="Picture 12" descr="LinkedIn&#1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44803" y="3512420"/>
            <a:ext cx="1280160" cy="1280160"/>
          </a:xfrm>
          <a:prstGeom prst="rect">
            <a:avLst/>
          </a:prstGeom>
        </p:spPr>
      </p:pic>
      <p:pic>
        <p:nvPicPr>
          <p:cNvPr id="10" name="Picture 9" descr="YouTube&#10;">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92665" y="3512420"/>
            <a:ext cx="1280160" cy="1280160"/>
          </a:xfrm>
          <a:prstGeom prst="rect">
            <a:avLst/>
          </a:prstGeom>
        </p:spPr>
      </p:pic>
      <p:sp>
        <p:nvSpPr>
          <p:cNvPr id="5" name="Content Placeholder 4"/>
          <p:cNvSpPr>
            <a:spLocks noGrp="1"/>
          </p:cNvSpPr>
          <p:nvPr>
            <p:ph sz="quarter" idx="10"/>
          </p:nvPr>
        </p:nvSpPr>
        <p:spPr>
          <a:xfrm>
            <a:off x="0" y="5065714"/>
            <a:ext cx="9144000" cy="715962"/>
          </a:xfrm>
        </p:spPr>
        <p:txBody>
          <a:bodyPr/>
          <a:lstStyle/>
          <a:p>
            <a:pPr marL="0" lvl="0" indent="0" algn="ctr">
              <a:spcBef>
                <a:spcPts val="0"/>
              </a:spcBef>
              <a:buNone/>
            </a:pPr>
            <a:r>
              <a:rPr lang="en-US" sz="4000">
                <a:solidFill>
                  <a:srgbClr val="003366"/>
                </a:solidFill>
              </a:rPr>
              <a:t>@</a:t>
            </a:r>
            <a:r>
              <a:rPr lang="en-US" sz="4000" err="1">
                <a:solidFill>
                  <a:srgbClr val="003366"/>
                </a:solidFill>
              </a:rPr>
              <a:t>SocialSecurity</a:t>
            </a:r>
            <a:endParaRPr lang="en-US" sz="4000">
              <a:solidFill>
                <a:srgbClr val="003366"/>
              </a:solidFill>
            </a:endParaRPr>
          </a:p>
        </p:txBody>
      </p:sp>
    </p:spTree>
    <p:extLst>
      <p:ext uri="{BB962C8B-B14F-4D97-AF65-F5344CB8AC3E}">
        <p14:creationId xmlns:p14="http://schemas.microsoft.com/office/powerpoint/2010/main" val="297688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 y="1702239"/>
            <a:ext cx="9144000" cy="1288870"/>
          </a:xfrm>
          <a:prstGeom prst="rect">
            <a:avLst/>
          </a:prstGeom>
        </p:spPr>
        <p:txBody>
          <a:bodyPr>
            <a:normAutofit/>
          </a:bodyPr>
          <a:lstStyle/>
          <a:p>
            <a:r>
              <a:rPr lang="en-US" sz="3600" dirty="0"/>
              <a:t>Social Security: </a:t>
            </a:r>
            <a:br>
              <a:rPr lang="en-US" sz="3600" dirty="0"/>
            </a:br>
            <a:r>
              <a:rPr lang="en-US" sz="3600" dirty="0"/>
              <a:t>With You Through Life’s Journey…</a:t>
            </a:r>
          </a:p>
        </p:txBody>
      </p:sp>
      <p:pic>
        <p:nvPicPr>
          <p:cNvPr id="5" name="Picture 4" descr="Social Security Administration.  Securing today and Tomorrow.">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4939" y="3006670"/>
            <a:ext cx="2626672" cy="902090"/>
          </a:xfrm>
          <a:prstGeom prst="rect">
            <a:avLst/>
          </a:prstGeom>
        </p:spPr>
      </p:pic>
      <p:sp>
        <p:nvSpPr>
          <p:cNvPr id="2" name="TextBox 1"/>
          <p:cNvSpPr txBox="1"/>
          <p:nvPr/>
        </p:nvSpPr>
        <p:spPr>
          <a:xfrm>
            <a:off x="6529498" y="6590145"/>
            <a:ext cx="26084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Produced at U.S. taxpayer expense</a:t>
            </a:r>
          </a:p>
        </p:txBody>
      </p:sp>
      <p:sp>
        <p:nvSpPr>
          <p:cNvPr id="3" name="TextBox 2">
            <a:extLst>
              <a:ext uri="{FF2B5EF4-FFF2-40B4-BE49-F238E27FC236}">
                <a16:creationId xmlns:a16="http://schemas.microsoft.com/office/drawing/2014/main" id="{B39B92D6-3EAF-83F0-30F5-D3EFEBC43950}"/>
              </a:ext>
            </a:extLst>
          </p:cNvPr>
          <p:cNvSpPr txBox="1"/>
          <p:nvPr/>
        </p:nvSpPr>
        <p:spPr>
          <a:xfrm>
            <a:off x="2683268" y="4511326"/>
            <a:ext cx="3330014" cy="461665"/>
          </a:xfrm>
          <a:prstGeom prst="rect">
            <a:avLst/>
          </a:prstGeom>
          <a:noFill/>
        </p:spPr>
        <p:txBody>
          <a:bodyPr wrap="none" rtlCol="0">
            <a:spAutoFit/>
          </a:bodyPr>
          <a:lstStyle/>
          <a:p>
            <a:r>
              <a:rPr lang="es-US" sz="2400" dirty="0"/>
              <a:t>www.socialsecurity.gov</a:t>
            </a:r>
          </a:p>
        </p:txBody>
      </p:sp>
    </p:spTree>
    <p:extLst>
      <p:ext uri="{BB962C8B-B14F-4D97-AF65-F5344CB8AC3E}">
        <p14:creationId xmlns:p14="http://schemas.microsoft.com/office/powerpoint/2010/main" val="202590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656"/>
            <a:ext cx="9144000" cy="534588"/>
          </a:xfrm>
        </p:spPr>
        <p:txBody>
          <a:bodyPr/>
          <a:lstStyle/>
          <a:p>
            <a:r>
              <a:rPr lang="en-US" altLang="en-US" sz="3600">
                <a:solidFill>
                  <a:srgbClr val="002060"/>
                </a:solidFill>
                <a:latin typeface="Times New Roman" panose="02020603050405020304" pitchFamily="18" charset="0"/>
                <a:cs typeface="Times New Roman" panose="02020603050405020304" pitchFamily="18" charset="0"/>
              </a:rPr>
              <a:t>How Social Security Determines Your Benefit</a:t>
            </a:r>
            <a:endParaRPr lang="en-US" sz="3600"/>
          </a:p>
        </p:txBody>
      </p:sp>
      <p:sp>
        <p:nvSpPr>
          <p:cNvPr id="3" name="Content Placeholder 2"/>
          <p:cNvSpPr>
            <a:spLocks noGrp="1"/>
          </p:cNvSpPr>
          <p:nvPr>
            <p:ph sz="quarter" idx="10"/>
          </p:nvPr>
        </p:nvSpPr>
        <p:spPr>
          <a:xfrm>
            <a:off x="489331" y="1643974"/>
            <a:ext cx="8165338" cy="4077954"/>
          </a:xfrm>
        </p:spPr>
        <p:txBody>
          <a:bodyPr/>
          <a:lstStyle/>
          <a:p>
            <a:pPr marL="0" lvl="0" indent="0" algn="ctr">
              <a:spcBef>
                <a:spcPts val="0"/>
              </a:spcBef>
              <a:buNone/>
              <a:tabLst>
                <a:tab pos="685800" algn="l"/>
                <a:tab pos="1828800" algn="l"/>
              </a:tabLst>
              <a:defRPr/>
            </a:pPr>
            <a:r>
              <a:rPr lang="en-US" sz="2800">
                <a:solidFill>
                  <a:srgbClr val="002060"/>
                </a:solidFill>
              </a:rPr>
              <a:t>Benefits are based on earnings</a:t>
            </a:r>
          </a:p>
          <a:p>
            <a:pPr marL="0" lvl="0" indent="0">
              <a:spcBef>
                <a:spcPts val="1200"/>
              </a:spcBef>
              <a:buClr>
                <a:srgbClr val="002060"/>
              </a:buClr>
              <a:buNone/>
              <a:tabLst>
                <a:tab pos="1379538" algn="l"/>
                <a:tab pos="1828800" algn="l"/>
              </a:tabLst>
              <a:defRPr/>
            </a:pPr>
            <a:r>
              <a:rPr lang="en-US" sz="2600">
                <a:solidFill>
                  <a:srgbClr val="002060"/>
                </a:solidFill>
              </a:rPr>
              <a:t>Step 1 - Your wages are adjusted for changes in wage levels over time</a:t>
            </a:r>
          </a:p>
          <a:p>
            <a:pPr marL="0" lvl="0" indent="0">
              <a:spcBef>
                <a:spcPts val="1200"/>
              </a:spcBef>
              <a:buClr>
                <a:srgbClr val="002060"/>
              </a:buClr>
              <a:buNone/>
              <a:tabLst>
                <a:tab pos="1379538" algn="l"/>
                <a:tab pos="1828800" algn="l"/>
              </a:tabLst>
              <a:defRPr/>
            </a:pPr>
            <a:r>
              <a:rPr lang="en-US" sz="2600">
                <a:solidFill>
                  <a:srgbClr val="002060"/>
                </a:solidFill>
              </a:rPr>
              <a:t>Step 2 - Find the monthly average of your 35 highest earnings years</a:t>
            </a:r>
          </a:p>
          <a:p>
            <a:pPr marL="0" lvl="0" indent="0">
              <a:spcBef>
                <a:spcPts val="1200"/>
              </a:spcBef>
              <a:buClr>
                <a:srgbClr val="002060"/>
              </a:buClr>
              <a:buNone/>
              <a:tabLst>
                <a:tab pos="685800" algn="l"/>
                <a:tab pos="1828800" algn="l"/>
              </a:tabLst>
              <a:defRPr/>
            </a:pPr>
            <a:r>
              <a:rPr lang="en-US" sz="2600">
                <a:solidFill>
                  <a:srgbClr val="002060"/>
                </a:solidFill>
              </a:rPr>
              <a:t>Step 3 - Result is “average indexed monthly earnings”</a:t>
            </a:r>
          </a:p>
          <a:p>
            <a:pPr marL="0" indent="0" algn="ctr">
              <a:buNone/>
            </a:pPr>
            <a:endParaRPr lang="en-US" sz="1050" b="1"/>
          </a:p>
          <a:p>
            <a:pPr marL="0" indent="0" algn="ctr">
              <a:buNone/>
            </a:pPr>
            <a:endParaRPr lang="en-US" sz="1050" b="1"/>
          </a:p>
          <a:p>
            <a:pPr marL="0" indent="0" algn="ctr">
              <a:buNone/>
            </a:pPr>
            <a:r>
              <a:rPr lang="en-US" sz="2400" b="1">
                <a:solidFill>
                  <a:schemeClr val="tx1">
                    <a:lumMod val="75000"/>
                  </a:schemeClr>
                </a:solidFill>
                <a:hlinkClick r:id="rId3"/>
              </a:rPr>
              <a:t>ssa.gov/OACT/COLA/Benefits.html</a:t>
            </a:r>
            <a:endParaRPr lang="en-US" sz="2400" b="1">
              <a:solidFill>
                <a:schemeClr val="tx1">
                  <a:lumMod val="75000"/>
                </a:schemeClr>
              </a:solidFill>
            </a:endParaRPr>
          </a:p>
          <a:p>
            <a:endParaRPr lang="en-US"/>
          </a:p>
        </p:txBody>
      </p:sp>
    </p:spTree>
    <p:extLst>
      <p:ext uri="{BB962C8B-B14F-4D97-AF65-F5344CB8AC3E}">
        <p14:creationId xmlns:p14="http://schemas.microsoft.com/office/powerpoint/2010/main" val="3437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Chart by Age</a:t>
            </a:r>
          </a:p>
        </p:txBody>
      </p:sp>
      <p:graphicFrame>
        <p:nvGraphicFramePr>
          <p:cNvPr id="3" name="Table 2" descr="This chart gives an example of how much a $1,000 retirement benefit and a $500 retirement benefit would be reduced if someone took the benefit at age 62. &#10;&#10;The increase in full retirement age was the result of the 1983 Amendments to the Social Security Act. Full retirement age increases apply to both Retirement Benefits and Survivors Benefits. Although we at Social Security have always used the term “full” retirement age, you may find that some people now refer to “full retirement age” as the “Normal Retirement Age”. Regardless of your full retirement age, reduced benefits can still be paid as early as age 62."/>
          <p:cNvGraphicFramePr>
            <a:graphicFrameLocks noGrp="1"/>
          </p:cNvGraphicFramePr>
          <p:nvPr>
            <p:extLst>
              <p:ext uri="{D42A27DB-BD31-4B8C-83A1-F6EECF244321}">
                <p14:modId xmlns:p14="http://schemas.microsoft.com/office/powerpoint/2010/main" val="2590790044"/>
              </p:ext>
            </p:extLst>
          </p:nvPr>
        </p:nvGraphicFramePr>
        <p:xfrm>
          <a:off x="114300" y="907172"/>
          <a:ext cx="8915400" cy="4220000"/>
        </p:xfrm>
        <a:graphic>
          <a:graphicData uri="http://schemas.openxmlformats.org/drawingml/2006/table">
            <a:tbl>
              <a:tblPr firstRow="1" bandRow="1">
                <a:tableStyleId>{69CF1AB2-1976-4502-BF36-3FF5EA218861}</a:tableStyleId>
              </a:tblPr>
              <a:tblGrid>
                <a:gridCol w="1564105">
                  <a:extLst>
                    <a:ext uri="{9D8B030D-6E8A-4147-A177-3AD203B41FA5}">
                      <a16:colId xmlns:a16="http://schemas.microsoft.com/office/drawing/2014/main" val="20000"/>
                    </a:ext>
                  </a:extLst>
                </a:gridCol>
                <a:gridCol w="2346158">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289208">
                <a:tc>
                  <a:txBody>
                    <a:bodyPr/>
                    <a:lstStyle/>
                    <a:p>
                      <a:r>
                        <a:rPr lang="en-US" sz="2400">
                          <a:solidFill>
                            <a:schemeClr val="bg1"/>
                          </a:solidFill>
                        </a:rPr>
                        <a:t>Year of Birth</a:t>
                      </a:r>
                    </a:p>
                  </a:txBody>
                  <a:tcPr marL="93159" marR="93159" marT="46580" marB="46580">
                    <a:solidFill>
                      <a:srgbClr val="007D7D"/>
                    </a:solidFill>
                  </a:tcPr>
                </a:tc>
                <a:tc>
                  <a:txBody>
                    <a:bodyPr/>
                    <a:lstStyle/>
                    <a:p>
                      <a:r>
                        <a:rPr lang="en-US" sz="2400">
                          <a:solidFill>
                            <a:schemeClr val="bg1"/>
                          </a:solidFill>
                        </a:rPr>
                        <a:t>Full </a:t>
                      </a:r>
                    </a:p>
                    <a:p>
                      <a:r>
                        <a:rPr lang="en-US" sz="2400">
                          <a:solidFill>
                            <a:schemeClr val="bg1"/>
                          </a:solidFill>
                        </a:rPr>
                        <a:t>Retirement </a:t>
                      </a:r>
                    </a:p>
                    <a:p>
                      <a:r>
                        <a:rPr lang="en-US" sz="2400">
                          <a:solidFill>
                            <a:schemeClr val="bg1"/>
                          </a:solidFill>
                        </a:rPr>
                        <a:t>Age</a:t>
                      </a:r>
                    </a:p>
                  </a:txBody>
                  <a:tcPr marL="93159" marR="93159" marT="46580" marB="46580">
                    <a:solidFill>
                      <a:srgbClr val="007D7D"/>
                    </a:solidFill>
                  </a:tcPr>
                </a:tc>
                <a:tc>
                  <a:txBody>
                    <a:bodyPr/>
                    <a:lstStyle/>
                    <a:p>
                      <a:r>
                        <a:rPr lang="en-US" sz="2200">
                          <a:solidFill>
                            <a:schemeClr val="bg1"/>
                          </a:solidFill>
                        </a:rPr>
                        <a:t>A $1000 retirement benefit</a:t>
                      </a:r>
                      <a:r>
                        <a:rPr lang="en-US" sz="2200" baseline="0">
                          <a:solidFill>
                            <a:schemeClr val="bg1"/>
                          </a:solidFill>
                        </a:rPr>
                        <a:t> </a:t>
                      </a:r>
                      <a:r>
                        <a:rPr lang="en-US" sz="2200">
                          <a:solidFill>
                            <a:schemeClr val="bg1"/>
                          </a:solidFill>
                        </a:rPr>
                        <a:t>taken</a:t>
                      </a:r>
                      <a:r>
                        <a:rPr lang="en-US" sz="2200" baseline="0">
                          <a:solidFill>
                            <a:schemeClr val="bg1"/>
                          </a:solidFill>
                        </a:rPr>
                        <a:t> at age 62 </a:t>
                      </a:r>
                      <a:r>
                        <a:rPr lang="en-US" sz="2200">
                          <a:solidFill>
                            <a:schemeClr val="bg1"/>
                          </a:solidFill>
                        </a:rPr>
                        <a:t>would be reduced by</a:t>
                      </a:r>
                    </a:p>
                  </a:txBody>
                  <a:tcPr marL="93159" marR="93159" marT="46580" marB="46580">
                    <a:solidFill>
                      <a:srgbClr val="007D7D"/>
                    </a:solidFill>
                  </a:tcPr>
                </a:tc>
                <a:tc>
                  <a:txBody>
                    <a:bodyPr/>
                    <a:lstStyle/>
                    <a:p>
                      <a:r>
                        <a:rPr lang="en-US" sz="2200" dirty="0">
                          <a:solidFill>
                            <a:schemeClr val="bg1"/>
                          </a:solidFill>
                        </a:rPr>
                        <a:t>A $500 spouse benefit taken at age 62 would be reduced by</a:t>
                      </a:r>
                    </a:p>
                  </a:txBody>
                  <a:tcPr marL="93159" marR="93159" marT="46580" marB="46580">
                    <a:solidFill>
                      <a:srgbClr val="007D7D"/>
                    </a:solidFill>
                  </a:tcPr>
                </a:tc>
                <a:extLst>
                  <a:ext uri="{0D108BD9-81ED-4DB2-BD59-A6C34878D82A}">
                    <a16:rowId xmlns:a16="http://schemas.microsoft.com/office/drawing/2014/main" val="10000"/>
                  </a:ext>
                </a:extLst>
              </a:tr>
              <a:tr h="357708">
                <a:tc>
                  <a:txBody>
                    <a:bodyPr/>
                    <a:lstStyle/>
                    <a:p>
                      <a:r>
                        <a:rPr lang="en-US" sz="2000"/>
                        <a:t>1943-1954</a:t>
                      </a:r>
                    </a:p>
                  </a:txBody>
                  <a:tcPr marL="93159" marR="93159" marT="46580" marB="46580"/>
                </a:tc>
                <a:tc>
                  <a:txBody>
                    <a:bodyPr/>
                    <a:lstStyle/>
                    <a:p>
                      <a:r>
                        <a:rPr lang="en-US" sz="2000"/>
                        <a:t>66</a:t>
                      </a:r>
                    </a:p>
                  </a:txBody>
                  <a:tcPr marL="93159" marR="93159" marT="46580" marB="46580"/>
                </a:tc>
                <a:tc>
                  <a:txBody>
                    <a:bodyPr/>
                    <a:lstStyle/>
                    <a:p>
                      <a:r>
                        <a:rPr lang="en-US" sz="2000"/>
                        <a:t>25%</a:t>
                      </a:r>
                    </a:p>
                  </a:txBody>
                  <a:tcPr marL="93159" marR="93159" marT="46580" marB="46580"/>
                </a:tc>
                <a:tc>
                  <a:txBody>
                    <a:bodyPr/>
                    <a:lstStyle/>
                    <a:p>
                      <a:r>
                        <a:rPr lang="en-US" sz="2000"/>
                        <a:t>30%</a:t>
                      </a:r>
                    </a:p>
                  </a:txBody>
                  <a:tcPr marL="93159" marR="93159" marT="46580" marB="46580"/>
                </a:tc>
                <a:extLst>
                  <a:ext uri="{0D108BD9-81ED-4DB2-BD59-A6C34878D82A}">
                    <a16:rowId xmlns:a16="http://schemas.microsoft.com/office/drawing/2014/main" val="10001"/>
                  </a:ext>
                </a:extLst>
              </a:tr>
              <a:tr h="357708">
                <a:tc>
                  <a:txBody>
                    <a:bodyPr/>
                    <a:lstStyle/>
                    <a:p>
                      <a:r>
                        <a:rPr lang="en-US" sz="2000"/>
                        <a:t>1955</a:t>
                      </a:r>
                    </a:p>
                  </a:txBody>
                  <a:tcPr marL="93159" marR="93159" marT="46580" marB="46580"/>
                </a:tc>
                <a:tc>
                  <a:txBody>
                    <a:bodyPr/>
                    <a:lstStyle/>
                    <a:p>
                      <a:r>
                        <a:rPr lang="en-US" sz="2000"/>
                        <a:t>66 and 2 months</a:t>
                      </a:r>
                    </a:p>
                  </a:txBody>
                  <a:tcPr marL="93159" marR="93159" marT="46580" marB="46580"/>
                </a:tc>
                <a:tc>
                  <a:txBody>
                    <a:bodyPr/>
                    <a:lstStyle/>
                    <a:p>
                      <a:r>
                        <a:rPr lang="en-US" sz="2000"/>
                        <a:t>25.83%</a:t>
                      </a:r>
                    </a:p>
                  </a:txBody>
                  <a:tcPr marL="93159" marR="93159" marT="46580" marB="46580"/>
                </a:tc>
                <a:tc>
                  <a:txBody>
                    <a:bodyPr/>
                    <a:lstStyle/>
                    <a:p>
                      <a:r>
                        <a:rPr lang="en-US" sz="2000"/>
                        <a:t>30.83%</a:t>
                      </a:r>
                    </a:p>
                  </a:txBody>
                  <a:tcPr marL="93159" marR="93159" marT="46580" marB="46580"/>
                </a:tc>
                <a:extLst>
                  <a:ext uri="{0D108BD9-81ED-4DB2-BD59-A6C34878D82A}">
                    <a16:rowId xmlns:a16="http://schemas.microsoft.com/office/drawing/2014/main" val="10002"/>
                  </a:ext>
                </a:extLst>
              </a:tr>
              <a:tr h="357708">
                <a:tc>
                  <a:txBody>
                    <a:bodyPr/>
                    <a:lstStyle/>
                    <a:p>
                      <a:r>
                        <a:rPr lang="en-US" sz="2000"/>
                        <a:t>1956</a:t>
                      </a:r>
                    </a:p>
                  </a:txBody>
                  <a:tcPr marL="93159" marR="93159" marT="46580" marB="46580"/>
                </a:tc>
                <a:tc>
                  <a:txBody>
                    <a:bodyPr/>
                    <a:lstStyle/>
                    <a:p>
                      <a:r>
                        <a:rPr lang="en-US" sz="2000"/>
                        <a:t>66 and 4 months</a:t>
                      </a:r>
                    </a:p>
                  </a:txBody>
                  <a:tcPr marL="93159" marR="93159" marT="46580" marB="46580"/>
                </a:tc>
                <a:tc>
                  <a:txBody>
                    <a:bodyPr/>
                    <a:lstStyle/>
                    <a:p>
                      <a:r>
                        <a:rPr lang="en-US" sz="2000"/>
                        <a:t>26.67%</a:t>
                      </a:r>
                    </a:p>
                  </a:txBody>
                  <a:tcPr marL="93159" marR="93159" marT="46580" marB="46580"/>
                </a:tc>
                <a:tc>
                  <a:txBody>
                    <a:bodyPr/>
                    <a:lstStyle/>
                    <a:p>
                      <a:r>
                        <a:rPr lang="en-US" sz="2000" dirty="0"/>
                        <a:t>31.67%</a:t>
                      </a:r>
                    </a:p>
                  </a:txBody>
                  <a:tcPr marL="93159" marR="93159" marT="46580" marB="46580"/>
                </a:tc>
                <a:extLst>
                  <a:ext uri="{0D108BD9-81ED-4DB2-BD59-A6C34878D82A}">
                    <a16:rowId xmlns:a16="http://schemas.microsoft.com/office/drawing/2014/main" val="10003"/>
                  </a:ext>
                </a:extLst>
              </a:tr>
              <a:tr h="357708">
                <a:tc>
                  <a:txBody>
                    <a:bodyPr/>
                    <a:lstStyle/>
                    <a:p>
                      <a:r>
                        <a:rPr lang="en-US" sz="2000"/>
                        <a:t>1957</a:t>
                      </a:r>
                    </a:p>
                  </a:txBody>
                  <a:tcPr marL="93159" marR="93159" marT="46580" marB="46580"/>
                </a:tc>
                <a:tc>
                  <a:txBody>
                    <a:bodyPr/>
                    <a:lstStyle/>
                    <a:p>
                      <a:r>
                        <a:rPr lang="en-US" sz="2000"/>
                        <a:t>66 and 6 months</a:t>
                      </a:r>
                    </a:p>
                  </a:txBody>
                  <a:tcPr marL="93159" marR="93159" marT="46580" marB="46580"/>
                </a:tc>
                <a:tc>
                  <a:txBody>
                    <a:bodyPr/>
                    <a:lstStyle/>
                    <a:p>
                      <a:r>
                        <a:rPr lang="en-US" sz="2000"/>
                        <a:t>27.5%</a:t>
                      </a:r>
                    </a:p>
                  </a:txBody>
                  <a:tcPr marL="93159" marR="93159" marT="46580" marB="46580"/>
                </a:tc>
                <a:tc>
                  <a:txBody>
                    <a:bodyPr/>
                    <a:lstStyle/>
                    <a:p>
                      <a:r>
                        <a:rPr lang="en-US" sz="2000"/>
                        <a:t>32.5%</a:t>
                      </a:r>
                    </a:p>
                  </a:txBody>
                  <a:tcPr marL="93159" marR="93159" marT="46580" marB="46580"/>
                </a:tc>
                <a:extLst>
                  <a:ext uri="{0D108BD9-81ED-4DB2-BD59-A6C34878D82A}">
                    <a16:rowId xmlns:a16="http://schemas.microsoft.com/office/drawing/2014/main" val="10004"/>
                  </a:ext>
                </a:extLst>
              </a:tr>
              <a:tr h="357708">
                <a:tc>
                  <a:txBody>
                    <a:bodyPr/>
                    <a:lstStyle/>
                    <a:p>
                      <a:r>
                        <a:rPr lang="en-US" sz="2000"/>
                        <a:t>1958</a:t>
                      </a:r>
                    </a:p>
                  </a:txBody>
                  <a:tcPr marL="93159" marR="93159" marT="46580" marB="46580"/>
                </a:tc>
                <a:tc>
                  <a:txBody>
                    <a:bodyPr/>
                    <a:lstStyle/>
                    <a:p>
                      <a:r>
                        <a:rPr lang="en-US" sz="2000"/>
                        <a:t>66</a:t>
                      </a:r>
                      <a:r>
                        <a:rPr lang="en-US" sz="2000" baseline="0"/>
                        <a:t> and 8 months</a:t>
                      </a:r>
                    </a:p>
                  </a:txBody>
                  <a:tcPr marL="93159" marR="93159" marT="46580" marB="46580"/>
                </a:tc>
                <a:tc>
                  <a:txBody>
                    <a:bodyPr/>
                    <a:lstStyle/>
                    <a:p>
                      <a:r>
                        <a:rPr lang="en-US" sz="2000"/>
                        <a:t>28.33%</a:t>
                      </a:r>
                    </a:p>
                  </a:txBody>
                  <a:tcPr marL="93159" marR="93159" marT="46580" marB="46580"/>
                </a:tc>
                <a:tc>
                  <a:txBody>
                    <a:bodyPr/>
                    <a:lstStyle/>
                    <a:p>
                      <a:r>
                        <a:rPr lang="en-US" sz="2000"/>
                        <a:t>33.33%</a:t>
                      </a:r>
                    </a:p>
                  </a:txBody>
                  <a:tcPr marL="93159" marR="93159" marT="46580" marB="46580"/>
                </a:tc>
                <a:extLst>
                  <a:ext uri="{0D108BD9-81ED-4DB2-BD59-A6C34878D82A}">
                    <a16:rowId xmlns:a16="http://schemas.microsoft.com/office/drawing/2014/main" val="10005"/>
                  </a:ext>
                </a:extLst>
              </a:tr>
              <a:tr h="357708">
                <a:tc>
                  <a:txBody>
                    <a:bodyPr/>
                    <a:lstStyle/>
                    <a:p>
                      <a:r>
                        <a:rPr lang="en-US" sz="2000"/>
                        <a:t>1959</a:t>
                      </a:r>
                    </a:p>
                  </a:txBody>
                  <a:tcPr marL="93159" marR="93159" marT="46580" marB="46580"/>
                </a:tc>
                <a:tc>
                  <a:txBody>
                    <a:bodyPr/>
                    <a:lstStyle/>
                    <a:p>
                      <a:r>
                        <a:rPr lang="en-US" sz="2000"/>
                        <a:t>66 and 10 months</a:t>
                      </a:r>
                    </a:p>
                  </a:txBody>
                  <a:tcPr marL="93159" marR="93159" marT="46580" marB="46580"/>
                </a:tc>
                <a:tc>
                  <a:txBody>
                    <a:bodyPr/>
                    <a:lstStyle/>
                    <a:p>
                      <a:r>
                        <a:rPr lang="en-US" sz="2000"/>
                        <a:t>29.17%</a:t>
                      </a:r>
                    </a:p>
                  </a:txBody>
                  <a:tcPr marL="93159" marR="93159" marT="46580" marB="46580"/>
                </a:tc>
                <a:tc>
                  <a:txBody>
                    <a:bodyPr/>
                    <a:lstStyle/>
                    <a:p>
                      <a:r>
                        <a:rPr lang="en-US" sz="2000"/>
                        <a:t>34.17%</a:t>
                      </a:r>
                    </a:p>
                  </a:txBody>
                  <a:tcPr marL="93159" marR="93159" marT="46580" marB="46580"/>
                </a:tc>
                <a:extLst>
                  <a:ext uri="{0D108BD9-81ED-4DB2-BD59-A6C34878D82A}">
                    <a16:rowId xmlns:a16="http://schemas.microsoft.com/office/drawing/2014/main" val="10006"/>
                  </a:ext>
                </a:extLst>
              </a:tr>
              <a:tr h="357708">
                <a:tc>
                  <a:txBody>
                    <a:bodyPr/>
                    <a:lstStyle/>
                    <a:p>
                      <a:r>
                        <a:rPr lang="en-US" sz="2000"/>
                        <a:t>1960 +</a:t>
                      </a:r>
                    </a:p>
                  </a:txBody>
                  <a:tcPr marL="93159" marR="93159" marT="46580" marB="46580"/>
                </a:tc>
                <a:tc>
                  <a:txBody>
                    <a:bodyPr/>
                    <a:lstStyle/>
                    <a:p>
                      <a:r>
                        <a:rPr lang="en-US" sz="2000"/>
                        <a:t>67</a:t>
                      </a:r>
                    </a:p>
                  </a:txBody>
                  <a:tcPr marL="93159" marR="93159" marT="46580" marB="46580"/>
                </a:tc>
                <a:tc>
                  <a:txBody>
                    <a:bodyPr/>
                    <a:lstStyle/>
                    <a:p>
                      <a:r>
                        <a:rPr lang="en-US" sz="2000"/>
                        <a:t>30%</a:t>
                      </a:r>
                    </a:p>
                  </a:txBody>
                  <a:tcPr marL="93159" marR="93159" marT="46580" marB="46580"/>
                </a:tc>
                <a:tc>
                  <a:txBody>
                    <a:bodyPr/>
                    <a:lstStyle/>
                    <a:p>
                      <a:r>
                        <a:rPr lang="en-US" sz="2000" dirty="0"/>
                        <a:t>35%</a:t>
                      </a:r>
                    </a:p>
                  </a:txBody>
                  <a:tcPr marL="93159" marR="93159" marT="46580" marB="46580"/>
                </a:tc>
                <a:extLst>
                  <a:ext uri="{0D108BD9-81ED-4DB2-BD59-A6C34878D82A}">
                    <a16:rowId xmlns:a16="http://schemas.microsoft.com/office/drawing/2014/main" val="10007"/>
                  </a:ext>
                </a:extLst>
              </a:tr>
            </a:tbl>
          </a:graphicData>
        </a:graphic>
      </p:graphicFrame>
      <p:sp>
        <p:nvSpPr>
          <p:cNvPr id="4" name="TextBox 3"/>
          <p:cNvSpPr txBox="1"/>
          <p:nvPr/>
        </p:nvSpPr>
        <p:spPr>
          <a:xfrm>
            <a:off x="1088572" y="5208452"/>
            <a:ext cx="6792686" cy="430887"/>
          </a:xfrm>
          <a:prstGeom prst="rect">
            <a:avLst/>
          </a:prstGeom>
          <a:noFill/>
        </p:spPr>
        <p:txBody>
          <a:bodyPr wrap="square" rtlCol="0">
            <a:spAutoFit/>
          </a:bodyPr>
          <a:lstStyle/>
          <a:p>
            <a:pPr algn="ctr"/>
            <a:r>
              <a:rPr lang="en-US" sz="2200" b="1">
                <a:hlinkClick r:id="rId3"/>
              </a:rPr>
              <a:t>ssa.gov/</a:t>
            </a:r>
            <a:r>
              <a:rPr lang="en-US" sz="2200" b="1" err="1">
                <a:hlinkClick r:id="rId3"/>
              </a:rPr>
              <a:t>oact</a:t>
            </a:r>
            <a:r>
              <a:rPr lang="en-US" sz="2200" b="1">
                <a:hlinkClick r:id="rId3"/>
              </a:rPr>
              <a:t>/</a:t>
            </a:r>
            <a:r>
              <a:rPr lang="en-US" sz="2200" b="1" err="1">
                <a:hlinkClick r:id="rId3"/>
              </a:rPr>
              <a:t>quickcalc</a:t>
            </a:r>
            <a:r>
              <a:rPr lang="en-US" sz="2200" b="1">
                <a:hlinkClick r:id="rId3"/>
              </a:rPr>
              <a:t>/earlyretire.html</a:t>
            </a:r>
            <a:endParaRPr lang="en-US" sz="2200" b="1"/>
          </a:p>
        </p:txBody>
      </p:sp>
      <p:sp>
        <p:nvSpPr>
          <p:cNvPr id="5" name="TextBox 4">
            <a:extLst>
              <a:ext uri="{FF2B5EF4-FFF2-40B4-BE49-F238E27FC236}">
                <a16:creationId xmlns:a16="http://schemas.microsoft.com/office/drawing/2014/main" id="{75E58B2A-7B5F-88D5-38F6-DB5D0A4C56C8}"/>
              </a:ext>
            </a:extLst>
          </p:cNvPr>
          <p:cNvSpPr txBox="1"/>
          <p:nvPr/>
        </p:nvSpPr>
        <p:spPr>
          <a:xfrm>
            <a:off x="6734510" y="884956"/>
            <a:ext cx="2293495" cy="4242216"/>
          </a:xfrm>
          <a:prstGeom prst="rect">
            <a:avLst/>
          </a:prstGeom>
          <a:solidFill>
            <a:srgbClr val="007D7D"/>
          </a:solidFill>
        </p:spPr>
        <p:txBody>
          <a:bodyPr wrap="square" rtlCol="0">
            <a:spAutoFit/>
          </a:bodyPr>
          <a:lstStyle/>
          <a:p>
            <a:endParaRPr lang="es-US" dirty="0"/>
          </a:p>
        </p:txBody>
      </p:sp>
      <p:sp>
        <p:nvSpPr>
          <p:cNvPr id="6" name="TextBox 5">
            <a:extLst>
              <a:ext uri="{FF2B5EF4-FFF2-40B4-BE49-F238E27FC236}">
                <a16:creationId xmlns:a16="http://schemas.microsoft.com/office/drawing/2014/main" id="{CC45B371-E9AE-82A2-D8EB-CF1A561F3151}"/>
              </a:ext>
            </a:extLst>
          </p:cNvPr>
          <p:cNvSpPr txBox="1"/>
          <p:nvPr/>
        </p:nvSpPr>
        <p:spPr>
          <a:xfrm>
            <a:off x="7060366" y="2480873"/>
            <a:ext cx="1836295" cy="1754326"/>
          </a:xfrm>
          <a:prstGeom prst="rect">
            <a:avLst/>
          </a:prstGeom>
          <a:noFill/>
        </p:spPr>
        <p:txBody>
          <a:bodyPr wrap="square" rtlCol="0">
            <a:spAutoFit/>
          </a:bodyPr>
          <a:lstStyle/>
          <a:p>
            <a:r>
              <a:rPr lang="es-US" dirty="0" err="1">
                <a:solidFill>
                  <a:srgbClr val="C2D2DC"/>
                </a:solidFill>
              </a:rPr>
              <a:t>Reduction</a:t>
            </a:r>
            <a:r>
              <a:rPr lang="es-US" dirty="0">
                <a:solidFill>
                  <a:srgbClr val="C2D2DC"/>
                </a:solidFill>
              </a:rPr>
              <a:t> </a:t>
            </a:r>
            <a:r>
              <a:rPr lang="es-US" dirty="0" err="1">
                <a:solidFill>
                  <a:srgbClr val="C2D2DC"/>
                </a:solidFill>
              </a:rPr>
              <a:t>is</a:t>
            </a:r>
            <a:r>
              <a:rPr lang="es-US" dirty="0">
                <a:solidFill>
                  <a:srgbClr val="C2D2DC"/>
                </a:solidFill>
              </a:rPr>
              <a:t> </a:t>
            </a:r>
            <a:r>
              <a:rPr lang="es-US" dirty="0" err="1">
                <a:solidFill>
                  <a:srgbClr val="C2D2DC"/>
                </a:solidFill>
              </a:rPr>
              <a:t>permanent</a:t>
            </a:r>
            <a:r>
              <a:rPr lang="es-US" dirty="0">
                <a:solidFill>
                  <a:srgbClr val="C2D2DC"/>
                </a:solidFill>
              </a:rPr>
              <a:t> </a:t>
            </a:r>
            <a:r>
              <a:rPr lang="es-US" dirty="0" err="1">
                <a:solidFill>
                  <a:srgbClr val="C2D2DC"/>
                </a:solidFill>
              </a:rPr>
              <a:t>when</a:t>
            </a:r>
            <a:r>
              <a:rPr lang="es-US" dirty="0">
                <a:solidFill>
                  <a:srgbClr val="C2D2DC"/>
                </a:solidFill>
              </a:rPr>
              <a:t> </a:t>
            </a:r>
            <a:r>
              <a:rPr lang="es-US" dirty="0" err="1">
                <a:solidFill>
                  <a:srgbClr val="C2D2DC"/>
                </a:solidFill>
              </a:rPr>
              <a:t>you</a:t>
            </a:r>
            <a:r>
              <a:rPr lang="es-US" dirty="0">
                <a:solidFill>
                  <a:srgbClr val="C2D2DC"/>
                </a:solidFill>
              </a:rPr>
              <a:t> </a:t>
            </a:r>
            <a:r>
              <a:rPr lang="es-US" dirty="0" err="1">
                <a:solidFill>
                  <a:srgbClr val="C2D2DC"/>
                </a:solidFill>
              </a:rPr>
              <a:t>take</a:t>
            </a:r>
            <a:r>
              <a:rPr lang="es-US" dirty="0">
                <a:solidFill>
                  <a:srgbClr val="C2D2DC"/>
                </a:solidFill>
              </a:rPr>
              <a:t> </a:t>
            </a:r>
            <a:r>
              <a:rPr lang="es-US" dirty="0" err="1">
                <a:solidFill>
                  <a:srgbClr val="C2D2DC"/>
                </a:solidFill>
              </a:rPr>
              <a:t>your</a:t>
            </a:r>
            <a:r>
              <a:rPr lang="es-US" dirty="0">
                <a:solidFill>
                  <a:srgbClr val="C2D2DC"/>
                </a:solidFill>
              </a:rPr>
              <a:t> Benefit prior </a:t>
            </a:r>
            <a:r>
              <a:rPr lang="es-US" dirty="0" err="1">
                <a:solidFill>
                  <a:srgbClr val="C2D2DC"/>
                </a:solidFill>
              </a:rPr>
              <a:t>to</a:t>
            </a:r>
            <a:r>
              <a:rPr lang="es-US" dirty="0">
                <a:solidFill>
                  <a:srgbClr val="C2D2DC"/>
                </a:solidFill>
              </a:rPr>
              <a:t> Full </a:t>
            </a:r>
            <a:r>
              <a:rPr lang="es-US" dirty="0" err="1">
                <a:solidFill>
                  <a:srgbClr val="C2D2DC"/>
                </a:solidFill>
              </a:rPr>
              <a:t>Retirement</a:t>
            </a:r>
            <a:r>
              <a:rPr lang="es-US" dirty="0">
                <a:solidFill>
                  <a:srgbClr val="C2D2DC"/>
                </a:solidFill>
              </a:rPr>
              <a:t> Age </a:t>
            </a:r>
          </a:p>
        </p:txBody>
      </p:sp>
    </p:spTree>
    <p:extLst>
      <p:ext uri="{BB962C8B-B14F-4D97-AF65-F5344CB8AC3E}">
        <p14:creationId xmlns:p14="http://schemas.microsoft.com/office/powerpoint/2010/main" val="169405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6320"/>
          </a:xfrm>
        </p:spPr>
        <p:txBody>
          <a:bodyPr/>
          <a:lstStyle/>
          <a:p>
            <a:r>
              <a:rPr lang="en-US" sz="3600">
                <a:latin typeface="Times New Roman" panose="02020603050405020304" pitchFamily="18" charset="0"/>
                <a:cs typeface="Times New Roman" panose="02020603050405020304" pitchFamily="18" charset="0"/>
              </a:rPr>
              <a:t>What Is the Best Age to Start Receiving Social Security Retirement Benefits</a:t>
            </a:r>
            <a:r>
              <a:rPr lang="en-US" altLang="en-US" sz="3600">
                <a:solidFill>
                  <a:srgbClr val="002060"/>
                </a:solidFill>
                <a:latin typeface="Times New Roman" panose="02020603050405020304" pitchFamily="18" charset="0"/>
                <a:cs typeface="Times New Roman" panose="02020603050405020304" pitchFamily="18" charset="0"/>
              </a:rPr>
              <a:t>?</a:t>
            </a:r>
          </a:p>
        </p:txBody>
      </p:sp>
      <p:pic>
        <p:nvPicPr>
          <p:cNvPr id="15" name="Graphic 14" descr="Monthly Benefit Amounts Differ Based on the Age You Decide to Start Receiving Benefits. &#10;You can start your retirement benefit at any point from age 62 up until age 70, and your benefit will be higher the longer you delay starting it.  This example assumes a benefit of $1,867 at a full retirement age of 66 and 6 months. If you retire at age 62 the benefit amount would be $1,400, at age 65 $1,733, at full retirement age 66 years and 6 months $1,867, and at age 70 $2,480.">
            <a:extLst>
              <a:ext uri="{FF2B5EF4-FFF2-40B4-BE49-F238E27FC236}">
                <a16:creationId xmlns:a16="http://schemas.microsoft.com/office/drawing/2014/main" id="{073DDEEA-8051-4396-988C-5CF09FEB29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9189" y="1339922"/>
            <a:ext cx="7205622" cy="4031716"/>
          </a:xfrm>
          <a:prstGeom prst="rect">
            <a:avLst/>
          </a:prstGeom>
        </p:spPr>
      </p:pic>
      <p:sp>
        <p:nvSpPr>
          <p:cNvPr id="6" name="Content Placeholder 5"/>
          <p:cNvSpPr>
            <a:spLocks noGrp="1"/>
          </p:cNvSpPr>
          <p:nvPr>
            <p:ph sz="quarter" idx="11"/>
          </p:nvPr>
        </p:nvSpPr>
        <p:spPr>
          <a:xfrm>
            <a:off x="0" y="5410200"/>
            <a:ext cx="9144000" cy="335280"/>
          </a:xfrm>
        </p:spPr>
        <p:txBody>
          <a:bodyPr/>
          <a:lstStyle/>
          <a:p>
            <a:pPr marL="0" lvl="0" indent="0" algn="ctr">
              <a:spcBef>
                <a:spcPct val="0"/>
              </a:spcBef>
              <a:buNone/>
              <a:defRPr/>
            </a:pPr>
            <a:r>
              <a:rPr lang="en-US" altLang="en-US" sz="1800" i="1">
                <a:solidFill>
                  <a:srgbClr val="002060"/>
                </a:solidFill>
              </a:rPr>
              <a:t>Note: This example assumes a benefit of $2,000 at a full retirement age of 67</a:t>
            </a:r>
            <a:endParaRPr lang="en-US"/>
          </a:p>
        </p:txBody>
      </p:sp>
    </p:spTree>
    <p:extLst>
      <p:ext uri="{BB962C8B-B14F-4D97-AF65-F5344CB8AC3E}">
        <p14:creationId xmlns:p14="http://schemas.microsoft.com/office/powerpoint/2010/main" val="733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0" y="0"/>
            <a:ext cx="9144000" cy="804041"/>
          </a:xfrm>
        </p:spPr>
        <p:txBody>
          <a:bodyPr/>
          <a:lstStyle/>
          <a:p>
            <a:r>
              <a:rPr lang="en-US"/>
              <a:t>Social Security’s Online Calculators</a:t>
            </a:r>
          </a:p>
        </p:txBody>
      </p:sp>
      <p:pic>
        <p:nvPicPr>
          <p:cNvPr id="3" name="Picture 2" descr="Social Security offers a number of online calculators that will help with your retirement planning: Windfall Elimination Provision (WEP), Life Expectancy, Retirement, Earnings Test, Benefits of Claiming Early or Late, Benefits for Spouses, Government Pension Offset (GPO), and Retirement Age Estimator">
            <a:extLst>
              <a:ext uri="{FF2B5EF4-FFF2-40B4-BE49-F238E27FC236}">
                <a16:creationId xmlns:a16="http://schemas.microsoft.com/office/drawing/2014/main" id="{C760145A-AD86-4CD6-87C8-ECDE91A77B6D}"/>
              </a:ext>
            </a:extLst>
          </p:cNvPr>
          <p:cNvPicPr>
            <a:picLocks noChangeAspect="1"/>
          </p:cNvPicPr>
          <p:nvPr/>
        </p:nvPicPr>
        <p:blipFill rotWithShape="1">
          <a:blip r:embed="rId3">
            <a:extLst>
              <a:ext uri="{28A0092B-C50C-407E-A947-70E740481C1C}">
                <a14:useLocalDpi xmlns:a14="http://schemas.microsoft.com/office/drawing/2010/main" val="0"/>
              </a:ext>
            </a:extLst>
          </a:blip>
          <a:srcRect t="6154"/>
          <a:stretch/>
        </p:blipFill>
        <p:spPr>
          <a:xfrm>
            <a:off x="572876" y="823365"/>
            <a:ext cx="7776576" cy="4723604"/>
          </a:xfrm>
          <a:prstGeom prst="rect">
            <a:avLst/>
          </a:prstGeom>
        </p:spPr>
      </p:pic>
      <p:sp>
        <p:nvSpPr>
          <p:cNvPr id="4" name="Rectangle 3"/>
          <p:cNvSpPr/>
          <p:nvPr/>
        </p:nvSpPr>
        <p:spPr>
          <a:xfrm>
            <a:off x="894522" y="5282502"/>
            <a:ext cx="7354956" cy="461665"/>
          </a:xfrm>
          <a:prstGeom prst="rect">
            <a:avLst/>
          </a:prstGeom>
        </p:spPr>
        <p:txBody>
          <a:bodyPr wrap="square">
            <a:spAutoFit/>
          </a:bodyPr>
          <a:lstStyle/>
          <a:p>
            <a:pPr algn="ctr"/>
            <a:r>
              <a:rPr lang="en-US" sz="2400" b="1">
                <a:solidFill>
                  <a:schemeClr val="tx1">
                    <a:lumMod val="75000"/>
                  </a:schemeClr>
                </a:solidFill>
                <a:hlinkClick r:id="rId4"/>
              </a:rPr>
              <a:t>ssa.gov/planners/calculators</a:t>
            </a:r>
            <a:endParaRPr lang="en-US" sz="2400" b="1">
              <a:solidFill>
                <a:schemeClr val="tx1">
                  <a:lumMod val="75000"/>
                </a:schemeClr>
              </a:solidFill>
            </a:endParaRPr>
          </a:p>
        </p:txBody>
      </p:sp>
      <p:sp>
        <p:nvSpPr>
          <p:cNvPr id="2" name="Oval 1">
            <a:extLst>
              <a:ext uri="{FF2B5EF4-FFF2-40B4-BE49-F238E27FC236}">
                <a16:creationId xmlns:a16="http://schemas.microsoft.com/office/drawing/2014/main" id="{8E876001-B74F-9FC8-0C44-B7679057C38A}"/>
              </a:ext>
            </a:extLst>
          </p:cNvPr>
          <p:cNvSpPr/>
          <p:nvPr/>
        </p:nvSpPr>
        <p:spPr>
          <a:xfrm>
            <a:off x="2226040" y="2320314"/>
            <a:ext cx="2518347" cy="569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5" name="Picture 4">
            <a:extLst>
              <a:ext uri="{FF2B5EF4-FFF2-40B4-BE49-F238E27FC236}">
                <a16:creationId xmlns:a16="http://schemas.microsoft.com/office/drawing/2014/main" id="{A2773C3C-9BAC-5686-8550-5BA6C98828E2}"/>
              </a:ext>
            </a:extLst>
          </p:cNvPr>
          <p:cNvPicPr>
            <a:picLocks noChangeAspect="1"/>
          </p:cNvPicPr>
          <p:nvPr/>
        </p:nvPicPr>
        <p:blipFill>
          <a:blip r:embed="rId5"/>
          <a:stretch>
            <a:fillRect/>
          </a:stretch>
        </p:blipFill>
        <p:spPr>
          <a:xfrm>
            <a:off x="2911129" y="3305332"/>
            <a:ext cx="4329119" cy="780890"/>
          </a:xfrm>
          <a:prstGeom prst="rect">
            <a:avLst/>
          </a:prstGeom>
        </p:spPr>
      </p:pic>
    </p:spTree>
    <p:extLst>
      <p:ext uri="{BB962C8B-B14F-4D97-AF65-F5344CB8AC3E}">
        <p14:creationId xmlns:p14="http://schemas.microsoft.com/office/powerpoint/2010/main" val="425490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0" y="0"/>
            <a:ext cx="9144000" cy="1325563"/>
          </a:xfrm>
        </p:spPr>
        <p:txBody>
          <a:bodyPr/>
          <a:lstStyle/>
          <a:p>
            <a:r>
              <a:rPr lang="en-US"/>
              <a:t>Social Security Website</a:t>
            </a:r>
          </a:p>
        </p:txBody>
      </p:sp>
      <p:pic>
        <p:nvPicPr>
          <p:cNvPr id="15" name="Content Placeholder 14" descr="Screenshot of SSA.gov home page">
            <a:extLst>
              <a:ext uri="{FF2B5EF4-FFF2-40B4-BE49-F238E27FC236}">
                <a16:creationId xmlns:a16="http://schemas.microsoft.com/office/drawing/2014/main" id="{B30553C2-63C7-4D83-9A9B-8AD0582CB2AF}"/>
              </a:ext>
            </a:extLst>
          </p:cNvPr>
          <p:cNvPicPr>
            <a:picLocks noGrp="1" noChangeAspect="1"/>
          </p:cNvPicPr>
          <p:nvPr>
            <p:ph sz="quarter" idx="10"/>
          </p:nvPr>
        </p:nvPicPr>
        <p:blipFill>
          <a:blip r:embed="rId3"/>
          <a:stretch>
            <a:fillRect/>
          </a:stretch>
        </p:blipFill>
        <p:spPr>
          <a:xfrm>
            <a:off x="0" y="1"/>
            <a:ext cx="9144000" cy="5773766"/>
          </a:xfrm>
        </p:spPr>
      </p:pic>
      <p:pic>
        <p:nvPicPr>
          <p:cNvPr id="2" name="Picture 1">
            <a:extLst>
              <a:ext uri="{FF2B5EF4-FFF2-40B4-BE49-F238E27FC236}">
                <a16:creationId xmlns:a16="http://schemas.microsoft.com/office/drawing/2014/main" id="{678F1C2F-915D-BE2F-CA4C-96C6A53D8D2B}"/>
              </a:ext>
            </a:extLst>
          </p:cNvPr>
          <p:cNvPicPr>
            <a:picLocks noChangeAspect="1"/>
          </p:cNvPicPr>
          <p:nvPr/>
        </p:nvPicPr>
        <p:blipFill>
          <a:blip r:embed="rId4"/>
          <a:stretch>
            <a:fillRect/>
          </a:stretch>
        </p:blipFill>
        <p:spPr>
          <a:xfrm>
            <a:off x="627538" y="1985315"/>
            <a:ext cx="1158340" cy="743776"/>
          </a:xfrm>
          <a:prstGeom prst="rect">
            <a:avLst/>
          </a:prstGeom>
        </p:spPr>
      </p:pic>
    </p:spTree>
    <p:extLst>
      <p:ext uri="{BB962C8B-B14F-4D97-AF65-F5344CB8AC3E}">
        <p14:creationId xmlns:p14="http://schemas.microsoft.com/office/powerpoint/2010/main" val="17925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02A5C"/>
      </a:dk2>
      <a:lt2>
        <a:srgbClr val="E7E6E6"/>
      </a:lt2>
      <a:accent1>
        <a:srgbClr val="007D7D"/>
      </a:accent1>
      <a:accent2>
        <a:srgbClr val="005A5F"/>
      </a:accent2>
      <a:accent3>
        <a:srgbClr val="419BCD"/>
      </a:accent3>
      <a:accent4>
        <a:srgbClr val="238CBE"/>
      </a:accent4>
      <a:accent5>
        <a:srgbClr val="D7C8B9"/>
      </a:accent5>
      <a:accent6>
        <a:srgbClr val="AFA091"/>
      </a:accent6>
      <a:hlink>
        <a:srgbClr val="005E5C"/>
      </a:hlink>
      <a:folHlink>
        <a:srgbClr val="005A5F"/>
      </a:folHlink>
    </a:clrScheme>
    <a:fontScheme name="Custom 2">
      <a:majorFont>
        <a:latin typeface="Times"/>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7426F692DE4042B9D406C99876CDC8" ma:contentTypeVersion="5" ma:contentTypeDescription="Create a new document." ma:contentTypeScope="" ma:versionID="0d46b9d9b331714a568be8069918aabe">
  <xsd:schema xmlns:xsd="http://www.w3.org/2001/XMLSchema" xmlns:xs="http://www.w3.org/2001/XMLSchema" xmlns:p="http://schemas.microsoft.com/office/2006/metadata/properties" xmlns:ns3="7a1b12de-e036-45db-bd73-7d75b2f60817" xmlns:ns4="c480898e-fdc2-4e17-802a-109013419844" targetNamespace="http://schemas.microsoft.com/office/2006/metadata/properties" ma:root="true" ma:fieldsID="b035a1dcba2b766792ba29e02cbb50dc" ns3:_="" ns4:_="">
    <xsd:import namespace="7a1b12de-e036-45db-bd73-7d75b2f60817"/>
    <xsd:import namespace="c480898e-fdc2-4e17-802a-1090134198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1b12de-e036-45db-bd73-7d75b2f60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80898e-fdc2-4e17-802a-1090134198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2.xml><?xml version="1.0" encoding="utf-8"?>
<ds:datastoreItem xmlns:ds="http://schemas.openxmlformats.org/officeDocument/2006/customXml" ds:itemID="{76C1D150-B45C-4469-AD4B-55248EA5D732}">
  <ds:schemaRefs>
    <ds:schemaRef ds:uri="http://purl.org/dc/elements/1.1/"/>
    <ds:schemaRef ds:uri="7a1b12de-e036-45db-bd73-7d75b2f60817"/>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c480898e-fdc2-4e17-802a-109013419844"/>
    <ds:schemaRef ds:uri="http://www.w3.org/XML/1998/namespace"/>
  </ds:schemaRefs>
</ds:datastoreItem>
</file>

<file path=customXml/itemProps3.xml><?xml version="1.0" encoding="utf-8"?>
<ds:datastoreItem xmlns:ds="http://schemas.openxmlformats.org/officeDocument/2006/customXml" ds:itemID="{9EEE016A-C90D-47E6-A6E2-644E396C3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1b12de-e036-45db-bd73-7d75b2f60817"/>
    <ds:schemaRef ds:uri="c480898e-fdc2-4e17-802a-1090134198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UPP Template</Template>
  <TotalTime>18145</TotalTime>
  <Words>8573</Words>
  <Application>Microsoft Office PowerPoint</Application>
  <PresentationFormat>On-screen Show (4:3)</PresentationFormat>
  <Paragraphs>690</Paragraphs>
  <Slides>42</Slides>
  <Notes>41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Arial</vt:lpstr>
      <vt:lpstr>Calibri</vt:lpstr>
      <vt:lpstr>Courier New</vt:lpstr>
      <vt:lpstr>Georgia</vt:lpstr>
      <vt:lpstr>Helvetica</vt:lpstr>
      <vt:lpstr>Times</vt:lpstr>
      <vt:lpstr>Times New Roman</vt:lpstr>
      <vt:lpstr>ui-sans-serif</vt:lpstr>
      <vt:lpstr>Wingdings</vt:lpstr>
      <vt:lpstr>1_UPP Template</vt:lpstr>
      <vt:lpstr>Office Theme</vt:lpstr>
      <vt:lpstr>UPP Template</vt:lpstr>
      <vt:lpstr>Social Security:  With You Through Life’s Journey…</vt:lpstr>
      <vt:lpstr>Three Legged Stool</vt:lpstr>
      <vt:lpstr>How Do You Qualify for Retirement Benefits?</vt:lpstr>
      <vt:lpstr>PowerPoint Presentation</vt:lpstr>
      <vt:lpstr>How Social Security Determines Your Benefit</vt:lpstr>
      <vt:lpstr>Benefits Chart by Age</vt:lpstr>
      <vt:lpstr>What Is the Best Age to Start Receiving Social Security Retirement Benefits?</vt:lpstr>
      <vt:lpstr>Social Security’s Online Calculators</vt:lpstr>
      <vt:lpstr>Social Security Website</vt:lpstr>
      <vt:lpstr>Working While Receiving Benefits</vt:lpstr>
      <vt:lpstr>Will I pay federal taxes on my benefits?</vt:lpstr>
      <vt:lpstr>WEP &amp; GPO</vt:lpstr>
      <vt:lpstr>What is WEP?</vt:lpstr>
      <vt:lpstr>The Windfall Elimination Provision (1983)</vt:lpstr>
      <vt:lpstr>WEP Calculator</vt:lpstr>
      <vt:lpstr>Normal Benefit Computation Example (2023)</vt:lpstr>
      <vt:lpstr>WEP Benefit Computation Example (2023)</vt:lpstr>
      <vt:lpstr>Exception to the WEP</vt:lpstr>
      <vt:lpstr>PowerPoint Presentation</vt:lpstr>
      <vt:lpstr>Who Can Get Benefits As A Spouse?</vt:lpstr>
      <vt:lpstr>Why are Spouse and Survivor Benefits Reduced?</vt:lpstr>
      <vt:lpstr>Spouse vs. Surviving Spouse Benefits</vt:lpstr>
      <vt:lpstr>Choosing Between Retirement Benefits and Widow’s Benefits</vt:lpstr>
      <vt:lpstr>Benefits for Divorced Spouses</vt:lpstr>
      <vt:lpstr>Government Pension Offset (GPO)</vt:lpstr>
      <vt:lpstr>How GPO works</vt:lpstr>
      <vt:lpstr>How GPO works (continued)</vt:lpstr>
      <vt:lpstr>my Social Security</vt:lpstr>
      <vt:lpstr>my Social Security Services</vt:lpstr>
      <vt:lpstr>Social Securiaaty Statement</vt:lpstr>
      <vt:lpstr>my Social Security Services</vt:lpstr>
      <vt:lpstr>How to Apply for Benefits</vt:lpstr>
      <vt:lpstr>Medicare</vt:lpstr>
      <vt:lpstr>Medicare Enrollment Periods</vt:lpstr>
      <vt:lpstr>Medicare Part B Coverage - IEP</vt:lpstr>
      <vt:lpstr>Medicare Part B Coverage - GEP</vt:lpstr>
      <vt:lpstr>Medicare Part B Coverage - SEP</vt:lpstr>
      <vt:lpstr>Medicare Standard Part B Premiums for 2023</vt:lpstr>
      <vt:lpstr>Medicare.gov</vt:lpstr>
      <vt:lpstr>Extra Help with Medicare Prescription Drug Plan Costs </vt:lpstr>
      <vt:lpstr>Follow Us on Social Media!</vt:lpstr>
      <vt:lpstr>Social Security:  With You Through Life’s Journey…</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WEP/GPO Appendix</dc:title>
  <dc:creator>SSA OCOMM</dc:creator>
  <cp:keywords>Social Security Administration, WEP GPO, Public Outreach</cp:keywords>
  <cp:lastModifiedBy>James Beinkemper</cp:lastModifiedBy>
  <cp:revision>718</cp:revision>
  <cp:lastPrinted>2019-06-19T21:43:34Z</cp:lastPrinted>
  <dcterms:created xsi:type="dcterms:W3CDTF">2016-09-26T18:33:45Z</dcterms:created>
  <dcterms:modified xsi:type="dcterms:W3CDTF">2023-04-27T12:43:26Z</dcterms:modified>
  <cp:category>Public Outreach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0x010100A47426F692DE4042B9D406C99876CDC8</vt:lpwstr>
  </property>
  <property fmtid="{D5CDD505-2E9C-101B-9397-08002B2CF9AE}" pid="3" name="_NewReviewCycle">
    <vt:lpwstr/>
  </property>
</Properties>
</file>