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8" r:id="rId3"/>
    <p:sldId id="260" r:id="rId4"/>
    <p:sldId id="263" r:id="rId5"/>
    <p:sldId id="271" r:id="rId6"/>
    <p:sldId id="276" r:id="rId7"/>
    <p:sldId id="275" r:id="rId8"/>
    <p:sldId id="273" r:id="rId9"/>
    <p:sldId id="278" r:id="rId10"/>
    <p:sldId id="279" r:id="rId11"/>
    <p:sldId id="280" r:id="rId12"/>
    <p:sldId id="274" r:id="rId13"/>
    <p:sldId id="277" r:id="rId14"/>
    <p:sldId id="272" r:id="rId15"/>
    <p:sldId id="281" r:id="rId16"/>
    <p:sldId id="283" r:id="rId17"/>
    <p:sldId id="282" r:id="rId18"/>
    <p:sldId id="284" r:id="rId19"/>
    <p:sldId id="285" r:id="rId20"/>
    <p:sldId id="286" r:id="rId21"/>
    <p:sldId id="259" r:id="rId22"/>
    <p:sldId id="262" r:id="rId23"/>
    <p:sldId id="2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4F"/>
    <a:srgbClr val="ECECDB"/>
    <a:srgbClr val="FBFBFB"/>
    <a:srgbClr val="AC7F0A"/>
    <a:srgbClr val="65281A"/>
    <a:srgbClr val="4F7CCB"/>
    <a:srgbClr val="9F8B56"/>
    <a:srgbClr val="A49159"/>
    <a:srgbClr val="FAEF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48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C6BAC8-C8B0-4D26-B1DE-5A9B2F096509}" type="datetimeFigureOut">
              <a:rPr lang="en-US" smtClean="0"/>
              <a:t>3/22/2016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32395B-9211-4202-A80D-8F9499CA20BB}" type="slidenum">
              <a:rPr lang="en-US" smtClean="0"/>
              <a:t>‹#›</a:t>
            </a:fld>
            <a:endParaRPr lang="en-US"/>
          </a:p>
        </p:txBody>
      </p:sp>
    </p:spTree>
    <p:extLst>
      <p:ext uri="{BB962C8B-B14F-4D97-AF65-F5344CB8AC3E}">
        <p14:creationId xmlns:p14="http://schemas.microsoft.com/office/powerpoint/2010/main" val="2745719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BE074-962A-47BE-A173-EB93DE083E72}" type="datetimeFigureOut">
              <a:rPr lang="en-US" smtClean="0"/>
              <a:t>3/22/2016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CF5C-348B-4ACF-9FCC-E1A9A46A016E}" type="slidenum">
              <a:rPr lang="en-US" smtClean="0"/>
              <a:t>‹#›</a:t>
            </a:fld>
            <a:endParaRPr lang="en-US"/>
          </a:p>
        </p:txBody>
      </p:sp>
    </p:spTree>
    <p:extLst>
      <p:ext uri="{BB962C8B-B14F-4D97-AF65-F5344CB8AC3E}">
        <p14:creationId xmlns:p14="http://schemas.microsoft.com/office/powerpoint/2010/main" val="3819550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1</a:t>
            </a:fld>
            <a:endParaRPr lang="en-US"/>
          </a:p>
        </p:txBody>
      </p:sp>
    </p:spTree>
    <p:extLst>
      <p:ext uri="{BB962C8B-B14F-4D97-AF65-F5344CB8AC3E}">
        <p14:creationId xmlns:p14="http://schemas.microsoft.com/office/powerpoint/2010/main" val="3413318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10</a:t>
            </a:fld>
            <a:endParaRPr lang="en-US"/>
          </a:p>
        </p:txBody>
      </p:sp>
    </p:spTree>
    <p:extLst>
      <p:ext uri="{BB962C8B-B14F-4D97-AF65-F5344CB8AC3E}">
        <p14:creationId xmlns:p14="http://schemas.microsoft.com/office/powerpoint/2010/main" val="2688254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11</a:t>
            </a:fld>
            <a:endParaRPr lang="en-US"/>
          </a:p>
        </p:txBody>
      </p:sp>
    </p:spTree>
    <p:extLst>
      <p:ext uri="{BB962C8B-B14F-4D97-AF65-F5344CB8AC3E}">
        <p14:creationId xmlns:p14="http://schemas.microsoft.com/office/powerpoint/2010/main" val="3860444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12</a:t>
            </a:fld>
            <a:endParaRPr lang="en-US"/>
          </a:p>
        </p:txBody>
      </p:sp>
    </p:spTree>
    <p:extLst>
      <p:ext uri="{BB962C8B-B14F-4D97-AF65-F5344CB8AC3E}">
        <p14:creationId xmlns:p14="http://schemas.microsoft.com/office/powerpoint/2010/main" val="95037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13</a:t>
            </a:fld>
            <a:endParaRPr lang="en-US"/>
          </a:p>
        </p:txBody>
      </p:sp>
    </p:spTree>
    <p:extLst>
      <p:ext uri="{BB962C8B-B14F-4D97-AF65-F5344CB8AC3E}">
        <p14:creationId xmlns:p14="http://schemas.microsoft.com/office/powerpoint/2010/main" val="97239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14</a:t>
            </a:fld>
            <a:endParaRPr lang="en-US"/>
          </a:p>
        </p:txBody>
      </p:sp>
    </p:spTree>
    <p:extLst>
      <p:ext uri="{BB962C8B-B14F-4D97-AF65-F5344CB8AC3E}">
        <p14:creationId xmlns:p14="http://schemas.microsoft.com/office/powerpoint/2010/main" val="904557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15</a:t>
            </a:fld>
            <a:endParaRPr lang="en-US"/>
          </a:p>
        </p:txBody>
      </p:sp>
    </p:spTree>
    <p:extLst>
      <p:ext uri="{BB962C8B-B14F-4D97-AF65-F5344CB8AC3E}">
        <p14:creationId xmlns:p14="http://schemas.microsoft.com/office/powerpoint/2010/main" val="2265141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16</a:t>
            </a:fld>
            <a:endParaRPr lang="en-US"/>
          </a:p>
        </p:txBody>
      </p:sp>
    </p:spTree>
    <p:extLst>
      <p:ext uri="{BB962C8B-B14F-4D97-AF65-F5344CB8AC3E}">
        <p14:creationId xmlns:p14="http://schemas.microsoft.com/office/powerpoint/2010/main" val="2274530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17</a:t>
            </a:fld>
            <a:endParaRPr lang="en-US"/>
          </a:p>
        </p:txBody>
      </p:sp>
    </p:spTree>
    <p:extLst>
      <p:ext uri="{BB962C8B-B14F-4D97-AF65-F5344CB8AC3E}">
        <p14:creationId xmlns:p14="http://schemas.microsoft.com/office/powerpoint/2010/main" val="2113715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18</a:t>
            </a:fld>
            <a:endParaRPr lang="en-US"/>
          </a:p>
        </p:txBody>
      </p:sp>
    </p:spTree>
    <p:extLst>
      <p:ext uri="{BB962C8B-B14F-4D97-AF65-F5344CB8AC3E}">
        <p14:creationId xmlns:p14="http://schemas.microsoft.com/office/powerpoint/2010/main" val="849127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19</a:t>
            </a:fld>
            <a:endParaRPr lang="en-US"/>
          </a:p>
        </p:txBody>
      </p:sp>
    </p:spTree>
    <p:extLst>
      <p:ext uri="{BB962C8B-B14F-4D97-AF65-F5344CB8AC3E}">
        <p14:creationId xmlns:p14="http://schemas.microsoft.com/office/powerpoint/2010/main" val="183609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2</a:t>
            </a:fld>
            <a:endParaRPr lang="en-US"/>
          </a:p>
        </p:txBody>
      </p:sp>
    </p:spTree>
    <p:extLst>
      <p:ext uri="{BB962C8B-B14F-4D97-AF65-F5344CB8AC3E}">
        <p14:creationId xmlns:p14="http://schemas.microsoft.com/office/powerpoint/2010/main" val="2873497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20</a:t>
            </a:fld>
            <a:endParaRPr lang="en-US"/>
          </a:p>
        </p:txBody>
      </p:sp>
    </p:spTree>
    <p:extLst>
      <p:ext uri="{BB962C8B-B14F-4D97-AF65-F5344CB8AC3E}">
        <p14:creationId xmlns:p14="http://schemas.microsoft.com/office/powerpoint/2010/main" val="152423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21</a:t>
            </a:fld>
            <a:endParaRPr lang="en-US"/>
          </a:p>
        </p:txBody>
      </p:sp>
    </p:spTree>
    <p:extLst>
      <p:ext uri="{BB962C8B-B14F-4D97-AF65-F5344CB8AC3E}">
        <p14:creationId xmlns:p14="http://schemas.microsoft.com/office/powerpoint/2010/main" val="1670872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22</a:t>
            </a:fld>
            <a:endParaRPr lang="en-US"/>
          </a:p>
        </p:txBody>
      </p:sp>
    </p:spTree>
    <p:extLst>
      <p:ext uri="{BB962C8B-B14F-4D97-AF65-F5344CB8AC3E}">
        <p14:creationId xmlns:p14="http://schemas.microsoft.com/office/powerpoint/2010/main" val="2102945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23</a:t>
            </a:fld>
            <a:endParaRPr lang="en-US"/>
          </a:p>
        </p:txBody>
      </p:sp>
    </p:spTree>
    <p:extLst>
      <p:ext uri="{BB962C8B-B14F-4D97-AF65-F5344CB8AC3E}">
        <p14:creationId xmlns:p14="http://schemas.microsoft.com/office/powerpoint/2010/main" val="1159844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3</a:t>
            </a:fld>
            <a:endParaRPr lang="en-US"/>
          </a:p>
        </p:txBody>
      </p:sp>
    </p:spTree>
    <p:extLst>
      <p:ext uri="{BB962C8B-B14F-4D97-AF65-F5344CB8AC3E}">
        <p14:creationId xmlns:p14="http://schemas.microsoft.com/office/powerpoint/2010/main" val="2932588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4</a:t>
            </a:fld>
            <a:endParaRPr lang="en-US"/>
          </a:p>
        </p:txBody>
      </p:sp>
    </p:spTree>
    <p:extLst>
      <p:ext uri="{BB962C8B-B14F-4D97-AF65-F5344CB8AC3E}">
        <p14:creationId xmlns:p14="http://schemas.microsoft.com/office/powerpoint/2010/main" val="166951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5</a:t>
            </a:fld>
            <a:endParaRPr lang="en-US"/>
          </a:p>
        </p:txBody>
      </p:sp>
    </p:spTree>
    <p:extLst>
      <p:ext uri="{BB962C8B-B14F-4D97-AF65-F5344CB8AC3E}">
        <p14:creationId xmlns:p14="http://schemas.microsoft.com/office/powerpoint/2010/main" val="36319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6</a:t>
            </a:fld>
            <a:endParaRPr lang="en-US"/>
          </a:p>
        </p:txBody>
      </p:sp>
    </p:spTree>
    <p:extLst>
      <p:ext uri="{BB962C8B-B14F-4D97-AF65-F5344CB8AC3E}">
        <p14:creationId xmlns:p14="http://schemas.microsoft.com/office/powerpoint/2010/main" val="134381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7</a:t>
            </a:fld>
            <a:endParaRPr lang="en-US"/>
          </a:p>
        </p:txBody>
      </p:sp>
    </p:spTree>
    <p:extLst>
      <p:ext uri="{BB962C8B-B14F-4D97-AF65-F5344CB8AC3E}">
        <p14:creationId xmlns:p14="http://schemas.microsoft.com/office/powerpoint/2010/main" val="328812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8</a:t>
            </a:fld>
            <a:endParaRPr lang="en-US"/>
          </a:p>
        </p:txBody>
      </p:sp>
    </p:spTree>
    <p:extLst>
      <p:ext uri="{BB962C8B-B14F-4D97-AF65-F5344CB8AC3E}">
        <p14:creationId xmlns:p14="http://schemas.microsoft.com/office/powerpoint/2010/main" val="2787471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ECF5C-348B-4ACF-9FCC-E1A9A46A016E}" type="slidenum">
              <a:rPr lang="en-US" smtClean="0"/>
              <a:t>9</a:t>
            </a:fld>
            <a:endParaRPr lang="en-US"/>
          </a:p>
        </p:txBody>
      </p:sp>
    </p:spTree>
    <p:extLst>
      <p:ext uri="{BB962C8B-B14F-4D97-AF65-F5344CB8AC3E}">
        <p14:creationId xmlns:p14="http://schemas.microsoft.com/office/powerpoint/2010/main" val="345610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4274C9-50AC-49D3-8812-299D5FECEE85}"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3178-26EE-4D85-8FA6-3FBFF0DD7923}" type="slidenum">
              <a:rPr lang="en-US" smtClean="0"/>
              <a:t>‹#›</a:t>
            </a:fld>
            <a:endParaRPr lang="en-US"/>
          </a:p>
        </p:txBody>
      </p:sp>
    </p:spTree>
    <p:extLst>
      <p:ext uri="{BB962C8B-B14F-4D97-AF65-F5344CB8AC3E}">
        <p14:creationId xmlns:p14="http://schemas.microsoft.com/office/powerpoint/2010/main" val="2906508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274C9-50AC-49D3-8812-299D5FECEE85}"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3178-26EE-4D85-8FA6-3FBFF0DD7923}" type="slidenum">
              <a:rPr lang="en-US" smtClean="0"/>
              <a:t>‹#›</a:t>
            </a:fld>
            <a:endParaRPr lang="en-US"/>
          </a:p>
        </p:txBody>
      </p:sp>
    </p:spTree>
    <p:extLst>
      <p:ext uri="{BB962C8B-B14F-4D97-AF65-F5344CB8AC3E}">
        <p14:creationId xmlns:p14="http://schemas.microsoft.com/office/powerpoint/2010/main" val="26403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274C9-50AC-49D3-8812-299D5FECEE85}"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3178-26EE-4D85-8FA6-3FBFF0DD7923}" type="slidenum">
              <a:rPr lang="en-US" smtClean="0"/>
              <a:t>‹#›</a:t>
            </a:fld>
            <a:endParaRPr lang="en-US"/>
          </a:p>
        </p:txBody>
      </p:sp>
    </p:spTree>
    <p:extLst>
      <p:ext uri="{BB962C8B-B14F-4D97-AF65-F5344CB8AC3E}">
        <p14:creationId xmlns:p14="http://schemas.microsoft.com/office/powerpoint/2010/main" val="278624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274C9-50AC-49D3-8812-299D5FECEE85}"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3178-26EE-4D85-8FA6-3FBFF0DD7923}" type="slidenum">
              <a:rPr lang="en-US" smtClean="0"/>
              <a:t>‹#›</a:t>
            </a:fld>
            <a:endParaRPr lang="en-US"/>
          </a:p>
        </p:txBody>
      </p:sp>
    </p:spTree>
    <p:extLst>
      <p:ext uri="{BB962C8B-B14F-4D97-AF65-F5344CB8AC3E}">
        <p14:creationId xmlns:p14="http://schemas.microsoft.com/office/powerpoint/2010/main" val="236211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4274C9-50AC-49D3-8812-299D5FECEE85}"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3178-26EE-4D85-8FA6-3FBFF0DD7923}" type="slidenum">
              <a:rPr lang="en-US" smtClean="0"/>
              <a:t>‹#›</a:t>
            </a:fld>
            <a:endParaRPr lang="en-US"/>
          </a:p>
        </p:txBody>
      </p:sp>
    </p:spTree>
    <p:extLst>
      <p:ext uri="{BB962C8B-B14F-4D97-AF65-F5344CB8AC3E}">
        <p14:creationId xmlns:p14="http://schemas.microsoft.com/office/powerpoint/2010/main" val="129966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4274C9-50AC-49D3-8812-299D5FECEE85}" type="datetimeFigureOut">
              <a:rPr lang="en-US" smtClean="0"/>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D3178-26EE-4D85-8FA6-3FBFF0DD7923}" type="slidenum">
              <a:rPr lang="en-US" smtClean="0"/>
              <a:t>‹#›</a:t>
            </a:fld>
            <a:endParaRPr lang="en-US"/>
          </a:p>
        </p:txBody>
      </p:sp>
    </p:spTree>
    <p:extLst>
      <p:ext uri="{BB962C8B-B14F-4D97-AF65-F5344CB8AC3E}">
        <p14:creationId xmlns:p14="http://schemas.microsoft.com/office/powerpoint/2010/main" val="193701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4274C9-50AC-49D3-8812-299D5FECEE85}" type="datetimeFigureOut">
              <a:rPr lang="en-US" smtClean="0"/>
              <a:t>3/22/2016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D3178-26EE-4D85-8FA6-3FBFF0DD7923}" type="slidenum">
              <a:rPr lang="en-US" smtClean="0"/>
              <a:t>‹#›</a:t>
            </a:fld>
            <a:endParaRPr lang="en-US"/>
          </a:p>
        </p:txBody>
      </p:sp>
    </p:spTree>
    <p:extLst>
      <p:ext uri="{BB962C8B-B14F-4D97-AF65-F5344CB8AC3E}">
        <p14:creationId xmlns:p14="http://schemas.microsoft.com/office/powerpoint/2010/main" val="27876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4274C9-50AC-49D3-8812-299D5FECEE85}" type="datetimeFigureOut">
              <a:rPr lang="en-US" smtClean="0"/>
              <a:t>3/22/2016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D3178-26EE-4D85-8FA6-3FBFF0DD7923}" type="slidenum">
              <a:rPr lang="en-US" smtClean="0"/>
              <a:t>‹#›</a:t>
            </a:fld>
            <a:endParaRPr lang="en-US"/>
          </a:p>
        </p:txBody>
      </p:sp>
    </p:spTree>
    <p:extLst>
      <p:ext uri="{BB962C8B-B14F-4D97-AF65-F5344CB8AC3E}">
        <p14:creationId xmlns:p14="http://schemas.microsoft.com/office/powerpoint/2010/main" val="2105107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274C9-50AC-49D3-8812-299D5FECEE85}" type="datetimeFigureOut">
              <a:rPr lang="en-US" smtClean="0"/>
              <a:t>3/22/2016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D3178-26EE-4D85-8FA6-3FBFF0DD7923}" type="slidenum">
              <a:rPr lang="en-US" smtClean="0"/>
              <a:t>‹#›</a:t>
            </a:fld>
            <a:endParaRPr lang="en-US"/>
          </a:p>
        </p:txBody>
      </p:sp>
    </p:spTree>
    <p:extLst>
      <p:ext uri="{BB962C8B-B14F-4D97-AF65-F5344CB8AC3E}">
        <p14:creationId xmlns:p14="http://schemas.microsoft.com/office/powerpoint/2010/main" val="348345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274C9-50AC-49D3-8812-299D5FECEE85}" type="datetimeFigureOut">
              <a:rPr lang="en-US" smtClean="0"/>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D3178-26EE-4D85-8FA6-3FBFF0DD7923}" type="slidenum">
              <a:rPr lang="en-US" smtClean="0"/>
              <a:t>‹#›</a:t>
            </a:fld>
            <a:endParaRPr lang="en-US"/>
          </a:p>
        </p:txBody>
      </p:sp>
    </p:spTree>
    <p:extLst>
      <p:ext uri="{BB962C8B-B14F-4D97-AF65-F5344CB8AC3E}">
        <p14:creationId xmlns:p14="http://schemas.microsoft.com/office/powerpoint/2010/main" val="355227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274C9-50AC-49D3-8812-299D5FECEE85}" type="datetimeFigureOut">
              <a:rPr lang="en-US" smtClean="0"/>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D3178-26EE-4D85-8FA6-3FBFF0DD7923}" type="slidenum">
              <a:rPr lang="en-US" smtClean="0"/>
              <a:t>‹#›</a:t>
            </a:fld>
            <a:endParaRPr lang="en-US"/>
          </a:p>
        </p:txBody>
      </p:sp>
    </p:spTree>
    <p:extLst>
      <p:ext uri="{BB962C8B-B14F-4D97-AF65-F5344CB8AC3E}">
        <p14:creationId xmlns:p14="http://schemas.microsoft.com/office/powerpoint/2010/main" val="2424681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274C9-50AC-49D3-8812-299D5FECEE85}" type="datetimeFigureOut">
              <a:rPr lang="en-US" smtClean="0"/>
              <a:t>3/22/2016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D3178-26EE-4D85-8FA6-3FBFF0DD7923}" type="slidenum">
              <a:rPr lang="en-US" smtClean="0"/>
              <a:t>‹#›</a:t>
            </a:fld>
            <a:endParaRPr lang="en-US"/>
          </a:p>
        </p:txBody>
      </p:sp>
    </p:spTree>
    <p:extLst>
      <p:ext uri="{BB962C8B-B14F-4D97-AF65-F5344CB8AC3E}">
        <p14:creationId xmlns:p14="http://schemas.microsoft.com/office/powerpoint/2010/main" val="1447481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ebservices.ulm.edu/computerso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1</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4" name="TextBox 13"/>
          <p:cNvSpPr txBox="1"/>
          <p:nvPr/>
        </p:nvSpPr>
        <p:spPr>
          <a:xfrm>
            <a:off x="820968" y="3248162"/>
            <a:ext cx="10409282" cy="1200329"/>
          </a:xfrm>
          <a:prstGeom prst="rect">
            <a:avLst/>
          </a:prstGeom>
          <a:noFill/>
        </p:spPr>
        <p:txBody>
          <a:bodyPr wrap="square" rtlCol="0">
            <a:spAutoFit/>
          </a:bodyPr>
          <a:lstStyle/>
          <a:p>
            <a:r>
              <a:rPr lang="en-US" sz="7200" dirty="0">
                <a:ln w="0"/>
                <a:solidFill>
                  <a:srgbClr val="65281A"/>
                </a:solidFill>
                <a:effectLst>
                  <a:outerShdw blurRad="38100" dist="38100" dir="18600000" algn="tl">
                    <a:srgbClr val="AC7F0A"/>
                  </a:outerShdw>
                </a:effectLst>
              </a:rPr>
              <a:t> </a:t>
            </a:r>
            <a:r>
              <a:rPr lang="en-US" sz="7200" dirty="0" smtClean="0">
                <a:ln w="0"/>
                <a:solidFill>
                  <a:srgbClr val="65281A"/>
                </a:solidFill>
                <a:effectLst>
                  <a:outerShdw blurRad="38100" dist="38100" dir="18600000" algn="tl">
                    <a:srgbClr val="AC7F0A"/>
                  </a:outerShdw>
                </a:effectLst>
              </a:rPr>
              <a:t>COMPUTING CALL CENTER</a:t>
            </a:r>
            <a:endParaRPr lang="en-US" sz="7200" dirty="0">
              <a:ln w="0"/>
              <a:solidFill>
                <a:srgbClr val="65281A"/>
              </a:solidFill>
              <a:effectLst>
                <a:outerShdw blurRad="38100" dist="38100" dir="18600000" algn="tl">
                  <a:srgbClr val="AC7F0A"/>
                </a:outerShdw>
              </a:effectLst>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9636" y="93590"/>
            <a:ext cx="1161112" cy="1106709"/>
          </a:xfrm>
          <a:prstGeom prst="rect">
            <a:avLst/>
          </a:prstGeom>
        </p:spPr>
      </p:pic>
      <p:pic>
        <p:nvPicPr>
          <p:cNvPr id="17" name="Picture 1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6531" y="2197331"/>
            <a:ext cx="1448598" cy="1318225"/>
          </a:xfrm>
          <a:prstGeom prst="rect">
            <a:avLst/>
          </a:prstGeom>
        </p:spPr>
      </p:pic>
      <p:sp>
        <p:nvSpPr>
          <p:cNvPr id="10" name="TextBox 9"/>
          <p:cNvSpPr txBox="1"/>
          <p:nvPr/>
        </p:nvSpPr>
        <p:spPr>
          <a:xfrm>
            <a:off x="3652739" y="4370491"/>
            <a:ext cx="4931967" cy="923330"/>
          </a:xfrm>
          <a:prstGeom prst="rect">
            <a:avLst/>
          </a:prstGeom>
          <a:noFill/>
        </p:spPr>
        <p:txBody>
          <a:bodyPr wrap="square" rtlCol="0">
            <a:spAutoFit/>
          </a:bodyPr>
          <a:lstStyle/>
          <a:p>
            <a:pPr algn="ctr"/>
            <a:r>
              <a:rPr lang="en-US" sz="5400" b="1" dirty="0" smtClean="0">
                <a:solidFill>
                  <a:srgbClr val="65281A"/>
                </a:solidFill>
                <a:latin typeface="Arial Narrow" panose="020B0606020202030204" pitchFamily="34" charset="0"/>
              </a:rPr>
              <a:t>TRAINING</a:t>
            </a:r>
            <a:endParaRPr lang="en-US" sz="5400" b="1" dirty="0">
              <a:solidFill>
                <a:srgbClr val="65281A"/>
              </a:solidFill>
              <a:latin typeface="Arial Narrow" panose="020B0606020202030204" pitchFamily="34" charset="0"/>
            </a:endParaRPr>
          </a:p>
        </p:txBody>
      </p:sp>
    </p:spTree>
    <p:extLst>
      <p:ext uri="{BB962C8B-B14F-4D97-AF65-F5344CB8AC3E}">
        <p14:creationId xmlns:p14="http://schemas.microsoft.com/office/powerpoint/2010/main" val="2346799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10</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sp>
        <p:nvSpPr>
          <p:cNvPr id="5" name="TextBox 4"/>
          <p:cNvSpPr txBox="1"/>
          <p:nvPr/>
        </p:nvSpPr>
        <p:spPr>
          <a:xfrm>
            <a:off x="711200" y="2299478"/>
            <a:ext cx="5647397" cy="4093428"/>
          </a:xfrm>
          <a:prstGeom prst="rect">
            <a:avLst/>
          </a:prstGeom>
          <a:noFill/>
        </p:spPr>
        <p:txBody>
          <a:bodyPr wrap="square" rtlCol="0">
            <a:spAutoFit/>
          </a:bodyPr>
          <a:lstStyle/>
          <a:p>
            <a:r>
              <a:rPr lang="en-US" sz="2000" b="1" dirty="0" smtClean="0">
                <a:solidFill>
                  <a:srgbClr val="65281A"/>
                </a:solidFill>
                <a:latin typeface="Arial Narrow" panose="020B0606020202030204" pitchFamily="34" charset="0"/>
              </a:rPr>
              <a:t>In the “Ticket Details” box: </a:t>
            </a:r>
            <a:r>
              <a:rPr lang="en-US" sz="2000" dirty="0" smtClean="0">
                <a:solidFill>
                  <a:srgbClr val="65281A"/>
                </a:solidFill>
                <a:latin typeface="Arial Narrow" panose="020B0606020202030204" pitchFamily="34" charset="0"/>
              </a:rPr>
              <a:t>Ask the caller, “Could you please describe the problem?”  Type in anything the caller explains to you and try to get as many details as possible.  For example:  If the caller explains to you that their desktop is not working properly, you should ask the following questions:  Is your desktop a Mac or PC?  Have you tried unplugging your desktop?  Also, ask specific questions about the desktop’s problems.  What about your desktop is not working properly?  Is your screen black?  Is your screen frozen? Etc.</a:t>
            </a:r>
          </a:p>
          <a:p>
            <a:endParaRPr lang="en-US" sz="2000" dirty="0" smtClean="0">
              <a:solidFill>
                <a:srgbClr val="65281A"/>
              </a:solidFill>
              <a:latin typeface="Arial Narrow" panose="020B0606020202030204" pitchFamily="34" charset="0"/>
            </a:endParaRPr>
          </a:p>
          <a:p>
            <a:r>
              <a:rPr lang="en-US" sz="2000" dirty="0" smtClean="0">
                <a:solidFill>
                  <a:srgbClr val="65281A"/>
                </a:solidFill>
                <a:latin typeface="Arial Narrow" panose="020B0606020202030204" pitchFamily="34" charset="0"/>
              </a:rPr>
              <a:t>Once you are finished filling out all of the information boxes, you should then click the “</a:t>
            </a:r>
            <a:r>
              <a:rPr lang="en-US" sz="2000" b="1" dirty="0" smtClean="0">
                <a:solidFill>
                  <a:srgbClr val="65281A"/>
                </a:solidFill>
                <a:latin typeface="Arial Narrow" panose="020B0606020202030204" pitchFamily="34" charset="0"/>
              </a:rPr>
              <a:t>Submit Ticket</a:t>
            </a:r>
            <a:r>
              <a:rPr lang="en-US" sz="2000" dirty="0" smtClean="0">
                <a:solidFill>
                  <a:srgbClr val="65281A"/>
                </a:solidFill>
                <a:latin typeface="Arial Narrow" panose="020B0606020202030204" pitchFamily="34" charset="0"/>
              </a:rPr>
              <a:t>” button.</a:t>
            </a:r>
            <a:endParaRPr lang="en-US" sz="2000" dirty="0">
              <a:solidFill>
                <a:srgbClr val="65281A"/>
              </a:solidFill>
              <a:latin typeface="Arial Narrow" panose="020B0606020202030204" pitchFamily="34" charset="0"/>
            </a:endParaRPr>
          </a:p>
        </p:txBody>
      </p:sp>
      <p:pic>
        <p:nvPicPr>
          <p:cNvPr id="2" name="Picture 1"/>
          <p:cNvPicPr>
            <a:picLocks noChangeAspect="1"/>
          </p:cNvPicPr>
          <p:nvPr/>
        </p:nvPicPr>
        <p:blipFill>
          <a:blip r:embed="rId3"/>
          <a:stretch>
            <a:fillRect/>
          </a:stretch>
        </p:blipFill>
        <p:spPr>
          <a:xfrm>
            <a:off x="6606463" y="1747459"/>
            <a:ext cx="5150979" cy="4840920"/>
          </a:xfrm>
          <a:prstGeom prst="rect">
            <a:avLst/>
          </a:prstGeom>
        </p:spPr>
      </p:pic>
      <p:sp>
        <p:nvSpPr>
          <p:cNvPr id="9" name="TextBox 8"/>
          <p:cNvSpPr txBox="1"/>
          <p:nvPr/>
        </p:nvSpPr>
        <p:spPr>
          <a:xfrm>
            <a:off x="661324" y="675760"/>
            <a:ext cx="7117516"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HOW TO SUBMIT A TICKET/WORK ORDER </a:t>
            </a:r>
            <a:endParaRPr lang="en-US" sz="3200" b="1" dirty="0">
              <a:solidFill>
                <a:srgbClr val="65281A"/>
              </a:solidFill>
              <a:latin typeface="Arial Narrow" panose="020B0606020202030204" pitchFamily="34" charset="0"/>
            </a:endParaRPr>
          </a:p>
        </p:txBody>
      </p:sp>
      <p:sp>
        <p:nvSpPr>
          <p:cNvPr id="10" name="TextBox 9"/>
          <p:cNvSpPr txBox="1"/>
          <p:nvPr/>
        </p:nvSpPr>
        <p:spPr>
          <a:xfrm>
            <a:off x="711200" y="1705042"/>
            <a:ext cx="3638858" cy="523220"/>
          </a:xfrm>
          <a:prstGeom prst="rect">
            <a:avLst/>
          </a:prstGeom>
          <a:noFill/>
        </p:spPr>
        <p:txBody>
          <a:bodyPr wrap="square" rtlCol="0">
            <a:spAutoFit/>
          </a:bodyPr>
          <a:lstStyle/>
          <a:p>
            <a:r>
              <a:rPr lang="en-US" sz="2800" b="1" dirty="0" smtClean="0">
                <a:solidFill>
                  <a:srgbClr val="65281A"/>
                </a:solidFill>
                <a:latin typeface="Arial Narrow" panose="020B0606020202030204" pitchFamily="34" charset="0"/>
              </a:rPr>
              <a:t>Create Ticket-cont’d</a:t>
            </a:r>
            <a:endParaRPr lang="en-US" sz="2800" b="1" dirty="0">
              <a:solidFill>
                <a:srgbClr val="65281A"/>
              </a:solidFill>
              <a:latin typeface="Arial Narrow" panose="020B0606020202030204" pitchFamily="34" charset="0"/>
            </a:endParaRPr>
          </a:p>
        </p:txBody>
      </p:sp>
    </p:spTree>
    <p:extLst>
      <p:ext uri="{BB962C8B-B14F-4D97-AF65-F5344CB8AC3E}">
        <p14:creationId xmlns:p14="http://schemas.microsoft.com/office/powerpoint/2010/main" val="3429683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11</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sp>
        <p:nvSpPr>
          <p:cNvPr id="14" name="TextBox 13"/>
          <p:cNvSpPr txBox="1"/>
          <p:nvPr/>
        </p:nvSpPr>
        <p:spPr>
          <a:xfrm>
            <a:off x="719773" y="1811891"/>
            <a:ext cx="10146495" cy="1323439"/>
          </a:xfrm>
          <a:prstGeom prst="rect">
            <a:avLst/>
          </a:prstGeom>
          <a:noFill/>
        </p:spPr>
        <p:txBody>
          <a:bodyPr wrap="square" rtlCol="0">
            <a:spAutoFit/>
          </a:bodyPr>
          <a:lstStyle/>
          <a:p>
            <a:pPr marL="457200" indent="-457200">
              <a:buFont typeface="+mj-lt"/>
              <a:buAutoNum type="arabicPeriod" startAt="6"/>
            </a:pPr>
            <a:r>
              <a:rPr lang="en-US" sz="2000" b="1" dirty="0" smtClean="0">
                <a:solidFill>
                  <a:srgbClr val="65281A"/>
                </a:solidFill>
                <a:latin typeface="Arial Narrow" panose="020B0606020202030204" pitchFamily="34" charset="0"/>
              </a:rPr>
              <a:t>Finally</a:t>
            </a:r>
            <a:r>
              <a:rPr lang="en-US" sz="2000" b="1" dirty="0">
                <a:solidFill>
                  <a:srgbClr val="65281A"/>
                </a:solidFill>
                <a:latin typeface="Arial Narrow" panose="020B0606020202030204" pitchFamily="34" charset="0"/>
              </a:rPr>
              <a:t>, once you are finished filling in the information for the ticket, ask the caller, “Is there anything else I can help you with?”  If yes, continue to assist the call.  If no, politely end the conversation with the caller by saying,  “I have all of your information and will submit this ticket for you”.</a:t>
            </a:r>
          </a:p>
        </p:txBody>
      </p:sp>
      <p:sp>
        <p:nvSpPr>
          <p:cNvPr id="18" name="TextBox 17"/>
          <p:cNvSpPr txBox="1"/>
          <p:nvPr/>
        </p:nvSpPr>
        <p:spPr>
          <a:xfrm>
            <a:off x="661324" y="675760"/>
            <a:ext cx="7117516"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HOW TO SUBMIT A TICKET/WORK ORDER </a:t>
            </a:r>
            <a:endParaRPr lang="en-US" sz="3200" b="1" dirty="0">
              <a:solidFill>
                <a:srgbClr val="65281A"/>
              </a:solidFill>
              <a:latin typeface="Arial Narrow" panose="020B0606020202030204" pitchFamily="34" charset="0"/>
            </a:endParaRPr>
          </a:p>
        </p:txBody>
      </p:sp>
    </p:spTree>
    <p:extLst>
      <p:ext uri="{BB962C8B-B14F-4D97-AF65-F5344CB8AC3E}">
        <p14:creationId xmlns:p14="http://schemas.microsoft.com/office/powerpoint/2010/main" val="3458234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12</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sp>
        <p:nvSpPr>
          <p:cNvPr id="9" name="TextBox 8"/>
          <p:cNvSpPr txBox="1"/>
          <p:nvPr/>
        </p:nvSpPr>
        <p:spPr>
          <a:xfrm>
            <a:off x="741958" y="1877389"/>
            <a:ext cx="5774752" cy="523220"/>
          </a:xfrm>
          <a:prstGeom prst="rect">
            <a:avLst/>
          </a:prstGeom>
          <a:noFill/>
        </p:spPr>
        <p:txBody>
          <a:bodyPr wrap="square" rtlCol="0">
            <a:spAutoFit/>
          </a:bodyPr>
          <a:lstStyle/>
          <a:p>
            <a:r>
              <a:rPr lang="en-US" sz="2800" b="1" i="1" dirty="0" smtClean="0">
                <a:solidFill>
                  <a:srgbClr val="65281A"/>
                </a:solidFill>
                <a:latin typeface="Arial Narrow" panose="020B0606020202030204" pitchFamily="34" charset="0"/>
              </a:rPr>
              <a:t>Before submitting a ticket::</a:t>
            </a:r>
            <a:endParaRPr lang="en-US" sz="2800" b="1" i="1" dirty="0">
              <a:solidFill>
                <a:srgbClr val="65281A"/>
              </a:solidFill>
              <a:latin typeface="Arial Narrow" panose="020B0606020202030204" pitchFamily="34" charset="0"/>
            </a:endParaRPr>
          </a:p>
        </p:txBody>
      </p:sp>
      <p:sp>
        <p:nvSpPr>
          <p:cNvPr id="5" name="TextBox 4"/>
          <p:cNvSpPr txBox="1"/>
          <p:nvPr/>
        </p:nvSpPr>
        <p:spPr>
          <a:xfrm>
            <a:off x="790112" y="2400609"/>
            <a:ext cx="10618785" cy="234243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smtClean="0">
                <a:solidFill>
                  <a:srgbClr val="65281A"/>
                </a:solidFill>
                <a:latin typeface="Arial Narrow" panose="020B0606020202030204" pitchFamily="34" charset="0"/>
              </a:rPr>
              <a:t>Make sure that all of the caller’s information is correct on the ticket.</a:t>
            </a:r>
          </a:p>
          <a:p>
            <a:pPr marL="285750" indent="-285750">
              <a:lnSpc>
                <a:spcPct val="150000"/>
              </a:lnSpc>
              <a:buFont typeface="Arial" panose="020B0604020202020204" pitchFamily="34" charset="0"/>
              <a:buChar char="•"/>
            </a:pPr>
            <a:r>
              <a:rPr lang="en-US" sz="2000" dirty="0" smtClean="0">
                <a:solidFill>
                  <a:srgbClr val="65281A"/>
                </a:solidFill>
                <a:latin typeface="Arial Narrow" panose="020B0606020202030204" pitchFamily="34" charset="0"/>
              </a:rPr>
              <a:t>Make sure that all boxes marked with a red asterisk (*) are filled in.  The ticket will not submit unless all marked boxes are filled.</a:t>
            </a:r>
          </a:p>
          <a:p>
            <a:pPr marL="285750" indent="-285750">
              <a:lnSpc>
                <a:spcPct val="150000"/>
              </a:lnSpc>
              <a:buFont typeface="Arial" panose="020B0604020202020204" pitchFamily="34" charset="0"/>
              <a:buChar char="•"/>
            </a:pPr>
            <a:r>
              <a:rPr lang="en-US" sz="2000" dirty="0" smtClean="0">
                <a:solidFill>
                  <a:srgbClr val="65281A"/>
                </a:solidFill>
                <a:latin typeface="Arial Narrow" panose="020B0606020202030204" pitchFamily="34" charset="0"/>
              </a:rPr>
              <a:t>NEVER give the caller a promise about time.  Usually, tickets are worked on by the Helpdesk in the order that they are submitted.  If the caller asks for a specific time say, “They will be with you as soon as possible”.</a:t>
            </a:r>
            <a:endParaRPr lang="en-US" sz="2000" dirty="0">
              <a:solidFill>
                <a:srgbClr val="65281A"/>
              </a:solidFill>
              <a:latin typeface="Arial Narrow" panose="020B0606020202030204" pitchFamily="34" charset="0"/>
            </a:endParaRPr>
          </a:p>
        </p:txBody>
      </p:sp>
      <p:sp>
        <p:nvSpPr>
          <p:cNvPr id="10" name="TextBox 9"/>
          <p:cNvSpPr txBox="1"/>
          <p:nvPr/>
        </p:nvSpPr>
        <p:spPr>
          <a:xfrm>
            <a:off x="661324" y="675760"/>
            <a:ext cx="7117516"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HOW TO SUBMIT A TICKET/WORK ORDER </a:t>
            </a:r>
            <a:endParaRPr lang="en-US" sz="3200" b="1" dirty="0">
              <a:solidFill>
                <a:srgbClr val="65281A"/>
              </a:solidFill>
              <a:latin typeface="Arial Narrow" panose="020B0606020202030204" pitchFamily="34" charset="0"/>
            </a:endParaRPr>
          </a:p>
        </p:txBody>
      </p:sp>
    </p:spTree>
    <p:extLst>
      <p:ext uri="{BB962C8B-B14F-4D97-AF65-F5344CB8AC3E}">
        <p14:creationId xmlns:p14="http://schemas.microsoft.com/office/powerpoint/2010/main" val="2170794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13</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sp>
        <p:nvSpPr>
          <p:cNvPr id="10" name="TextBox 9"/>
          <p:cNvSpPr txBox="1"/>
          <p:nvPr/>
        </p:nvSpPr>
        <p:spPr>
          <a:xfrm>
            <a:off x="661324" y="675760"/>
            <a:ext cx="4192030"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THINGS TO REMEMBER</a:t>
            </a:r>
            <a:endParaRPr lang="en-US" sz="3200" b="1" dirty="0">
              <a:solidFill>
                <a:srgbClr val="65281A"/>
              </a:solidFill>
              <a:latin typeface="Arial Narrow" panose="020B0606020202030204" pitchFamily="34" charset="0"/>
            </a:endParaRPr>
          </a:p>
        </p:txBody>
      </p:sp>
      <p:sp>
        <p:nvSpPr>
          <p:cNvPr id="4" name="TextBox 3"/>
          <p:cNvSpPr txBox="1"/>
          <p:nvPr/>
        </p:nvSpPr>
        <p:spPr>
          <a:xfrm>
            <a:off x="732333" y="1855591"/>
            <a:ext cx="10016197" cy="2554545"/>
          </a:xfrm>
          <a:prstGeom prst="rect">
            <a:avLst/>
          </a:prstGeom>
          <a:noFill/>
        </p:spPr>
        <p:txBody>
          <a:bodyPr wrap="square" rtlCol="0">
            <a:spAutoFit/>
          </a:bodyPr>
          <a:lstStyle/>
          <a:p>
            <a:pPr marL="457200" indent="-457200" algn="just">
              <a:buFont typeface="+mj-lt"/>
              <a:buAutoNum type="arabicPeriod"/>
            </a:pPr>
            <a:r>
              <a:rPr lang="en-US" sz="2000" dirty="0" smtClean="0">
                <a:solidFill>
                  <a:srgbClr val="65281A"/>
                </a:solidFill>
                <a:latin typeface="Arial Narrow" panose="020B0606020202030204" pitchFamily="34" charset="0"/>
              </a:rPr>
              <a:t>Always be polite to the caller.  Say, “Yes ma’am, no ma’am, yes sir, no sir, please and thank you.”  If the caller is rude, aggressive, or condescending, continue to be respectful until the call is finished.  Once the call is finished, inform a supervisor (i.e. Wayne) of their attitude with you during the call and they will handle the situation.</a:t>
            </a:r>
          </a:p>
          <a:p>
            <a:pPr marL="457200" indent="-457200" algn="just">
              <a:buFont typeface="+mj-lt"/>
              <a:buAutoNum type="arabicPeriod"/>
            </a:pPr>
            <a:endParaRPr lang="en-US" sz="2000" dirty="0" smtClean="0">
              <a:solidFill>
                <a:srgbClr val="65281A"/>
              </a:solidFill>
              <a:latin typeface="Arial Narrow" panose="020B0606020202030204" pitchFamily="34" charset="0"/>
            </a:endParaRPr>
          </a:p>
          <a:p>
            <a:pPr marL="457200" indent="-457200" algn="just">
              <a:buFont typeface="+mj-lt"/>
              <a:buAutoNum type="arabicPeriod"/>
            </a:pPr>
            <a:r>
              <a:rPr lang="en-US" sz="2000" dirty="0" smtClean="0">
                <a:solidFill>
                  <a:srgbClr val="65281A"/>
                </a:solidFill>
                <a:latin typeface="Arial Narrow" panose="020B0606020202030204" pitchFamily="34" charset="0"/>
              </a:rPr>
              <a:t>Never give a caller your name.  If they ask for your name, you may give them and ID number.</a:t>
            </a:r>
          </a:p>
          <a:p>
            <a:pPr marL="457200" indent="-457200" algn="just">
              <a:buFont typeface="+mj-lt"/>
              <a:buAutoNum type="arabicPeriod"/>
            </a:pPr>
            <a:endParaRPr lang="en-US" sz="2000" dirty="0" smtClean="0">
              <a:solidFill>
                <a:srgbClr val="65281A"/>
              </a:solidFill>
              <a:latin typeface="Arial Narrow" panose="020B0606020202030204" pitchFamily="34" charset="0"/>
            </a:endParaRPr>
          </a:p>
          <a:p>
            <a:pPr marL="457200" indent="-457200" algn="just">
              <a:buFont typeface="+mj-lt"/>
              <a:buAutoNum type="arabicPeriod"/>
            </a:pPr>
            <a:r>
              <a:rPr lang="en-US" sz="2000" dirty="0" smtClean="0">
                <a:solidFill>
                  <a:srgbClr val="65281A"/>
                </a:solidFill>
                <a:latin typeface="Arial Narrow" panose="020B0606020202030204" pitchFamily="34" charset="0"/>
              </a:rPr>
              <a:t>If you have a question, don’t be afraid to ask.</a:t>
            </a:r>
            <a:endParaRPr lang="en-US" sz="2000" dirty="0">
              <a:solidFill>
                <a:srgbClr val="65281A"/>
              </a:solidFill>
              <a:latin typeface="Arial Narrow" panose="020B0606020202030204" pitchFamily="34" charset="0"/>
            </a:endParaRPr>
          </a:p>
        </p:txBody>
      </p:sp>
    </p:spTree>
    <p:extLst>
      <p:ext uri="{BB962C8B-B14F-4D97-AF65-F5344CB8AC3E}">
        <p14:creationId xmlns:p14="http://schemas.microsoft.com/office/powerpoint/2010/main" val="1898267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14</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sp>
        <p:nvSpPr>
          <p:cNvPr id="17" name="TextBox 16"/>
          <p:cNvSpPr txBox="1"/>
          <p:nvPr/>
        </p:nvSpPr>
        <p:spPr>
          <a:xfrm>
            <a:off x="661324" y="675760"/>
            <a:ext cx="5317446"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IF THE CALLER IS A STUDENT </a:t>
            </a:r>
            <a:endParaRPr lang="en-US" sz="3200" b="1" dirty="0">
              <a:solidFill>
                <a:srgbClr val="65281A"/>
              </a:solidFill>
              <a:latin typeface="Arial Narrow" panose="020B0606020202030204" pitchFamily="34" charset="0"/>
            </a:endParaRPr>
          </a:p>
        </p:txBody>
      </p:sp>
      <p:sp>
        <p:nvSpPr>
          <p:cNvPr id="2" name="TextBox 1"/>
          <p:cNvSpPr txBox="1"/>
          <p:nvPr/>
        </p:nvSpPr>
        <p:spPr>
          <a:xfrm>
            <a:off x="661324" y="1704512"/>
            <a:ext cx="8185212" cy="1061829"/>
          </a:xfrm>
          <a:prstGeom prst="rect">
            <a:avLst/>
          </a:prstGeom>
          <a:noFill/>
        </p:spPr>
        <p:txBody>
          <a:bodyPr wrap="square" rtlCol="0">
            <a:spAutoFit/>
          </a:bodyPr>
          <a:lstStyle/>
          <a:p>
            <a:pPr marL="342900" indent="-342900">
              <a:lnSpc>
                <a:spcPct val="150000"/>
              </a:lnSpc>
              <a:buFont typeface="+mj-lt"/>
              <a:buAutoNum type="arabicPeriod"/>
            </a:pPr>
            <a:r>
              <a:rPr lang="en-US" dirty="0" smtClean="0">
                <a:solidFill>
                  <a:srgbClr val="65281A"/>
                </a:solidFill>
                <a:latin typeface="Arial Narrow" panose="020B0606020202030204" pitchFamily="34" charset="0"/>
              </a:rPr>
              <a:t>Politely ask the student, “</a:t>
            </a:r>
            <a:r>
              <a:rPr lang="en-US" b="1" dirty="0" smtClean="0">
                <a:solidFill>
                  <a:srgbClr val="AC7F0A"/>
                </a:solidFill>
                <a:latin typeface="Arial Narrow" panose="020B0606020202030204" pitchFamily="34" charset="0"/>
              </a:rPr>
              <a:t>How can I help you</a:t>
            </a:r>
            <a:r>
              <a:rPr lang="en-US" dirty="0" smtClean="0">
                <a:solidFill>
                  <a:srgbClr val="65281A"/>
                </a:solidFill>
                <a:latin typeface="Arial Narrow" panose="020B0606020202030204" pitchFamily="34" charset="0"/>
              </a:rPr>
              <a:t>?</a:t>
            </a:r>
          </a:p>
          <a:p>
            <a:r>
              <a:rPr lang="en-US" dirty="0" smtClean="0">
                <a:solidFill>
                  <a:srgbClr val="65281A"/>
                </a:solidFill>
                <a:latin typeface="Arial Narrow" panose="020B0606020202030204" pitchFamily="34" charset="0"/>
              </a:rPr>
              <a:t>Usually, when students call they either need to have their myULM password reset or they need to find out what their myULM username and password is.</a:t>
            </a:r>
            <a:endParaRPr lang="en-US" dirty="0">
              <a:solidFill>
                <a:srgbClr val="65281A"/>
              </a:solidFill>
              <a:latin typeface="Arial Narrow" panose="020B0606020202030204" pitchFamily="34" charset="0"/>
            </a:endParaRPr>
          </a:p>
        </p:txBody>
      </p:sp>
      <p:sp>
        <p:nvSpPr>
          <p:cNvPr id="3" name="TextBox 2"/>
          <p:cNvSpPr txBox="1"/>
          <p:nvPr/>
        </p:nvSpPr>
        <p:spPr>
          <a:xfrm>
            <a:off x="661324" y="2793389"/>
            <a:ext cx="10355864" cy="4278094"/>
          </a:xfrm>
          <a:prstGeom prst="rect">
            <a:avLst/>
          </a:prstGeom>
          <a:noFill/>
        </p:spPr>
        <p:txBody>
          <a:bodyPr wrap="square" rtlCol="0">
            <a:spAutoFit/>
          </a:bodyPr>
          <a:lstStyle/>
          <a:p>
            <a:r>
              <a:rPr lang="en-US" sz="2000" dirty="0" smtClean="0">
                <a:solidFill>
                  <a:srgbClr val="65281A"/>
                </a:solidFill>
                <a:latin typeface="Arial Narrow" panose="020B0606020202030204" pitchFamily="34" charset="0"/>
              </a:rPr>
              <a:t>If </a:t>
            </a:r>
            <a:r>
              <a:rPr lang="en-US" sz="2000" b="1" dirty="0" smtClean="0">
                <a:solidFill>
                  <a:srgbClr val="65281A"/>
                </a:solidFill>
                <a:latin typeface="Arial Narrow" panose="020B0606020202030204" pitchFamily="34" charset="0"/>
              </a:rPr>
              <a:t>the student needs to have their myULM password reset:</a:t>
            </a:r>
            <a:endParaRPr lang="en-US" b="1" dirty="0" smtClean="0">
              <a:solidFill>
                <a:srgbClr val="65281A"/>
              </a:solidFill>
              <a:latin typeface="Arial Narrow" panose="020B0606020202030204" pitchFamily="34" charset="0"/>
            </a:endParaRPr>
          </a:p>
          <a:p>
            <a:pPr marL="342900" indent="-342900">
              <a:buFont typeface="+mj-lt"/>
              <a:buAutoNum type="arabicPeriod"/>
            </a:pPr>
            <a:r>
              <a:rPr lang="en-US" dirty="0" smtClean="0">
                <a:solidFill>
                  <a:srgbClr val="65281A"/>
                </a:solidFill>
                <a:latin typeface="Arial Narrow" panose="020B0606020202030204" pitchFamily="34" charset="0"/>
              </a:rPr>
              <a:t>Go to our “SSH Secure Shell” program.</a:t>
            </a:r>
          </a:p>
          <a:p>
            <a:pPr marL="342900" indent="-342900">
              <a:buFont typeface="+mj-lt"/>
              <a:buAutoNum type="arabicPeriod"/>
            </a:pPr>
            <a:endParaRPr lang="en-US" dirty="0" smtClean="0">
              <a:solidFill>
                <a:srgbClr val="65281A"/>
              </a:solidFill>
              <a:latin typeface="Arial Narrow" panose="020B0606020202030204" pitchFamily="34" charset="0"/>
            </a:endParaRPr>
          </a:p>
          <a:p>
            <a:pPr marL="342900" indent="-342900">
              <a:buFont typeface="+mj-lt"/>
              <a:buAutoNum type="arabicPeriod"/>
            </a:pPr>
            <a:endParaRPr lang="en-US" dirty="0">
              <a:solidFill>
                <a:srgbClr val="65281A"/>
              </a:solidFill>
              <a:latin typeface="Arial Narrow" panose="020B0606020202030204" pitchFamily="34" charset="0"/>
            </a:endParaRPr>
          </a:p>
          <a:p>
            <a:pPr marL="342900" indent="-342900">
              <a:buFont typeface="+mj-lt"/>
              <a:buAutoNum type="arabicPeriod"/>
            </a:pPr>
            <a:endParaRPr lang="en-US" dirty="0" smtClean="0">
              <a:solidFill>
                <a:srgbClr val="65281A"/>
              </a:solidFill>
              <a:latin typeface="Arial Narrow" panose="020B0606020202030204" pitchFamily="34" charset="0"/>
            </a:endParaRPr>
          </a:p>
          <a:p>
            <a:pPr marL="342900" indent="-342900">
              <a:buFont typeface="+mj-lt"/>
              <a:buAutoNum type="arabicPeriod"/>
            </a:pPr>
            <a:endParaRPr lang="en-US" dirty="0" smtClean="0">
              <a:solidFill>
                <a:srgbClr val="65281A"/>
              </a:solidFill>
              <a:latin typeface="Arial Narrow" panose="020B0606020202030204" pitchFamily="34" charset="0"/>
            </a:endParaRPr>
          </a:p>
          <a:p>
            <a:pPr marL="342900" indent="-342900">
              <a:buFont typeface="+mj-lt"/>
              <a:buAutoNum type="arabicPeriod"/>
            </a:pPr>
            <a:endParaRPr lang="en-US" dirty="0">
              <a:solidFill>
                <a:srgbClr val="65281A"/>
              </a:solidFill>
              <a:latin typeface="Arial Narrow" panose="020B0606020202030204" pitchFamily="34" charset="0"/>
            </a:endParaRPr>
          </a:p>
          <a:p>
            <a:pPr marL="342900" indent="-342900">
              <a:buFont typeface="+mj-lt"/>
              <a:buAutoNum type="arabicPeriod"/>
            </a:pPr>
            <a:endParaRPr lang="en-US" dirty="0" smtClean="0">
              <a:solidFill>
                <a:srgbClr val="65281A"/>
              </a:solidFill>
              <a:latin typeface="Arial Narrow" panose="020B0606020202030204" pitchFamily="34" charset="0"/>
            </a:endParaRPr>
          </a:p>
          <a:p>
            <a:pPr marL="342900" indent="-342900">
              <a:buFont typeface="+mj-lt"/>
              <a:buAutoNum type="arabicPeriod"/>
            </a:pPr>
            <a:r>
              <a:rPr lang="en-US" dirty="0" smtClean="0">
                <a:solidFill>
                  <a:srgbClr val="65281A"/>
                </a:solidFill>
                <a:latin typeface="Arial Narrow" panose="020B0606020202030204" pitchFamily="34" charset="0"/>
              </a:rPr>
              <a:t>Click on “Profiles” and then click on “Warhawks”.</a:t>
            </a:r>
          </a:p>
          <a:p>
            <a:endParaRPr lang="en-US" dirty="0" smtClean="0">
              <a:solidFill>
                <a:srgbClr val="65281A"/>
              </a:solidFill>
              <a:latin typeface="Arial Narrow" panose="020B0606020202030204" pitchFamily="34" charset="0"/>
            </a:endParaRPr>
          </a:p>
          <a:p>
            <a:endParaRPr lang="en-US" dirty="0">
              <a:solidFill>
                <a:srgbClr val="65281A"/>
              </a:solidFill>
              <a:latin typeface="Arial Narrow" panose="020B0606020202030204" pitchFamily="34" charset="0"/>
            </a:endParaRPr>
          </a:p>
          <a:p>
            <a:pPr marL="342900" indent="-342900">
              <a:buFont typeface="+mj-lt"/>
              <a:buAutoNum type="arabicPeriod"/>
            </a:pPr>
            <a:endParaRPr lang="en-US" dirty="0" smtClean="0">
              <a:solidFill>
                <a:srgbClr val="65281A"/>
              </a:solidFill>
              <a:latin typeface="Arial Narrow" panose="020B0606020202030204" pitchFamily="34" charset="0"/>
            </a:endParaRPr>
          </a:p>
          <a:p>
            <a:pPr marL="342900" indent="-342900">
              <a:buFont typeface="+mj-lt"/>
              <a:buAutoNum type="arabicPeriod"/>
            </a:pPr>
            <a:endParaRPr lang="en-US" dirty="0">
              <a:solidFill>
                <a:srgbClr val="65281A"/>
              </a:solidFill>
              <a:latin typeface="Arial Narrow" panose="020B0606020202030204" pitchFamily="34" charset="0"/>
            </a:endParaRPr>
          </a:p>
          <a:p>
            <a:pPr marL="342900" indent="-342900">
              <a:buFont typeface="+mj-lt"/>
              <a:buAutoNum type="arabicPeriod"/>
            </a:pPr>
            <a:endParaRPr lang="en-US" dirty="0" smtClean="0">
              <a:solidFill>
                <a:srgbClr val="65281A"/>
              </a:solidFill>
              <a:latin typeface="Arial Narrow" panose="020B0606020202030204" pitchFamily="34" charset="0"/>
            </a:endParaRPr>
          </a:p>
          <a:p>
            <a:endParaRPr lang="en-US" dirty="0">
              <a:solidFill>
                <a:srgbClr val="65281A"/>
              </a:solidFill>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1112227" y="3576785"/>
            <a:ext cx="1009536" cy="1193087"/>
          </a:xfrm>
          <a:prstGeom prst="rect">
            <a:avLst/>
          </a:prstGeom>
        </p:spPr>
      </p:pic>
      <p:pic>
        <p:nvPicPr>
          <p:cNvPr id="9" name="Picture 8"/>
          <p:cNvPicPr>
            <a:picLocks noChangeAspect="1"/>
          </p:cNvPicPr>
          <p:nvPr/>
        </p:nvPicPr>
        <p:blipFill>
          <a:blip r:embed="rId4"/>
          <a:stretch>
            <a:fillRect/>
          </a:stretch>
        </p:blipFill>
        <p:spPr>
          <a:xfrm>
            <a:off x="5999056" y="3156141"/>
            <a:ext cx="4616390" cy="3432238"/>
          </a:xfrm>
          <a:prstGeom prst="rect">
            <a:avLst/>
          </a:prstGeom>
        </p:spPr>
      </p:pic>
      <p:cxnSp>
        <p:nvCxnSpPr>
          <p:cNvPr id="8" name="Straight Arrow Connector 7"/>
          <p:cNvCxnSpPr/>
          <p:nvPr/>
        </p:nvCxnSpPr>
        <p:spPr>
          <a:xfrm flipV="1">
            <a:off x="5202315" y="4110361"/>
            <a:ext cx="1455937" cy="11452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663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15</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sp>
        <p:nvSpPr>
          <p:cNvPr id="17" name="TextBox 16"/>
          <p:cNvSpPr txBox="1"/>
          <p:nvPr/>
        </p:nvSpPr>
        <p:spPr>
          <a:xfrm>
            <a:off x="661324" y="675760"/>
            <a:ext cx="5317446"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IF THE CALLER IS A STUDENT </a:t>
            </a:r>
            <a:endParaRPr lang="en-US" sz="3200" b="1" dirty="0">
              <a:solidFill>
                <a:srgbClr val="65281A"/>
              </a:solidFill>
              <a:latin typeface="Arial Narrow" panose="020B0606020202030204" pitchFamily="34" charset="0"/>
            </a:endParaRPr>
          </a:p>
        </p:txBody>
      </p:sp>
      <p:sp>
        <p:nvSpPr>
          <p:cNvPr id="3" name="TextBox 2"/>
          <p:cNvSpPr txBox="1"/>
          <p:nvPr/>
        </p:nvSpPr>
        <p:spPr>
          <a:xfrm>
            <a:off x="661324" y="2228921"/>
            <a:ext cx="4851709" cy="3970318"/>
          </a:xfrm>
          <a:prstGeom prst="rect">
            <a:avLst/>
          </a:prstGeom>
          <a:noFill/>
        </p:spPr>
        <p:txBody>
          <a:bodyPr wrap="square" rtlCol="0">
            <a:spAutoFit/>
          </a:bodyPr>
          <a:lstStyle/>
          <a:p>
            <a:pPr marL="342900" indent="-342900">
              <a:buFont typeface="+mj-lt"/>
              <a:buAutoNum type="arabicPeriod" startAt="3"/>
            </a:pPr>
            <a:r>
              <a:rPr lang="en-US" dirty="0" smtClean="0">
                <a:solidFill>
                  <a:srgbClr val="65281A"/>
                </a:solidFill>
                <a:latin typeface="Arial Narrow" panose="020B0606020202030204" pitchFamily="34" charset="0"/>
              </a:rPr>
              <a:t>A </a:t>
            </a:r>
            <a:r>
              <a:rPr lang="en-US" dirty="0">
                <a:solidFill>
                  <a:srgbClr val="65281A"/>
                </a:solidFill>
                <a:latin typeface="Arial Narrow" panose="020B0606020202030204" pitchFamily="34" charset="0"/>
              </a:rPr>
              <a:t>pop up box will appear and ask for a password.  The password </a:t>
            </a:r>
            <a:r>
              <a:rPr lang="en-US" dirty="0" smtClean="0">
                <a:solidFill>
                  <a:srgbClr val="65281A"/>
                </a:solidFill>
                <a:latin typeface="Arial Narrow" panose="020B0606020202030204" pitchFamily="34" charset="0"/>
              </a:rPr>
              <a:t>will be provided to you after completing training.  After </a:t>
            </a:r>
            <a:r>
              <a:rPr lang="en-US" dirty="0">
                <a:solidFill>
                  <a:srgbClr val="65281A"/>
                </a:solidFill>
                <a:latin typeface="Arial Narrow" panose="020B0606020202030204" pitchFamily="34" charset="0"/>
              </a:rPr>
              <a:t>typing in the password, hit the </a:t>
            </a:r>
            <a:r>
              <a:rPr lang="en-US" dirty="0" smtClean="0">
                <a:solidFill>
                  <a:srgbClr val="65281A"/>
                </a:solidFill>
                <a:latin typeface="Arial Narrow" panose="020B0606020202030204" pitchFamily="34" charset="0"/>
              </a:rPr>
              <a:t>“</a:t>
            </a:r>
            <a:r>
              <a:rPr lang="en-US" b="1" dirty="0" smtClean="0">
                <a:solidFill>
                  <a:srgbClr val="AC7F0A"/>
                </a:solidFill>
                <a:latin typeface="Arial Narrow" panose="020B0606020202030204" pitchFamily="34" charset="0"/>
              </a:rPr>
              <a:t>Enter</a:t>
            </a:r>
            <a:r>
              <a:rPr lang="en-US" dirty="0">
                <a:solidFill>
                  <a:srgbClr val="65281A"/>
                </a:solidFill>
                <a:latin typeface="Arial Narrow" panose="020B0606020202030204" pitchFamily="34" charset="0"/>
              </a:rPr>
              <a:t>” button on your keyboard</a:t>
            </a:r>
            <a:r>
              <a:rPr lang="en-US" dirty="0" smtClean="0">
                <a:solidFill>
                  <a:srgbClr val="65281A"/>
                </a:solidFill>
                <a:latin typeface="Arial Narrow" panose="020B0606020202030204" pitchFamily="34" charset="0"/>
              </a:rPr>
              <a:t>.</a:t>
            </a:r>
          </a:p>
          <a:p>
            <a:endParaRPr lang="en-US" dirty="0">
              <a:solidFill>
                <a:srgbClr val="65281A"/>
              </a:solidFill>
              <a:latin typeface="Arial Narrow" panose="020B0606020202030204" pitchFamily="34" charset="0"/>
            </a:endParaRPr>
          </a:p>
          <a:p>
            <a:pPr marL="342900" indent="-342900">
              <a:buFont typeface="+mj-lt"/>
              <a:buAutoNum type="arabicPeriod" startAt="3"/>
            </a:pPr>
            <a:endParaRPr lang="en-US" dirty="0" smtClean="0">
              <a:solidFill>
                <a:srgbClr val="65281A"/>
              </a:solidFill>
              <a:latin typeface="Arial Narrow" panose="020B0606020202030204" pitchFamily="34" charset="0"/>
            </a:endParaRPr>
          </a:p>
          <a:p>
            <a:endParaRPr lang="en-US" dirty="0">
              <a:solidFill>
                <a:srgbClr val="65281A"/>
              </a:solidFill>
              <a:latin typeface="Arial Narrow" panose="020B0606020202030204" pitchFamily="34" charset="0"/>
            </a:endParaRPr>
          </a:p>
          <a:p>
            <a:pPr marL="342900" indent="-342900">
              <a:buFont typeface="+mj-lt"/>
              <a:buAutoNum type="arabicPeriod" startAt="3"/>
            </a:pPr>
            <a:endParaRPr lang="en-US" dirty="0" smtClean="0">
              <a:solidFill>
                <a:srgbClr val="65281A"/>
              </a:solidFill>
              <a:latin typeface="Arial Narrow" panose="020B0606020202030204" pitchFamily="34" charset="0"/>
            </a:endParaRPr>
          </a:p>
          <a:p>
            <a:pPr marL="342900" indent="-342900">
              <a:buFont typeface="+mj-lt"/>
              <a:buAutoNum type="arabicPeriod" startAt="3"/>
            </a:pPr>
            <a:endParaRPr lang="en-US" dirty="0">
              <a:solidFill>
                <a:srgbClr val="65281A"/>
              </a:solidFill>
              <a:latin typeface="Arial Narrow" panose="020B0606020202030204" pitchFamily="34" charset="0"/>
            </a:endParaRPr>
          </a:p>
          <a:p>
            <a:pPr marL="342900" indent="-342900">
              <a:buFont typeface="+mj-lt"/>
              <a:buAutoNum type="arabicPeriod" startAt="3"/>
            </a:pPr>
            <a:endParaRPr lang="en-US" dirty="0" smtClean="0">
              <a:solidFill>
                <a:srgbClr val="65281A"/>
              </a:solidFill>
              <a:latin typeface="Arial Narrow" panose="020B0606020202030204" pitchFamily="34" charset="0"/>
            </a:endParaRPr>
          </a:p>
          <a:p>
            <a:pPr marL="342900" indent="-342900">
              <a:buFont typeface="+mj-lt"/>
              <a:buAutoNum type="arabicPeriod" startAt="3"/>
            </a:pPr>
            <a:endParaRPr lang="en-US" dirty="0">
              <a:solidFill>
                <a:srgbClr val="65281A"/>
              </a:solidFill>
              <a:latin typeface="Arial Narrow" panose="020B0606020202030204" pitchFamily="34" charset="0"/>
            </a:endParaRPr>
          </a:p>
          <a:p>
            <a:endParaRPr lang="en-US" dirty="0">
              <a:solidFill>
                <a:srgbClr val="65281A"/>
              </a:solidFill>
              <a:latin typeface="Arial Narrow" panose="020B0606020202030204" pitchFamily="34" charset="0"/>
            </a:endParaRPr>
          </a:p>
          <a:p>
            <a:endParaRPr lang="en-US" dirty="0">
              <a:solidFill>
                <a:srgbClr val="65281A"/>
              </a:solidFill>
              <a:latin typeface="Arial Narrow" panose="020B0606020202030204" pitchFamily="34" charset="0"/>
            </a:endParaRPr>
          </a:p>
          <a:p>
            <a:endParaRPr lang="en-US" b="1" dirty="0" smtClean="0">
              <a:solidFill>
                <a:srgbClr val="65281A"/>
              </a:solidFill>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5414294" y="2471085"/>
            <a:ext cx="5334236" cy="3861765"/>
          </a:xfrm>
          <a:prstGeom prst="rect">
            <a:avLst/>
          </a:prstGeom>
        </p:spPr>
      </p:pic>
      <p:sp>
        <p:nvSpPr>
          <p:cNvPr id="5" name="Rectangle 4"/>
          <p:cNvSpPr/>
          <p:nvPr/>
        </p:nvSpPr>
        <p:spPr>
          <a:xfrm>
            <a:off x="711200" y="1788726"/>
            <a:ext cx="6006773" cy="369332"/>
          </a:xfrm>
          <a:prstGeom prst="rect">
            <a:avLst/>
          </a:prstGeom>
        </p:spPr>
        <p:txBody>
          <a:bodyPr wrap="none">
            <a:spAutoFit/>
          </a:bodyPr>
          <a:lstStyle/>
          <a:p>
            <a:r>
              <a:rPr lang="en-US" dirty="0">
                <a:solidFill>
                  <a:srgbClr val="65281A"/>
                </a:solidFill>
                <a:latin typeface="Arial Narrow" panose="020B0606020202030204" pitchFamily="34" charset="0"/>
              </a:rPr>
              <a:t>If </a:t>
            </a:r>
            <a:r>
              <a:rPr lang="en-US" b="1" dirty="0">
                <a:solidFill>
                  <a:srgbClr val="65281A"/>
                </a:solidFill>
                <a:latin typeface="Arial Narrow" panose="020B0606020202030204" pitchFamily="34" charset="0"/>
              </a:rPr>
              <a:t>the student needs to have their myULM password reset: cont’d</a:t>
            </a:r>
          </a:p>
        </p:txBody>
      </p:sp>
    </p:spTree>
    <p:extLst>
      <p:ext uri="{BB962C8B-B14F-4D97-AF65-F5344CB8AC3E}">
        <p14:creationId xmlns:p14="http://schemas.microsoft.com/office/powerpoint/2010/main" val="3753452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16</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sp>
        <p:nvSpPr>
          <p:cNvPr id="17" name="TextBox 16"/>
          <p:cNvSpPr txBox="1"/>
          <p:nvPr/>
        </p:nvSpPr>
        <p:spPr>
          <a:xfrm>
            <a:off x="661324" y="675760"/>
            <a:ext cx="5317446"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IF THE CALLER IS A STUDENT </a:t>
            </a:r>
            <a:endParaRPr lang="en-US" sz="3200" b="1" dirty="0">
              <a:solidFill>
                <a:srgbClr val="65281A"/>
              </a:solidFill>
              <a:latin typeface="Arial Narrow" panose="020B0606020202030204" pitchFamily="34" charset="0"/>
            </a:endParaRPr>
          </a:p>
        </p:txBody>
      </p:sp>
      <p:sp>
        <p:nvSpPr>
          <p:cNvPr id="3" name="TextBox 2"/>
          <p:cNvSpPr txBox="1"/>
          <p:nvPr/>
        </p:nvSpPr>
        <p:spPr>
          <a:xfrm>
            <a:off x="711199" y="2430720"/>
            <a:ext cx="4757445" cy="2585323"/>
          </a:xfrm>
          <a:prstGeom prst="rect">
            <a:avLst/>
          </a:prstGeom>
          <a:noFill/>
        </p:spPr>
        <p:txBody>
          <a:bodyPr wrap="square" rtlCol="0">
            <a:spAutoFit/>
          </a:bodyPr>
          <a:lstStyle/>
          <a:p>
            <a:pPr marL="342900" indent="-342900">
              <a:buFont typeface="+mj-lt"/>
              <a:buAutoNum type="arabicPeriod" startAt="4"/>
            </a:pPr>
            <a:r>
              <a:rPr lang="en-US" dirty="0" smtClean="0">
                <a:solidFill>
                  <a:srgbClr val="65281A"/>
                </a:solidFill>
                <a:latin typeface="Arial Narrow" panose="020B0606020202030204" pitchFamily="34" charset="0"/>
              </a:rPr>
              <a:t>Now </a:t>
            </a:r>
            <a:r>
              <a:rPr lang="en-US" dirty="0">
                <a:solidFill>
                  <a:srgbClr val="65281A"/>
                </a:solidFill>
                <a:latin typeface="Arial Narrow" panose="020B0606020202030204" pitchFamily="34" charset="0"/>
              </a:rPr>
              <a:t>you should see a list of options.  Your cursor will be beside the word “</a:t>
            </a:r>
            <a:r>
              <a:rPr lang="en-US" b="1" dirty="0">
                <a:solidFill>
                  <a:srgbClr val="AC7F0A"/>
                </a:solidFill>
                <a:latin typeface="Arial Narrow" panose="020B0606020202030204" pitchFamily="34" charset="0"/>
              </a:rPr>
              <a:t>Choice→</a:t>
            </a:r>
            <a:r>
              <a:rPr lang="en-US" dirty="0">
                <a:solidFill>
                  <a:srgbClr val="65281A"/>
                </a:solidFill>
                <a:latin typeface="Arial Narrow" panose="020B0606020202030204" pitchFamily="34" charset="0"/>
              </a:rPr>
              <a:t>”.  Type the number “</a:t>
            </a:r>
            <a:r>
              <a:rPr lang="en-US" b="1">
                <a:solidFill>
                  <a:srgbClr val="AC7F0A"/>
                </a:solidFill>
                <a:latin typeface="Arial Narrow" panose="020B0606020202030204" pitchFamily="34" charset="0"/>
              </a:rPr>
              <a:t>2</a:t>
            </a:r>
            <a:r>
              <a:rPr lang="en-US" smtClean="0">
                <a:solidFill>
                  <a:srgbClr val="65281A"/>
                </a:solidFill>
                <a:latin typeface="Arial Narrow" panose="020B0606020202030204" pitchFamily="34" charset="0"/>
              </a:rPr>
              <a:t>”, </a:t>
            </a:r>
            <a:r>
              <a:rPr lang="en-US" dirty="0">
                <a:solidFill>
                  <a:srgbClr val="65281A"/>
                </a:solidFill>
                <a:latin typeface="Arial Narrow" panose="020B0606020202030204" pitchFamily="34" charset="0"/>
              </a:rPr>
              <a:t>which as you can see is the number choice to “</a:t>
            </a:r>
            <a:r>
              <a:rPr lang="en-US" b="1" dirty="0">
                <a:solidFill>
                  <a:srgbClr val="AC7F0A"/>
                </a:solidFill>
                <a:latin typeface="Arial Narrow" panose="020B0606020202030204" pitchFamily="34" charset="0"/>
              </a:rPr>
              <a:t>Reset Student Password</a:t>
            </a:r>
            <a:r>
              <a:rPr lang="en-US" dirty="0">
                <a:solidFill>
                  <a:srgbClr val="65281A"/>
                </a:solidFill>
                <a:latin typeface="Arial Narrow" panose="020B0606020202030204" pitchFamily="34" charset="0"/>
              </a:rPr>
              <a:t>”.  Once you type the number “</a:t>
            </a:r>
            <a:r>
              <a:rPr lang="en-US" dirty="0">
                <a:solidFill>
                  <a:srgbClr val="AC7F0A"/>
                </a:solidFill>
                <a:latin typeface="Arial Narrow" panose="020B0606020202030204" pitchFamily="34" charset="0"/>
              </a:rPr>
              <a:t>2</a:t>
            </a:r>
            <a:r>
              <a:rPr lang="en-US" dirty="0">
                <a:solidFill>
                  <a:srgbClr val="65281A"/>
                </a:solidFill>
                <a:latin typeface="Arial Narrow" panose="020B0606020202030204" pitchFamily="34" charset="0"/>
              </a:rPr>
              <a:t>”, click “</a:t>
            </a:r>
            <a:r>
              <a:rPr lang="en-US" dirty="0">
                <a:solidFill>
                  <a:srgbClr val="AC7F0A"/>
                </a:solidFill>
                <a:latin typeface="Arial Narrow" panose="020B0606020202030204" pitchFamily="34" charset="0"/>
              </a:rPr>
              <a:t>Enter</a:t>
            </a:r>
            <a:r>
              <a:rPr lang="en-US" dirty="0">
                <a:solidFill>
                  <a:srgbClr val="65281A"/>
                </a:solidFill>
                <a:latin typeface="Arial Narrow" panose="020B0606020202030204" pitchFamily="34" charset="0"/>
              </a:rPr>
              <a:t>” and you will see a prompt asking for a password. </a:t>
            </a:r>
            <a:r>
              <a:rPr lang="en-US" dirty="0" smtClean="0">
                <a:solidFill>
                  <a:srgbClr val="65281A"/>
                </a:solidFill>
                <a:latin typeface="Arial Narrow" panose="020B0606020202030204" pitchFamily="34" charset="0"/>
              </a:rPr>
              <a:t> Type </a:t>
            </a:r>
            <a:r>
              <a:rPr lang="en-US" dirty="0">
                <a:solidFill>
                  <a:srgbClr val="65281A"/>
                </a:solidFill>
                <a:latin typeface="Arial Narrow" panose="020B0606020202030204" pitchFamily="34" charset="0"/>
              </a:rPr>
              <a:t>in the password and press “</a:t>
            </a:r>
            <a:r>
              <a:rPr lang="en-US" b="1" dirty="0">
                <a:solidFill>
                  <a:srgbClr val="AC7F0A"/>
                </a:solidFill>
                <a:latin typeface="Arial Narrow" panose="020B0606020202030204" pitchFamily="34" charset="0"/>
              </a:rPr>
              <a:t>Enter</a:t>
            </a:r>
            <a:r>
              <a:rPr lang="en-US" dirty="0">
                <a:solidFill>
                  <a:srgbClr val="65281A"/>
                </a:solidFill>
                <a:latin typeface="Arial Narrow" panose="020B0606020202030204" pitchFamily="34" charset="0"/>
              </a:rPr>
              <a:t>”.</a:t>
            </a:r>
          </a:p>
          <a:p>
            <a:endParaRPr lang="en-US" dirty="0">
              <a:solidFill>
                <a:srgbClr val="65281A"/>
              </a:solidFill>
              <a:latin typeface="Arial Narrow" panose="020B0606020202030204" pitchFamily="34" charset="0"/>
            </a:endParaRPr>
          </a:p>
          <a:p>
            <a:endParaRPr lang="en-US" b="1" dirty="0" smtClean="0">
              <a:solidFill>
                <a:srgbClr val="65281A"/>
              </a:solidFill>
              <a:latin typeface="Arial Narrow" panose="020B0606020202030204" pitchFamily="34" charset="0"/>
            </a:endParaRPr>
          </a:p>
        </p:txBody>
      </p:sp>
      <p:sp>
        <p:nvSpPr>
          <p:cNvPr id="5" name="Rectangle 4"/>
          <p:cNvSpPr/>
          <p:nvPr/>
        </p:nvSpPr>
        <p:spPr>
          <a:xfrm>
            <a:off x="711200" y="1788726"/>
            <a:ext cx="6006773" cy="369332"/>
          </a:xfrm>
          <a:prstGeom prst="rect">
            <a:avLst/>
          </a:prstGeom>
        </p:spPr>
        <p:txBody>
          <a:bodyPr wrap="none">
            <a:spAutoFit/>
          </a:bodyPr>
          <a:lstStyle/>
          <a:p>
            <a:r>
              <a:rPr lang="en-US" dirty="0">
                <a:solidFill>
                  <a:srgbClr val="65281A"/>
                </a:solidFill>
                <a:latin typeface="Arial Narrow" panose="020B0606020202030204" pitchFamily="34" charset="0"/>
              </a:rPr>
              <a:t>If </a:t>
            </a:r>
            <a:r>
              <a:rPr lang="en-US" b="1" dirty="0">
                <a:solidFill>
                  <a:srgbClr val="65281A"/>
                </a:solidFill>
                <a:latin typeface="Arial Narrow" panose="020B0606020202030204" pitchFamily="34" charset="0"/>
              </a:rPr>
              <a:t>the student needs to have their myULM password reset: cont’d</a:t>
            </a:r>
          </a:p>
        </p:txBody>
      </p:sp>
      <p:grpSp>
        <p:nvGrpSpPr>
          <p:cNvPr id="12" name="Group 11"/>
          <p:cNvGrpSpPr/>
          <p:nvPr/>
        </p:nvGrpSpPr>
        <p:grpSpPr>
          <a:xfrm>
            <a:off x="5601810" y="2521258"/>
            <a:ext cx="5339396" cy="3921888"/>
            <a:chOff x="5050436" y="2228921"/>
            <a:chExt cx="5890770" cy="4214225"/>
          </a:xfrm>
        </p:grpSpPr>
        <p:pic>
          <p:nvPicPr>
            <p:cNvPr id="7" name="Picture 6"/>
            <p:cNvPicPr>
              <a:picLocks noChangeAspect="1"/>
            </p:cNvPicPr>
            <p:nvPr/>
          </p:nvPicPr>
          <p:blipFill>
            <a:blip r:embed="rId3"/>
            <a:stretch>
              <a:fillRect/>
            </a:stretch>
          </p:blipFill>
          <p:spPr>
            <a:xfrm>
              <a:off x="5050436" y="2228921"/>
              <a:ext cx="5890770" cy="4214225"/>
            </a:xfrm>
            <a:prstGeom prst="rect">
              <a:avLst/>
            </a:prstGeom>
          </p:spPr>
        </p:pic>
        <p:sp>
          <p:nvSpPr>
            <p:cNvPr id="6" name="TextBox 5"/>
            <p:cNvSpPr txBox="1"/>
            <p:nvPr/>
          </p:nvSpPr>
          <p:spPr>
            <a:xfrm>
              <a:off x="6491055" y="5742003"/>
              <a:ext cx="1507502" cy="396862"/>
            </a:xfrm>
            <a:prstGeom prst="rect">
              <a:avLst/>
            </a:prstGeom>
            <a:solidFill>
              <a:srgbClr val="4F7CCB"/>
            </a:solidFill>
            <a:ln w="28575">
              <a:solidFill>
                <a:schemeClr val="bg1"/>
              </a:solidFill>
            </a:ln>
            <a:effectLst>
              <a:outerShdw blurRad="50800" dist="38100" dir="2700000" algn="tl" rotWithShape="0">
                <a:prstClr val="black">
                  <a:alpha val="40000"/>
                </a:prstClr>
              </a:outerShdw>
            </a:effectLst>
          </p:spPr>
          <p:txBody>
            <a:bodyPr wrap="square" rtlCol="0" anchor="ctr">
              <a:spAutoFit/>
            </a:bodyPr>
            <a:lstStyle/>
            <a:p>
              <a:r>
                <a:rPr lang="en-US" sz="1100" dirty="0" smtClean="0">
                  <a:solidFill>
                    <a:schemeClr val="bg1"/>
                  </a:solidFill>
                  <a:latin typeface="Arial Narrow" panose="020B0606020202030204" pitchFamily="34" charset="0"/>
                </a:rPr>
                <a:t>Type the number “2</a:t>
              </a:r>
              <a:r>
                <a:rPr lang="en-US" dirty="0" smtClean="0">
                  <a:noFill/>
                </a:rPr>
                <a:t>”</a:t>
              </a:r>
              <a:endParaRPr lang="en-US" dirty="0">
                <a:noFill/>
              </a:endParaRPr>
            </a:p>
          </p:txBody>
        </p:sp>
        <p:cxnSp>
          <p:nvCxnSpPr>
            <p:cNvPr id="9" name="Straight Arrow Connector 8"/>
            <p:cNvCxnSpPr/>
            <p:nvPr/>
          </p:nvCxnSpPr>
          <p:spPr>
            <a:xfrm flipH="1" flipV="1">
              <a:off x="6134471" y="5841508"/>
              <a:ext cx="356585" cy="1686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8573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17</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sp>
        <p:nvSpPr>
          <p:cNvPr id="17" name="TextBox 16"/>
          <p:cNvSpPr txBox="1"/>
          <p:nvPr/>
        </p:nvSpPr>
        <p:spPr>
          <a:xfrm>
            <a:off x="661324" y="675760"/>
            <a:ext cx="5317446"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IF THE CALLER IS A STUDENT </a:t>
            </a:r>
            <a:endParaRPr lang="en-US" sz="3200" b="1" dirty="0">
              <a:solidFill>
                <a:srgbClr val="65281A"/>
              </a:solidFill>
              <a:latin typeface="Arial Narrow" panose="020B0606020202030204" pitchFamily="34" charset="0"/>
            </a:endParaRPr>
          </a:p>
        </p:txBody>
      </p:sp>
      <p:sp>
        <p:nvSpPr>
          <p:cNvPr id="3" name="TextBox 2"/>
          <p:cNvSpPr txBox="1"/>
          <p:nvPr/>
        </p:nvSpPr>
        <p:spPr>
          <a:xfrm>
            <a:off x="661323" y="2444985"/>
            <a:ext cx="5561923" cy="3693319"/>
          </a:xfrm>
          <a:prstGeom prst="rect">
            <a:avLst/>
          </a:prstGeom>
          <a:noFill/>
        </p:spPr>
        <p:txBody>
          <a:bodyPr wrap="square" rtlCol="0">
            <a:spAutoFit/>
          </a:bodyPr>
          <a:lstStyle/>
          <a:p>
            <a:pPr marL="342900" indent="-342900">
              <a:buFont typeface="+mj-lt"/>
              <a:buAutoNum type="arabicPeriod" startAt="5"/>
            </a:pPr>
            <a:r>
              <a:rPr lang="en-US" dirty="0" smtClean="0">
                <a:solidFill>
                  <a:srgbClr val="65281A"/>
                </a:solidFill>
                <a:latin typeface="Arial Narrow" panose="020B0606020202030204" pitchFamily="34" charset="0"/>
              </a:rPr>
              <a:t>Now you should see “Change Student Password and Enter CWID”.  Ask the caller for their campus wide ID number.  Type in their CWID number and press enter. (In the event that the caller does not know their CWID number, you can transfer them to Ace’s Place 342-7777 and they can look up the caller’s CWID number).</a:t>
            </a:r>
          </a:p>
          <a:p>
            <a:pPr marL="342900" indent="-342900">
              <a:buFont typeface="+mj-lt"/>
              <a:buAutoNum type="arabicPeriod" startAt="5"/>
            </a:pPr>
            <a:endParaRPr lang="en-US" dirty="0" smtClean="0">
              <a:solidFill>
                <a:srgbClr val="65281A"/>
              </a:solidFill>
              <a:latin typeface="Arial Narrow" panose="020B0606020202030204" pitchFamily="34" charset="0"/>
            </a:endParaRPr>
          </a:p>
          <a:p>
            <a:pPr marL="342900" indent="-342900">
              <a:buFont typeface="+mj-lt"/>
              <a:buAutoNum type="arabicPeriod" startAt="5"/>
            </a:pPr>
            <a:r>
              <a:rPr lang="en-US" dirty="0" smtClean="0">
                <a:solidFill>
                  <a:srgbClr val="65281A"/>
                </a:solidFill>
                <a:latin typeface="Arial Narrow" panose="020B0606020202030204" pitchFamily="34" charset="0"/>
              </a:rPr>
              <a:t>Now you should see the student’s name.  It is always a good idea to ask the caller for their name to be sure that their name matches the name found for the CWID number.  Toward the bottom, you should see “Change password on” with a “choice→” and you should type tin the number “1” and hit enter. </a:t>
            </a:r>
            <a:endParaRPr lang="en-US" dirty="0">
              <a:solidFill>
                <a:srgbClr val="65281A"/>
              </a:solidFill>
              <a:latin typeface="Arial Narrow" panose="020B0606020202030204" pitchFamily="34" charset="0"/>
            </a:endParaRPr>
          </a:p>
        </p:txBody>
      </p:sp>
      <p:sp>
        <p:nvSpPr>
          <p:cNvPr id="7" name="Rectangle 6"/>
          <p:cNvSpPr/>
          <p:nvPr/>
        </p:nvSpPr>
        <p:spPr>
          <a:xfrm>
            <a:off x="661324" y="1829116"/>
            <a:ext cx="6006773" cy="369332"/>
          </a:xfrm>
          <a:prstGeom prst="rect">
            <a:avLst/>
          </a:prstGeom>
        </p:spPr>
        <p:txBody>
          <a:bodyPr wrap="none">
            <a:spAutoFit/>
          </a:bodyPr>
          <a:lstStyle/>
          <a:p>
            <a:r>
              <a:rPr lang="en-US" dirty="0">
                <a:solidFill>
                  <a:srgbClr val="65281A"/>
                </a:solidFill>
                <a:latin typeface="Arial Narrow" panose="020B0606020202030204" pitchFamily="34" charset="0"/>
              </a:rPr>
              <a:t>If </a:t>
            </a:r>
            <a:r>
              <a:rPr lang="en-US" b="1" dirty="0">
                <a:solidFill>
                  <a:srgbClr val="65281A"/>
                </a:solidFill>
                <a:latin typeface="Arial Narrow" panose="020B0606020202030204" pitchFamily="34" charset="0"/>
              </a:rPr>
              <a:t>the student needs to have their myULM password reset: cont’d</a:t>
            </a:r>
          </a:p>
        </p:txBody>
      </p:sp>
      <p:sp>
        <p:nvSpPr>
          <p:cNvPr id="10" name="TextBox 9"/>
          <p:cNvSpPr txBox="1"/>
          <p:nvPr/>
        </p:nvSpPr>
        <p:spPr>
          <a:xfrm>
            <a:off x="7902388" y="3864417"/>
            <a:ext cx="558030" cy="215444"/>
          </a:xfrm>
          <a:prstGeom prst="rect">
            <a:avLst/>
          </a:prstGeom>
          <a:noFill/>
        </p:spPr>
        <p:txBody>
          <a:bodyPr wrap="square" rtlCol="0">
            <a:spAutoFit/>
          </a:bodyPr>
          <a:lstStyle/>
          <a:p>
            <a:r>
              <a:rPr lang="en-US" sz="800" dirty="0" smtClean="0"/>
              <a:t>smithdl</a:t>
            </a:r>
            <a:endParaRPr lang="en-US" sz="800" dirty="0"/>
          </a:p>
        </p:txBody>
      </p:sp>
      <p:sp>
        <p:nvSpPr>
          <p:cNvPr id="28" name="TextBox 27"/>
          <p:cNvSpPr txBox="1"/>
          <p:nvPr/>
        </p:nvSpPr>
        <p:spPr>
          <a:xfrm>
            <a:off x="8627189" y="4437618"/>
            <a:ext cx="558030" cy="215444"/>
          </a:xfrm>
          <a:prstGeom prst="rect">
            <a:avLst/>
          </a:prstGeom>
          <a:noFill/>
        </p:spPr>
        <p:txBody>
          <a:bodyPr wrap="square" rtlCol="0">
            <a:spAutoFit/>
          </a:bodyPr>
          <a:lstStyle/>
          <a:p>
            <a:r>
              <a:rPr lang="en-US" sz="800" dirty="0" smtClean="0"/>
              <a:t>smithdl</a:t>
            </a:r>
            <a:endParaRPr lang="en-US" sz="800" dirty="0"/>
          </a:p>
        </p:txBody>
      </p:sp>
      <p:sp>
        <p:nvSpPr>
          <p:cNvPr id="31" name="TextBox 30"/>
          <p:cNvSpPr txBox="1"/>
          <p:nvPr/>
        </p:nvSpPr>
        <p:spPr>
          <a:xfrm>
            <a:off x="10011138" y="4151650"/>
            <a:ext cx="1082040" cy="369332"/>
          </a:xfrm>
          <a:prstGeom prst="rect">
            <a:avLst/>
          </a:prstGeom>
          <a:noFill/>
        </p:spPr>
        <p:txBody>
          <a:bodyPr wrap="square" rtlCol="0">
            <a:spAutoFit/>
          </a:bodyPr>
          <a:lstStyle/>
          <a:p>
            <a:endParaRPr lang="en-US" dirty="0"/>
          </a:p>
        </p:txBody>
      </p:sp>
      <p:grpSp>
        <p:nvGrpSpPr>
          <p:cNvPr id="41" name="Group 40"/>
          <p:cNvGrpSpPr/>
          <p:nvPr/>
        </p:nvGrpSpPr>
        <p:grpSpPr>
          <a:xfrm>
            <a:off x="6668097" y="2334826"/>
            <a:ext cx="5170961" cy="3803161"/>
            <a:chOff x="6668097" y="2334826"/>
            <a:chExt cx="5170961" cy="3803161"/>
          </a:xfrm>
        </p:grpSpPr>
        <p:grpSp>
          <p:nvGrpSpPr>
            <p:cNvPr id="39" name="Group 38"/>
            <p:cNvGrpSpPr/>
            <p:nvPr/>
          </p:nvGrpSpPr>
          <p:grpSpPr>
            <a:xfrm>
              <a:off x="6668097" y="2334826"/>
              <a:ext cx="5170961" cy="3803161"/>
              <a:chOff x="6668097" y="2334826"/>
              <a:chExt cx="5170961" cy="3803161"/>
            </a:xfrm>
          </p:grpSpPr>
          <p:grpSp>
            <p:nvGrpSpPr>
              <p:cNvPr id="37" name="Group 36"/>
              <p:cNvGrpSpPr/>
              <p:nvPr/>
            </p:nvGrpSpPr>
            <p:grpSpPr>
              <a:xfrm>
                <a:off x="6668097" y="2334826"/>
                <a:ext cx="5170961" cy="3803161"/>
                <a:chOff x="6668097" y="2334826"/>
                <a:chExt cx="5170961" cy="3803161"/>
              </a:xfrm>
            </p:grpSpPr>
            <p:grpSp>
              <p:nvGrpSpPr>
                <p:cNvPr id="35" name="Group 34"/>
                <p:cNvGrpSpPr/>
                <p:nvPr/>
              </p:nvGrpSpPr>
              <p:grpSpPr>
                <a:xfrm>
                  <a:off x="6668097" y="2334826"/>
                  <a:ext cx="5170961" cy="3803161"/>
                  <a:chOff x="6668097" y="2334826"/>
                  <a:chExt cx="5170961" cy="3803161"/>
                </a:xfrm>
              </p:grpSpPr>
              <p:grpSp>
                <p:nvGrpSpPr>
                  <p:cNvPr id="33" name="Group 32"/>
                  <p:cNvGrpSpPr/>
                  <p:nvPr/>
                </p:nvGrpSpPr>
                <p:grpSpPr>
                  <a:xfrm>
                    <a:off x="6668097" y="2334826"/>
                    <a:ext cx="5170961" cy="3803161"/>
                    <a:chOff x="6668097" y="2334826"/>
                    <a:chExt cx="5170961" cy="3803161"/>
                  </a:xfrm>
                </p:grpSpPr>
                <p:grpSp>
                  <p:nvGrpSpPr>
                    <p:cNvPr id="30" name="Group 29"/>
                    <p:cNvGrpSpPr/>
                    <p:nvPr/>
                  </p:nvGrpSpPr>
                  <p:grpSpPr>
                    <a:xfrm>
                      <a:off x="6668097" y="2334826"/>
                      <a:ext cx="5170961" cy="3803161"/>
                      <a:chOff x="6668097" y="2334826"/>
                      <a:chExt cx="5170961" cy="3803161"/>
                    </a:xfrm>
                  </p:grpSpPr>
                  <p:grpSp>
                    <p:nvGrpSpPr>
                      <p:cNvPr id="27" name="Group 26"/>
                      <p:cNvGrpSpPr/>
                      <p:nvPr/>
                    </p:nvGrpSpPr>
                    <p:grpSpPr>
                      <a:xfrm>
                        <a:off x="6668097" y="2334826"/>
                        <a:ext cx="5170961" cy="3803161"/>
                        <a:chOff x="6668097" y="2334826"/>
                        <a:chExt cx="5170961" cy="3803161"/>
                      </a:xfrm>
                    </p:grpSpPr>
                    <p:grpSp>
                      <p:nvGrpSpPr>
                        <p:cNvPr id="24" name="Group 23"/>
                        <p:cNvGrpSpPr/>
                        <p:nvPr/>
                      </p:nvGrpSpPr>
                      <p:grpSpPr>
                        <a:xfrm>
                          <a:off x="6668097" y="2334826"/>
                          <a:ext cx="5170961" cy="3803161"/>
                          <a:chOff x="6668097" y="2334826"/>
                          <a:chExt cx="5170961" cy="3803161"/>
                        </a:xfrm>
                      </p:grpSpPr>
                      <p:grpSp>
                        <p:nvGrpSpPr>
                          <p:cNvPr id="22" name="Group 21"/>
                          <p:cNvGrpSpPr/>
                          <p:nvPr/>
                        </p:nvGrpSpPr>
                        <p:grpSpPr>
                          <a:xfrm>
                            <a:off x="6668097" y="2334826"/>
                            <a:ext cx="5170961" cy="3803161"/>
                            <a:chOff x="6668097" y="2334826"/>
                            <a:chExt cx="5170961" cy="3803161"/>
                          </a:xfrm>
                        </p:grpSpPr>
                        <p:grpSp>
                          <p:nvGrpSpPr>
                            <p:cNvPr id="21" name="Group 20"/>
                            <p:cNvGrpSpPr/>
                            <p:nvPr/>
                          </p:nvGrpSpPr>
                          <p:grpSpPr>
                            <a:xfrm>
                              <a:off x="6668097" y="2334826"/>
                              <a:ext cx="5170961" cy="3803161"/>
                              <a:chOff x="6668097" y="2334826"/>
                              <a:chExt cx="5170961" cy="3803161"/>
                            </a:xfrm>
                          </p:grpSpPr>
                          <p:grpSp>
                            <p:nvGrpSpPr>
                              <p:cNvPr id="16" name="Group 15"/>
                              <p:cNvGrpSpPr/>
                              <p:nvPr/>
                            </p:nvGrpSpPr>
                            <p:grpSpPr>
                              <a:xfrm>
                                <a:off x="6668097" y="2334826"/>
                                <a:ext cx="5170961" cy="3803161"/>
                                <a:chOff x="6668097" y="2334826"/>
                                <a:chExt cx="5170961" cy="3803161"/>
                              </a:xfrm>
                            </p:grpSpPr>
                            <p:grpSp>
                              <p:nvGrpSpPr>
                                <p:cNvPr id="8" name="Group 7"/>
                                <p:cNvGrpSpPr/>
                                <p:nvPr/>
                              </p:nvGrpSpPr>
                              <p:grpSpPr>
                                <a:xfrm>
                                  <a:off x="6668097" y="2334826"/>
                                  <a:ext cx="5170961" cy="3803161"/>
                                  <a:chOff x="6668097" y="2334826"/>
                                  <a:chExt cx="5170961" cy="3803161"/>
                                </a:xfrm>
                              </p:grpSpPr>
                              <p:grpSp>
                                <p:nvGrpSpPr>
                                  <p:cNvPr id="6" name="Group 5"/>
                                  <p:cNvGrpSpPr/>
                                  <p:nvPr/>
                                </p:nvGrpSpPr>
                                <p:grpSpPr>
                                  <a:xfrm>
                                    <a:off x="6668097" y="2334826"/>
                                    <a:ext cx="5170961" cy="3803161"/>
                                    <a:chOff x="5978770" y="1829116"/>
                                    <a:chExt cx="5860288" cy="4214225"/>
                                  </a:xfrm>
                                </p:grpSpPr>
                                <p:pic>
                                  <p:nvPicPr>
                                    <p:cNvPr id="2" name="Picture 1"/>
                                    <p:cNvPicPr>
                                      <a:picLocks noChangeAspect="1"/>
                                    </p:cNvPicPr>
                                    <p:nvPr/>
                                  </p:nvPicPr>
                                  <p:blipFill>
                                    <a:blip r:embed="rId3"/>
                                    <a:stretch>
                                      <a:fillRect/>
                                    </a:stretch>
                                  </p:blipFill>
                                  <p:spPr>
                                    <a:xfrm>
                                      <a:off x="5978770" y="1829116"/>
                                      <a:ext cx="5860288" cy="4214225"/>
                                    </a:xfrm>
                                    <a:prstGeom prst="rect">
                                      <a:avLst/>
                                    </a:prstGeom>
                                  </p:spPr>
                                </p:pic>
                                <p:sp>
                                  <p:nvSpPr>
                                    <p:cNvPr id="9" name="TextBox 8"/>
                                    <p:cNvSpPr txBox="1"/>
                                    <p:nvPr/>
                                  </p:nvSpPr>
                                  <p:spPr>
                                    <a:xfrm>
                                      <a:off x="7173919" y="5255777"/>
                                      <a:ext cx="1590689" cy="409251"/>
                                    </a:xfrm>
                                    <a:prstGeom prst="rect">
                                      <a:avLst/>
                                    </a:prstGeom>
                                    <a:solidFill>
                                      <a:srgbClr val="4F7CCB"/>
                                    </a:solidFill>
                                    <a:ln w="28575">
                                      <a:solidFill>
                                        <a:schemeClr val="bg1"/>
                                      </a:solidFill>
                                    </a:ln>
                                    <a:effectLst>
                                      <a:outerShdw blurRad="50800" dist="38100" dir="2700000" algn="tl" rotWithShape="0">
                                        <a:prstClr val="black">
                                          <a:alpha val="40000"/>
                                        </a:prstClr>
                                      </a:outerShdw>
                                    </a:effectLst>
                                  </p:spPr>
                                  <p:txBody>
                                    <a:bodyPr wrap="square" rtlCol="0" anchor="ctr" anchorCtr="1">
                                      <a:spAutoFit/>
                                    </a:bodyPr>
                                    <a:lstStyle/>
                                    <a:p>
                                      <a:r>
                                        <a:rPr lang="en-US" sz="1100" dirty="0" smtClean="0">
                                          <a:solidFill>
                                            <a:schemeClr val="bg1"/>
                                          </a:solidFill>
                                          <a:latin typeface="Arial Narrow" panose="020B0606020202030204" pitchFamily="34" charset="0"/>
                                        </a:rPr>
                                        <a:t>Type the number “1”</a:t>
                                      </a:r>
                                      <a:r>
                                        <a:rPr lang="en-US" dirty="0" smtClean="0">
                                          <a:noFill/>
                                        </a:rPr>
                                        <a:t>”</a:t>
                                      </a:r>
                                      <a:endParaRPr lang="en-US" dirty="0">
                                        <a:noFill/>
                                      </a:endParaRPr>
                                    </a:p>
                                  </p:txBody>
                                </p:sp>
                                <p:cxnSp>
                                  <p:nvCxnSpPr>
                                    <p:cNvPr id="5" name="Straight Arrow Connector 4"/>
                                    <p:cNvCxnSpPr/>
                                    <p:nvPr/>
                                  </p:nvCxnSpPr>
                                  <p:spPr>
                                    <a:xfrm flipH="1" flipV="1">
                                      <a:off x="6747029" y="5353235"/>
                                      <a:ext cx="363985" cy="1071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6764784" y="3377554"/>
                                    <a:ext cx="1242874" cy="142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7794594" y="3879542"/>
                                  <a:ext cx="701336" cy="124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7980570" y="4026596"/>
                                <a:ext cx="701336" cy="124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8007204" y="3967653"/>
                              <a:ext cx="558030" cy="215444"/>
                            </a:xfrm>
                            <a:prstGeom prst="rect">
                              <a:avLst/>
                            </a:prstGeom>
                            <a:noFill/>
                          </p:spPr>
                          <p:txBody>
                            <a:bodyPr wrap="square" rtlCol="0">
                              <a:spAutoFit/>
                            </a:bodyPr>
                            <a:lstStyle/>
                            <a:p>
                              <a:r>
                                <a:rPr lang="en-US" sz="800" dirty="0" smtClean="0"/>
                                <a:t>smithdl</a:t>
                              </a:r>
                              <a:endParaRPr lang="en-US" sz="800" dirty="0"/>
                            </a:p>
                          </p:txBody>
                        </p:sp>
                      </p:grpSp>
                      <p:sp>
                        <p:nvSpPr>
                          <p:cNvPr id="23" name="Rectangle 22"/>
                          <p:cNvSpPr/>
                          <p:nvPr/>
                        </p:nvSpPr>
                        <p:spPr>
                          <a:xfrm>
                            <a:off x="7483875" y="4363773"/>
                            <a:ext cx="568171" cy="127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7801755" y="3889403"/>
                          <a:ext cx="558030" cy="215444"/>
                        </a:xfrm>
                        <a:prstGeom prst="rect">
                          <a:avLst/>
                        </a:prstGeom>
                        <a:noFill/>
                      </p:spPr>
                      <p:txBody>
                        <a:bodyPr wrap="square" rtlCol="0">
                          <a:spAutoFit/>
                        </a:bodyPr>
                        <a:lstStyle/>
                        <a:p>
                          <a:r>
                            <a:rPr lang="en-US" sz="800" dirty="0" smtClean="0"/>
                            <a:t>smithdl</a:t>
                          </a:r>
                          <a:endParaRPr lang="en-US" sz="800" dirty="0"/>
                        </a:p>
                      </p:txBody>
                    </p:sp>
                    <p:sp>
                      <p:nvSpPr>
                        <p:cNvPr id="26" name="TextBox 25"/>
                        <p:cNvSpPr txBox="1"/>
                        <p:nvPr/>
                      </p:nvSpPr>
                      <p:spPr>
                        <a:xfrm>
                          <a:off x="7395669" y="4310830"/>
                          <a:ext cx="558030" cy="215444"/>
                        </a:xfrm>
                        <a:prstGeom prst="rect">
                          <a:avLst/>
                        </a:prstGeom>
                        <a:noFill/>
                      </p:spPr>
                      <p:txBody>
                        <a:bodyPr wrap="square" rtlCol="0">
                          <a:spAutoFit/>
                        </a:bodyPr>
                        <a:lstStyle/>
                        <a:p>
                          <a:r>
                            <a:rPr lang="en-US" sz="800" dirty="0" smtClean="0"/>
                            <a:t>smithdl</a:t>
                          </a:r>
                          <a:endParaRPr lang="en-US" sz="800" dirty="0"/>
                        </a:p>
                      </p:txBody>
                    </p:sp>
                  </p:grpSp>
                  <p:sp>
                    <p:nvSpPr>
                      <p:cNvPr id="29" name="Rectangle 28"/>
                      <p:cNvSpPr/>
                      <p:nvPr/>
                    </p:nvSpPr>
                    <p:spPr>
                      <a:xfrm>
                        <a:off x="8655684" y="4492359"/>
                        <a:ext cx="501041" cy="116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10011138" y="4363720"/>
                      <a:ext cx="1082040" cy="131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9955044" y="4320593"/>
                    <a:ext cx="1138133" cy="215444"/>
                  </a:xfrm>
                  <a:prstGeom prst="rect">
                    <a:avLst/>
                  </a:prstGeom>
                  <a:noFill/>
                </p:spPr>
                <p:txBody>
                  <a:bodyPr wrap="square" rtlCol="0">
                    <a:spAutoFit/>
                  </a:bodyPr>
                  <a:lstStyle/>
                  <a:p>
                    <a:r>
                      <a:rPr lang="en-US" sz="800" dirty="0"/>
                      <a:t>d</a:t>
                    </a:r>
                    <a:r>
                      <a:rPr lang="en-US" sz="800" dirty="0" smtClean="0"/>
                      <a:t>an l smith   (201660)</a:t>
                    </a:r>
                    <a:endParaRPr lang="en-US" sz="800" dirty="0"/>
                  </a:p>
                </p:txBody>
              </p:sp>
            </p:grpSp>
            <p:sp>
              <p:nvSpPr>
                <p:cNvPr id="36" name="Rectangle 35"/>
                <p:cNvSpPr/>
                <p:nvPr/>
              </p:nvSpPr>
              <p:spPr>
                <a:xfrm>
                  <a:off x="11155680" y="4363720"/>
                  <a:ext cx="441960" cy="127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p:cNvSpPr/>
              <p:nvPr/>
            </p:nvSpPr>
            <p:spPr>
              <a:xfrm>
                <a:off x="6764784" y="3561080"/>
                <a:ext cx="1188915" cy="111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7236073" y="3511067"/>
              <a:ext cx="766802" cy="215444"/>
            </a:xfrm>
            <a:prstGeom prst="rect">
              <a:avLst/>
            </a:prstGeom>
            <a:noFill/>
          </p:spPr>
          <p:txBody>
            <a:bodyPr wrap="square" rtlCol="0">
              <a:spAutoFit/>
            </a:bodyPr>
            <a:lstStyle/>
            <a:p>
              <a:r>
                <a:rPr lang="en-US" sz="800" dirty="0"/>
                <a:t>d</a:t>
              </a:r>
              <a:r>
                <a:rPr lang="en-US" sz="800" dirty="0" smtClean="0"/>
                <a:t>an l smith</a:t>
              </a:r>
              <a:endParaRPr lang="en-US" sz="800" dirty="0"/>
            </a:p>
          </p:txBody>
        </p:sp>
      </p:grpSp>
    </p:spTree>
    <p:extLst>
      <p:ext uri="{BB962C8B-B14F-4D97-AF65-F5344CB8AC3E}">
        <p14:creationId xmlns:p14="http://schemas.microsoft.com/office/powerpoint/2010/main" val="2397416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18</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sp>
        <p:nvSpPr>
          <p:cNvPr id="17" name="TextBox 16"/>
          <p:cNvSpPr txBox="1"/>
          <p:nvPr/>
        </p:nvSpPr>
        <p:spPr>
          <a:xfrm>
            <a:off x="661324" y="675760"/>
            <a:ext cx="5317446"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IF THE CALLER IS A STUDENT </a:t>
            </a:r>
            <a:endParaRPr lang="en-US" sz="3200" b="1" dirty="0">
              <a:solidFill>
                <a:srgbClr val="65281A"/>
              </a:solidFill>
              <a:latin typeface="Arial Narrow" panose="020B0606020202030204" pitchFamily="34" charset="0"/>
            </a:endParaRPr>
          </a:p>
        </p:txBody>
      </p:sp>
      <p:sp>
        <p:nvSpPr>
          <p:cNvPr id="3" name="TextBox 2"/>
          <p:cNvSpPr txBox="1"/>
          <p:nvPr/>
        </p:nvSpPr>
        <p:spPr>
          <a:xfrm>
            <a:off x="661323" y="2444985"/>
            <a:ext cx="3698241" cy="646331"/>
          </a:xfrm>
          <a:prstGeom prst="rect">
            <a:avLst/>
          </a:prstGeom>
          <a:noFill/>
        </p:spPr>
        <p:txBody>
          <a:bodyPr wrap="square" rtlCol="0">
            <a:spAutoFit/>
          </a:bodyPr>
          <a:lstStyle/>
          <a:p>
            <a:pPr marL="342900" indent="-342900">
              <a:buFont typeface="+mj-lt"/>
              <a:buAutoNum type="arabicPeriod"/>
            </a:pPr>
            <a:r>
              <a:rPr lang="en-US" dirty="0" smtClean="0">
                <a:solidFill>
                  <a:srgbClr val="65281A"/>
                </a:solidFill>
                <a:latin typeface="Arial Narrow" panose="020B0606020202030204" pitchFamily="34" charset="0"/>
              </a:rPr>
              <a:t>Go to the website “</a:t>
            </a:r>
            <a:r>
              <a:rPr lang="en-US" b="1" dirty="0" smtClean="0">
                <a:solidFill>
                  <a:srgbClr val="AC7F0A"/>
                </a:solidFill>
                <a:latin typeface="Arial Narrow" panose="020B0606020202030204" pitchFamily="34" charset="0"/>
              </a:rPr>
              <a:t>ulm.edu</a:t>
            </a:r>
            <a:r>
              <a:rPr lang="en-US" dirty="0" smtClean="0">
                <a:solidFill>
                  <a:srgbClr val="65281A"/>
                </a:solidFill>
                <a:latin typeface="Arial Narrow" panose="020B0606020202030204" pitchFamily="34" charset="0"/>
              </a:rPr>
              <a:t>”.</a:t>
            </a:r>
          </a:p>
          <a:p>
            <a:pPr marL="342900" indent="-342900">
              <a:buFont typeface="+mj-lt"/>
              <a:buAutoNum type="arabicPeriod"/>
            </a:pPr>
            <a:r>
              <a:rPr lang="en-US" dirty="0" smtClean="0">
                <a:solidFill>
                  <a:srgbClr val="65281A"/>
                </a:solidFill>
                <a:latin typeface="Arial Narrow" panose="020B0606020202030204" pitchFamily="34" charset="0"/>
              </a:rPr>
              <a:t>Click “</a:t>
            </a:r>
            <a:r>
              <a:rPr lang="en-US" b="1" dirty="0" smtClean="0">
                <a:solidFill>
                  <a:srgbClr val="AC7F0A"/>
                </a:solidFill>
                <a:latin typeface="Arial Narrow" panose="020B0606020202030204" pitchFamily="34" charset="0"/>
              </a:rPr>
              <a:t>myULM</a:t>
            </a:r>
            <a:r>
              <a:rPr lang="en-US" dirty="0" smtClean="0">
                <a:solidFill>
                  <a:srgbClr val="65281A"/>
                </a:solidFill>
                <a:latin typeface="Arial Narrow" panose="020B0606020202030204" pitchFamily="34" charset="0"/>
              </a:rPr>
              <a:t>” in the top right corner.</a:t>
            </a:r>
          </a:p>
        </p:txBody>
      </p:sp>
      <p:sp>
        <p:nvSpPr>
          <p:cNvPr id="7" name="Rectangle 6"/>
          <p:cNvSpPr/>
          <p:nvPr/>
        </p:nvSpPr>
        <p:spPr>
          <a:xfrm>
            <a:off x="661324" y="1829116"/>
            <a:ext cx="8242979" cy="369332"/>
          </a:xfrm>
          <a:prstGeom prst="rect">
            <a:avLst/>
          </a:prstGeom>
        </p:spPr>
        <p:txBody>
          <a:bodyPr wrap="square">
            <a:spAutoFit/>
          </a:bodyPr>
          <a:lstStyle/>
          <a:p>
            <a:r>
              <a:rPr lang="en-US" dirty="0">
                <a:solidFill>
                  <a:srgbClr val="65281A"/>
                </a:solidFill>
                <a:latin typeface="Arial Narrow" panose="020B0606020202030204" pitchFamily="34" charset="0"/>
              </a:rPr>
              <a:t>If </a:t>
            </a:r>
            <a:r>
              <a:rPr lang="en-US" b="1" dirty="0">
                <a:solidFill>
                  <a:srgbClr val="65281A"/>
                </a:solidFill>
                <a:latin typeface="Arial Narrow" panose="020B0606020202030204" pitchFamily="34" charset="0"/>
              </a:rPr>
              <a:t>the student needs to </a:t>
            </a:r>
            <a:r>
              <a:rPr lang="en-US" b="1" dirty="0" smtClean="0">
                <a:solidFill>
                  <a:srgbClr val="65281A"/>
                </a:solidFill>
                <a:latin typeface="Arial Narrow" panose="020B0606020202030204" pitchFamily="34" charset="0"/>
              </a:rPr>
              <a:t>identify </a:t>
            </a:r>
            <a:r>
              <a:rPr lang="en-US" b="1" dirty="0">
                <a:solidFill>
                  <a:srgbClr val="65281A"/>
                </a:solidFill>
                <a:latin typeface="Arial Narrow" panose="020B0606020202030204" pitchFamily="34" charset="0"/>
              </a:rPr>
              <a:t>their myULM </a:t>
            </a:r>
            <a:r>
              <a:rPr lang="en-US" b="1" dirty="0" smtClean="0">
                <a:solidFill>
                  <a:srgbClr val="65281A"/>
                </a:solidFill>
                <a:latin typeface="Arial Narrow" panose="020B0606020202030204" pitchFamily="34" charset="0"/>
              </a:rPr>
              <a:t>username:</a:t>
            </a:r>
            <a:endParaRPr lang="en-US" b="1" dirty="0">
              <a:solidFill>
                <a:srgbClr val="65281A"/>
              </a:solidFill>
              <a:latin typeface="Arial Narrow" panose="020B0606020202030204" pitchFamily="34" charset="0"/>
            </a:endParaRPr>
          </a:p>
        </p:txBody>
      </p:sp>
      <p:pic>
        <p:nvPicPr>
          <p:cNvPr id="16" name="Picture 15"/>
          <p:cNvPicPr>
            <a:picLocks noChangeAspect="1"/>
          </p:cNvPicPr>
          <p:nvPr/>
        </p:nvPicPr>
        <p:blipFill>
          <a:blip r:embed="rId3"/>
          <a:stretch>
            <a:fillRect/>
          </a:stretch>
        </p:blipFill>
        <p:spPr>
          <a:xfrm>
            <a:off x="4359564" y="2344940"/>
            <a:ext cx="7302030" cy="1529642"/>
          </a:xfrm>
          <a:prstGeom prst="rect">
            <a:avLst/>
          </a:prstGeom>
        </p:spPr>
      </p:pic>
      <p:sp>
        <p:nvSpPr>
          <p:cNvPr id="18" name="TextBox 17"/>
          <p:cNvSpPr txBox="1"/>
          <p:nvPr/>
        </p:nvSpPr>
        <p:spPr>
          <a:xfrm>
            <a:off x="661323" y="4556966"/>
            <a:ext cx="5000568" cy="369332"/>
          </a:xfrm>
          <a:prstGeom prst="rect">
            <a:avLst/>
          </a:prstGeom>
          <a:noFill/>
        </p:spPr>
        <p:txBody>
          <a:bodyPr wrap="square" rtlCol="0">
            <a:spAutoFit/>
          </a:bodyPr>
          <a:lstStyle/>
          <a:p>
            <a:pPr marL="342900" indent="-342900">
              <a:buFont typeface="+mj-lt"/>
              <a:buAutoNum type="arabicPeriod" startAt="3"/>
            </a:pPr>
            <a:r>
              <a:rPr lang="en-US" dirty="0" smtClean="0">
                <a:solidFill>
                  <a:srgbClr val="65281A"/>
                </a:solidFill>
              </a:rPr>
              <a:t>In the top left hand corner, click the “</a:t>
            </a:r>
            <a:r>
              <a:rPr lang="en-US" b="1" dirty="0">
                <a:solidFill>
                  <a:srgbClr val="AC7F0A"/>
                </a:solidFill>
              </a:rPr>
              <a:t>H</a:t>
            </a:r>
            <a:r>
              <a:rPr lang="en-US" b="1" dirty="0" smtClean="0">
                <a:solidFill>
                  <a:srgbClr val="AC7F0A"/>
                </a:solidFill>
              </a:rPr>
              <a:t>elp</a:t>
            </a:r>
            <a:r>
              <a:rPr lang="en-US" dirty="0" smtClean="0">
                <a:solidFill>
                  <a:srgbClr val="65281A"/>
                </a:solidFill>
              </a:rPr>
              <a:t>” tab.</a:t>
            </a:r>
            <a:endParaRPr lang="en-US" dirty="0">
              <a:solidFill>
                <a:srgbClr val="65281A"/>
              </a:solidFill>
            </a:endParaRPr>
          </a:p>
        </p:txBody>
      </p:sp>
      <p:pic>
        <p:nvPicPr>
          <p:cNvPr id="19" name="Picture 18"/>
          <p:cNvPicPr>
            <a:picLocks noChangeAspect="1"/>
          </p:cNvPicPr>
          <p:nvPr/>
        </p:nvPicPr>
        <p:blipFill>
          <a:blip r:embed="rId4"/>
          <a:stretch>
            <a:fillRect/>
          </a:stretch>
        </p:blipFill>
        <p:spPr>
          <a:xfrm>
            <a:off x="5661890" y="4492191"/>
            <a:ext cx="2582379" cy="1483736"/>
          </a:xfrm>
          <a:prstGeom prst="rect">
            <a:avLst/>
          </a:prstGeom>
        </p:spPr>
      </p:pic>
    </p:spTree>
    <p:extLst>
      <p:ext uri="{BB962C8B-B14F-4D97-AF65-F5344CB8AC3E}">
        <p14:creationId xmlns:p14="http://schemas.microsoft.com/office/powerpoint/2010/main" val="3423989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19</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sp>
        <p:nvSpPr>
          <p:cNvPr id="17" name="TextBox 16"/>
          <p:cNvSpPr txBox="1"/>
          <p:nvPr/>
        </p:nvSpPr>
        <p:spPr>
          <a:xfrm>
            <a:off x="661324" y="675760"/>
            <a:ext cx="5317446"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IF THE CALLER IS A STUDENT </a:t>
            </a:r>
            <a:endParaRPr lang="en-US" sz="3200" b="1" dirty="0">
              <a:solidFill>
                <a:srgbClr val="65281A"/>
              </a:solidFill>
              <a:latin typeface="Arial Narrow" panose="020B0606020202030204" pitchFamily="34" charset="0"/>
            </a:endParaRPr>
          </a:p>
        </p:txBody>
      </p:sp>
      <p:sp>
        <p:nvSpPr>
          <p:cNvPr id="3" name="TextBox 2"/>
          <p:cNvSpPr txBox="1"/>
          <p:nvPr/>
        </p:nvSpPr>
        <p:spPr>
          <a:xfrm>
            <a:off x="661323" y="2371097"/>
            <a:ext cx="6487622" cy="646331"/>
          </a:xfrm>
          <a:prstGeom prst="rect">
            <a:avLst/>
          </a:prstGeom>
          <a:noFill/>
        </p:spPr>
        <p:txBody>
          <a:bodyPr wrap="square" rtlCol="0">
            <a:spAutoFit/>
          </a:bodyPr>
          <a:lstStyle/>
          <a:p>
            <a:pPr marL="342900" indent="-342900">
              <a:buFont typeface="+mj-lt"/>
              <a:buAutoNum type="arabicPeriod" startAt="4"/>
            </a:pPr>
            <a:r>
              <a:rPr lang="en-US" dirty="0" smtClean="0">
                <a:solidFill>
                  <a:srgbClr val="65281A"/>
                </a:solidFill>
                <a:latin typeface="Arial Narrow" panose="020B0606020202030204" pitchFamily="34" charset="0"/>
              </a:rPr>
              <a:t>To the right you should see “</a:t>
            </a:r>
            <a:r>
              <a:rPr lang="en-US" b="1" dirty="0" smtClean="0">
                <a:solidFill>
                  <a:srgbClr val="AC7F0A"/>
                </a:solidFill>
                <a:latin typeface="Arial Narrow" panose="020B0606020202030204" pitchFamily="34" charset="0"/>
              </a:rPr>
              <a:t>What’s your account name</a:t>
            </a:r>
            <a:r>
              <a:rPr lang="en-US" dirty="0" smtClean="0">
                <a:solidFill>
                  <a:srgbClr val="65281A"/>
                </a:solidFill>
                <a:latin typeface="Arial Narrow" panose="020B0606020202030204" pitchFamily="34" charset="0"/>
              </a:rPr>
              <a:t>?” and a box where you are prompted to enter a </a:t>
            </a:r>
            <a:r>
              <a:rPr lang="en-US" b="1" dirty="0" smtClean="0">
                <a:solidFill>
                  <a:srgbClr val="AC7F0A"/>
                </a:solidFill>
                <a:latin typeface="Arial Narrow" panose="020B0606020202030204" pitchFamily="34" charset="0"/>
              </a:rPr>
              <a:t>campus wide ID number</a:t>
            </a:r>
            <a:r>
              <a:rPr lang="en-US" dirty="0" smtClean="0">
                <a:solidFill>
                  <a:srgbClr val="65281A"/>
                </a:solidFill>
                <a:latin typeface="Arial Narrow" panose="020B0606020202030204" pitchFamily="34" charset="0"/>
              </a:rPr>
              <a:t>.</a:t>
            </a:r>
          </a:p>
        </p:txBody>
      </p:sp>
      <p:sp>
        <p:nvSpPr>
          <p:cNvPr id="7" name="Rectangle 6"/>
          <p:cNvSpPr/>
          <p:nvPr/>
        </p:nvSpPr>
        <p:spPr>
          <a:xfrm>
            <a:off x="661324" y="1829116"/>
            <a:ext cx="6487621" cy="369332"/>
          </a:xfrm>
          <a:prstGeom prst="rect">
            <a:avLst/>
          </a:prstGeom>
        </p:spPr>
        <p:txBody>
          <a:bodyPr wrap="square">
            <a:spAutoFit/>
          </a:bodyPr>
          <a:lstStyle/>
          <a:p>
            <a:r>
              <a:rPr lang="en-US" dirty="0">
                <a:solidFill>
                  <a:srgbClr val="65281A"/>
                </a:solidFill>
                <a:latin typeface="Arial Narrow" panose="020B0606020202030204" pitchFamily="34" charset="0"/>
              </a:rPr>
              <a:t>If </a:t>
            </a:r>
            <a:r>
              <a:rPr lang="en-US" b="1" dirty="0">
                <a:solidFill>
                  <a:srgbClr val="65281A"/>
                </a:solidFill>
                <a:latin typeface="Arial Narrow" panose="020B0606020202030204" pitchFamily="34" charset="0"/>
              </a:rPr>
              <a:t>the student needs to have their </a:t>
            </a:r>
            <a:r>
              <a:rPr lang="en-US" b="1" dirty="0" err="1">
                <a:solidFill>
                  <a:srgbClr val="65281A"/>
                </a:solidFill>
                <a:latin typeface="Arial Narrow" panose="020B0606020202030204" pitchFamily="34" charset="0"/>
              </a:rPr>
              <a:t>myULM</a:t>
            </a:r>
            <a:r>
              <a:rPr lang="en-US" b="1" dirty="0">
                <a:solidFill>
                  <a:srgbClr val="65281A"/>
                </a:solidFill>
                <a:latin typeface="Arial Narrow" panose="020B0606020202030204" pitchFamily="34" charset="0"/>
              </a:rPr>
              <a:t> </a:t>
            </a:r>
            <a:r>
              <a:rPr lang="en-US" b="1" dirty="0" smtClean="0">
                <a:solidFill>
                  <a:srgbClr val="65281A"/>
                </a:solidFill>
                <a:latin typeface="Arial Narrow" panose="020B0606020202030204" pitchFamily="34" charset="0"/>
              </a:rPr>
              <a:t>username: cont’d</a:t>
            </a:r>
            <a:endParaRPr lang="en-US" b="1" dirty="0">
              <a:solidFill>
                <a:srgbClr val="65281A"/>
              </a:solidFill>
              <a:latin typeface="Arial Narrow" panose="020B0606020202030204" pitchFamily="34" charset="0"/>
            </a:endParaRPr>
          </a:p>
        </p:txBody>
      </p:sp>
      <p:pic>
        <p:nvPicPr>
          <p:cNvPr id="2" name="Picture 1"/>
          <p:cNvPicPr>
            <a:picLocks noChangeAspect="1"/>
          </p:cNvPicPr>
          <p:nvPr/>
        </p:nvPicPr>
        <p:blipFill>
          <a:blip r:embed="rId3"/>
          <a:stretch>
            <a:fillRect/>
          </a:stretch>
        </p:blipFill>
        <p:spPr>
          <a:xfrm>
            <a:off x="1120274" y="3173549"/>
            <a:ext cx="6617004" cy="2691540"/>
          </a:xfrm>
          <a:prstGeom prst="rect">
            <a:avLst/>
          </a:prstGeom>
        </p:spPr>
      </p:pic>
    </p:spTree>
    <p:extLst>
      <p:ext uri="{BB962C8B-B14F-4D97-AF65-F5344CB8AC3E}">
        <p14:creationId xmlns:p14="http://schemas.microsoft.com/office/powerpoint/2010/main" val="3901853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2</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grpSp>
        <p:nvGrpSpPr>
          <p:cNvPr id="5" name="Group 4"/>
          <p:cNvGrpSpPr/>
          <p:nvPr/>
        </p:nvGrpSpPr>
        <p:grpSpPr>
          <a:xfrm>
            <a:off x="6645385" y="2115377"/>
            <a:ext cx="5319351" cy="1231106"/>
            <a:chOff x="6709893" y="3435992"/>
            <a:chExt cx="5319351" cy="1231106"/>
          </a:xfrm>
        </p:grpSpPr>
        <p:sp>
          <p:nvSpPr>
            <p:cNvPr id="21" name="TextBox 20"/>
            <p:cNvSpPr txBox="1"/>
            <p:nvPr/>
          </p:nvSpPr>
          <p:spPr>
            <a:xfrm>
              <a:off x="8741148" y="3435992"/>
              <a:ext cx="1201344" cy="523220"/>
            </a:xfrm>
            <a:prstGeom prst="rect">
              <a:avLst/>
            </a:prstGeom>
            <a:noFill/>
          </p:spPr>
          <p:txBody>
            <a:bodyPr wrap="square" rtlCol="0">
              <a:spAutoFit/>
              <a:scene3d>
                <a:camera prst="orthographicFront">
                  <a:rot lat="0" lon="0" rev="0"/>
                </a:camera>
                <a:lightRig rig="threePt" dir="t"/>
              </a:scene3d>
            </a:bodyPr>
            <a:lstStyle/>
            <a:p>
              <a:r>
                <a:rPr lang="en-US" sz="2800" b="1" dirty="0" smtClean="0">
                  <a:latin typeface="Comic Sans MS" panose="030F0702030302020204" pitchFamily="66" charset="0"/>
                </a:rPr>
                <a:t>Hours</a:t>
              </a:r>
              <a:endParaRPr lang="en-US" sz="2800" b="1" dirty="0">
                <a:latin typeface="Comic Sans MS" panose="030F0702030302020204" pitchFamily="66" charset="0"/>
              </a:endParaRPr>
            </a:p>
          </p:txBody>
        </p:sp>
        <p:sp>
          <p:nvSpPr>
            <p:cNvPr id="9" name="Rectangle 8"/>
            <p:cNvSpPr/>
            <p:nvPr/>
          </p:nvSpPr>
          <p:spPr>
            <a:xfrm>
              <a:off x="6709893" y="3959212"/>
              <a:ext cx="5319351" cy="707886"/>
            </a:xfrm>
            <a:prstGeom prst="rect">
              <a:avLst/>
            </a:prstGeom>
          </p:spPr>
          <p:txBody>
            <a:bodyPr wrap="square">
              <a:spAutoFit/>
              <a:scene3d>
                <a:camera prst="orthographicFront">
                  <a:rot lat="0" lon="0" rev="0"/>
                </a:camera>
                <a:lightRig rig="threePt" dir="t"/>
              </a:scene3d>
            </a:bodyPr>
            <a:lstStyle/>
            <a:p>
              <a:r>
                <a:rPr lang="en-US" sz="2000" b="1" dirty="0" smtClean="0">
                  <a:latin typeface="Comic Sans MS" panose="030F0702030302020204" pitchFamily="66" charset="0"/>
                </a:rPr>
                <a:t>Monday – Thursday 7:30am to  5:00pm</a:t>
              </a:r>
            </a:p>
            <a:p>
              <a:r>
                <a:rPr lang="en-US" sz="2000" b="1" dirty="0" smtClean="0">
                  <a:latin typeface="Comic Sans MS" panose="030F0702030302020204" pitchFamily="66" charset="0"/>
                </a:rPr>
                <a:t>Monday - Friday    7:30am to 11:30am </a:t>
              </a:r>
              <a:endParaRPr lang="en-US" sz="2000" b="1" dirty="0">
                <a:latin typeface="Comic Sans MS" panose="030F0702030302020204" pitchFamily="66" charset="0"/>
              </a:endParaRPr>
            </a:p>
          </p:txBody>
        </p:sp>
      </p:grpSp>
      <p:grpSp>
        <p:nvGrpSpPr>
          <p:cNvPr id="6" name="Group 5"/>
          <p:cNvGrpSpPr/>
          <p:nvPr/>
        </p:nvGrpSpPr>
        <p:grpSpPr>
          <a:xfrm>
            <a:off x="8255653" y="4347224"/>
            <a:ext cx="2370563" cy="923330"/>
            <a:chOff x="8467357" y="5126523"/>
            <a:chExt cx="2370563" cy="923330"/>
          </a:xfrm>
        </p:grpSpPr>
        <p:sp>
          <p:nvSpPr>
            <p:cNvPr id="7" name="TextBox 6"/>
            <p:cNvSpPr txBox="1"/>
            <p:nvPr/>
          </p:nvSpPr>
          <p:spPr>
            <a:xfrm>
              <a:off x="8615736" y="5126523"/>
              <a:ext cx="2173423" cy="523220"/>
            </a:xfrm>
            <a:prstGeom prst="rect">
              <a:avLst/>
            </a:prstGeom>
            <a:noFill/>
          </p:spPr>
          <p:txBody>
            <a:bodyPr wrap="square" rtlCol="0">
              <a:spAutoFit/>
              <a:scene3d>
                <a:camera prst="orthographicFront">
                  <a:rot lat="20622930" lon="20460953" rev="324019"/>
                </a:camera>
                <a:lightRig rig="threePt" dir="t"/>
              </a:scene3d>
            </a:bodyPr>
            <a:lstStyle/>
            <a:p>
              <a:r>
                <a:rPr lang="en-US" sz="2800" b="1" dirty="0" smtClean="0">
                  <a:latin typeface="Comic Sans MS" panose="030F0702030302020204" pitchFamily="66" charset="0"/>
                </a:rPr>
                <a:t>Telephone</a:t>
              </a:r>
              <a:endParaRPr lang="en-US" sz="2800" b="1" dirty="0">
                <a:latin typeface="Comic Sans MS" panose="030F0702030302020204" pitchFamily="66" charset="0"/>
              </a:endParaRPr>
            </a:p>
          </p:txBody>
        </p:sp>
        <p:sp>
          <p:nvSpPr>
            <p:cNvPr id="12" name="Rectangle 11"/>
            <p:cNvSpPr/>
            <p:nvPr/>
          </p:nvSpPr>
          <p:spPr>
            <a:xfrm>
              <a:off x="8467357" y="5649743"/>
              <a:ext cx="2370563" cy="400110"/>
            </a:xfrm>
            <a:prstGeom prst="rect">
              <a:avLst/>
            </a:prstGeom>
          </p:spPr>
          <p:txBody>
            <a:bodyPr wrap="square">
              <a:spAutoFit/>
              <a:scene3d>
                <a:camera prst="orthographicFront">
                  <a:rot lat="0" lon="0" rev="0"/>
                </a:camera>
                <a:lightRig rig="threePt" dir="t"/>
              </a:scene3d>
            </a:bodyPr>
            <a:lstStyle/>
            <a:p>
              <a:r>
                <a:rPr lang="en-US" sz="2000" b="1" dirty="0" smtClean="0">
                  <a:latin typeface="Comic Sans MS" panose="030F0702030302020204" pitchFamily="66" charset="0"/>
                </a:rPr>
                <a:t>318-342-3333</a:t>
              </a:r>
              <a:endParaRPr lang="en-US" sz="2000" b="1" dirty="0">
                <a:latin typeface="Comic Sans MS" panose="030F0702030302020204" pitchFamily="66" charset="0"/>
              </a:endParaRPr>
            </a:p>
          </p:txBody>
        </p:sp>
      </p:grpSp>
      <p:sp>
        <p:nvSpPr>
          <p:cNvPr id="2" name="Rectangle 1"/>
          <p:cNvSpPr/>
          <p:nvPr/>
        </p:nvSpPr>
        <p:spPr>
          <a:xfrm>
            <a:off x="781157" y="4224114"/>
            <a:ext cx="5700840" cy="1169551"/>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b="1" dirty="0" smtClean="0">
                <a:solidFill>
                  <a:srgbClr val="65281A"/>
                </a:solidFill>
                <a:latin typeface="Arial Narrow" panose="020B0606020202030204" pitchFamily="34" charset="0"/>
              </a:rPr>
              <a:t>Call Center is an extension of the Helpdesk</a:t>
            </a:r>
          </a:p>
          <a:p>
            <a:pPr marL="285750" indent="-285750">
              <a:buFont typeface="Arial" panose="020B0604020202020204" pitchFamily="34" charset="0"/>
              <a:buChar char="•"/>
            </a:pPr>
            <a:r>
              <a:rPr lang="en-US" sz="2000" b="1" dirty="0" smtClean="0">
                <a:solidFill>
                  <a:srgbClr val="65281A"/>
                </a:solidFill>
                <a:latin typeface="Arial Narrow" panose="020B0606020202030204" pitchFamily="34" charset="0"/>
              </a:rPr>
              <a:t>Responsible for answering </a:t>
            </a:r>
            <a:r>
              <a:rPr lang="en-US" sz="2000" b="1" dirty="0">
                <a:solidFill>
                  <a:srgbClr val="65281A"/>
                </a:solidFill>
                <a:latin typeface="Arial Narrow" panose="020B0606020202030204" pitchFamily="34" charset="0"/>
              </a:rPr>
              <a:t>telephone calls from ULM faculty, staff, students, parents, etc. </a:t>
            </a:r>
          </a:p>
        </p:txBody>
      </p:sp>
      <p:sp>
        <p:nvSpPr>
          <p:cNvPr id="22" name="TextBox 21"/>
          <p:cNvSpPr txBox="1"/>
          <p:nvPr/>
        </p:nvSpPr>
        <p:spPr>
          <a:xfrm>
            <a:off x="661323" y="675760"/>
            <a:ext cx="4902349"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COMPUTING CALL CENTER</a:t>
            </a:r>
            <a:endParaRPr lang="en-US" sz="3200" b="1" dirty="0">
              <a:solidFill>
                <a:srgbClr val="65281A"/>
              </a:solidFill>
              <a:latin typeface="Arial Narrow" panose="020B0606020202030204" pitchFamily="34" charset="0"/>
            </a:endParaRPr>
          </a:p>
        </p:txBody>
      </p:sp>
      <p:grpSp>
        <p:nvGrpSpPr>
          <p:cNvPr id="14" name="Group 13"/>
          <p:cNvGrpSpPr/>
          <p:nvPr/>
        </p:nvGrpSpPr>
        <p:grpSpPr>
          <a:xfrm>
            <a:off x="787291" y="1977664"/>
            <a:ext cx="5688571" cy="2246450"/>
            <a:chOff x="661323" y="1605716"/>
            <a:chExt cx="5688571" cy="2246450"/>
          </a:xfrm>
        </p:grpSpPr>
        <p:sp>
          <p:nvSpPr>
            <p:cNvPr id="19" name="TextBox 18"/>
            <p:cNvSpPr txBox="1"/>
            <p:nvPr/>
          </p:nvSpPr>
          <p:spPr>
            <a:xfrm>
              <a:off x="4533559" y="3452056"/>
              <a:ext cx="1662563" cy="400110"/>
            </a:xfrm>
            <a:prstGeom prst="rect">
              <a:avLst/>
            </a:prstGeom>
            <a:noFill/>
          </p:spPr>
          <p:txBody>
            <a:bodyPr wrap="square" rtlCol="0">
              <a:spAutoFit/>
            </a:bodyPr>
            <a:lstStyle/>
            <a:p>
              <a:r>
                <a:rPr lang="en-US" sz="2000" b="1" dirty="0" smtClean="0">
                  <a:latin typeface="Arial Narrow" panose="020B0606020202030204" pitchFamily="34" charset="0"/>
                </a:rPr>
                <a:t>Call Center</a:t>
              </a:r>
              <a:endParaRPr lang="en-US" sz="2000" b="1" dirty="0">
                <a:latin typeface="Arial Narrow" panose="020B0606020202030204" pitchFamily="34" charset="0"/>
              </a:endParaRPr>
            </a:p>
          </p:txBody>
        </p:sp>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rot="20907766">
              <a:off x="958049" y="2292633"/>
              <a:ext cx="5391845" cy="154635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23" y="2831761"/>
              <a:ext cx="2232991" cy="952500"/>
            </a:xfrm>
            <a:prstGeom prst="rect">
              <a:avLst/>
            </a:prstGeom>
          </p:spPr>
        </p:pic>
        <p:grpSp>
          <p:nvGrpSpPr>
            <p:cNvPr id="24" name="Group 23"/>
            <p:cNvGrpSpPr/>
            <p:nvPr/>
          </p:nvGrpSpPr>
          <p:grpSpPr>
            <a:xfrm>
              <a:off x="4512114" y="1605716"/>
              <a:ext cx="1217556" cy="1542541"/>
              <a:chOff x="2419997" y="1538443"/>
              <a:chExt cx="1346459" cy="1726119"/>
            </a:xfrm>
          </p:grpSpPr>
          <p:sp>
            <p:nvSpPr>
              <p:cNvPr id="25" name="Oval 24"/>
              <p:cNvSpPr/>
              <p:nvPr/>
            </p:nvSpPr>
            <p:spPr>
              <a:xfrm>
                <a:off x="2419997" y="1538443"/>
                <a:ext cx="1346459" cy="17261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5"/>
              <a:stretch>
                <a:fillRect/>
              </a:stretch>
            </p:blipFill>
            <p:spPr>
              <a:xfrm>
                <a:off x="2443712" y="1562037"/>
                <a:ext cx="1315124" cy="1694659"/>
              </a:xfrm>
              <a:prstGeom prst="ellipse">
                <a:avLst/>
              </a:prstGeom>
            </p:spPr>
          </p:pic>
        </p:grpSp>
      </p:grpSp>
    </p:spTree>
    <p:extLst>
      <p:ext uri="{BB962C8B-B14F-4D97-AF65-F5344CB8AC3E}">
        <p14:creationId xmlns:p14="http://schemas.microsoft.com/office/powerpoint/2010/main" val="3170839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20</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sp>
        <p:nvSpPr>
          <p:cNvPr id="17" name="TextBox 16"/>
          <p:cNvSpPr txBox="1"/>
          <p:nvPr/>
        </p:nvSpPr>
        <p:spPr>
          <a:xfrm>
            <a:off x="661324" y="675760"/>
            <a:ext cx="5317446"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IF THE CALLER IS A STUDENT </a:t>
            </a:r>
            <a:endParaRPr lang="en-US" sz="3200" b="1" dirty="0">
              <a:solidFill>
                <a:srgbClr val="65281A"/>
              </a:solidFill>
              <a:latin typeface="Arial Narrow" panose="020B0606020202030204" pitchFamily="34" charset="0"/>
            </a:endParaRPr>
          </a:p>
        </p:txBody>
      </p:sp>
      <p:sp>
        <p:nvSpPr>
          <p:cNvPr id="3" name="TextBox 2"/>
          <p:cNvSpPr txBox="1"/>
          <p:nvPr/>
        </p:nvSpPr>
        <p:spPr>
          <a:xfrm>
            <a:off x="696835" y="2371097"/>
            <a:ext cx="5970386" cy="3970318"/>
          </a:xfrm>
          <a:prstGeom prst="rect">
            <a:avLst/>
          </a:prstGeom>
          <a:noFill/>
        </p:spPr>
        <p:txBody>
          <a:bodyPr wrap="square" rtlCol="0">
            <a:spAutoFit/>
          </a:bodyPr>
          <a:lstStyle/>
          <a:p>
            <a:pPr marL="342900" indent="-342900">
              <a:buFont typeface="+mj-lt"/>
              <a:buAutoNum type="arabicPeriod" startAt="5"/>
            </a:pPr>
            <a:r>
              <a:rPr lang="en-US" dirty="0" smtClean="0">
                <a:solidFill>
                  <a:srgbClr val="65281A"/>
                </a:solidFill>
                <a:latin typeface="Arial Narrow" panose="020B0606020202030204" pitchFamily="34" charset="0"/>
              </a:rPr>
              <a:t>Ask the caller for their CWID number, type the number into the box, click enter, and you should now see the caller’s name and “your assigned account name is” along with their account name.</a:t>
            </a:r>
          </a:p>
          <a:p>
            <a:pPr marL="342900" indent="-342900">
              <a:buFont typeface="+mj-lt"/>
              <a:buAutoNum type="arabicPeriod" startAt="5"/>
            </a:pPr>
            <a:r>
              <a:rPr lang="en-US" dirty="0">
                <a:solidFill>
                  <a:srgbClr val="65281A"/>
                </a:solidFill>
                <a:latin typeface="Arial Narrow" panose="020B0606020202030204" pitchFamily="34" charset="0"/>
              </a:rPr>
              <a:t>Inform the caller of their username for their myULM account and be sure to tell them to </a:t>
            </a:r>
            <a:r>
              <a:rPr lang="en-US" b="1" dirty="0">
                <a:solidFill>
                  <a:srgbClr val="AC7F0A"/>
                </a:solidFill>
                <a:latin typeface="Arial Narrow" panose="020B0606020202030204" pitchFamily="34" charset="0"/>
              </a:rPr>
              <a:t>NOT</a:t>
            </a:r>
            <a:r>
              <a:rPr lang="en-US" dirty="0">
                <a:solidFill>
                  <a:srgbClr val="65281A"/>
                </a:solidFill>
                <a:latin typeface="Arial Narrow" panose="020B0606020202030204" pitchFamily="34" charset="0"/>
              </a:rPr>
              <a:t> include the “@Warhawks.ulm.edu” portion into their username box.</a:t>
            </a:r>
          </a:p>
          <a:p>
            <a:pPr marL="342900" indent="-342900">
              <a:buFont typeface="+mj-lt"/>
              <a:buAutoNum type="arabicPeriod" startAt="5"/>
            </a:pPr>
            <a:r>
              <a:rPr lang="en-US" dirty="0" smtClean="0">
                <a:solidFill>
                  <a:srgbClr val="65281A"/>
                </a:solidFill>
                <a:latin typeface="Arial Narrow" panose="020B0606020202030204" pitchFamily="34" charset="0"/>
              </a:rPr>
              <a:t>ULM student’s password is default to their birthday.  So, if a student does not know their myULM password, get them to try their birthday in this format: two digit month, two digit day, and only the LAST two digits of their year.  For example: June 13, 1994 birthday would be “061394”.</a:t>
            </a:r>
          </a:p>
          <a:p>
            <a:pPr marL="342900" indent="-342900">
              <a:buFont typeface="+mj-lt"/>
              <a:buAutoNum type="arabicPeriod" startAt="5"/>
            </a:pPr>
            <a:r>
              <a:rPr lang="en-US" dirty="0" smtClean="0">
                <a:solidFill>
                  <a:srgbClr val="65281A"/>
                </a:solidFill>
                <a:latin typeface="Arial Narrow" panose="020B0606020202030204" pitchFamily="34" charset="0"/>
              </a:rPr>
              <a:t>If they are unable to log in to their myULM account, reset their password using the “SSH Secure Shell” (see steps for changing a password).</a:t>
            </a:r>
          </a:p>
        </p:txBody>
      </p:sp>
      <p:sp>
        <p:nvSpPr>
          <p:cNvPr id="7" name="Rectangle 6"/>
          <p:cNvSpPr/>
          <p:nvPr/>
        </p:nvSpPr>
        <p:spPr>
          <a:xfrm>
            <a:off x="696836" y="1829116"/>
            <a:ext cx="6487621" cy="369332"/>
          </a:xfrm>
          <a:prstGeom prst="rect">
            <a:avLst/>
          </a:prstGeom>
        </p:spPr>
        <p:txBody>
          <a:bodyPr wrap="square">
            <a:spAutoFit/>
          </a:bodyPr>
          <a:lstStyle/>
          <a:p>
            <a:r>
              <a:rPr lang="en-US" dirty="0">
                <a:solidFill>
                  <a:srgbClr val="65281A"/>
                </a:solidFill>
                <a:latin typeface="Arial Narrow" panose="020B0606020202030204" pitchFamily="34" charset="0"/>
              </a:rPr>
              <a:t>If </a:t>
            </a:r>
            <a:r>
              <a:rPr lang="en-US" b="1" dirty="0">
                <a:solidFill>
                  <a:srgbClr val="65281A"/>
                </a:solidFill>
                <a:latin typeface="Arial Narrow" panose="020B0606020202030204" pitchFamily="34" charset="0"/>
              </a:rPr>
              <a:t>the student needs to have their </a:t>
            </a:r>
            <a:r>
              <a:rPr lang="en-US" b="1" dirty="0" err="1">
                <a:solidFill>
                  <a:srgbClr val="65281A"/>
                </a:solidFill>
                <a:latin typeface="Arial Narrow" panose="020B0606020202030204" pitchFamily="34" charset="0"/>
              </a:rPr>
              <a:t>myULM</a:t>
            </a:r>
            <a:r>
              <a:rPr lang="en-US" b="1" dirty="0">
                <a:solidFill>
                  <a:srgbClr val="65281A"/>
                </a:solidFill>
                <a:latin typeface="Arial Narrow" panose="020B0606020202030204" pitchFamily="34" charset="0"/>
              </a:rPr>
              <a:t> </a:t>
            </a:r>
            <a:r>
              <a:rPr lang="en-US" b="1" dirty="0" smtClean="0">
                <a:solidFill>
                  <a:srgbClr val="65281A"/>
                </a:solidFill>
                <a:latin typeface="Arial Narrow" panose="020B0606020202030204" pitchFamily="34" charset="0"/>
              </a:rPr>
              <a:t>username: cont’d</a:t>
            </a:r>
            <a:endParaRPr lang="en-US" b="1" dirty="0">
              <a:solidFill>
                <a:srgbClr val="65281A"/>
              </a:solidFill>
              <a:latin typeface="Arial Narrow" panose="020B0606020202030204" pitchFamily="34" charset="0"/>
            </a:endParaRPr>
          </a:p>
        </p:txBody>
      </p:sp>
      <p:sp>
        <p:nvSpPr>
          <p:cNvPr id="6" name="TextBox 5"/>
          <p:cNvSpPr txBox="1"/>
          <p:nvPr/>
        </p:nvSpPr>
        <p:spPr>
          <a:xfrm>
            <a:off x="6707389" y="3079234"/>
            <a:ext cx="1363133" cy="338554"/>
          </a:xfrm>
          <a:prstGeom prst="rect">
            <a:avLst/>
          </a:prstGeom>
          <a:noFill/>
        </p:spPr>
        <p:txBody>
          <a:bodyPr wrap="square" rtlCol="0">
            <a:spAutoFit/>
          </a:bodyPr>
          <a:lstStyle/>
          <a:p>
            <a:r>
              <a:rPr lang="en-US" sz="1600" dirty="0" smtClean="0"/>
              <a:t>your name</a:t>
            </a:r>
            <a:endParaRPr lang="en-US" sz="1600" dirty="0"/>
          </a:p>
        </p:txBody>
      </p:sp>
      <p:grpSp>
        <p:nvGrpSpPr>
          <p:cNvPr id="22" name="Group 21"/>
          <p:cNvGrpSpPr/>
          <p:nvPr/>
        </p:nvGrpSpPr>
        <p:grpSpPr>
          <a:xfrm>
            <a:off x="6647611" y="2426048"/>
            <a:ext cx="4100919" cy="4162331"/>
            <a:chOff x="6647611" y="2426048"/>
            <a:chExt cx="4100919" cy="4162331"/>
          </a:xfrm>
        </p:grpSpPr>
        <p:grpSp>
          <p:nvGrpSpPr>
            <p:cNvPr id="21" name="Group 20"/>
            <p:cNvGrpSpPr/>
            <p:nvPr/>
          </p:nvGrpSpPr>
          <p:grpSpPr>
            <a:xfrm>
              <a:off x="6647611" y="2426048"/>
              <a:ext cx="4100919" cy="4162331"/>
              <a:chOff x="6647611" y="2426048"/>
              <a:chExt cx="4100919" cy="4162331"/>
            </a:xfrm>
          </p:grpSpPr>
          <p:grpSp>
            <p:nvGrpSpPr>
              <p:cNvPr id="10" name="Group 9"/>
              <p:cNvGrpSpPr/>
              <p:nvPr/>
            </p:nvGrpSpPr>
            <p:grpSpPr>
              <a:xfrm>
                <a:off x="6647611" y="2426048"/>
                <a:ext cx="4100919" cy="4162331"/>
                <a:chOff x="6647611" y="2426048"/>
                <a:chExt cx="4100919" cy="4162331"/>
              </a:xfrm>
            </p:grpSpPr>
            <p:grpSp>
              <p:nvGrpSpPr>
                <p:cNvPr id="5" name="Group 4"/>
                <p:cNvGrpSpPr/>
                <p:nvPr/>
              </p:nvGrpSpPr>
              <p:grpSpPr>
                <a:xfrm>
                  <a:off x="6647611" y="2426048"/>
                  <a:ext cx="4100919" cy="4162331"/>
                  <a:chOff x="6647611" y="2426048"/>
                  <a:chExt cx="4100919" cy="4162331"/>
                </a:xfrm>
              </p:grpSpPr>
              <p:grpSp>
                <p:nvGrpSpPr>
                  <p:cNvPr id="14" name="Group 13"/>
                  <p:cNvGrpSpPr/>
                  <p:nvPr/>
                </p:nvGrpSpPr>
                <p:grpSpPr>
                  <a:xfrm>
                    <a:off x="6647611" y="2426048"/>
                    <a:ext cx="4100919" cy="4162331"/>
                    <a:chOff x="6647611" y="2426048"/>
                    <a:chExt cx="4100919" cy="4162331"/>
                  </a:xfrm>
                </p:grpSpPr>
                <p:pic>
                  <p:nvPicPr>
                    <p:cNvPr id="4" name="Picture 3"/>
                    <p:cNvPicPr>
                      <a:picLocks noChangeAspect="1"/>
                    </p:cNvPicPr>
                    <p:nvPr/>
                  </p:nvPicPr>
                  <p:blipFill>
                    <a:blip r:embed="rId3"/>
                    <a:stretch>
                      <a:fillRect/>
                    </a:stretch>
                  </p:blipFill>
                  <p:spPr>
                    <a:xfrm>
                      <a:off x="6647611" y="2426048"/>
                      <a:ext cx="4100919" cy="4162331"/>
                    </a:xfrm>
                    <a:prstGeom prst="rect">
                      <a:avLst/>
                    </a:prstGeom>
                    <a:ln w="6350">
                      <a:solidFill>
                        <a:schemeClr val="tx1"/>
                      </a:solidFill>
                    </a:ln>
                  </p:spPr>
                </p:pic>
                <p:sp>
                  <p:nvSpPr>
                    <p:cNvPr id="12" name="TextBox 11"/>
                    <p:cNvSpPr txBox="1"/>
                    <p:nvPr/>
                  </p:nvSpPr>
                  <p:spPr>
                    <a:xfrm>
                      <a:off x="6775356" y="3124426"/>
                      <a:ext cx="1477104" cy="307777"/>
                    </a:xfrm>
                    <a:prstGeom prst="rect">
                      <a:avLst/>
                    </a:prstGeom>
                    <a:solidFill>
                      <a:schemeClr val="bg1"/>
                    </a:solidFill>
                    <a:ln w="6350">
                      <a:solidFill>
                        <a:schemeClr val="bg1"/>
                      </a:solidFill>
                    </a:ln>
                  </p:spPr>
                  <p:txBody>
                    <a:bodyPr wrap="square" rtlCol="0">
                      <a:spAutoFit/>
                    </a:bodyPr>
                    <a:lstStyle/>
                    <a:p>
                      <a:r>
                        <a:rPr lang="en-US" sz="1400" dirty="0" smtClean="0"/>
                        <a:t>Dan l Smith</a:t>
                      </a:r>
                      <a:endParaRPr lang="en-US" sz="1400" dirty="0"/>
                    </a:p>
                  </p:txBody>
                </p:sp>
              </p:grpSp>
              <p:sp>
                <p:nvSpPr>
                  <p:cNvPr id="2" name="Rectangle 1"/>
                  <p:cNvSpPr/>
                  <p:nvPr/>
                </p:nvSpPr>
                <p:spPr>
                  <a:xfrm>
                    <a:off x="8252460" y="3490913"/>
                    <a:ext cx="486728" cy="119062"/>
                  </a:xfrm>
                  <a:prstGeom prst="rect">
                    <a:avLst/>
                  </a:prstGeom>
                  <a:solidFill>
                    <a:srgbClr val="ECECDB"/>
                  </a:solidFill>
                  <a:ln w="9525">
                    <a:solidFill>
                      <a:srgbClr val="95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8216259" y="3428971"/>
                  <a:ext cx="559129" cy="230832"/>
                </a:xfrm>
                <a:prstGeom prst="rect">
                  <a:avLst/>
                </a:prstGeom>
                <a:noFill/>
              </p:spPr>
              <p:txBody>
                <a:bodyPr wrap="square" rtlCol="0">
                  <a:spAutoFit/>
                </a:bodyPr>
                <a:lstStyle/>
                <a:p>
                  <a:r>
                    <a:rPr lang="en-US" sz="900" dirty="0" smtClean="0"/>
                    <a:t>smithdl</a:t>
                  </a:r>
                  <a:endParaRPr lang="en-US" sz="900" dirty="0"/>
                </a:p>
              </p:txBody>
            </p:sp>
          </p:grpSp>
          <p:sp>
            <p:nvSpPr>
              <p:cNvPr id="18" name="Rectangle 17"/>
              <p:cNvSpPr/>
              <p:nvPr/>
            </p:nvSpPr>
            <p:spPr>
              <a:xfrm>
                <a:off x="7720013" y="6024563"/>
                <a:ext cx="1281112"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7649412" y="5969229"/>
              <a:ext cx="1593767" cy="215444"/>
            </a:xfrm>
            <a:prstGeom prst="rect">
              <a:avLst/>
            </a:prstGeom>
            <a:noFill/>
          </p:spPr>
          <p:txBody>
            <a:bodyPr wrap="square" rtlCol="0">
              <a:spAutoFit/>
            </a:bodyPr>
            <a:lstStyle/>
            <a:p>
              <a:r>
                <a:rPr lang="en-US" sz="800" b="1" dirty="0" smtClean="0"/>
                <a:t>smithdl@warhawks.ulm.edu</a:t>
              </a:r>
              <a:endParaRPr lang="en-US" sz="800" b="1" dirty="0"/>
            </a:p>
          </p:txBody>
        </p:sp>
      </p:grpSp>
    </p:spTree>
    <p:extLst>
      <p:ext uri="{BB962C8B-B14F-4D97-AF65-F5344CB8AC3E}">
        <p14:creationId xmlns:p14="http://schemas.microsoft.com/office/powerpoint/2010/main" val="2011163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21</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sp>
        <p:nvSpPr>
          <p:cNvPr id="6" name="TextBox 5"/>
          <p:cNvSpPr txBox="1"/>
          <p:nvPr/>
        </p:nvSpPr>
        <p:spPr>
          <a:xfrm>
            <a:off x="711200" y="689843"/>
            <a:ext cx="3917071"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CALL CENTER RULES</a:t>
            </a:r>
            <a:endParaRPr lang="en-US" sz="3200" b="1" dirty="0">
              <a:solidFill>
                <a:srgbClr val="65281A"/>
              </a:solidFill>
              <a:latin typeface="Arial Narrow" panose="020B0606020202030204" pitchFamily="34" charset="0"/>
            </a:endParaRPr>
          </a:p>
        </p:txBody>
      </p:sp>
      <p:sp>
        <p:nvSpPr>
          <p:cNvPr id="2" name="TextBox 1"/>
          <p:cNvSpPr txBox="1"/>
          <p:nvPr/>
        </p:nvSpPr>
        <p:spPr>
          <a:xfrm>
            <a:off x="711201" y="1641315"/>
            <a:ext cx="7163292" cy="1261884"/>
          </a:xfrm>
          <a:prstGeom prst="rect">
            <a:avLst/>
          </a:prstGeom>
          <a:noFill/>
        </p:spPr>
        <p:txBody>
          <a:bodyPr wrap="square" rtlCol="0">
            <a:spAutoFit/>
          </a:bodyPr>
          <a:lstStyle/>
          <a:p>
            <a:pPr marL="457200" indent="-457200">
              <a:buFont typeface="+mj-lt"/>
              <a:buAutoNum type="arabicPeriod"/>
            </a:pPr>
            <a:r>
              <a:rPr lang="en-US" sz="1900" dirty="0" smtClean="0">
                <a:solidFill>
                  <a:srgbClr val="65281A"/>
                </a:solidFill>
                <a:latin typeface="Arial Narrow" panose="020B0606020202030204" pitchFamily="34" charset="0"/>
              </a:rPr>
              <a:t>Be respectful of your co-workers.</a:t>
            </a:r>
          </a:p>
          <a:p>
            <a:pPr marL="457200" indent="-457200">
              <a:buFont typeface="+mj-lt"/>
              <a:buAutoNum type="arabicPeriod"/>
            </a:pPr>
            <a:r>
              <a:rPr lang="en-US" sz="1900" dirty="0" smtClean="0">
                <a:solidFill>
                  <a:srgbClr val="65281A"/>
                </a:solidFill>
                <a:latin typeface="Arial Narrow" panose="020B0606020202030204" pitchFamily="34" charset="0"/>
              </a:rPr>
              <a:t>Don’t be late to work.  Sometimes a coworker is waiting on the next worker to arrive to work before he/she can leave to go to class.  If         you are running late, let a supervisor know.</a:t>
            </a:r>
          </a:p>
        </p:txBody>
      </p:sp>
      <p:pic>
        <p:nvPicPr>
          <p:cNvPr id="3" name="Picture 2"/>
          <p:cNvPicPr>
            <a:picLocks noChangeAspect="1"/>
          </p:cNvPicPr>
          <p:nvPr/>
        </p:nvPicPr>
        <p:blipFill>
          <a:blip r:embed="rId3"/>
          <a:stretch>
            <a:fillRect/>
          </a:stretch>
        </p:blipFill>
        <p:spPr>
          <a:xfrm>
            <a:off x="8285871" y="2545244"/>
            <a:ext cx="3615397" cy="4043135"/>
          </a:xfrm>
          <a:prstGeom prst="rect">
            <a:avLst/>
          </a:prstGeom>
        </p:spPr>
      </p:pic>
      <p:sp>
        <p:nvSpPr>
          <p:cNvPr id="4" name="TextBox 3"/>
          <p:cNvSpPr txBox="1"/>
          <p:nvPr/>
        </p:nvSpPr>
        <p:spPr>
          <a:xfrm>
            <a:off x="9129932" y="2135432"/>
            <a:ext cx="1927274" cy="369332"/>
          </a:xfrm>
          <a:prstGeom prst="rect">
            <a:avLst/>
          </a:prstGeom>
          <a:noFill/>
        </p:spPr>
        <p:txBody>
          <a:bodyPr wrap="square" rtlCol="0">
            <a:spAutoFit/>
          </a:bodyPr>
          <a:lstStyle/>
          <a:p>
            <a:r>
              <a:rPr lang="en-US" b="1" dirty="0" smtClean="0">
                <a:solidFill>
                  <a:srgbClr val="65281A"/>
                </a:solidFill>
                <a:latin typeface="Arial Narrow" panose="020B0606020202030204" pitchFamily="34" charset="0"/>
              </a:rPr>
              <a:t>Timesheet example</a:t>
            </a:r>
            <a:endParaRPr lang="en-US" b="1" dirty="0">
              <a:solidFill>
                <a:srgbClr val="65281A"/>
              </a:solidFill>
              <a:latin typeface="Arial Narrow" panose="020B0606020202030204" pitchFamily="34" charset="0"/>
            </a:endParaRPr>
          </a:p>
        </p:txBody>
      </p:sp>
      <p:sp>
        <p:nvSpPr>
          <p:cNvPr id="5" name="Rectangle 4"/>
          <p:cNvSpPr/>
          <p:nvPr/>
        </p:nvSpPr>
        <p:spPr>
          <a:xfrm>
            <a:off x="1103792" y="3941124"/>
            <a:ext cx="6699680" cy="2308324"/>
          </a:xfrm>
          <a:prstGeom prst="rect">
            <a:avLst/>
          </a:prstGeom>
        </p:spPr>
        <p:txBody>
          <a:bodyPr wrap="square">
            <a:spAutoFit/>
          </a:bodyPr>
          <a:lstStyle/>
          <a:p>
            <a:r>
              <a:rPr lang="en-US" dirty="0">
                <a:solidFill>
                  <a:srgbClr val="65281A"/>
                </a:solidFill>
                <a:latin typeface="Arial Narrow" panose="020B0606020202030204" pitchFamily="34" charset="0"/>
              </a:rPr>
              <a:t>Student workers are only allowed to work 8 hours total in a day and can only work 5 hours consecutively before you must clock out and take a 30 minute break.  For example, you may work from 8:00 a.m. to 1:00 p.m. (5 hours) and then you must clock out of work for at least 30 minutes.  So from 1:00 to 1:30 you must be clocked out.  After your 30 minute break, you can clock back in to work and at a maximum work 3 more hours in that same day so that you do not go over the 8 hour a day limit.  So from 1:30 to 4:30 for a total of 8 hours in one day.</a:t>
            </a:r>
          </a:p>
        </p:txBody>
      </p:sp>
      <p:sp>
        <p:nvSpPr>
          <p:cNvPr id="7" name="Rectangle 6"/>
          <p:cNvSpPr/>
          <p:nvPr/>
        </p:nvSpPr>
        <p:spPr>
          <a:xfrm>
            <a:off x="711200" y="3269896"/>
            <a:ext cx="6096000" cy="646331"/>
          </a:xfrm>
          <a:prstGeom prst="rect">
            <a:avLst/>
          </a:prstGeom>
        </p:spPr>
        <p:txBody>
          <a:bodyPr>
            <a:spAutoFit/>
          </a:bodyPr>
          <a:lstStyle/>
          <a:p>
            <a:pPr marL="342900" indent="-342900">
              <a:buFont typeface="+mj-lt"/>
              <a:buAutoNum type="arabicPeriod" startAt="3"/>
            </a:pPr>
            <a:r>
              <a:rPr lang="en-US" dirty="0" smtClean="0">
                <a:solidFill>
                  <a:srgbClr val="65281A"/>
                </a:solidFill>
                <a:latin typeface="Arial Narrow" panose="020B0606020202030204" pitchFamily="34" charset="0"/>
              </a:rPr>
              <a:t>The </a:t>
            </a:r>
            <a:r>
              <a:rPr lang="en-US" dirty="0">
                <a:solidFill>
                  <a:srgbClr val="65281A"/>
                </a:solidFill>
                <a:latin typeface="Arial Narrow" panose="020B0606020202030204" pitchFamily="34" charset="0"/>
              </a:rPr>
              <a:t>university only allows student workers to </a:t>
            </a:r>
            <a:r>
              <a:rPr lang="en-US" dirty="0" smtClean="0">
                <a:solidFill>
                  <a:srgbClr val="65281A"/>
                </a:solidFill>
                <a:latin typeface="Arial Narrow" panose="020B0606020202030204" pitchFamily="34" charset="0"/>
              </a:rPr>
              <a:t>work a maximum of </a:t>
            </a:r>
            <a:r>
              <a:rPr lang="en-US" b="1" dirty="0">
                <a:solidFill>
                  <a:srgbClr val="65281A"/>
                </a:solidFill>
                <a:latin typeface="Arial Narrow" panose="020B0606020202030204" pitchFamily="34" charset="0"/>
              </a:rPr>
              <a:t>20 hours a </a:t>
            </a:r>
            <a:r>
              <a:rPr lang="en-US" b="1" dirty="0" smtClean="0">
                <a:solidFill>
                  <a:srgbClr val="65281A"/>
                </a:solidFill>
                <a:latin typeface="Arial Narrow" panose="020B0606020202030204" pitchFamily="34" charset="0"/>
              </a:rPr>
              <a:t>week</a:t>
            </a:r>
            <a:r>
              <a:rPr lang="en-US" dirty="0">
                <a:solidFill>
                  <a:srgbClr val="65281A"/>
                </a:solidFill>
                <a:latin typeface="Arial Narrow" panose="020B0606020202030204" pitchFamily="34" charset="0"/>
              </a:rPr>
              <a:t> </a:t>
            </a:r>
            <a:r>
              <a:rPr lang="en-US" dirty="0" smtClean="0">
                <a:solidFill>
                  <a:srgbClr val="65281A"/>
                </a:solidFill>
                <a:latin typeface="Arial Narrow" panose="020B0606020202030204" pitchFamily="34" charset="0"/>
              </a:rPr>
              <a:t>(see </a:t>
            </a:r>
            <a:r>
              <a:rPr lang="en-US" dirty="0">
                <a:solidFill>
                  <a:srgbClr val="65281A"/>
                </a:solidFill>
                <a:latin typeface="Arial Narrow" panose="020B0606020202030204" pitchFamily="34" charset="0"/>
              </a:rPr>
              <a:t>example</a:t>
            </a:r>
            <a:r>
              <a:rPr lang="en-US" dirty="0" smtClean="0">
                <a:solidFill>
                  <a:srgbClr val="65281A"/>
                </a:solidFill>
                <a:latin typeface="Arial Narrow" panose="020B0606020202030204" pitchFamily="34" charset="0"/>
              </a:rPr>
              <a:t>). </a:t>
            </a:r>
            <a:endParaRPr lang="en-US" dirty="0">
              <a:solidFill>
                <a:srgbClr val="65281A"/>
              </a:solidFill>
              <a:latin typeface="Arial Narrow" panose="020B0606020202030204" pitchFamily="34" charset="0"/>
            </a:endParaRPr>
          </a:p>
        </p:txBody>
      </p:sp>
    </p:spTree>
    <p:extLst>
      <p:ext uri="{BB962C8B-B14F-4D97-AF65-F5344CB8AC3E}">
        <p14:creationId xmlns:p14="http://schemas.microsoft.com/office/powerpoint/2010/main" val="3681925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22</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sp>
        <p:nvSpPr>
          <p:cNvPr id="2" name="Rectangle 1"/>
          <p:cNvSpPr/>
          <p:nvPr/>
        </p:nvSpPr>
        <p:spPr>
          <a:xfrm>
            <a:off x="255540" y="1856363"/>
            <a:ext cx="9500107" cy="2668551"/>
          </a:xfrm>
          <a:prstGeom prst="rect">
            <a:avLst/>
          </a:prstGeom>
        </p:spPr>
        <p:txBody>
          <a:bodyPr wrap="square">
            <a:spAutoFit/>
          </a:bodyPr>
          <a:lstStyle/>
          <a:p>
            <a:pPr marL="914400" lvl="1" indent="-457200">
              <a:lnSpc>
                <a:spcPct val="150000"/>
              </a:lnSpc>
              <a:buAutoNum type="arabicPeriod" startAt="4"/>
            </a:pPr>
            <a:r>
              <a:rPr lang="en-US" sz="1900" dirty="0" smtClean="0">
                <a:solidFill>
                  <a:srgbClr val="65281A"/>
                </a:solidFill>
                <a:latin typeface="Arial Narrow" panose="020B0606020202030204" pitchFamily="34" charset="0"/>
              </a:rPr>
              <a:t>You </a:t>
            </a:r>
            <a:r>
              <a:rPr lang="en-US" sz="1900" dirty="0">
                <a:solidFill>
                  <a:srgbClr val="65281A"/>
                </a:solidFill>
                <a:latin typeface="Arial Narrow" panose="020B0606020202030204" pitchFamily="34" charset="0"/>
              </a:rPr>
              <a:t>must be answering the phones.  If there are three people working at a time, person A gets the first call, person B gets the second call, and person C gets the third call.  Rotate the calls evenly and </a:t>
            </a:r>
            <a:r>
              <a:rPr lang="en-US" sz="1900" dirty="0" smtClean="0">
                <a:solidFill>
                  <a:srgbClr val="65281A"/>
                </a:solidFill>
                <a:latin typeface="Arial Narrow" panose="020B0606020202030204" pitchFamily="34" charset="0"/>
              </a:rPr>
              <a:t>fairly.</a:t>
            </a:r>
          </a:p>
          <a:p>
            <a:pPr marL="914400" lvl="1" indent="-457200">
              <a:lnSpc>
                <a:spcPct val="150000"/>
              </a:lnSpc>
              <a:buAutoNum type="arabicPeriod" startAt="4"/>
            </a:pPr>
            <a:r>
              <a:rPr lang="en-US" sz="1900" dirty="0" smtClean="0">
                <a:solidFill>
                  <a:srgbClr val="65281A"/>
                </a:solidFill>
                <a:latin typeface="Arial Narrow" panose="020B0606020202030204" pitchFamily="34" charset="0"/>
              </a:rPr>
              <a:t>Never </a:t>
            </a:r>
            <a:r>
              <a:rPr lang="en-US" sz="1900" dirty="0">
                <a:solidFill>
                  <a:srgbClr val="65281A"/>
                </a:solidFill>
                <a:latin typeface="Arial Narrow" panose="020B0606020202030204" pitchFamily="34" charset="0"/>
              </a:rPr>
              <a:t>leave the Call Center unattended.  If you must leave, let a supervisor </a:t>
            </a:r>
            <a:r>
              <a:rPr lang="en-US" sz="1900" dirty="0" smtClean="0">
                <a:solidFill>
                  <a:srgbClr val="65281A"/>
                </a:solidFill>
                <a:latin typeface="Arial Narrow" panose="020B0606020202030204" pitchFamily="34" charset="0"/>
              </a:rPr>
              <a:t>know.</a:t>
            </a:r>
          </a:p>
          <a:p>
            <a:pPr marL="914400" lvl="1" indent="-457200">
              <a:lnSpc>
                <a:spcPct val="150000"/>
              </a:lnSpc>
              <a:buAutoNum type="arabicPeriod" startAt="4"/>
            </a:pPr>
            <a:r>
              <a:rPr lang="en-US" sz="1900" dirty="0" smtClean="0">
                <a:solidFill>
                  <a:srgbClr val="65281A"/>
                </a:solidFill>
                <a:latin typeface="Arial Narrow" panose="020B0606020202030204" pitchFamily="34" charset="0"/>
              </a:rPr>
              <a:t>Use </a:t>
            </a:r>
            <a:r>
              <a:rPr lang="en-US" sz="1900" dirty="0">
                <a:solidFill>
                  <a:srgbClr val="65281A"/>
                </a:solidFill>
                <a:latin typeface="Arial Narrow" panose="020B0606020202030204" pitchFamily="34" charset="0"/>
              </a:rPr>
              <a:t>proper grammar and complete sentences when entering information.  Be specific.  Never enter problems like “computer is broken” or “needs help”.</a:t>
            </a:r>
          </a:p>
        </p:txBody>
      </p:sp>
      <p:sp>
        <p:nvSpPr>
          <p:cNvPr id="9" name="TextBox 8"/>
          <p:cNvSpPr txBox="1"/>
          <p:nvPr/>
        </p:nvSpPr>
        <p:spPr>
          <a:xfrm>
            <a:off x="711200" y="689843"/>
            <a:ext cx="3917071"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CALL CENTER RULES</a:t>
            </a:r>
            <a:endParaRPr lang="en-US" sz="3200" b="1" dirty="0">
              <a:solidFill>
                <a:srgbClr val="65281A"/>
              </a:solidFill>
              <a:latin typeface="Arial Narrow" panose="020B0606020202030204" pitchFamily="34" charset="0"/>
            </a:endParaRPr>
          </a:p>
        </p:txBody>
      </p:sp>
    </p:spTree>
    <p:extLst>
      <p:ext uri="{BB962C8B-B14F-4D97-AF65-F5344CB8AC3E}">
        <p14:creationId xmlns:p14="http://schemas.microsoft.com/office/powerpoint/2010/main" val="1974987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23</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sp>
        <p:nvSpPr>
          <p:cNvPr id="2" name="Rectangle 1"/>
          <p:cNvSpPr/>
          <p:nvPr/>
        </p:nvSpPr>
        <p:spPr>
          <a:xfrm>
            <a:off x="255540" y="1856363"/>
            <a:ext cx="10892751" cy="3600986"/>
          </a:xfrm>
          <a:prstGeom prst="rect">
            <a:avLst/>
          </a:prstGeom>
        </p:spPr>
        <p:txBody>
          <a:bodyPr wrap="square">
            <a:spAutoFit/>
          </a:bodyPr>
          <a:lstStyle/>
          <a:p>
            <a:pPr marL="914400" lvl="1" indent="-457200">
              <a:buFont typeface="+mj-lt"/>
              <a:buAutoNum type="arabicPeriod"/>
            </a:pPr>
            <a:r>
              <a:rPr lang="en-US" sz="1900" dirty="0" smtClean="0">
                <a:solidFill>
                  <a:srgbClr val="65281A"/>
                </a:solidFill>
                <a:latin typeface="Arial Narrow" panose="020B0606020202030204" pitchFamily="34" charset="0"/>
              </a:rPr>
              <a:t>Call Center workers are </a:t>
            </a:r>
            <a:r>
              <a:rPr lang="en-US" sz="1900" b="1" dirty="0" smtClean="0">
                <a:solidFill>
                  <a:srgbClr val="AC7F0A"/>
                </a:solidFill>
                <a:latin typeface="Arial Narrow" panose="020B0606020202030204" pitchFamily="34" charset="0"/>
              </a:rPr>
              <a:t>ONLY</a:t>
            </a:r>
            <a:r>
              <a:rPr lang="en-US" sz="1900" dirty="0" smtClean="0">
                <a:solidFill>
                  <a:srgbClr val="65281A"/>
                </a:solidFill>
                <a:latin typeface="Arial Narrow" panose="020B0606020202030204" pitchFamily="34" charset="0"/>
              </a:rPr>
              <a:t> allowed to change student’s passwords.  If a ULM faculty or staff member needs their password updated or changed, transfer them to Brenda Brown at 342-5024.</a:t>
            </a:r>
          </a:p>
          <a:p>
            <a:pPr marL="914400" lvl="1" indent="-457200">
              <a:buFont typeface="+mj-lt"/>
              <a:buAutoNum type="arabicPeriod"/>
            </a:pPr>
            <a:r>
              <a:rPr lang="en-US" sz="1900" dirty="0" smtClean="0">
                <a:solidFill>
                  <a:srgbClr val="65281A"/>
                </a:solidFill>
                <a:latin typeface="Arial Narrow" panose="020B0606020202030204" pitchFamily="34" charset="0"/>
              </a:rPr>
              <a:t>If a student does not know their CWID number, transfer them to Ace’s Place and they can search it.  Ace’s Place:  342-7777.</a:t>
            </a:r>
          </a:p>
          <a:p>
            <a:pPr marL="914400" lvl="1" indent="-457200">
              <a:buFont typeface="+mj-lt"/>
              <a:buAutoNum type="arabicPeriod"/>
            </a:pPr>
            <a:r>
              <a:rPr lang="en-US" sz="1900" dirty="0" smtClean="0">
                <a:solidFill>
                  <a:srgbClr val="65281A"/>
                </a:solidFill>
                <a:latin typeface="Arial Narrow" panose="020B0606020202030204" pitchFamily="34" charset="0"/>
              </a:rPr>
              <a:t>If a student has formally left the university or has graduated longer than 6 months prior to the present date, their myULM account has been </a:t>
            </a:r>
            <a:r>
              <a:rPr lang="en-US" sz="1900" b="1" dirty="0" smtClean="0">
                <a:solidFill>
                  <a:srgbClr val="AC7F0A"/>
                </a:solidFill>
                <a:latin typeface="Arial Narrow" panose="020B0606020202030204" pitchFamily="34" charset="0"/>
              </a:rPr>
              <a:t>DELETED</a:t>
            </a:r>
            <a:r>
              <a:rPr lang="en-US" sz="1900" dirty="0" smtClean="0">
                <a:solidFill>
                  <a:srgbClr val="65281A"/>
                </a:solidFill>
                <a:latin typeface="Arial Narrow" panose="020B0606020202030204" pitchFamily="34" charset="0"/>
              </a:rPr>
              <a:t>.</a:t>
            </a:r>
          </a:p>
          <a:p>
            <a:pPr marL="914400" lvl="1" indent="-457200">
              <a:buFont typeface="+mj-lt"/>
              <a:buAutoNum type="arabicPeriod"/>
            </a:pPr>
            <a:r>
              <a:rPr lang="en-US" sz="1900" dirty="0" smtClean="0">
                <a:solidFill>
                  <a:srgbClr val="65281A"/>
                </a:solidFill>
                <a:latin typeface="Arial Narrow" panose="020B0606020202030204" pitchFamily="34" charset="0"/>
              </a:rPr>
              <a:t>If a former student needs their unofficial transcript, they can still login to their banner account.  Instruct them to go to “</a:t>
            </a:r>
            <a:r>
              <a:rPr lang="en-US" sz="1900" b="1" dirty="0" smtClean="0">
                <a:solidFill>
                  <a:srgbClr val="AC7F0A"/>
                </a:solidFill>
                <a:latin typeface="Arial Narrow" panose="020B0606020202030204" pitchFamily="34" charset="0"/>
              </a:rPr>
              <a:t>banner.ulm.edu</a:t>
            </a:r>
            <a:r>
              <a:rPr lang="en-US" sz="1900" dirty="0" smtClean="0">
                <a:solidFill>
                  <a:srgbClr val="65281A"/>
                </a:solidFill>
                <a:latin typeface="Arial Narrow" panose="020B0606020202030204" pitchFamily="34" charset="0"/>
              </a:rPr>
              <a:t>”.  Their user ID will be their CWID number and their password should be their birthday unless they have changed it.  In the event that they have changed their password and need it reset, transfer them to the Registrar’s office at 342-5262.</a:t>
            </a:r>
          </a:p>
          <a:p>
            <a:pPr marL="914400" lvl="1" indent="-457200">
              <a:buFont typeface="+mj-lt"/>
              <a:buAutoNum type="arabicPeriod"/>
            </a:pPr>
            <a:r>
              <a:rPr lang="en-US" sz="1900" dirty="0" smtClean="0">
                <a:solidFill>
                  <a:srgbClr val="65281A"/>
                </a:solidFill>
                <a:latin typeface="Arial Narrow" panose="020B0606020202030204" pitchFamily="34" charset="0"/>
              </a:rPr>
              <a:t>Call Center workers are </a:t>
            </a:r>
            <a:r>
              <a:rPr lang="en-US" sz="1900" b="1" dirty="0" smtClean="0">
                <a:solidFill>
                  <a:srgbClr val="AC7F0A"/>
                </a:solidFill>
                <a:latin typeface="Arial Narrow" panose="020B0606020202030204" pitchFamily="34" charset="0"/>
              </a:rPr>
              <a:t>NOT</a:t>
            </a:r>
            <a:r>
              <a:rPr lang="en-US" sz="1900" dirty="0" smtClean="0">
                <a:solidFill>
                  <a:srgbClr val="65281A"/>
                </a:solidFill>
                <a:latin typeface="Arial Narrow" panose="020B0606020202030204" pitchFamily="34" charset="0"/>
              </a:rPr>
              <a:t> allowed access to reset anyone’s banner account password.  To reset their banner password, transfer them to the Registrar’s office at 342-5262.</a:t>
            </a:r>
          </a:p>
        </p:txBody>
      </p:sp>
      <p:sp>
        <p:nvSpPr>
          <p:cNvPr id="9" name="TextBox 8"/>
          <p:cNvSpPr txBox="1"/>
          <p:nvPr/>
        </p:nvSpPr>
        <p:spPr>
          <a:xfrm>
            <a:off x="711200" y="689843"/>
            <a:ext cx="3917071"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THINGS TO KNOW</a:t>
            </a:r>
            <a:endParaRPr lang="en-US" sz="3200" b="1" dirty="0">
              <a:solidFill>
                <a:srgbClr val="65281A"/>
              </a:solidFill>
              <a:latin typeface="Arial Narrow" panose="020B0606020202030204" pitchFamily="34" charset="0"/>
            </a:endParaRPr>
          </a:p>
        </p:txBody>
      </p:sp>
    </p:spTree>
    <p:extLst>
      <p:ext uri="{BB962C8B-B14F-4D97-AF65-F5344CB8AC3E}">
        <p14:creationId xmlns:p14="http://schemas.microsoft.com/office/powerpoint/2010/main" val="1254615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3</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grpSp>
        <p:nvGrpSpPr>
          <p:cNvPr id="5" name="Group 4"/>
          <p:cNvGrpSpPr/>
          <p:nvPr/>
        </p:nvGrpSpPr>
        <p:grpSpPr>
          <a:xfrm>
            <a:off x="3814472" y="2727582"/>
            <a:ext cx="6829854" cy="1838124"/>
            <a:chOff x="3814472" y="2150529"/>
            <a:chExt cx="6829854" cy="1838124"/>
          </a:xfrm>
        </p:grpSpPr>
        <p:sp>
          <p:nvSpPr>
            <p:cNvPr id="2" name="TextBox 1"/>
            <p:cNvSpPr txBox="1"/>
            <p:nvPr/>
          </p:nvSpPr>
          <p:spPr>
            <a:xfrm>
              <a:off x="3814472" y="2150529"/>
              <a:ext cx="6829854" cy="400110"/>
            </a:xfrm>
            <a:prstGeom prst="rect">
              <a:avLst/>
            </a:prstGeom>
            <a:noFill/>
          </p:spPr>
          <p:txBody>
            <a:bodyPr wrap="square" rtlCol="0">
              <a:spAutoFit/>
            </a:bodyPr>
            <a:lstStyle/>
            <a:p>
              <a:pPr marL="457200" indent="-457200">
                <a:buFont typeface="+mj-lt"/>
                <a:buAutoNum type="arabicPeriod"/>
              </a:pPr>
              <a:r>
                <a:rPr lang="en-US" sz="2000" b="1" dirty="0" smtClean="0">
                  <a:solidFill>
                    <a:srgbClr val="65281A"/>
                  </a:solidFill>
                  <a:latin typeface="Arial Narrow" panose="020B0606020202030204" pitchFamily="34" charset="0"/>
                </a:rPr>
                <a:t>Answer the phone politely and say, “</a:t>
              </a:r>
              <a:r>
                <a:rPr lang="en-US" sz="2000" b="1" dirty="0" smtClean="0">
                  <a:solidFill>
                    <a:srgbClr val="AC7F0A"/>
                  </a:solidFill>
                  <a:latin typeface="Arial Narrow" panose="020B0606020202030204" pitchFamily="34" charset="0"/>
                </a:rPr>
                <a:t>Computing Call Center.</a:t>
              </a:r>
              <a:r>
                <a:rPr lang="en-US" sz="2000" b="1" dirty="0" smtClean="0">
                  <a:solidFill>
                    <a:srgbClr val="65281A"/>
                  </a:solidFill>
                  <a:latin typeface="Arial Narrow" panose="020B0606020202030204" pitchFamily="34" charset="0"/>
                </a:rPr>
                <a:t>”</a:t>
              </a:r>
              <a:endParaRPr lang="en-US" sz="2000" b="1" dirty="0">
                <a:solidFill>
                  <a:srgbClr val="AC7F0A"/>
                </a:solidFill>
                <a:latin typeface="Arial Narrow" panose="020B0606020202030204" pitchFamily="34" charset="0"/>
              </a:endParaRPr>
            </a:p>
          </p:txBody>
        </p:sp>
        <p:sp>
          <p:nvSpPr>
            <p:cNvPr id="4" name="TextBox 3"/>
            <p:cNvSpPr txBox="1"/>
            <p:nvPr/>
          </p:nvSpPr>
          <p:spPr>
            <a:xfrm>
              <a:off x="4129312" y="2511325"/>
              <a:ext cx="5040142"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Narrow" panose="020B0606020202030204" pitchFamily="34" charset="0"/>
                </a:rPr>
                <a:t>Sometimes the caller will begin by telling you they are ULM faculty or staff and would like to submit a ticket.  </a:t>
              </a:r>
            </a:p>
            <a:p>
              <a:pPr marL="285750" indent="-285750">
                <a:buFont typeface="Arial" panose="020B0604020202020204" pitchFamily="34" charset="0"/>
                <a:buChar char="•"/>
              </a:pPr>
              <a:r>
                <a:rPr lang="en-US" dirty="0" smtClean="0">
                  <a:latin typeface="Arial Narrow" panose="020B0606020202030204" pitchFamily="34" charset="0"/>
                </a:rPr>
                <a:t>The caller could be a ULM student or the parent of a ULM student who is requesting assistance with logging on to their myULM account, etc.  Each call varies.</a:t>
              </a:r>
              <a:endParaRPr lang="en-US" dirty="0">
                <a:latin typeface="Arial Narrow" panose="020B0606020202030204" pitchFamily="34" charset="0"/>
              </a:endParaRPr>
            </a:p>
          </p:txBody>
        </p:sp>
      </p:grpSp>
      <p:grpSp>
        <p:nvGrpSpPr>
          <p:cNvPr id="8" name="Group 7"/>
          <p:cNvGrpSpPr/>
          <p:nvPr/>
        </p:nvGrpSpPr>
        <p:grpSpPr>
          <a:xfrm>
            <a:off x="3891746" y="4843750"/>
            <a:ext cx="5811547" cy="1027507"/>
            <a:chOff x="3891746" y="4843750"/>
            <a:chExt cx="5811547" cy="1027507"/>
          </a:xfrm>
        </p:grpSpPr>
        <p:sp>
          <p:nvSpPr>
            <p:cNvPr id="9" name="TextBox 8"/>
            <p:cNvSpPr txBox="1"/>
            <p:nvPr/>
          </p:nvSpPr>
          <p:spPr>
            <a:xfrm>
              <a:off x="3891746" y="4843750"/>
              <a:ext cx="5811547" cy="400110"/>
            </a:xfrm>
            <a:prstGeom prst="rect">
              <a:avLst/>
            </a:prstGeom>
            <a:noFill/>
          </p:spPr>
          <p:txBody>
            <a:bodyPr wrap="square" rtlCol="0">
              <a:spAutoFit/>
            </a:bodyPr>
            <a:lstStyle/>
            <a:p>
              <a:pPr marL="457200" indent="-457200">
                <a:buFont typeface="+mj-lt"/>
                <a:buAutoNum type="arabicPeriod" startAt="2"/>
              </a:pPr>
              <a:r>
                <a:rPr lang="en-US" sz="2000" b="1" dirty="0" smtClean="0">
                  <a:solidFill>
                    <a:srgbClr val="65281A"/>
                  </a:solidFill>
                  <a:latin typeface="Arial Narrow" panose="020B0606020202030204" pitchFamily="34" charset="0"/>
                </a:rPr>
                <a:t>Ask the caller, “</a:t>
              </a:r>
              <a:r>
                <a:rPr lang="en-US" sz="2000" b="1" dirty="0" smtClean="0">
                  <a:solidFill>
                    <a:srgbClr val="AC7F0A"/>
                  </a:solidFill>
                  <a:latin typeface="Arial Narrow" panose="020B0606020202030204" pitchFamily="34" charset="0"/>
                </a:rPr>
                <a:t>Are you faculty, staff, or a student?</a:t>
              </a:r>
              <a:r>
                <a:rPr lang="en-US" sz="2000" b="1" dirty="0" smtClean="0">
                  <a:solidFill>
                    <a:srgbClr val="65281A"/>
                  </a:solidFill>
                  <a:latin typeface="Arial Narrow" panose="020B0606020202030204" pitchFamily="34" charset="0"/>
                </a:rPr>
                <a:t>” </a:t>
              </a:r>
              <a:endParaRPr lang="en-US" sz="2000" b="1" dirty="0">
                <a:solidFill>
                  <a:srgbClr val="65281A"/>
                </a:solidFill>
                <a:latin typeface="Arial Narrow" panose="020B0606020202030204" pitchFamily="34" charset="0"/>
              </a:endParaRPr>
            </a:p>
          </p:txBody>
        </p:sp>
        <p:sp>
          <p:nvSpPr>
            <p:cNvPr id="12" name="TextBox 11"/>
            <p:cNvSpPr txBox="1"/>
            <p:nvPr/>
          </p:nvSpPr>
          <p:spPr>
            <a:xfrm>
              <a:off x="4209214" y="5224926"/>
              <a:ext cx="5040142"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Narrow" panose="020B0606020202030204" pitchFamily="34" charset="0"/>
                </a:rPr>
                <a:t>If the call says that they are faculty or that they are staff, in most cases, they need to submit a ticket.</a:t>
              </a:r>
              <a:endParaRPr lang="en-US" dirty="0">
                <a:latin typeface="Arial Narrow" panose="020B0606020202030204" pitchFamily="34" charset="0"/>
              </a:endParaRPr>
            </a:p>
          </p:txBody>
        </p:sp>
      </p:grpSp>
      <p:sp>
        <p:nvSpPr>
          <p:cNvPr id="14" name="TextBox 13"/>
          <p:cNvSpPr txBox="1"/>
          <p:nvPr/>
        </p:nvSpPr>
        <p:spPr>
          <a:xfrm>
            <a:off x="661324" y="675760"/>
            <a:ext cx="3062952"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CALL HANDLING </a:t>
            </a:r>
            <a:endParaRPr lang="en-US" sz="3200" b="1" dirty="0">
              <a:solidFill>
                <a:srgbClr val="65281A"/>
              </a:solidFill>
              <a:latin typeface="Arial Narrow" panose="020B0606020202030204" pitchFamily="34" charset="0"/>
            </a:endParaRPr>
          </a:p>
        </p:txBody>
      </p:sp>
      <p:grpSp>
        <p:nvGrpSpPr>
          <p:cNvPr id="3" name="Group 2"/>
          <p:cNvGrpSpPr/>
          <p:nvPr/>
        </p:nvGrpSpPr>
        <p:grpSpPr>
          <a:xfrm>
            <a:off x="711200" y="1755762"/>
            <a:ext cx="3498014" cy="2481464"/>
            <a:chOff x="711200" y="1516064"/>
            <a:chExt cx="3498014" cy="2481464"/>
          </a:xfrm>
        </p:grpSpPr>
        <p:sp>
          <p:nvSpPr>
            <p:cNvPr id="6" name="TextBox 5"/>
            <p:cNvSpPr txBox="1"/>
            <p:nvPr/>
          </p:nvSpPr>
          <p:spPr>
            <a:xfrm>
              <a:off x="711200" y="1627309"/>
              <a:ext cx="3498014" cy="461665"/>
            </a:xfrm>
            <a:prstGeom prst="rect">
              <a:avLst/>
            </a:prstGeom>
            <a:noFill/>
          </p:spPr>
          <p:txBody>
            <a:bodyPr wrap="square" rtlCol="0">
              <a:spAutoFit/>
            </a:bodyPr>
            <a:lstStyle/>
            <a:p>
              <a:r>
                <a:rPr lang="en-US" sz="2400" b="1" i="1" dirty="0" smtClean="0">
                  <a:solidFill>
                    <a:srgbClr val="65281A"/>
                  </a:solidFill>
                  <a:latin typeface="Arial Narrow" panose="020B0606020202030204" pitchFamily="34" charset="0"/>
                </a:rPr>
                <a:t>When A Call Comes In…</a:t>
              </a:r>
              <a:endParaRPr lang="en-US" sz="2400" b="1" i="1" dirty="0">
                <a:solidFill>
                  <a:srgbClr val="65281A"/>
                </a:solidFill>
                <a:latin typeface="Arial Narrow" panose="020B0606020202030204" pitchFamily="34" charset="0"/>
              </a:endParaRP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4226" y="1516064"/>
              <a:ext cx="2481464" cy="2481464"/>
            </a:xfrm>
            <a:prstGeom prst="rect">
              <a:avLst/>
            </a:prstGeom>
          </p:spPr>
        </p:pic>
      </p:grpSp>
    </p:spTree>
    <p:extLst>
      <p:ext uri="{BB962C8B-B14F-4D97-AF65-F5344CB8AC3E}">
        <p14:creationId xmlns:p14="http://schemas.microsoft.com/office/powerpoint/2010/main" val="2594724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4</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sp>
        <p:nvSpPr>
          <p:cNvPr id="3" name="TextBox 2"/>
          <p:cNvSpPr txBox="1"/>
          <p:nvPr/>
        </p:nvSpPr>
        <p:spPr>
          <a:xfrm>
            <a:off x="815873" y="1527117"/>
            <a:ext cx="9448591" cy="830997"/>
          </a:xfrm>
          <a:prstGeom prst="rect">
            <a:avLst/>
          </a:prstGeom>
          <a:noFill/>
        </p:spPr>
        <p:txBody>
          <a:bodyPr wrap="square" rtlCol="0">
            <a:spAutoFit/>
          </a:bodyPr>
          <a:lstStyle/>
          <a:p>
            <a:pPr marL="457200" indent="-457200">
              <a:lnSpc>
                <a:spcPct val="200000"/>
              </a:lnSpc>
              <a:buAutoNum type="arabicPeriod"/>
            </a:pPr>
            <a:r>
              <a:rPr lang="en-US" sz="2400" dirty="0" smtClean="0">
                <a:solidFill>
                  <a:srgbClr val="65281A"/>
                </a:solidFill>
                <a:latin typeface="Arial Narrow" panose="020B0606020202030204" pitchFamily="34" charset="0"/>
              </a:rPr>
              <a:t>Go to the </a:t>
            </a:r>
            <a:r>
              <a:rPr lang="en-US" sz="2400" b="1" dirty="0" smtClean="0">
                <a:solidFill>
                  <a:srgbClr val="AC7F0A"/>
                </a:solidFill>
                <a:latin typeface="Arial Narrow" panose="020B0606020202030204" pitchFamily="34" charset="0"/>
              </a:rPr>
              <a:t>UCC Ticketing </a:t>
            </a:r>
            <a:r>
              <a:rPr lang="en-US" sz="2400" b="1" dirty="0">
                <a:solidFill>
                  <a:srgbClr val="AC7F0A"/>
                </a:solidFill>
                <a:latin typeface="Arial Narrow" panose="020B0606020202030204" pitchFamily="34" charset="0"/>
              </a:rPr>
              <a:t>System </a:t>
            </a:r>
            <a:r>
              <a:rPr lang="en-US" sz="2400" dirty="0">
                <a:solidFill>
                  <a:srgbClr val="65281A"/>
                </a:solidFill>
                <a:latin typeface="Arial Narrow" panose="020B0606020202030204" pitchFamily="34" charset="0"/>
              </a:rPr>
              <a:t>at </a:t>
            </a:r>
            <a:r>
              <a:rPr lang="en-US" sz="2400" dirty="0">
                <a:solidFill>
                  <a:srgbClr val="AC7F0A"/>
                </a:solidFill>
                <a:latin typeface="Arial Narrow" panose="020B0606020202030204" pitchFamily="34" charset="0"/>
                <a:hlinkClick r:id="rId3"/>
              </a:rPr>
              <a:t>https://</a:t>
            </a:r>
            <a:r>
              <a:rPr lang="en-US" sz="2400" dirty="0" smtClean="0">
                <a:solidFill>
                  <a:srgbClr val="AC7F0A"/>
                </a:solidFill>
                <a:latin typeface="Arial Narrow" panose="020B0606020202030204" pitchFamily="34" charset="0"/>
                <a:hlinkClick r:id="rId3"/>
              </a:rPr>
              <a:t>webservices.ulm.edu/computersos</a:t>
            </a:r>
            <a:endParaRPr lang="en-US" sz="2400" dirty="0" smtClean="0">
              <a:solidFill>
                <a:srgbClr val="AC7F0A"/>
              </a:solidFill>
              <a:latin typeface="Arial Narrow" panose="020B0606020202030204" pitchFamily="34" charset="0"/>
            </a:endParaRPr>
          </a:p>
        </p:txBody>
      </p:sp>
      <p:sp>
        <p:nvSpPr>
          <p:cNvPr id="17" name="TextBox 16"/>
          <p:cNvSpPr txBox="1"/>
          <p:nvPr/>
        </p:nvSpPr>
        <p:spPr>
          <a:xfrm>
            <a:off x="661324" y="675760"/>
            <a:ext cx="7117516"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HOW TO SUBMIT A TICKET/WORK ORDER </a:t>
            </a:r>
            <a:endParaRPr lang="en-US" sz="3200" b="1" dirty="0">
              <a:solidFill>
                <a:srgbClr val="65281A"/>
              </a:solidFill>
              <a:latin typeface="Arial Narrow" panose="020B0606020202030204" pitchFamily="34" charset="0"/>
            </a:endParaRPr>
          </a:p>
        </p:txBody>
      </p:sp>
      <p:pic>
        <p:nvPicPr>
          <p:cNvPr id="2" name="Picture 1"/>
          <p:cNvPicPr>
            <a:picLocks noChangeAspect="1"/>
          </p:cNvPicPr>
          <p:nvPr/>
        </p:nvPicPr>
        <p:blipFill>
          <a:blip r:embed="rId4"/>
          <a:stretch>
            <a:fillRect/>
          </a:stretch>
        </p:blipFill>
        <p:spPr>
          <a:xfrm>
            <a:off x="2700232" y="2288024"/>
            <a:ext cx="5022938" cy="4441185"/>
          </a:xfrm>
          <a:prstGeom prst="rect">
            <a:avLst/>
          </a:prstGeom>
        </p:spPr>
      </p:pic>
    </p:spTree>
    <p:extLst>
      <p:ext uri="{BB962C8B-B14F-4D97-AF65-F5344CB8AC3E}">
        <p14:creationId xmlns:p14="http://schemas.microsoft.com/office/powerpoint/2010/main" val="2398132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5</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sp>
        <p:nvSpPr>
          <p:cNvPr id="10" name="TextBox 9"/>
          <p:cNvSpPr txBox="1"/>
          <p:nvPr/>
        </p:nvSpPr>
        <p:spPr>
          <a:xfrm>
            <a:off x="661324" y="675760"/>
            <a:ext cx="7117516"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HOW TO SUBMIT A TICKET/WORK ORDER </a:t>
            </a:r>
            <a:endParaRPr lang="en-US" sz="3200" b="1" dirty="0">
              <a:solidFill>
                <a:srgbClr val="65281A"/>
              </a:solidFill>
              <a:latin typeface="Arial Narrow" panose="020B0606020202030204" pitchFamily="34" charset="0"/>
            </a:endParaRPr>
          </a:p>
        </p:txBody>
      </p:sp>
      <p:sp>
        <p:nvSpPr>
          <p:cNvPr id="14" name="TextBox 13"/>
          <p:cNvSpPr txBox="1"/>
          <p:nvPr/>
        </p:nvSpPr>
        <p:spPr>
          <a:xfrm>
            <a:off x="712841" y="1527117"/>
            <a:ext cx="10221322" cy="830997"/>
          </a:xfrm>
          <a:prstGeom prst="rect">
            <a:avLst/>
          </a:prstGeom>
          <a:noFill/>
        </p:spPr>
        <p:txBody>
          <a:bodyPr wrap="square" rtlCol="0">
            <a:spAutoFit/>
          </a:bodyPr>
          <a:lstStyle/>
          <a:p>
            <a:pPr>
              <a:lnSpc>
                <a:spcPct val="200000"/>
              </a:lnSpc>
            </a:pPr>
            <a:r>
              <a:rPr lang="en-US" sz="2400" b="1" dirty="0" smtClean="0">
                <a:solidFill>
                  <a:srgbClr val="65281A"/>
                </a:solidFill>
                <a:latin typeface="Arial Narrow" panose="020B0606020202030204" pitchFamily="34" charset="0"/>
              </a:rPr>
              <a:t>2.  Log in to the </a:t>
            </a:r>
            <a:r>
              <a:rPr lang="en-US" sz="2400" dirty="0" smtClean="0">
                <a:solidFill>
                  <a:srgbClr val="65281A"/>
                </a:solidFill>
                <a:latin typeface="Arial Narrow" panose="020B0606020202030204" pitchFamily="34" charset="0"/>
              </a:rPr>
              <a:t>UCC Ticketing System </a:t>
            </a:r>
            <a:r>
              <a:rPr lang="en-US" sz="2400" b="1" dirty="0" smtClean="0">
                <a:solidFill>
                  <a:srgbClr val="65281A"/>
                </a:solidFill>
                <a:latin typeface="Arial Narrow" panose="020B0606020202030204" pitchFamily="34" charset="0"/>
              </a:rPr>
              <a:t>using your </a:t>
            </a:r>
            <a:r>
              <a:rPr lang="en-US" sz="2400" dirty="0" err="1" smtClean="0">
                <a:solidFill>
                  <a:srgbClr val="65281A"/>
                </a:solidFill>
                <a:latin typeface="Arial Narrow" panose="020B0606020202030204" pitchFamily="34" charset="0"/>
              </a:rPr>
              <a:t>myULM</a:t>
            </a:r>
            <a:r>
              <a:rPr lang="en-US" sz="2400" dirty="0" smtClean="0">
                <a:solidFill>
                  <a:srgbClr val="65281A"/>
                </a:solidFill>
                <a:latin typeface="Arial Narrow" panose="020B0606020202030204" pitchFamily="34" charset="0"/>
              </a:rPr>
              <a:t> username and password.</a:t>
            </a:r>
          </a:p>
        </p:txBody>
      </p:sp>
      <p:pic>
        <p:nvPicPr>
          <p:cNvPr id="1026" name="Picture 2" descr="C:\Users\Deborah\AppData\Local\Temp\SNAGHTMLe063e5.PNG"/>
          <p:cNvPicPr>
            <a:picLocks noChangeAspect="1" noChangeArrowheads="1"/>
          </p:cNvPicPr>
          <p:nvPr/>
        </p:nvPicPr>
        <p:blipFill rotWithShape="1">
          <a:blip r:embed="rId3">
            <a:extLst>
              <a:ext uri="{28A0092B-C50C-407E-A947-70E740481C1C}">
                <a14:useLocalDpi xmlns:a14="http://schemas.microsoft.com/office/drawing/2010/main" val="0"/>
              </a:ext>
            </a:extLst>
          </a:blip>
          <a:srcRect r="916"/>
          <a:stretch/>
        </p:blipFill>
        <p:spPr bwMode="auto">
          <a:xfrm>
            <a:off x="1118585" y="2422433"/>
            <a:ext cx="9694418" cy="142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57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6</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sp>
        <p:nvSpPr>
          <p:cNvPr id="10" name="TextBox 9"/>
          <p:cNvSpPr txBox="1"/>
          <p:nvPr/>
        </p:nvSpPr>
        <p:spPr>
          <a:xfrm>
            <a:off x="661324" y="675760"/>
            <a:ext cx="7117516"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HOW TO SUBMIT A TICKET/WORK ORDER </a:t>
            </a:r>
            <a:endParaRPr lang="en-US" sz="3200" b="1" dirty="0">
              <a:solidFill>
                <a:srgbClr val="65281A"/>
              </a:solidFill>
              <a:latin typeface="Arial Narrow" panose="020B0606020202030204" pitchFamily="34" charset="0"/>
            </a:endParaRPr>
          </a:p>
        </p:txBody>
      </p:sp>
      <p:sp>
        <p:nvSpPr>
          <p:cNvPr id="14" name="TextBox 13"/>
          <p:cNvSpPr txBox="1"/>
          <p:nvPr/>
        </p:nvSpPr>
        <p:spPr>
          <a:xfrm>
            <a:off x="698318" y="1789969"/>
            <a:ext cx="4638605" cy="830997"/>
          </a:xfrm>
          <a:prstGeom prst="rect">
            <a:avLst/>
          </a:prstGeom>
          <a:noFill/>
        </p:spPr>
        <p:txBody>
          <a:bodyPr wrap="square" rtlCol="0">
            <a:spAutoFit/>
          </a:bodyPr>
          <a:lstStyle/>
          <a:p>
            <a:pPr marL="457200" indent="-457200">
              <a:buAutoNum type="arabicPeriod" startAt="3"/>
            </a:pPr>
            <a:r>
              <a:rPr lang="en-US" sz="2400" b="1" dirty="0" smtClean="0">
                <a:solidFill>
                  <a:srgbClr val="65281A"/>
                </a:solidFill>
                <a:latin typeface="Arial Narrow" panose="020B0606020202030204" pitchFamily="34" charset="0"/>
              </a:rPr>
              <a:t>On your home page,                                                                 click the “</a:t>
            </a:r>
            <a:r>
              <a:rPr lang="en-US" sz="2400" b="1" dirty="0" smtClean="0">
                <a:solidFill>
                  <a:srgbClr val="AC7F0A"/>
                </a:solidFill>
                <a:latin typeface="Arial Narrow" panose="020B0606020202030204" pitchFamily="34" charset="0"/>
              </a:rPr>
              <a:t>Create a Ticket</a:t>
            </a:r>
            <a:r>
              <a:rPr lang="en-US" sz="2400" b="1" dirty="0" smtClean="0">
                <a:solidFill>
                  <a:srgbClr val="65281A"/>
                </a:solidFill>
                <a:latin typeface="Arial Narrow" panose="020B0606020202030204" pitchFamily="34" charset="0"/>
              </a:rPr>
              <a:t>” icon. </a:t>
            </a:r>
            <a:endParaRPr lang="en-US" sz="2400" b="1" dirty="0" smtClean="0">
              <a:solidFill>
                <a:srgbClr val="AC7F0A"/>
              </a:solidFill>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1130813" y="2794715"/>
            <a:ext cx="3089270" cy="3793664"/>
          </a:xfrm>
          <a:prstGeom prst="rect">
            <a:avLst/>
          </a:prstGeom>
        </p:spPr>
      </p:pic>
      <p:sp>
        <p:nvSpPr>
          <p:cNvPr id="16" name="TextBox 15"/>
          <p:cNvSpPr txBox="1"/>
          <p:nvPr/>
        </p:nvSpPr>
        <p:spPr>
          <a:xfrm>
            <a:off x="5859687" y="1789969"/>
            <a:ext cx="5548542" cy="550525"/>
          </a:xfrm>
          <a:prstGeom prst="rect">
            <a:avLst/>
          </a:prstGeom>
          <a:noFill/>
        </p:spPr>
        <p:txBody>
          <a:bodyPr wrap="square" rtlCol="0">
            <a:spAutoFit/>
          </a:bodyPr>
          <a:lstStyle/>
          <a:p>
            <a:r>
              <a:rPr lang="en-US" sz="2400" b="1" dirty="0" smtClean="0">
                <a:solidFill>
                  <a:srgbClr val="65281A"/>
                </a:solidFill>
                <a:latin typeface="Arial Narrow" panose="020B0606020202030204" pitchFamily="34" charset="0"/>
              </a:rPr>
              <a:t>4.  You should now see “</a:t>
            </a:r>
            <a:r>
              <a:rPr lang="en-US" sz="2400" b="1" dirty="0" smtClean="0">
                <a:solidFill>
                  <a:srgbClr val="AC7F0A"/>
                </a:solidFill>
                <a:latin typeface="Arial Narrow" panose="020B0606020202030204" pitchFamily="34" charset="0"/>
              </a:rPr>
              <a:t>Customer Lookup</a:t>
            </a:r>
            <a:r>
              <a:rPr lang="en-US" sz="2400" b="1" dirty="0" smtClean="0">
                <a:solidFill>
                  <a:srgbClr val="65281A"/>
                </a:solidFill>
                <a:latin typeface="Arial Narrow" panose="020B0606020202030204" pitchFamily="34" charset="0"/>
              </a:rPr>
              <a:t>”.  </a:t>
            </a:r>
            <a:endParaRPr lang="en-US" sz="2400" b="1" dirty="0" smtClean="0">
              <a:solidFill>
                <a:srgbClr val="AC7F0A"/>
              </a:solidFill>
              <a:latin typeface="Arial Narrow" panose="020B0606020202030204" pitchFamily="34" charset="0"/>
            </a:endParaRPr>
          </a:p>
        </p:txBody>
      </p:sp>
      <p:sp>
        <p:nvSpPr>
          <p:cNvPr id="5" name="Rectangle 4"/>
          <p:cNvSpPr/>
          <p:nvPr/>
        </p:nvSpPr>
        <p:spPr>
          <a:xfrm>
            <a:off x="5859687" y="2490408"/>
            <a:ext cx="6074336" cy="461665"/>
          </a:xfrm>
          <a:prstGeom prst="rect">
            <a:avLst/>
          </a:prstGeom>
        </p:spPr>
        <p:txBody>
          <a:bodyPr wrap="square">
            <a:spAutoFit/>
          </a:bodyPr>
          <a:lstStyle/>
          <a:p>
            <a:r>
              <a:rPr lang="en-US" sz="2400" dirty="0">
                <a:solidFill>
                  <a:srgbClr val="65281A"/>
                </a:solidFill>
                <a:latin typeface="Arial Narrow" panose="020B0606020202030204" pitchFamily="34" charset="0"/>
              </a:rPr>
              <a:t>Ask the caller, “</a:t>
            </a:r>
            <a:r>
              <a:rPr lang="en-US" sz="2400" i="1" dirty="0">
                <a:solidFill>
                  <a:srgbClr val="65281A"/>
                </a:solidFill>
                <a:latin typeface="Arial Narrow" panose="020B0606020202030204" pitchFamily="34" charset="0"/>
              </a:rPr>
              <a:t>What is your ULM campus email</a:t>
            </a:r>
            <a:r>
              <a:rPr lang="en-US" sz="2400" dirty="0">
                <a:solidFill>
                  <a:srgbClr val="65281A"/>
                </a:solidFill>
                <a:latin typeface="Arial Narrow" panose="020B0606020202030204" pitchFamily="34" charset="0"/>
              </a:rPr>
              <a:t>?</a:t>
            </a:r>
            <a:endParaRPr lang="en-US" sz="2400" dirty="0"/>
          </a:p>
        </p:txBody>
      </p:sp>
      <p:sp>
        <p:nvSpPr>
          <p:cNvPr id="6" name="Rectangle 5"/>
          <p:cNvSpPr/>
          <p:nvPr/>
        </p:nvSpPr>
        <p:spPr>
          <a:xfrm>
            <a:off x="5859686" y="2993928"/>
            <a:ext cx="6074337" cy="2000548"/>
          </a:xfrm>
          <a:prstGeom prst="rect">
            <a:avLst/>
          </a:prstGeom>
        </p:spPr>
        <p:txBody>
          <a:bodyPr wrap="square">
            <a:spAutoFit/>
          </a:bodyPr>
          <a:lstStyle/>
          <a:p>
            <a:r>
              <a:rPr lang="en-US" sz="2400" dirty="0">
                <a:solidFill>
                  <a:srgbClr val="65281A"/>
                </a:solidFill>
                <a:latin typeface="Arial Narrow" panose="020B0606020202030204" pitchFamily="34" charset="0"/>
              </a:rPr>
              <a:t>Type in the first portion of the caller’s campus email.  </a:t>
            </a:r>
            <a:endParaRPr lang="en-US" sz="2400" dirty="0" smtClean="0">
              <a:solidFill>
                <a:srgbClr val="65281A"/>
              </a:solidFill>
              <a:latin typeface="Arial Narrow" panose="020B0606020202030204" pitchFamily="34" charset="0"/>
            </a:endParaRPr>
          </a:p>
          <a:p>
            <a:r>
              <a:rPr lang="en-US" sz="2000" b="1" dirty="0" smtClean="0">
                <a:solidFill>
                  <a:srgbClr val="65281A"/>
                </a:solidFill>
                <a:latin typeface="Arial Narrow" panose="020B0606020202030204" pitchFamily="34" charset="0"/>
              </a:rPr>
              <a:t>For </a:t>
            </a:r>
            <a:r>
              <a:rPr lang="en-US" sz="2000" b="1" dirty="0">
                <a:solidFill>
                  <a:srgbClr val="65281A"/>
                </a:solidFill>
                <a:latin typeface="Arial Narrow" panose="020B0606020202030204" pitchFamily="34" charset="0"/>
              </a:rPr>
              <a:t>example</a:t>
            </a:r>
            <a:r>
              <a:rPr lang="en-US" sz="2000" dirty="0" smtClean="0">
                <a:solidFill>
                  <a:srgbClr val="65281A"/>
                </a:solidFill>
                <a:latin typeface="Arial Narrow" panose="020B0606020202030204" pitchFamily="34" charset="0"/>
              </a:rPr>
              <a:t>: </a:t>
            </a:r>
            <a:r>
              <a:rPr lang="en-US" sz="2000" dirty="0" smtClean="0">
                <a:latin typeface="Arial Narrow" panose="020B0606020202030204" pitchFamily="34" charset="0"/>
              </a:rPr>
              <a:t>Wayne </a:t>
            </a:r>
            <a:r>
              <a:rPr lang="en-US" sz="2000" dirty="0">
                <a:latin typeface="Arial Narrow" panose="020B0606020202030204" pitchFamily="34" charset="0"/>
              </a:rPr>
              <a:t>McDaniel’s </a:t>
            </a:r>
            <a:r>
              <a:rPr lang="en-US" sz="2000" dirty="0">
                <a:solidFill>
                  <a:srgbClr val="65281A"/>
                </a:solidFill>
                <a:latin typeface="Arial Narrow" panose="020B0606020202030204" pitchFamily="34" charset="0"/>
              </a:rPr>
              <a:t>email is:  </a:t>
            </a:r>
            <a:r>
              <a:rPr lang="en-US" sz="2000" dirty="0">
                <a:latin typeface="Arial Narrow" panose="020B0606020202030204" pitchFamily="34" charset="0"/>
              </a:rPr>
              <a:t>mcdaniel@ulm.edu</a:t>
            </a:r>
            <a:r>
              <a:rPr lang="en-US" sz="2000" dirty="0">
                <a:solidFill>
                  <a:srgbClr val="AC7F0A"/>
                </a:solidFill>
                <a:latin typeface="Arial Narrow" panose="020B0606020202030204" pitchFamily="34" charset="0"/>
              </a:rPr>
              <a:t>  </a:t>
            </a:r>
            <a:r>
              <a:rPr lang="en-US" sz="2000" dirty="0" smtClean="0">
                <a:solidFill>
                  <a:srgbClr val="65281A"/>
                </a:solidFill>
                <a:latin typeface="Arial Narrow" panose="020B0606020202030204" pitchFamily="34" charset="0"/>
              </a:rPr>
              <a:t>You </a:t>
            </a:r>
            <a:r>
              <a:rPr lang="en-US" sz="2000" dirty="0">
                <a:solidFill>
                  <a:srgbClr val="65281A"/>
                </a:solidFill>
                <a:latin typeface="Arial Narrow" panose="020B0606020202030204" pitchFamily="34" charset="0"/>
              </a:rPr>
              <a:t>only have to type in the </a:t>
            </a:r>
            <a:r>
              <a:rPr lang="en-US" sz="2000" dirty="0" smtClean="0">
                <a:solidFill>
                  <a:srgbClr val="65281A"/>
                </a:solidFill>
                <a:latin typeface="Arial Narrow" panose="020B0606020202030204" pitchFamily="34" charset="0"/>
              </a:rPr>
              <a:t>“</a:t>
            </a:r>
            <a:r>
              <a:rPr lang="en-US" sz="2000" dirty="0">
                <a:latin typeface="Arial Narrow" panose="020B0606020202030204" pitchFamily="34" charset="0"/>
              </a:rPr>
              <a:t>mcdaniel</a:t>
            </a:r>
            <a:r>
              <a:rPr lang="en-US" sz="2000" dirty="0">
                <a:solidFill>
                  <a:srgbClr val="65281A"/>
                </a:solidFill>
                <a:latin typeface="Arial Narrow" panose="020B0606020202030204" pitchFamily="34" charset="0"/>
              </a:rPr>
              <a:t>” portion and </a:t>
            </a:r>
            <a:r>
              <a:rPr lang="en-US" sz="2000" dirty="0" smtClean="0">
                <a:solidFill>
                  <a:srgbClr val="65281A"/>
                </a:solidFill>
                <a:latin typeface="Arial Narrow" panose="020B0606020202030204" pitchFamily="34" charset="0"/>
              </a:rPr>
              <a:t>then his name</a:t>
            </a:r>
            <a:r>
              <a:rPr lang="en-US" sz="2000" dirty="0">
                <a:solidFill>
                  <a:srgbClr val="65281A"/>
                </a:solidFill>
                <a:latin typeface="Arial Narrow" panose="020B0606020202030204" pitchFamily="34" charset="0"/>
              </a:rPr>
              <a:t>, Wayne </a:t>
            </a:r>
            <a:r>
              <a:rPr lang="en-US" sz="2000" dirty="0" smtClean="0">
                <a:solidFill>
                  <a:srgbClr val="65281A"/>
                </a:solidFill>
                <a:latin typeface="Arial Narrow" panose="020B0606020202030204" pitchFamily="34" charset="0"/>
              </a:rPr>
              <a:t>McDaniel will </a:t>
            </a:r>
            <a:r>
              <a:rPr lang="en-US" sz="2000" dirty="0">
                <a:solidFill>
                  <a:srgbClr val="65281A"/>
                </a:solidFill>
                <a:latin typeface="Arial Narrow" panose="020B0606020202030204" pitchFamily="34" charset="0"/>
              </a:rPr>
              <a:t>appear and you </a:t>
            </a:r>
            <a:r>
              <a:rPr lang="en-US" sz="2000" dirty="0" smtClean="0">
                <a:solidFill>
                  <a:srgbClr val="65281A"/>
                </a:solidFill>
                <a:latin typeface="Arial Narrow" panose="020B0606020202030204" pitchFamily="34" charset="0"/>
              </a:rPr>
              <a:t>should click </a:t>
            </a:r>
            <a:r>
              <a:rPr lang="en-US" sz="2000" dirty="0">
                <a:solidFill>
                  <a:srgbClr val="65281A"/>
                </a:solidFill>
                <a:latin typeface="Arial Narrow" panose="020B0606020202030204" pitchFamily="34" charset="0"/>
              </a:rPr>
              <a:t>on his name and then </a:t>
            </a:r>
            <a:r>
              <a:rPr lang="en-US" sz="2000" dirty="0" smtClean="0">
                <a:solidFill>
                  <a:srgbClr val="65281A"/>
                </a:solidFill>
                <a:latin typeface="Arial Narrow" panose="020B0606020202030204" pitchFamily="34" charset="0"/>
              </a:rPr>
              <a:t>click the </a:t>
            </a:r>
          </a:p>
          <a:p>
            <a:r>
              <a:rPr lang="en-US" sz="2000" dirty="0" smtClean="0">
                <a:solidFill>
                  <a:srgbClr val="65281A"/>
                </a:solidFill>
                <a:latin typeface="Arial Narrow" panose="020B0606020202030204" pitchFamily="34" charset="0"/>
              </a:rPr>
              <a:t>“</a:t>
            </a:r>
            <a:r>
              <a:rPr lang="en-US" sz="2000" b="1" dirty="0">
                <a:solidFill>
                  <a:srgbClr val="AC7F0A"/>
                </a:solidFill>
                <a:latin typeface="Arial Narrow" panose="020B0606020202030204" pitchFamily="34" charset="0"/>
              </a:rPr>
              <a:t>Lookup </a:t>
            </a:r>
            <a:r>
              <a:rPr lang="en-US" sz="2000" b="1" dirty="0" smtClean="0">
                <a:solidFill>
                  <a:srgbClr val="AC7F0A"/>
                </a:solidFill>
                <a:latin typeface="Arial Narrow" panose="020B0606020202030204" pitchFamily="34" charset="0"/>
              </a:rPr>
              <a:t>Record</a:t>
            </a:r>
            <a:r>
              <a:rPr lang="en-US" sz="2000" dirty="0" smtClean="0">
                <a:solidFill>
                  <a:srgbClr val="65281A"/>
                </a:solidFill>
                <a:latin typeface="Arial Narrow" panose="020B0606020202030204" pitchFamily="34" charset="0"/>
              </a:rPr>
              <a:t>” button</a:t>
            </a:r>
            <a:r>
              <a:rPr lang="en-US" sz="2000" dirty="0">
                <a:solidFill>
                  <a:srgbClr val="65281A"/>
                </a:solidFill>
                <a:latin typeface="Arial Narrow" panose="020B0606020202030204" pitchFamily="34" charset="0"/>
              </a:rPr>
              <a:t>.</a:t>
            </a:r>
          </a:p>
        </p:txBody>
      </p:sp>
      <p:pic>
        <p:nvPicPr>
          <p:cNvPr id="18" name="Picture 17"/>
          <p:cNvPicPr>
            <a:picLocks noChangeAspect="1"/>
          </p:cNvPicPr>
          <p:nvPr/>
        </p:nvPicPr>
        <p:blipFill>
          <a:blip r:embed="rId4"/>
          <a:stretch>
            <a:fillRect/>
          </a:stretch>
        </p:blipFill>
        <p:spPr>
          <a:xfrm>
            <a:off x="8481391" y="4485429"/>
            <a:ext cx="2517913" cy="2075371"/>
          </a:xfrm>
          <a:prstGeom prst="rect">
            <a:avLst/>
          </a:prstGeom>
        </p:spPr>
      </p:pic>
    </p:spTree>
    <p:extLst>
      <p:ext uri="{BB962C8B-B14F-4D97-AF65-F5344CB8AC3E}">
        <p14:creationId xmlns:p14="http://schemas.microsoft.com/office/powerpoint/2010/main" val="4166798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7</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sp>
        <p:nvSpPr>
          <p:cNvPr id="14" name="TextBox 13"/>
          <p:cNvSpPr txBox="1"/>
          <p:nvPr/>
        </p:nvSpPr>
        <p:spPr>
          <a:xfrm>
            <a:off x="719773" y="2246907"/>
            <a:ext cx="4569679" cy="1015663"/>
          </a:xfrm>
          <a:prstGeom prst="rect">
            <a:avLst/>
          </a:prstGeom>
          <a:noFill/>
        </p:spPr>
        <p:txBody>
          <a:bodyPr wrap="square" rtlCol="0">
            <a:spAutoFit/>
          </a:bodyPr>
          <a:lstStyle/>
          <a:p>
            <a:pPr marL="457200" indent="-457200">
              <a:buAutoNum type="arabicPeriod" startAt="5"/>
            </a:pPr>
            <a:r>
              <a:rPr lang="en-US" sz="2000" b="1" dirty="0" smtClean="0">
                <a:solidFill>
                  <a:srgbClr val="65281A"/>
                </a:solidFill>
                <a:latin typeface="Arial Narrow" panose="020B0606020202030204" pitchFamily="34" charset="0"/>
              </a:rPr>
              <a:t>You should now see boxes for   “Customer Information, Ticket Information, and Ticket Details”</a:t>
            </a:r>
            <a:endParaRPr lang="en-US" sz="2000" b="1" dirty="0" smtClean="0">
              <a:solidFill>
                <a:srgbClr val="AC7F0A"/>
              </a:solidFill>
              <a:latin typeface="Arial Narrow" panose="020B0606020202030204" pitchFamily="34" charset="0"/>
            </a:endParaRPr>
          </a:p>
        </p:txBody>
      </p:sp>
      <p:pic>
        <p:nvPicPr>
          <p:cNvPr id="2058" name="Picture 10" descr="C:\Users\Deborah\AppData\Local\Temp\SNAGHTML12153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873" y="1597458"/>
            <a:ext cx="4908376" cy="52151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61324" y="675760"/>
            <a:ext cx="7117516"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HOW TO SUBMIT A TICKET/WORK ORDER </a:t>
            </a:r>
            <a:endParaRPr lang="en-US" sz="3200" b="1" dirty="0">
              <a:solidFill>
                <a:srgbClr val="65281A"/>
              </a:solidFill>
              <a:latin typeface="Arial Narrow" panose="020B0606020202030204" pitchFamily="34" charset="0"/>
            </a:endParaRPr>
          </a:p>
        </p:txBody>
      </p:sp>
      <p:sp>
        <p:nvSpPr>
          <p:cNvPr id="19" name="TextBox 18"/>
          <p:cNvSpPr txBox="1"/>
          <p:nvPr/>
        </p:nvSpPr>
        <p:spPr>
          <a:xfrm>
            <a:off x="711200" y="1705042"/>
            <a:ext cx="2271151" cy="523220"/>
          </a:xfrm>
          <a:prstGeom prst="rect">
            <a:avLst/>
          </a:prstGeom>
          <a:noFill/>
        </p:spPr>
        <p:txBody>
          <a:bodyPr wrap="square" rtlCol="0">
            <a:spAutoFit/>
          </a:bodyPr>
          <a:lstStyle/>
          <a:p>
            <a:r>
              <a:rPr lang="en-US" sz="2800" b="1" dirty="0" smtClean="0">
                <a:solidFill>
                  <a:srgbClr val="65281A"/>
                </a:solidFill>
                <a:latin typeface="Arial Narrow" panose="020B0606020202030204" pitchFamily="34" charset="0"/>
              </a:rPr>
              <a:t>Create Ticket</a:t>
            </a:r>
            <a:endParaRPr lang="en-US" sz="2800" b="1" dirty="0">
              <a:solidFill>
                <a:srgbClr val="65281A"/>
              </a:solidFill>
              <a:latin typeface="Arial Narrow" panose="020B0606020202030204" pitchFamily="34" charset="0"/>
            </a:endParaRPr>
          </a:p>
        </p:txBody>
      </p:sp>
    </p:spTree>
    <p:extLst>
      <p:ext uri="{BB962C8B-B14F-4D97-AF65-F5344CB8AC3E}">
        <p14:creationId xmlns:p14="http://schemas.microsoft.com/office/powerpoint/2010/main" val="681529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8</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sp>
        <p:nvSpPr>
          <p:cNvPr id="5" name="TextBox 4"/>
          <p:cNvSpPr txBox="1"/>
          <p:nvPr/>
        </p:nvSpPr>
        <p:spPr>
          <a:xfrm>
            <a:off x="661324" y="2260112"/>
            <a:ext cx="4907302" cy="3785652"/>
          </a:xfrm>
          <a:prstGeom prst="rect">
            <a:avLst/>
          </a:prstGeom>
          <a:noFill/>
        </p:spPr>
        <p:txBody>
          <a:bodyPr wrap="square" rtlCol="0">
            <a:spAutoFit/>
          </a:bodyPr>
          <a:lstStyle/>
          <a:p>
            <a:pPr algn="just"/>
            <a:r>
              <a:rPr lang="en-US" sz="2000" b="1" dirty="0" smtClean="0">
                <a:solidFill>
                  <a:srgbClr val="65281A"/>
                </a:solidFill>
                <a:latin typeface="Arial Narrow" panose="020B0606020202030204" pitchFamily="34" charset="0"/>
              </a:rPr>
              <a:t>In the “Customer Information” box:</a:t>
            </a:r>
          </a:p>
          <a:p>
            <a:pPr algn="just"/>
            <a:r>
              <a:rPr lang="en-US" sz="2000" dirty="0" smtClean="0">
                <a:solidFill>
                  <a:srgbClr val="65281A"/>
                </a:solidFill>
                <a:latin typeface="Arial Narrow" panose="020B0606020202030204" pitchFamily="34" charset="0"/>
              </a:rPr>
              <a:t>Most of this box will be automatically filled when the caller’s information is found in the ULM database.  But, double check the information with the caller.  Be sure you have their correct ULM campus email, name, phone number, and office location.     </a:t>
            </a:r>
          </a:p>
          <a:p>
            <a:pPr algn="just"/>
            <a:endParaRPr lang="en-US" sz="2000" b="1" dirty="0" smtClean="0">
              <a:solidFill>
                <a:srgbClr val="65281A"/>
              </a:solidFill>
              <a:latin typeface="Arial Narrow" panose="020B0606020202030204" pitchFamily="34" charset="0"/>
            </a:endParaRPr>
          </a:p>
          <a:p>
            <a:pPr algn="just"/>
            <a:r>
              <a:rPr lang="en-US" sz="2000" b="1" dirty="0" smtClean="0">
                <a:solidFill>
                  <a:srgbClr val="65281A"/>
                </a:solidFill>
                <a:latin typeface="Arial Narrow" panose="020B0606020202030204" pitchFamily="34" charset="0"/>
              </a:rPr>
              <a:t>In the “Availability” box: </a:t>
            </a:r>
            <a:r>
              <a:rPr lang="en-US" sz="2000" dirty="0" smtClean="0">
                <a:solidFill>
                  <a:srgbClr val="65281A"/>
                </a:solidFill>
                <a:latin typeface="Arial Narrow" panose="020B0606020202030204" pitchFamily="34" charset="0"/>
              </a:rPr>
              <a:t>Ask the caller when they would be available to meet with a Helpdesk worker and type the caller’s available times to meet in that box.</a:t>
            </a:r>
          </a:p>
        </p:txBody>
      </p:sp>
      <p:pic>
        <p:nvPicPr>
          <p:cNvPr id="2" name="Picture 1"/>
          <p:cNvPicPr>
            <a:picLocks noChangeAspect="1"/>
          </p:cNvPicPr>
          <p:nvPr/>
        </p:nvPicPr>
        <p:blipFill>
          <a:blip r:embed="rId3"/>
          <a:stretch>
            <a:fillRect/>
          </a:stretch>
        </p:blipFill>
        <p:spPr>
          <a:xfrm>
            <a:off x="5809387" y="2158336"/>
            <a:ext cx="6098323" cy="3084075"/>
          </a:xfrm>
          <a:prstGeom prst="rect">
            <a:avLst/>
          </a:prstGeom>
        </p:spPr>
      </p:pic>
      <p:sp>
        <p:nvSpPr>
          <p:cNvPr id="10" name="TextBox 9"/>
          <p:cNvSpPr txBox="1"/>
          <p:nvPr/>
        </p:nvSpPr>
        <p:spPr>
          <a:xfrm>
            <a:off x="661324" y="675760"/>
            <a:ext cx="7117516"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HOW TO SUBMIT A TICKET/WORK ORDER </a:t>
            </a:r>
            <a:endParaRPr lang="en-US" sz="3200" b="1" dirty="0">
              <a:solidFill>
                <a:srgbClr val="65281A"/>
              </a:solidFill>
              <a:latin typeface="Arial Narrow" panose="020B0606020202030204" pitchFamily="34" charset="0"/>
            </a:endParaRPr>
          </a:p>
        </p:txBody>
      </p:sp>
      <p:sp>
        <p:nvSpPr>
          <p:cNvPr id="12" name="TextBox 11"/>
          <p:cNvSpPr txBox="1"/>
          <p:nvPr/>
        </p:nvSpPr>
        <p:spPr>
          <a:xfrm>
            <a:off x="711200" y="1705042"/>
            <a:ext cx="3097320" cy="523220"/>
          </a:xfrm>
          <a:prstGeom prst="rect">
            <a:avLst/>
          </a:prstGeom>
          <a:noFill/>
        </p:spPr>
        <p:txBody>
          <a:bodyPr wrap="square" rtlCol="0">
            <a:spAutoFit/>
          </a:bodyPr>
          <a:lstStyle/>
          <a:p>
            <a:r>
              <a:rPr lang="en-US" sz="2800" b="1" dirty="0" smtClean="0">
                <a:solidFill>
                  <a:srgbClr val="65281A"/>
                </a:solidFill>
                <a:latin typeface="Arial Narrow" panose="020B0606020202030204" pitchFamily="34" charset="0"/>
              </a:rPr>
              <a:t>Create Ticket-cont’d</a:t>
            </a:r>
            <a:endParaRPr lang="en-US" sz="2800" b="1" dirty="0">
              <a:solidFill>
                <a:srgbClr val="65281A"/>
              </a:solidFill>
              <a:latin typeface="Arial Narrow" panose="020B0606020202030204" pitchFamily="34" charset="0"/>
            </a:endParaRPr>
          </a:p>
        </p:txBody>
      </p:sp>
    </p:spTree>
    <p:extLst>
      <p:ext uri="{BB962C8B-B14F-4D97-AF65-F5344CB8AC3E}">
        <p14:creationId xmlns:p14="http://schemas.microsoft.com/office/powerpoint/2010/main" val="4144482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90113" y="1271588"/>
            <a:ext cx="11401887" cy="244476"/>
          </a:xfrm>
          <a:prstGeom prst="rect">
            <a:avLst/>
          </a:prstGeom>
          <a:solidFill>
            <a:srgbClr val="652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0" y="1271589"/>
            <a:ext cx="711200" cy="244475"/>
          </a:xfrm>
          <a:solidFill>
            <a:srgbClr val="A49159"/>
          </a:solidFill>
        </p:spPr>
        <p:txBody>
          <a:bodyPr>
            <a:normAutofit fontScale="92500" lnSpcReduction="10000"/>
          </a:bodyPr>
          <a:lstStyle/>
          <a:p>
            <a:pPr>
              <a:defRPr/>
            </a:pPr>
            <a:fld id="{7CCE3F15-A120-4C78-8296-C828DD5F81F2}" type="slidenum">
              <a:rPr lang="en-US">
                <a:solidFill>
                  <a:schemeClr val="bg1"/>
                </a:solidFill>
              </a:rPr>
              <a:pPr>
                <a:defRPr/>
              </a:pPr>
              <a:t>9</a:t>
            </a:fld>
            <a:endParaRPr lang="en-US" dirty="0">
              <a:solidFill>
                <a:schemeClr val="bg1"/>
              </a:solidFill>
            </a:endParaRPr>
          </a:p>
        </p:txBody>
      </p:sp>
      <p:sp>
        <p:nvSpPr>
          <p:cNvPr id="13" name="Rectangle 12"/>
          <p:cNvSpPr/>
          <p:nvPr/>
        </p:nvSpPr>
        <p:spPr>
          <a:xfrm>
            <a:off x="1522305" y="1271589"/>
            <a:ext cx="535095" cy="226782"/>
          </a:xfrm>
          <a:prstGeom prst="rect">
            <a:avLst/>
          </a:prstGeom>
          <a:solidFill>
            <a:srgbClr val="AC7F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75016"/>
              </a:solidFill>
            </a:endParaRPr>
          </a:p>
        </p:txBody>
      </p:sp>
      <p:sp>
        <p:nvSpPr>
          <p:cNvPr id="15" name="TextBox 14"/>
          <p:cNvSpPr txBox="1"/>
          <p:nvPr/>
        </p:nvSpPr>
        <p:spPr>
          <a:xfrm>
            <a:off x="9305061" y="6588379"/>
            <a:ext cx="2886939" cy="307777"/>
          </a:xfrm>
          <a:prstGeom prst="rect">
            <a:avLst/>
          </a:prstGeom>
          <a:noFill/>
        </p:spPr>
        <p:txBody>
          <a:bodyPr wrap="square" rtlCol="0">
            <a:spAutoFit/>
          </a:bodyPr>
          <a:lstStyle/>
          <a:p>
            <a:r>
              <a:rPr lang="en-US" sz="1400" dirty="0">
                <a:latin typeface="Arial Narrow" panose="020B0606020202030204" pitchFamily="34" charset="0"/>
              </a:rPr>
              <a:t>University Computing Center (UCC) </a:t>
            </a:r>
            <a:r>
              <a:rPr lang="en-US" sz="1400" dirty="0" smtClean="0">
                <a:latin typeface="Arial Narrow" panose="020B0606020202030204" pitchFamily="34" charset="0"/>
              </a:rPr>
              <a:t>2016</a:t>
            </a:r>
            <a:endParaRPr lang="en-US" sz="1400" dirty="0">
              <a:latin typeface="Arial Narrow" panose="020B0606020202030204" pitchFamily="34" charset="0"/>
            </a:endParaRPr>
          </a:p>
        </p:txBody>
      </p:sp>
      <p:sp>
        <p:nvSpPr>
          <p:cNvPr id="5" name="TextBox 4"/>
          <p:cNvSpPr txBox="1"/>
          <p:nvPr/>
        </p:nvSpPr>
        <p:spPr>
          <a:xfrm>
            <a:off x="719773" y="2256778"/>
            <a:ext cx="5033914" cy="2554545"/>
          </a:xfrm>
          <a:prstGeom prst="rect">
            <a:avLst/>
          </a:prstGeom>
          <a:noFill/>
        </p:spPr>
        <p:txBody>
          <a:bodyPr wrap="square" rtlCol="0">
            <a:spAutoFit/>
          </a:bodyPr>
          <a:lstStyle/>
          <a:p>
            <a:pPr algn="just"/>
            <a:r>
              <a:rPr lang="en-US" sz="2000" b="1" dirty="0" smtClean="0">
                <a:solidFill>
                  <a:srgbClr val="65281A"/>
                </a:solidFill>
                <a:latin typeface="Arial Narrow" panose="020B0606020202030204" pitchFamily="34" charset="0"/>
              </a:rPr>
              <a:t>In the “Ticket Information” box:  </a:t>
            </a:r>
            <a:r>
              <a:rPr lang="en-US" sz="2000" dirty="0" smtClean="0">
                <a:solidFill>
                  <a:srgbClr val="65281A"/>
                </a:solidFill>
                <a:latin typeface="Arial Narrow" panose="020B0606020202030204" pitchFamily="34" charset="0"/>
              </a:rPr>
              <a:t>Under the “Department” drop down box, select either “Help Desk” or “IT/Technical Services” unless otherwise directed. Under the “Building and Room Number” drop down boxes, ask the caller, “Where is the problem located?” and then select from the drop down box the location of the building and type in the specific room number.</a:t>
            </a:r>
          </a:p>
        </p:txBody>
      </p:sp>
      <p:pic>
        <p:nvPicPr>
          <p:cNvPr id="2" name="Picture 1"/>
          <p:cNvPicPr>
            <a:picLocks noChangeAspect="1"/>
          </p:cNvPicPr>
          <p:nvPr/>
        </p:nvPicPr>
        <p:blipFill>
          <a:blip r:embed="rId3"/>
          <a:stretch>
            <a:fillRect/>
          </a:stretch>
        </p:blipFill>
        <p:spPr>
          <a:xfrm>
            <a:off x="6104810" y="2186440"/>
            <a:ext cx="5890485" cy="3057656"/>
          </a:xfrm>
          <a:prstGeom prst="rect">
            <a:avLst/>
          </a:prstGeom>
        </p:spPr>
      </p:pic>
      <p:sp>
        <p:nvSpPr>
          <p:cNvPr id="10" name="TextBox 9"/>
          <p:cNvSpPr txBox="1"/>
          <p:nvPr/>
        </p:nvSpPr>
        <p:spPr>
          <a:xfrm>
            <a:off x="661324" y="675760"/>
            <a:ext cx="7117516" cy="584775"/>
          </a:xfrm>
          <a:prstGeom prst="rect">
            <a:avLst/>
          </a:prstGeom>
          <a:noFill/>
        </p:spPr>
        <p:txBody>
          <a:bodyPr wrap="square" rtlCol="0">
            <a:spAutoFit/>
          </a:bodyPr>
          <a:lstStyle/>
          <a:p>
            <a:r>
              <a:rPr lang="en-US" sz="3200" b="1" dirty="0" smtClean="0">
                <a:solidFill>
                  <a:srgbClr val="65281A"/>
                </a:solidFill>
                <a:latin typeface="Arial Narrow" panose="020B0606020202030204" pitchFamily="34" charset="0"/>
              </a:rPr>
              <a:t>HOW TO SUBMIT A TICKET/WORK ORDER </a:t>
            </a:r>
            <a:endParaRPr lang="en-US" sz="3200" b="1" dirty="0">
              <a:solidFill>
                <a:srgbClr val="65281A"/>
              </a:solidFill>
              <a:latin typeface="Arial Narrow" panose="020B0606020202030204" pitchFamily="34" charset="0"/>
            </a:endParaRPr>
          </a:p>
        </p:txBody>
      </p:sp>
      <p:sp>
        <p:nvSpPr>
          <p:cNvPr id="12" name="TextBox 11"/>
          <p:cNvSpPr txBox="1"/>
          <p:nvPr/>
        </p:nvSpPr>
        <p:spPr>
          <a:xfrm>
            <a:off x="711200" y="1705042"/>
            <a:ext cx="3283751" cy="523220"/>
          </a:xfrm>
          <a:prstGeom prst="rect">
            <a:avLst/>
          </a:prstGeom>
          <a:noFill/>
        </p:spPr>
        <p:txBody>
          <a:bodyPr wrap="square" rtlCol="0">
            <a:spAutoFit/>
          </a:bodyPr>
          <a:lstStyle/>
          <a:p>
            <a:r>
              <a:rPr lang="en-US" sz="2800" b="1" dirty="0" smtClean="0">
                <a:solidFill>
                  <a:srgbClr val="65281A"/>
                </a:solidFill>
                <a:latin typeface="Arial Narrow" panose="020B0606020202030204" pitchFamily="34" charset="0"/>
              </a:rPr>
              <a:t>Create Ticket-cont’d</a:t>
            </a:r>
            <a:endParaRPr lang="en-US" sz="2800" b="1" dirty="0">
              <a:solidFill>
                <a:srgbClr val="65281A"/>
              </a:solidFill>
              <a:latin typeface="Arial Narrow" panose="020B0606020202030204" pitchFamily="34" charset="0"/>
            </a:endParaRPr>
          </a:p>
        </p:txBody>
      </p:sp>
    </p:spTree>
    <p:extLst>
      <p:ext uri="{BB962C8B-B14F-4D97-AF65-F5344CB8AC3E}">
        <p14:creationId xmlns:p14="http://schemas.microsoft.com/office/powerpoint/2010/main" val="540266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2296</Words>
  <Application>Microsoft Office PowerPoint</Application>
  <PresentationFormat>Widescreen</PresentationFormat>
  <Paragraphs>206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COMPUTING CALL CENTER</dc:title>
  <dc:creator>dsimmons</dc:creator>
  <cp:lastModifiedBy>dsimmons</cp:lastModifiedBy>
  <cp:revision>120</cp:revision>
  <cp:lastPrinted>2016-02-29T22:39:48Z</cp:lastPrinted>
  <dcterms:created xsi:type="dcterms:W3CDTF">2016-02-29T19:10:20Z</dcterms:created>
  <dcterms:modified xsi:type="dcterms:W3CDTF">2016-03-22T16:30:02Z</dcterms:modified>
</cp:coreProperties>
</file>