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7" r:id="rId3"/>
    <p:sldId id="258" r:id="rId4"/>
    <p:sldId id="259" r:id="rId5"/>
    <p:sldId id="260" r:id="rId6"/>
    <p:sldId id="261" r:id="rId7"/>
    <p:sldId id="271" r:id="rId8"/>
    <p:sldId id="272" r:id="rId9"/>
    <p:sldId id="273" r:id="rId10"/>
    <p:sldId id="264" r:id="rId11"/>
    <p:sldId id="265" r:id="rId12"/>
    <p:sldId id="266" r:id="rId13"/>
    <p:sldId id="274" r:id="rId14"/>
    <p:sldId id="268" r:id="rId15"/>
    <p:sldId id="270"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715325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205395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743525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71766878-3199-4EAB-94E7-2D6D11070E14}"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925675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98251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334D819-9F07-4261-B09B-9E467E5D9002}" type="datetimeFigureOut">
              <a:rPr lang="en-US" smtClean="0"/>
              <a:pPr/>
              <a:t>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828743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334D819-9F07-4261-B09B-9E467E5D9002}" type="datetimeFigureOut">
              <a:rPr lang="en-US" smtClean="0"/>
              <a:pPr/>
              <a:t>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723751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543664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9334D819-9F07-4261-B09B-9E467E5D9002}" type="datetimeFigureOut">
              <a:rPr lang="en-US" smtClean="0"/>
              <a:t>11/7/2018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1766878-3199-4EAB-94E7-2D6D11070E14}" type="slidenum">
              <a:rPr lang="en-US" smtClean="0"/>
              <a:t>‹#›</a:t>
            </a:fld>
            <a:endParaRPr lang="en-US" dirty="0"/>
          </a:p>
        </p:txBody>
      </p:sp>
    </p:spTree>
    <p:extLst>
      <p:ext uri="{BB962C8B-B14F-4D97-AF65-F5344CB8AC3E}">
        <p14:creationId xmlns:p14="http://schemas.microsoft.com/office/powerpoint/2010/main" val="308681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271422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334D819-9F07-4261-B09B-9E467E5D9002}"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400375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23712254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11/7/2018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2528737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211251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334D819-9F07-4261-B09B-9E467E5D9002}" type="datetimeFigureOut">
              <a:rPr lang="en-US" smtClean="0"/>
              <a:t>11/7/2018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904276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84349257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085516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334D819-9F07-4261-B09B-9E467E5D9002}" type="datetimeFigureOut">
              <a:rPr lang="en-US" smtClean="0"/>
              <a:pPr/>
              <a:t>11/7/2018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77807752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hyperlink" Target="http://creativecommons.org/licenses/by-sa/4.0/"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png"/><Relationship Id="rId1" Type="http://schemas.openxmlformats.org/officeDocument/2006/relationships/slideLayout" Target="../slideLayouts/slideLayout14.xml"/><Relationship Id="rId5" Type="http://schemas.openxmlformats.org/officeDocument/2006/relationships/image" Target="../media/image13.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hyperlink" Target="http://jost.syr.edu/home-2/fair-use-act-disclaimer/" TargetMode="External"/><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hyperlink" Target="https://creativecommons.org/faq/" TargetMode="External"/><Relationship Id="rId2" Type="http://schemas.openxmlformats.org/officeDocument/2006/relationships/hyperlink" Target="https://creativecommons.org/licenses/" TargetMode="External"/><Relationship Id="rId1" Type="http://schemas.openxmlformats.org/officeDocument/2006/relationships/slideLayout" Target="../slideLayouts/slideLayout2.xml"/><Relationship Id="rId4" Type="http://schemas.openxmlformats.org/officeDocument/2006/relationships/hyperlink" Target="https://www.copyright.gov/"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opyright.gov/" TargetMode="External"/><Relationship Id="rId2" Type="http://schemas.openxmlformats.org/officeDocument/2006/relationships/hyperlink" Target="http://www.copyright.gov/title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opyright.gov/form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003" y="2610195"/>
            <a:ext cx="8761616" cy="1470017"/>
          </a:xfrm>
        </p:spPr>
        <p:txBody>
          <a:bodyPr>
            <a:normAutofit/>
          </a:bodyPr>
          <a:lstStyle/>
          <a:p>
            <a:r>
              <a:rPr lang="en-US" sz="4000" dirty="0" smtClean="0"/>
              <a:t>Copyright, Fair Use, and Creative Commons Licensing</a:t>
            </a:r>
            <a:endParaRPr lang="en-US" sz="30000" dirty="0"/>
          </a:p>
        </p:txBody>
      </p:sp>
      <p:sp>
        <p:nvSpPr>
          <p:cNvPr id="3" name="Subtitle 2"/>
          <p:cNvSpPr>
            <a:spLocks noGrp="1"/>
          </p:cNvSpPr>
          <p:nvPr>
            <p:ph type="subTitle" idx="1"/>
          </p:nvPr>
        </p:nvSpPr>
        <p:spPr/>
        <p:txBody>
          <a:bodyPr/>
          <a:lstStyle/>
          <a:p>
            <a:r>
              <a:rPr lang="en-US" dirty="0" smtClean="0"/>
              <a:t>Megan Lowe, Director of the Library</a:t>
            </a:r>
          </a:p>
          <a:p>
            <a:r>
              <a:rPr lang="en-US" dirty="0" smtClean="0"/>
              <a:t>University Library, University of Louisiana at Monroe</a:t>
            </a:r>
            <a:endParaRPr lang="en-US" dirty="0"/>
          </a:p>
        </p:txBody>
      </p:sp>
      <p:sp>
        <p:nvSpPr>
          <p:cNvPr id="4" name="TextBox 3"/>
          <p:cNvSpPr txBox="1"/>
          <p:nvPr/>
        </p:nvSpPr>
        <p:spPr>
          <a:xfrm>
            <a:off x="9277004" y="2743200"/>
            <a:ext cx="2618509" cy="1200329"/>
          </a:xfrm>
          <a:prstGeom prst="rect">
            <a:avLst/>
          </a:prstGeom>
          <a:noFill/>
        </p:spPr>
        <p:txBody>
          <a:bodyPr wrap="square" rtlCol="0">
            <a:spAutoFit/>
          </a:bodyPr>
          <a:lstStyle/>
          <a:p>
            <a:pPr algn="ctr"/>
            <a:r>
              <a:rPr lang="en-US" sz="7200" b="1" dirty="0" smtClean="0">
                <a:solidFill>
                  <a:schemeClr val="bg1"/>
                </a:solidFill>
              </a:rPr>
              <a:t>©</a:t>
            </a:r>
            <a:endParaRPr lang="en-US" sz="7200" b="1" dirty="0">
              <a:solidFill>
                <a:schemeClr val="bg1"/>
              </a:solidFill>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5705" t="9167" r="26636" b="8401"/>
          <a:stretch/>
        </p:blipFill>
        <p:spPr>
          <a:xfrm>
            <a:off x="10053689" y="5120640"/>
            <a:ext cx="1933265" cy="148797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126" y="6051665"/>
            <a:ext cx="1581028" cy="556953"/>
          </a:xfrm>
          <a:prstGeom prst="rect">
            <a:avLst/>
          </a:prstGeom>
        </p:spPr>
      </p:pic>
      <p:sp>
        <p:nvSpPr>
          <p:cNvPr id="7" name="TextBox 6"/>
          <p:cNvSpPr txBox="1"/>
          <p:nvPr/>
        </p:nvSpPr>
        <p:spPr>
          <a:xfrm>
            <a:off x="1870364" y="6146953"/>
            <a:ext cx="5286894" cy="461665"/>
          </a:xfrm>
          <a:prstGeom prst="rect">
            <a:avLst/>
          </a:prstGeom>
          <a:noFill/>
        </p:spPr>
        <p:txBody>
          <a:bodyPr wrap="square" rtlCol="0">
            <a:spAutoFit/>
          </a:bodyPr>
          <a:lstStyle/>
          <a:p>
            <a:r>
              <a:rPr lang="en-US" sz="1200" dirty="0"/>
              <a:t>This work is licensed under a </a:t>
            </a:r>
            <a:r>
              <a:rPr lang="en-US" sz="1200" dirty="0">
                <a:hlinkClick r:id="rId4"/>
              </a:rPr>
              <a:t>Creative Commons Attribution-</a:t>
            </a:r>
            <a:r>
              <a:rPr lang="en-US" sz="1200" dirty="0" err="1">
                <a:hlinkClick r:id="rId4"/>
              </a:rPr>
              <a:t>ShareAlike</a:t>
            </a:r>
            <a:r>
              <a:rPr lang="en-US" sz="1200" dirty="0">
                <a:hlinkClick r:id="rId4"/>
              </a:rPr>
              <a:t> 4.0 International License</a:t>
            </a:r>
            <a:r>
              <a:rPr lang="en-US" sz="1200" dirty="0"/>
              <a:t>.</a:t>
            </a:r>
          </a:p>
        </p:txBody>
      </p:sp>
    </p:spTree>
    <p:extLst>
      <p:ext uri="{BB962C8B-B14F-4D97-AF65-F5344CB8AC3E}">
        <p14:creationId xmlns:p14="http://schemas.microsoft.com/office/powerpoint/2010/main" val="2633674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CCL Spectrum of Openness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40" y="2316497"/>
            <a:ext cx="2064674" cy="4011740"/>
          </a:xfrm>
          <a:prstGeom prst="rect">
            <a:avLst/>
          </a:prstGeom>
        </p:spPr>
      </p:pic>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4983" y="714791"/>
            <a:ext cx="1119375" cy="111937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7745" y="2632380"/>
            <a:ext cx="5592763" cy="3097530"/>
          </a:xfrm>
          <a:prstGeom prst="rect">
            <a:avLst/>
          </a:prstGeom>
        </p:spPr>
      </p:pic>
    </p:spTree>
    <p:extLst>
      <p:ext uri="{BB962C8B-B14F-4D97-AF65-F5344CB8AC3E}">
        <p14:creationId xmlns:p14="http://schemas.microsoft.com/office/powerpoint/2010/main" val="795135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They Work?</a:t>
            </a:r>
            <a:endParaRPr lang="en-US" dirty="0"/>
          </a:p>
        </p:txBody>
      </p:sp>
      <p:sp>
        <p:nvSpPr>
          <p:cNvPr id="4" name="Text Placeholder 3"/>
          <p:cNvSpPr>
            <a:spLocks noGrp="1"/>
          </p:cNvSpPr>
          <p:nvPr>
            <p:ph type="body" idx="1"/>
          </p:nvPr>
        </p:nvSpPr>
        <p:spPr/>
        <p:txBody>
          <a:bodyPr/>
          <a:lstStyle/>
          <a:p>
            <a:pPr algn="ctr"/>
            <a:r>
              <a:rPr lang="en-US" dirty="0" smtClean="0"/>
              <a:t>Copyright	</a:t>
            </a:r>
            <a:endParaRPr lang="en-US" dirty="0"/>
          </a:p>
        </p:txBody>
      </p:sp>
      <p:sp>
        <p:nvSpPr>
          <p:cNvPr id="7" name="Text Placeholder 6"/>
          <p:cNvSpPr>
            <a:spLocks noGrp="1"/>
          </p:cNvSpPr>
          <p:nvPr>
            <p:ph type="body" sz="half" idx="15"/>
          </p:nvPr>
        </p:nvSpPr>
        <p:spPr>
          <a:xfrm>
            <a:off x="447566" y="3022672"/>
            <a:ext cx="3049702" cy="2913513"/>
          </a:xfrm>
        </p:spPr>
        <p:txBody>
          <a:bodyPr/>
          <a:lstStyle/>
          <a:p>
            <a:pPr marL="285750" indent="-285750">
              <a:buFont typeface="Arial" panose="020B0604020202020204" pitchFamily="34" charset="0"/>
              <a:buChar char="•"/>
            </a:pPr>
            <a:r>
              <a:rPr lang="en-US" dirty="0" smtClean="0"/>
              <a:t>A bundle of rights.</a:t>
            </a:r>
          </a:p>
          <a:p>
            <a:pPr marL="285750" indent="-285750">
              <a:buFont typeface="Arial" panose="020B0604020202020204" pitchFamily="34" charset="0"/>
              <a:buChar char="•"/>
            </a:pPr>
            <a:r>
              <a:rPr lang="en-US" dirty="0" smtClean="0"/>
              <a:t>All rights reserved.</a:t>
            </a:r>
          </a:p>
          <a:p>
            <a:pPr marL="285750" indent="-285750">
              <a:buFont typeface="Arial" panose="020B0604020202020204" pitchFamily="34" charset="0"/>
              <a:buChar char="•"/>
            </a:pPr>
            <a:r>
              <a:rPr lang="en-US" dirty="0" smtClean="0"/>
              <a:t>Primarily for protecting commercial interests.</a:t>
            </a:r>
          </a:p>
          <a:p>
            <a:pPr marL="285750" indent="-285750">
              <a:buFont typeface="Arial" panose="020B0604020202020204" pitchFamily="34" charset="0"/>
              <a:buChar char="•"/>
            </a:pPr>
            <a:r>
              <a:rPr lang="en-US" dirty="0" smtClean="0"/>
              <a:t>Use of an original work requires that explicit, formal permission be acquired – may involve fees.</a:t>
            </a:r>
          </a:p>
          <a:p>
            <a:pPr marL="285750" indent="-285750">
              <a:buFont typeface="Arial" panose="020B0604020202020204" pitchFamily="34" charset="0"/>
              <a:buChar char="•"/>
            </a:pPr>
            <a:r>
              <a:rPr lang="en-US" dirty="0" smtClean="0"/>
              <a:t>Can be transferred; a copyright holder may not be the original creator.</a:t>
            </a:r>
            <a:endParaRPr lang="en-US" dirty="0"/>
          </a:p>
        </p:txBody>
      </p:sp>
      <p:sp>
        <p:nvSpPr>
          <p:cNvPr id="5" name="Text Placeholder 4"/>
          <p:cNvSpPr>
            <a:spLocks noGrp="1"/>
          </p:cNvSpPr>
          <p:nvPr>
            <p:ph type="body" sz="quarter" idx="3"/>
          </p:nvPr>
        </p:nvSpPr>
        <p:spPr>
          <a:xfrm>
            <a:off x="3950082" y="2336873"/>
            <a:ext cx="3063240" cy="576262"/>
          </a:xfrm>
        </p:spPr>
        <p:txBody>
          <a:bodyPr/>
          <a:lstStyle/>
          <a:p>
            <a:pPr algn="ctr"/>
            <a:r>
              <a:rPr lang="en-US" dirty="0" smtClean="0"/>
              <a:t>Fair Use</a:t>
            </a:r>
            <a:endParaRPr lang="en-US" dirty="0"/>
          </a:p>
        </p:txBody>
      </p:sp>
      <p:sp>
        <p:nvSpPr>
          <p:cNvPr id="8" name="Text Placeholder 7"/>
          <p:cNvSpPr>
            <a:spLocks noGrp="1"/>
          </p:cNvSpPr>
          <p:nvPr>
            <p:ph type="body" sz="half" idx="16"/>
          </p:nvPr>
        </p:nvSpPr>
        <p:spPr>
          <a:xfrm>
            <a:off x="4144975" y="3022671"/>
            <a:ext cx="3063240" cy="2913513"/>
          </a:xfrm>
        </p:spPr>
        <p:txBody>
          <a:bodyPr>
            <a:normAutofit fontScale="92500" lnSpcReduction="10000"/>
          </a:bodyPr>
          <a:lstStyle/>
          <a:p>
            <a:pPr marL="285750" indent="-285750">
              <a:buFont typeface="Arial" panose="020B0604020202020204" pitchFamily="34" charset="0"/>
              <a:buChar char="•"/>
            </a:pPr>
            <a:r>
              <a:rPr lang="en-US" dirty="0" smtClean="0"/>
              <a:t>A statute under copyright law.</a:t>
            </a:r>
          </a:p>
          <a:p>
            <a:pPr marL="285750" indent="-285750">
              <a:buFont typeface="Arial" panose="020B0604020202020204" pitchFamily="34" charset="0"/>
              <a:buChar char="•"/>
            </a:pPr>
            <a:r>
              <a:rPr lang="en-US" dirty="0" smtClean="0"/>
              <a:t>The bundle of rights still applies.</a:t>
            </a:r>
          </a:p>
          <a:p>
            <a:pPr marL="285750" indent="-285750">
              <a:buFont typeface="Arial" panose="020B0604020202020204" pitchFamily="34" charset="0"/>
              <a:buChar char="•"/>
            </a:pPr>
            <a:r>
              <a:rPr lang="en-US" dirty="0" smtClean="0"/>
              <a:t>All rights are still reserved.</a:t>
            </a:r>
          </a:p>
          <a:p>
            <a:pPr marL="285750" indent="-285750">
              <a:buFont typeface="Arial" panose="020B0604020202020204" pitchFamily="34" charset="0"/>
              <a:buChar char="•"/>
            </a:pPr>
            <a:r>
              <a:rPr lang="en-US" dirty="0" smtClean="0"/>
              <a:t>Meant to foster education and research – this is why we can teach and do research and NOT have to necessarily obtain permissions for what we do.</a:t>
            </a:r>
          </a:p>
          <a:p>
            <a:pPr marL="285750" indent="-285750">
              <a:buFont typeface="Arial" panose="020B0604020202020204" pitchFamily="34" charset="0"/>
              <a:buChar char="•"/>
            </a:pPr>
            <a:r>
              <a:rPr lang="en-US" dirty="0" smtClean="0"/>
              <a:t>Attribution and documentation are critical. </a:t>
            </a:r>
          </a:p>
          <a:p>
            <a:pPr marL="285750" indent="-285750">
              <a:buFont typeface="Arial" panose="020B0604020202020204" pitchFamily="34" charset="0"/>
              <a:buChar char="•"/>
            </a:pPr>
            <a:r>
              <a:rPr lang="en-US" dirty="0" smtClean="0"/>
              <a:t>Fair use disclaimers can be employed to acknowledge teaching/learning contexts.</a:t>
            </a:r>
            <a:endParaRPr lang="en-US" dirty="0"/>
          </a:p>
        </p:txBody>
      </p:sp>
      <p:sp>
        <p:nvSpPr>
          <p:cNvPr id="6" name="Text Placeholder 5"/>
          <p:cNvSpPr>
            <a:spLocks noGrp="1"/>
          </p:cNvSpPr>
          <p:nvPr>
            <p:ph type="body" sz="quarter" idx="13"/>
          </p:nvPr>
        </p:nvSpPr>
        <p:spPr>
          <a:xfrm>
            <a:off x="8072054" y="2336873"/>
            <a:ext cx="3070025" cy="576262"/>
          </a:xfrm>
        </p:spPr>
        <p:txBody>
          <a:bodyPr/>
          <a:lstStyle/>
          <a:p>
            <a:pPr algn="ctr"/>
            <a:r>
              <a:rPr lang="en-US" dirty="0" smtClean="0"/>
              <a:t>CCL</a:t>
            </a:r>
            <a:endParaRPr lang="en-US" dirty="0"/>
          </a:p>
        </p:txBody>
      </p:sp>
      <p:sp>
        <p:nvSpPr>
          <p:cNvPr id="9" name="Text Placeholder 8"/>
          <p:cNvSpPr>
            <a:spLocks noGrp="1"/>
          </p:cNvSpPr>
          <p:nvPr>
            <p:ph type="body" sz="half" idx="17"/>
          </p:nvPr>
        </p:nvSpPr>
        <p:spPr>
          <a:xfrm>
            <a:off x="8072055" y="3036137"/>
            <a:ext cx="3258192" cy="3123594"/>
          </a:xfrm>
        </p:spPr>
        <p:txBody>
          <a:bodyPr>
            <a:normAutofit/>
          </a:bodyPr>
          <a:lstStyle/>
          <a:p>
            <a:pPr marL="285750" indent="-285750">
              <a:buFont typeface="Arial" panose="020B0604020202020204" pitchFamily="34" charset="0"/>
              <a:buChar char="•"/>
            </a:pPr>
            <a:r>
              <a:rPr lang="en-US" dirty="0" smtClean="0"/>
              <a:t>Built on copyright.</a:t>
            </a:r>
          </a:p>
          <a:p>
            <a:pPr marL="285750" indent="-285750">
              <a:buFont typeface="Arial" panose="020B0604020202020204" pitchFamily="34" charset="0"/>
              <a:buChar char="•"/>
            </a:pPr>
            <a:r>
              <a:rPr lang="en-US" dirty="0" smtClean="0"/>
              <a:t>Some rights are reserved – the original creator can decide how their work can be used.</a:t>
            </a:r>
          </a:p>
          <a:p>
            <a:pPr marL="285750" indent="-285750">
              <a:buFont typeface="Arial" panose="020B0604020202020204" pitchFamily="34" charset="0"/>
              <a:buChar char="•"/>
            </a:pPr>
            <a:r>
              <a:rPr lang="en-US" dirty="0" smtClean="0"/>
              <a:t>Meant to foster the creation, sharing, and re-imaging of content shared via the Internet.</a:t>
            </a:r>
          </a:p>
          <a:p>
            <a:pPr marL="285750" indent="-285750">
              <a:buFont typeface="Arial" panose="020B0604020202020204" pitchFamily="34" charset="0"/>
              <a:buChar char="•"/>
            </a:pPr>
            <a:r>
              <a:rPr lang="en-US" dirty="0" smtClean="0"/>
              <a:t>Very important part of open access (OA) and open educational resources (OERs).</a:t>
            </a:r>
          </a:p>
          <a:p>
            <a:pPr marL="285750" indent="-285750">
              <a:buFont typeface="Arial" panose="020B0604020202020204" pitchFamily="34" charset="0"/>
              <a:buChar char="•"/>
            </a:pPr>
            <a:r>
              <a:rPr lang="en-US" dirty="0" smtClean="0"/>
              <a:t>Use licenses and buttons to make it clear that traditional copyright is not in play.</a:t>
            </a:r>
          </a:p>
          <a:p>
            <a:pPr marL="285750" indent="-285750">
              <a:buFont typeface="Arial" panose="020B0604020202020204" pitchFamily="34" charset="0"/>
              <a:buChar char="•"/>
            </a:pP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4836" y="672552"/>
            <a:ext cx="1067259" cy="1242290"/>
          </a:xfrm>
          <a:prstGeom prst="rect">
            <a:avLst/>
          </a:prstGeom>
        </p:spPr>
      </p:pic>
    </p:spTree>
    <p:extLst>
      <p:ext uri="{BB962C8B-B14F-4D97-AF65-F5344CB8AC3E}">
        <p14:creationId xmlns:p14="http://schemas.microsoft.com/office/powerpoint/2010/main" val="745082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Stay Compliant with Each?</a:t>
            </a:r>
            <a:endParaRPr lang="en-US" dirty="0"/>
          </a:p>
        </p:txBody>
      </p:sp>
      <p:sp>
        <p:nvSpPr>
          <p:cNvPr id="3" name="Text Placeholder 2"/>
          <p:cNvSpPr>
            <a:spLocks noGrp="1"/>
          </p:cNvSpPr>
          <p:nvPr>
            <p:ph type="body" idx="1"/>
          </p:nvPr>
        </p:nvSpPr>
        <p:spPr/>
        <p:txBody>
          <a:bodyPr/>
          <a:lstStyle/>
          <a:p>
            <a:pPr algn="ctr"/>
            <a:r>
              <a:rPr lang="en-US" dirty="0" smtClean="0"/>
              <a:t>Copyright</a:t>
            </a:r>
            <a:endParaRPr lang="en-US" dirty="0"/>
          </a:p>
        </p:txBody>
      </p:sp>
      <p:sp>
        <p:nvSpPr>
          <p:cNvPr id="4" name="Text Placeholder 3"/>
          <p:cNvSpPr>
            <a:spLocks noGrp="1"/>
          </p:cNvSpPr>
          <p:nvPr>
            <p:ph type="body" sz="half" idx="15"/>
          </p:nvPr>
        </p:nvSpPr>
        <p:spPr/>
        <p:txBody>
          <a:bodyPr/>
          <a:lstStyle/>
          <a:p>
            <a:r>
              <a:rPr lang="en-US" dirty="0" smtClean="0"/>
              <a:t>If you use someone else’s work, you have to get permission to use that work. This may involve paying licensing fees. It may also be as simple as obtaining formal, explicit permissions from the copyright holder.</a:t>
            </a:r>
          </a:p>
          <a:p>
            <a:r>
              <a:rPr lang="en-US" dirty="0" smtClean="0"/>
              <a:t>Attribution and documentation are critical. </a:t>
            </a:r>
            <a:endParaRPr lang="en-US" dirty="0"/>
          </a:p>
        </p:txBody>
      </p:sp>
      <p:sp>
        <p:nvSpPr>
          <p:cNvPr id="5" name="Text Placeholder 4"/>
          <p:cNvSpPr>
            <a:spLocks noGrp="1"/>
          </p:cNvSpPr>
          <p:nvPr>
            <p:ph type="body" sz="quarter" idx="3"/>
          </p:nvPr>
        </p:nvSpPr>
        <p:spPr>
          <a:xfrm>
            <a:off x="4676990" y="2336873"/>
            <a:ext cx="3063240" cy="576262"/>
          </a:xfrm>
        </p:spPr>
        <p:txBody>
          <a:bodyPr/>
          <a:lstStyle/>
          <a:p>
            <a:pPr algn="ctr"/>
            <a:r>
              <a:rPr lang="en-US" dirty="0" smtClean="0"/>
              <a:t>Fair Use</a:t>
            </a:r>
            <a:endParaRPr lang="en-US" dirty="0"/>
          </a:p>
        </p:txBody>
      </p:sp>
      <p:sp>
        <p:nvSpPr>
          <p:cNvPr id="6" name="Text Placeholder 5"/>
          <p:cNvSpPr>
            <a:spLocks noGrp="1"/>
          </p:cNvSpPr>
          <p:nvPr>
            <p:ph type="body" sz="half" idx="16"/>
          </p:nvPr>
        </p:nvSpPr>
        <p:spPr>
          <a:xfrm>
            <a:off x="4563687" y="3052764"/>
            <a:ext cx="3176543" cy="2913513"/>
          </a:xfrm>
        </p:spPr>
        <p:txBody>
          <a:bodyPr/>
          <a:lstStyle/>
          <a:p>
            <a:r>
              <a:rPr lang="en-US" dirty="0" smtClean="0"/>
              <a:t>Attribution and documentation are critical – giving credit where it’s due.</a:t>
            </a:r>
          </a:p>
          <a:p>
            <a:r>
              <a:rPr lang="en-US" dirty="0" smtClean="0"/>
              <a:t>Ensure that you have fair use disclaimers clearly attached or associated with any copyrighted material you are using.</a:t>
            </a:r>
          </a:p>
          <a:p>
            <a:r>
              <a:rPr lang="en-US" dirty="0" smtClean="0"/>
              <a:t>If you are using a lot of a resource and think you might be reaching beyond fair use, get permission(s).</a:t>
            </a:r>
            <a:endParaRPr lang="en-US" dirty="0"/>
          </a:p>
        </p:txBody>
      </p:sp>
      <p:sp>
        <p:nvSpPr>
          <p:cNvPr id="7" name="Text Placeholder 6"/>
          <p:cNvSpPr>
            <a:spLocks noGrp="1"/>
          </p:cNvSpPr>
          <p:nvPr>
            <p:ph type="body" sz="quarter" idx="13"/>
          </p:nvPr>
        </p:nvSpPr>
        <p:spPr>
          <a:xfrm>
            <a:off x="8371311" y="2336873"/>
            <a:ext cx="3070025" cy="576262"/>
          </a:xfrm>
        </p:spPr>
        <p:txBody>
          <a:bodyPr/>
          <a:lstStyle/>
          <a:p>
            <a:pPr algn="ctr"/>
            <a:r>
              <a:rPr lang="en-US" dirty="0" smtClean="0"/>
              <a:t>CCL</a:t>
            </a:r>
            <a:endParaRPr lang="en-US" dirty="0"/>
          </a:p>
        </p:txBody>
      </p:sp>
      <p:sp>
        <p:nvSpPr>
          <p:cNvPr id="8" name="Text Placeholder 7"/>
          <p:cNvSpPr>
            <a:spLocks noGrp="1"/>
          </p:cNvSpPr>
          <p:nvPr>
            <p:ph type="body" sz="half" idx="17"/>
          </p:nvPr>
        </p:nvSpPr>
        <p:spPr>
          <a:xfrm>
            <a:off x="8371312" y="3022673"/>
            <a:ext cx="3275743" cy="2913513"/>
          </a:xfrm>
        </p:spPr>
        <p:txBody>
          <a:bodyPr/>
          <a:lstStyle/>
          <a:p>
            <a:r>
              <a:rPr lang="en-US" dirty="0" smtClean="0"/>
              <a:t>Attribution and documentation are critical – giving credit where it’s due.</a:t>
            </a:r>
          </a:p>
          <a:p>
            <a:r>
              <a:rPr lang="en-US" dirty="0" smtClean="0"/>
              <a:t>Ensure that licenses and buttons are prominently displayed.</a:t>
            </a:r>
          </a:p>
          <a:p>
            <a:r>
              <a:rPr lang="en-US" dirty="0" smtClean="0"/>
              <a:t>Ensure that you fully abided by the terms of the license of material you are using (e.g., if something is SA, then you must SA as well).</a:t>
            </a:r>
          </a:p>
          <a:p>
            <a:endParaRPr lang="en-US" dirty="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60542" y="753228"/>
            <a:ext cx="586513" cy="1186873"/>
          </a:xfrm>
          <a:prstGeom prst="rect">
            <a:avLst/>
          </a:prstGeom>
        </p:spPr>
      </p:pic>
      <p:pic>
        <p:nvPicPr>
          <p:cNvPr id="13"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46635" y="5166718"/>
            <a:ext cx="1119375" cy="1119375"/>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1859" y="5360833"/>
            <a:ext cx="1210887" cy="1210887"/>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39272" y="5101116"/>
            <a:ext cx="1438022" cy="1438022"/>
          </a:xfrm>
          <a:prstGeom prst="rect">
            <a:avLst/>
          </a:prstGeom>
        </p:spPr>
      </p:pic>
    </p:spTree>
    <p:extLst>
      <p:ext uri="{BB962C8B-B14F-4D97-AF65-F5344CB8AC3E}">
        <p14:creationId xmlns:p14="http://schemas.microsoft.com/office/powerpoint/2010/main" val="2370536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a:srcRect l="41574" t="20288" r="20602" b="11975"/>
          <a:stretch/>
        </p:blipFill>
        <p:spPr>
          <a:xfrm>
            <a:off x="2701637" y="253416"/>
            <a:ext cx="5994244" cy="6038267"/>
          </a:xfrm>
          <a:prstGeom prst="rect">
            <a:avLst/>
          </a:prstGeom>
          <a:ln w="25400">
            <a:solidFill>
              <a:schemeClr val="bg1">
                <a:lumMod val="85000"/>
                <a:lumOff val="15000"/>
              </a:schemeClr>
            </a:solidFill>
          </a:ln>
        </p:spPr>
      </p:pic>
      <p:sp>
        <p:nvSpPr>
          <p:cNvPr id="11" name="TextBox 10"/>
          <p:cNvSpPr txBox="1"/>
          <p:nvPr/>
        </p:nvSpPr>
        <p:spPr>
          <a:xfrm>
            <a:off x="2258292" y="6359451"/>
            <a:ext cx="8342588" cy="369332"/>
          </a:xfrm>
          <a:prstGeom prst="rect">
            <a:avLst/>
          </a:prstGeom>
          <a:noFill/>
        </p:spPr>
        <p:txBody>
          <a:bodyPr wrap="square" rtlCol="0">
            <a:spAutoFit/>
          </a:bodyPr>
          <a:lstStyle/>
          <a:p>
            <a:r>
              <a:rPr lang="en-US" i="1" dirty="0" smtClean="0">
                <a:hlinkClick r:id="rId3"/>
              </a:rPr>
              <a:t>Taken from the Syracuse Journal of Science and Technology Law</a:t>
            </a:r>
            <a:endParaRPr lang="en-US" i="1" dirty="0"/>
          </a:p>
        </p:txBody>
      </p:sp>
    </p:spTree>
    <p:extLst>
      <p:ext uri="{BB962C8B-B14F-4D97-AF65-F5344CB8AC3E}">
        <p14:creationId xmlns:p14="http://schemas.microsoft.com/office/powerpoint/2010/main" val="10420669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half" idx="2"/>
          </p:nvPr>
        </p:nvSpPr>
        <p:spPr/>
        <p:txBody>
          <a:bodyPr>
            <a:normAutofit/>
          </a:bodyPr>
          <a:lstStyle/>
          <a:p>
            <a:pPr algn="ctr"/>
            <a:r>
              <a:rPr lang="en-US" sz="4000" dirty="0" smtClean="0"/>
              <a:t>Questions? Concerns? </a:t>
            </a:r>
            <a:endParaRPr lang="en-US" sz="4000" dirty="0"/>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8794" y="520409"/>
            <a:ext cx="3504924" cy="3723102"/>
          </a:xfrm>
          <a:prstGeom prst="rect">
            <a:avLst/>
          </a:prstGeom>
        </p:spPr>
      </p:pic>
    </p:spTree>
    <p:extLst>
      <p:ext uri="{BB962C8B-B14F-4D97-AF65-F5344CB8AC3E}">
        <p14:creationId xmlns:p14="http://schemas.microsoft.com/office/powerpoint/2010/main" val="24232838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References</a:t>
            </a:r>
            <a:endParaRPr lang="en-US" dirty="0"/>
          </a:p>
        </p:txBody>
      </p:sp>
      <p:sp>
        <p:nvSpPr>
          <p:cNvPr id="7" name="Content Placeholder 6"/>
          <p:cNvSpPr>
            <a:spLocks noGrp="1"/>
          </p:cNvSpPr>
          <p:nvPr>
            <p:ph idx="1"/>
          </p:nvPr>
        </p:nvSpPr>
        <p:spPr>
          <a:xfrm>
            <a:off x="508000" y="2309164"/>
            <a:ext cx="11545455" cy="3599316"/>
          </a:xfrm>
        </p:spPr>
        <p:txBody>
          <a:bodyPr/>
          <a:lstStyle/>
          <a:p>
            <a:pPr marL="0" indent="0">
              <a:buNone/>
            </a:pPr>
            <a:r>
              <a:rPr lang="en-US" dirty="0" smtClean="0"/>
              <a:t>Creative Commons. (</a:t>
            </a:r>
            <a:r>
              <a:rPr lang="en-US" dirty="0" err="1" smtClean="0"/>
              <a:t>n.d.a</a:t>
            </a:r>
            <a:r>
              <a:rPr lang="en-US" dirty="0" smtClean="0"/>
              <a:t>). </a:t>
            </a:r>
            <a:r>
              <a:rPr lang="en-US" i="1" dirty="0" smtClean="0"/>
              <a:t>About the Licenses. </a:t>
            </a:r>
            <a:r>
              <a:rPr lang="en-US" dirty="0"/>
              <a:t>Retrieved from </a:t>
            </a:r>
            <a:r>
              <a:rPr lang="en-US" dirty="0" smtClean="0"/>
              <a:t> </a:t>
            </a:r>
            <a:r>
              <a:rPr lang="en-US" dirty="0"/>
              <a:t>	</a:t>
            </a:r>
            <a:r>
              <a:rPr lang="en-US" dirty="0" smtClean="0">
                <a:hlinkClick r:id="rId2"/>
              </a:rPr>
              <a:t>https</a:t>
            </a:r>
            <a:r>
              <a:rPr lang="en-US" dirty="0">
                <a:hlinkClick r:id="rId2"/>
              </a:rPr>
              <a:t>://</a:t>
            </a:r>
            <a:r>
              <a:rPr lang="en-US" dirty="0" smtClean="0">
                <a:hlinkClick r:id="rId2"/>
              </a:rPr>
              <a:t>creativecommons.org/licenses/</a:t>
            </a:r>
            <a:r>
              <a:rPr lang="en-US" dirty="0" smtClean="0"/>
              <a:t> </a:t>
            </a:r>
          </a:p>
          <a:p>
            <a:pPr marL="0" indent="0">
              <a:buNone/>
            </a:pPr>
            <a:r>
              <a:rPr lang="en-US" dirty="0" smtClean="0"/>
              <a:t>Creative Commons. (</a:t>
            </a:r>
            <a:r>
              <a:rPr lang="en-US" dirty="0" err="1" smtClean="0"/>
              <a:t>n.d.b</a:t>
            </a:r>
            <a:r>
              <a:rPr lang="en-US" dirty="0" smtClean="0"/>
              <a:t>). </a:t>
            </a:r>
            <a:r>
              <a:rPr lang="en-US" i="1" dirty="0" smtClean="0"/>
              <a:t>Frequently asked questions</a:t>
            </a:r>
            <a:r>
              <a:rPr lang="en-US" dirty="0" smtClean="0"/>
              <a:t>. </a:t>
            </a:r>
            <a:r>
              <a:rPr lang="en-US" dirty="0"/>
              <a:t>Retrieved from </a:t>
            </a:r>
            <a:r>
              <a:rPr lang="en-US" dirty="0" smtClean="0"/>
              <a:t>	</a:t>
            </a:r>
            <a:r>
              <a:rPr lang="en-US" dirty="0" smtClean="0">
                <a:hlinkClick r:id="rId3"/>
              </a:rPr>
              <a:t>https</a:t>
            </a:r>
            <a:r>
              <a:rPr lang="en-US" dirty="0">
                <a:hlinkClick r:id="rId3"/>
              </a:rPr>
              <a:t>://creativecommons.org/faq</a:t>
            </a:r>
            <a:r>
              <a:rPr lang="en-US" dirty="0" smtClean="0">
                <a:hlinkClick r:id="rId3"/>
              </a:rPr>
              <a:t>/</a:t>
            </a:r>
            <a:r>
              <a:rPr lang="en-US" dirty="0" smtClean="0"/>
              <a:t> </a:t>
            </a:r>
          </a:p>
          <a:p>
            <a:pPr marL="0" indent="0">
              <a:buNone/>
            </a:pPr>
            <a:r>
              <a:rPr lang="en-US" dirty="0" smtClean="0"/>
              <a:t>U.S. Copyright Office. (</a:t>
            </a:r>
            <a:r>
              <a:rPr lang="en-US" dirty="0" err="1" smtClean="0"/>
              <a:t>n.d.</a:t>
            </a:r>
            <a:r>
              <a:rPr lang="en-US" dirty="0" smtClean="0"/>
              <a:t>). </a:t>
            </a:r>
            <a:r>
              <a:rPr lang="en-US" i="1" dirty="0" smtClean="0"/>
              <a:t>Copyright.gov.</a:t>
            </a:r>
            <a:r>
              <a:rPr lang="en-US" dirty="0" smtClean="0"/>
              <a:t> </a:t>
            </a:r>
            <a:r>
              <a:rPr lang="en-US" dirty="0"/>
              <a:t>Retrieved from </a:t>
            </a:r>
            <a:r>
              <a:rPr lang="en-US" dirty="0" smtClean="0"/>
              <a:t>	</a:t>
            </a:r>
            <a:r>
              <a:rPr lang="en-US" dirty="0" smtClean="0">
                <a:hlinkClick r:id="rId4"/>
              </a:rPr>
              <a:t>https</a:t>
            </a:r>
            <a:r>
              <a:rPr lang="en-US" dirty="0">
                <a:hlinkClick r:id="rId4"/>
              </a:rPr>
              <a:t>://www.copyright.gov</a:t>
            </a:r>
            <a:r>
              <a:rPr lang="en-US" dirty="0" smtClean="0">
                <a:hlinkClick r:id="rId4"/>
              </a:rPr>
              <a:t>/</a:t>
            </a:r>
            <a:r>
              <a:rPr lang="en-US" dirty="0" smtClean="0"/>
              <a:t> </a:t>
            </a:r>
            <a:endParaRPr lang="en-US" dirty="0"/>
          </a:p>
        </p:txBody>
      </p:sp>
    </p:spTree>
    <p:extLst>
      <p:ext uri="{BB962C8B-B14F-4D97-AF65-F5344CB8AC3E}">
        <p14:creationId xmlns:p14="http://schemas.microsoft.com/office/powerpoint/2010/main" val="1361863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Thanks for coming and participating!</a:t>
            </a:r>
            <a:endParaRPr lang="en-US" dirty="0"/>
          </a:p>
        </p:txBody>
      </p:sp>
      <p:sp>
        <p:nvSpPr>
          <p:cNvPr id="5" name="Text Placeholder 4"/>
          <p:cNvSpPr>
            <a:spLocks noGrp="1"/>
          </p:cNvSpPr>
          <p:nvPr>
            <p:ph type="body" idx="1"/>
          </p:nvPr>
        </p:nvSpPr>
        <p:spPr>
          <a:xfrm>
            <a:off x="1104271" y="4722621"/>
            <a:ext cx="9613860" cy="1704017"/>
          </a:xfrm>
        </p:spPr>
        <p:txBody>
          <a:bodyPr>
            <a:normAutofit/>
          </a:bodyPr>
          <a:lstStyle/>
          <a:p>
            <a:pPr algn="ctr"/>
            <a:r>
              <a:rPr lang="en-US" sz="2400" dirty="0" smtClean="0"/>
              <a:t>If you, your colleagues, or students have questions or concerns about copyright, fair use, and/or CCL in the future, please don’t hesitate to reach out to me or the reference librarians!</a:t>
            </a:r>
            <a:endParaRPr lang="en-US" sz="2400" dirty="0"/>
          </a:p>
        </p:txBody>
      </p:sp>
    </p:spTree>
    <p:extLst>
      <p:ext uri="{BB962C8B-B14F-4D97-AF65-F5344CB8AC3E}">
        <p14:creationId xmlns:p14="http://schemas.microsoft.com/office/powerpoint/2010/main" val="3882475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Overview</a:t>
            </a:r>
            <a:endParaRPr lang="en-US" dirty="0"/>
          </a:p>
        </p:txBody>
      </p:sp>
      <p:sp>
        <p:nvSpPr>
          <p:cNvPr id="3" name="Content Placeholder 2"/>
          <p:cNvSpPr>
            <a:spLocks noGrp="1"/>
          </p:cNvSpPr>
          <p:nvPr>
            <p:ph idx="1"/>
          </p:nvPr>
        </p:nvSpPr>
        <p:spPr>
          <a:xfrm>
            <a:off x="680321" y="2519753"/>
            <a:ext cx="10691490" cy="3599316"/>
          </a:xfrm>
        </p:spPr>
        <p:txBody>
          <a:bodyPr/>
          <a:lstStyle/>
          <a:p>
            <a:r>
              <a:rPr lang="en-US" dirty="0" smtClean="0"/>
              <a:t>What is copyright? </a:t>
            </a:r>
          </a:p>
          <a:p>
            <a:r>
              <a:rPr lang="en-US" dirty="0" smtClean="0"/>
              <a:t>What is fair use? </a:t>
            </a:r>
          </a:p>
          <a:p>
            <a:r>
              <a:rPr lang="en-US" dirty="0" smtClean="0"/>
              <a:t>What is Creative Commons Licensing (CCL)?</a:t>
            </a:r>
          </a:p>
          <a:p>
            <a:r>
              <a:rPr lang="en-US" dirty="0" smtClean="0"/>
              <a:t>How do they work?</a:t>
            </a:r>
          </a:p>
          <a:p>
            <a:r>
              <a:rPr lang="en-US" dirty="0" smtClean="0"/>
              <a:t>How do I stay compliant with each?</a:t>
            </a:r>
          </a:p>
          <a:p>
            <a:r>
              <a:rPr lang="en-US" dirty="0" smtClean="0"/>
              <a:t>Q &amp; A Time</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0629" y="731803"/>
            <a:ext cx="1102363" cy="1102363"/>
          </a:xfrm>
          <a:prstGeom prst="rect">
            <a:avLst/>
          </a:prstGeom>
        </p:spPr>
      </p:pic>
    </p:spTree>
    <p:extLst>
      <p:ext uri="{BB962C8B-B14F-4D97-AF65-F5344CB8AC3E}">
        <p14:creationId xmlns:p14="http://schemas.microsoft.com/office/powerpoint/2010/main" val="4181237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Copyright?</a:t>
            </a:r>
            <a:endParaRPr lang="en-US" dirty="0"/>
          </a:p>
        </p:txBody>
      </p:sp>
      <p:sp>
        <p:nvSpPr>
          <p:cNvPr id="3" name="Content Placeholder 2"/>
          <p:cNvSpPr>
            <a:spLocks noGrp="1"/>
          </p:cNvSpPr>
          <p:nvPr>
            <p:ph idx="1"/>
          </p:nvPr>
        </p:nvSpPr>
        <p:spPr>
          <a:xfrm>
            <a:off x="680321" y="2336872"/>
            <a:ext cx="11148691" cy="4271745"/>
          </a:xfrm>
        </p:spPr>
        <p:txBody>
          <a:bodyPr/>
          <a:lstStyle/>
          <a:p>
            <a:pPr marL="0" indent="0">
              <a:buNone/>
            </a:pPr>
            <a:r>
              <a:rPr lang="en-US" b="1" dirty="0">
                <a:solidFill>
                  <a:schemeClr val="bg1"/>
                </a:solidFill>
              </a:rPr>
              <a:t>Copyright</a:t>
            </a:r>
            <a:r>
              <a:rPr lang="en-US" dirty="0"/>
              <a:t> is "a form of protection provided by the laws of the United States (</a:t>
            </a:r>
            <a:r>
              <a:rPr lang="en-US" dirty="0">
                <a:solidFill>
                  <a:schemeClr val="bg1"/>
                </a:solidFill>
                <a:hlinkClick r:id="rId2"/>
              </a:rPr>
              <a:t>title 17, U.S. Code</a:t>
            </a:r>
            <a:r>
              <a:rPr lang="en-US" dirty="0"/>
              <a:t>) to the authors of 'original works of authorship,' including literary, dramatic, musical, artistic, and certain other intellectual works. This protection is available to both published and unpublished </a:t>
            </a:r>
            <a:r>
              <a:rPr lang="en-US" dirty="0" smtClean="0"/>
              <a:t>works" </a:t>
            </a:r>
            <a:r>
              <a:rPr lang="en-US" dirty="0"/>
              <a:t>(</a:t>
            </a:r>
            <a:r>
              <a:rPr lang="en-US" dirty="0">
                <a:hlinkClick r:id="rId3"/>
              </a:rPr>
              <a:t>U.S. Copyright </a:t>
            </a:r>
            <a:r>
              <a:rPr lang="en-US" dirty="0" smtClean="0">
                <a:hlinkClick r:id="rId3"/>
              </a:rPr>
              <a:t>Office</a:t>
            </a:r>
            <a:r>
              <a:rPr lang="en-US" dirty="0" smtClean="0"/>
              <a:t>, </a:t>
            </a:r>
            <a:r>
              <a:rPr lang="en-US" dirty="0" err="1" smtClean="0"/>
              <a:t>n.d.</a:t>
            </a:r>
            <a:r>
              <a:rPr lang="en-US" dirty="0" smtClean="0"/>
              <a:t>).</a:t>
            </a:r>
          </a:p>
          <a:p>
            <a:pPr marL="0" indent="0">
              <a:buNone/>
            </a:pPr>
            <a:endParaRPr lang="en-US" sz="2000" dirty="0"/>
          </a:p>
          <a:p>
            <a:r>
              <a:rPr lang="en-US" sz="2000" dirty="0" smtClean="0"/>
              <a:t>A work </a:t>
            </a:r>
            <a:r>
              <a:rPr lang="en-US" sz="2000" dirty="0" smtClean="0">
                <a:solidFill>
                  <a:schemeClr val="bg1"/>
                </a:solidFill>
              </a:rPr>
              <a:t>does not have to be published</a:t>
            </a:r>
            <a:r>
              <a:rPr lang="en-US" sz="2000" dirty="0" smtClean="0"/>
              <a:t> to be copyrighted.</a:t>
            </a:r>
          </a:p>
          <a:p>
            <a:r>
              <a:rPr lang="en-US" sz="2000" dirty="0" smtClean="0"/>
              <a:t>“</a:t>
            </a:r>
            <a:r>
              <a:rPr lang="en-US" sz="2000" dirty="0" smtClean="0">
                <a:solidFill>
                  <a:schemeClr val="bg1"/>
                </a:solidFill>
              </a:rPr>
              <a:t>Certain other intellectual works</a:t>
            </a:r>
            <a:r>
              <a:rPr lang="en-US" sz="2000" dirty="0" smtClean="0"/>
              <a:t>” is usually understood as a way of attempting to keep up with technology and new forms of content/media.</a:t>
            </a:r>
          </a:p>
          <a:p>
            <a:r>
              <a:rPr lang="en-US" sz="2000" dirty="0" smtClean="0"/>
              <a:t>Being out of print (OOP) </a:t>
            </a:r>
            <a:r>
              <a:rPr lang="en-US" sz="2000" dirty="0" smtClean="0">
                <a:solidFill>
                  <a:schemeClr val="bg1"/>
                </a:solidFill>
              </a:rPr>
              <a:t>does not affect </a:t>
            </a:r>
            <a:r>
              <a:rPr lang="en-US" sz="2000" dirty="0" smtClean="0"/>
              <a:t>a work’s copyright status.</a:t>
            </a:r>
          </a:p>
          <a:p>
            <a:endParaRPr lang="en-US" sz="2000" dirty="0" smtClean="0"/>
          </a:p>
          <a:p>
            <a:pPr marL="0" indent="0">
              <a:buNone/>
            </a:pPr>
            <a:endParaRPr lang="en-US" sz="2000" dirty="0" smtClean="0"/>
          </a:p>
          <a:p>
            <a:pPr marL="0" indent="0">
              <a:buNone/>
            </a:pPr>
            <a:endParaRPr lang="en-US" dirty="0"/>
          </a:p>
          <a:p>
            <a:pPr marL="0" indent="0">
              <a:buNone/>
            </a:pPr>
            <a:endParaRPr lang="en-US" dirty="0"/>
          </a:p>
        </p:txBody>
      </p:sp>
      <p:sp>
        <p:nvSpPr>
          <p:cNvPr id="4" name="TextBox 3"/>
          <p:cNvSpPr txBox="1"/>
          <p:nvPr/>
        </p:nvSpPr>
        <p:spPr>
          <a:xfrm>
            <a:off x="10681856" y="633837"/>
            <a:ext cx="1147156" cy="1200329"/>
          </a:xfrm>
          <a:prstGeom prst="rect">
            <a:avLst/>
          </a:prstGeom>
          <a:noFill/>
        </p:spPr>
        <p:txBody>
          <a:bodyPr wrap="square" rtlCol="0">
            <a:spAutoFit/>
          </a:bodyPr>
          <a:lstStyle/>
          <a:p>
            <a:pPr algn="ctr"/>
            <a:r>
              <a:rPr lang="en-US" sz="7200" b="1" dirty="0" smtClean="0">
                <a:solidFill>
                  <a:schemeClr val="bg1"/>
                </a:solidFill>
              </a:rPr>
              <a:t>©</a:t>
            </a:r>
            <a:endParaRPr lang="en-US" sz="7200" b="1" dirty="0">
              <a:solidFill>
                <a:schemeClr val="bg1"/>
              </a:solidFill>
            </a:endParaRPr>
          </a:p>
        </p:txBody>
      </p:sp>
    </p:spTree>
    <p:extLst>
      <p:ext uri="{BB962C8B-B14F-4D97-AF65-F5344CB8AC3E}">
        <p14:creationId xmlns:p14="http://schemas.microsoft.com/office/powerpoint/2010/main" val="187010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Copyright</a:t>
            </a:r>
            <a:endParaRPr lang="en-US" dirty="0"/>
          </a:p>
        </p:txBody>
      </p:sp>
      <p:sp>
        <p:nvSpPr>
          <p:cNvPr id="3" name="Content Placeholder 2"/>
          <p:cNvSpPr>
            <a:spLocks noGrp="1"/>
          </p:cNvSpPr>
          <p:nvPr>
            <p:ph idx="1"/>
          </p:nvPr>
        </p:nvSpPr>
        <p:spPr>
          <a:xfrm>
            <a:off x="266007" y="2111434"/>
            <a:ext cx="11704320" cy="4330930"/>
          </a:xfrm>
        </p:spPr>
        <p:txBody>
          <a:bodyPr>
            <a:normAutofit lnSpcReduction="10000"/>
          </a:bodyPr>
          <a:lstStyle/>
          <a:p>
            <a:r>
              <a:rPr lang="en-US" dirty="0" smtClean="0"/>
              <a:t>Key things to understand about copyright:</a:t>
            </a:r>
          </a:p>
          <a:p>
            <a:pPr lvl="1"/>
            <a:r>
              <a:rPr lang="en-US" dirty="0" smtClean="0"/>
              <a:t>It is </a:t>
            </a:r>
            <a:r>
              <a:rPr lang="en-US" dirty="0" smtClean="0">
                <a:solidFill>
                  <a:schemeClr val="bg1"/>
                </a:solidFill>
              </a:rPr>
              <a:t>a bundle of rights </a:t>
            </a:r>
            <a:r>
              <a:rPr lang="en-US" dirty="0" smtClean="0"/>
              <a:t>intended to protect the author or copyright holder.</a:t>
            </a:r>
          </a:p>
          <a:p>
            <a:pPr lvl="1"/>
            <a:r>
              <a:rPr lang="en-US" dirty="0" smtClean="0"/>
              <a:t>It has </a:t>
            </a:r>
            <a:r>
              <a:rPr lang="en-US" dirty="0" smtClean="0">
                <a:solidFill>
                  <a:schemeClr val="bg1"/>
                </a:solidFill>
              </a:rPr>
              <a:t>commercial implications </a:t>
            </a:r>
            <a:r>
              <a:rPr lang="en-US" dirty="0" smtClean="0"/>
              <a:t>(this is a really key element to this discussion).</a:t>
            </a:r>
          </a:p>
          <a:p>
            <a:pPr lvl="1"/>
            <a:r>
              <a:rPr lang="en-US" dirty="0" smtClean="0"/>
              <a:t>These rights </a:t>
            </a:r>
            <a:r>
              <a:rPr lang="en-US" dirty="0" smtClean="0">
                <a:solidFill>
                  <a:schemeClr val="bg1"/>
                </a:solidFill>
              </a:rPr>
              <a:t>can be signed away </a:t>
            </a:r>
            <a:r>
              <a:rPr lang="en-US" dirty="0" smtClean="0"/>
              <a:t>and frequently are, which is how many publishers acquire the rights to work and authors lose control of their works.</a:t>
            </a:r>
          </a:p>
          <a:p>
            <a:r>
              <a:rPr lang="en-US" dirty="0" smtClean="0"/>
              <a:t>There is a certain degree of copyright that is automatically conveyed on a work created in the United States. </a:t>
            </a:r>
            <a:r>
              <a:rPr lang="en-US" dirty="0" smtClean="0">
                <a:solidFill>
                  <a:schemeClr val="bg1"/>
                </a:solidFill>
              </a:rPr>
              <a:t>However, if you want to ensure full and legal protection under copyright, you must apply officially for copyright </a:t>
            </a:r>
            <a:r>
              <a:rPr lang="en-US" dirty="0" smtClean="0"/>
              <a:t>(</a:t>
            </a:r>
            <a:r>
              <a:rPr lang="en-US" dirty="0" smtClean="0">
                <a:hlinkClick r:id="rId2"/>
              </a:rPr>
              <a:t>there’s a form and a fee to pay</a:t>
            </a:r>
            <a:r>
              <a:rPr lang="en-US" dirty="0" smtClean="0"/>
              <a:t>).</a:t>
            </a:r>
          </a:p>
          <a:p>
            <a:r>
              <a:rPr lang="en-US" dirty="0" smtClean="0"/>
              <a:t>In most settings, particularly commercial ones, in order to use copyrighted work, </a:t>
            </a:r>
            <a:r>
              <a:rPr lang="en-US" dirty="0" smtClean="0">
                <a:solidFill>
                  <a:schemeClr val="bg1"/>
                </a:solidFill>
              </a:rPr>
              <a:t>formal, documented permissions must be obtained from the copyright holder(s) </a:t>
            </a:r>
            <a:r>
              <a:rPr lang="en-US" dirty="0" smtClean="0"/>
              <a:t>– this could be the author themselves, their publisher, their estate, or some other legal entity. In some cases, it might require the payment of fees. </a:t>
            </a:r>
            <a:endParaRPr lang="en-US" dirty="0"/>
          </a:p>
        </p:txBody>
      </p:sp>
      <p:sp>
        <p:nvSpPr>
          <p:cNvPr id="4" name="TextBox 3"/>
          <p:cNvSpPr txBox="1"/>
          <p:nvPr/>
        </p:nvSpPr>
        <p:spPr>
          <a:xfrm>
            <a:off x="10681856" y="633837"/>
            <a:ext cx="1147156" cy="1200329"/>
          </a:xfrm>
          <a:prstGeom prst="rect">
            <a:avLst/>
          </a:prstGeom>
          <a:noFill/>
        </p:spPr>
        <p:txBody>
          <a:bodyPr wrap="square" rtlCol="0">
            <a:spAutoFit/>
          </a:bodyPr>
          <a:lstStyle/>
          <a:p>
            <a:pPr algn="ctr"/>
            <a:r>
              <a:rPr lang="en-US" sz="7200" b="1" dirty="0" smtClean="0">
                <a:solidFill>
                  <a:schemeClr val="bg1"/>
                </a:solidFill>
              </a:rPr>
              <a:t>©</a:t>
            </a:r>
            <a:endParaRPr lang="en-US" sz="7200" b="1" dirty="0">
              <a:solidFill>
                <a:schemeClr val="bg1"/>
              </a:solidFill>
            </a:endParaRPr>
          </a:p>
        </p:txBody>
      </p:sp>
    </p:spTree>
    <p:extLst>
      <p:ext uri="{BB962C8B-B14F-4D97-AF65-F5344CB8AC3E}">
        <p14:creationId xmlns:p14="http://schemas.microsoft.com/office/powerpoint/2010/main" val="295990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Fair Use?</a:t>
            </a:r>
            <a:endParaRPr lang="en-US" dirty="0"/>
          </a:p>
        </p:txBody>
      </p:sp>
      <p:sp>
        <p:nvSpPr>
          <p:cNvPr id="3" name="Content Placeholder 2"/>
          <p:cNvSpPr>
            <a:spLocks noGrp="1"/>
          </p:cNvSpPr>
          <p:nvPr>
            <p:ph idx="1"/>
          </p:nvPr>
        </p:nvSpPr>
        <p:spPr>
          <a:xfrm>
            <a:off x="482138" y="2336872"/>
            <a:ext cx="11280371" cy="4022363"/>
          </a:xfrm>
        </p:spPr>
        <p:txBody>
          <a:bodyPr>
            <a:normAutofit/>
          </a:bodyPr>
          <a:lstStyle/>
          <a:p>
            <a:r>
              <a:rPr lang="en-US" dirty="0" smtClean="0">
                <a:solidFill>
                  <a:schemeClr val="bg1"/>
                </a:solidFill>
              </a:rPr>
              <a:t>Fair Use </a:t>
            </a:r>
            <a:r>
              <a:rPr lang="en-US" dirty="0" smtClean="0"/>
              <a:t>is a statute under copyright law that allows for the use of limited portions of a work that has copyright </a:t>
            </a:r>
            <a:r>
              <a:rPr lang="en-US" dirty="0" smtClean="0">
                <a:solidFill>
                  <a:schemeClr val="bg1"/>
                </a:solidFill>
              </a:rPr>
              <a:t>WITHOUT </a:t>
            </a:r>
            <a:r>
              <a:rPr lang="en-US" dirty="0" smtClean="0"/>
              <a:t>having to have official permission(s) from the official copyright holder. </a:t>
            </a:r>
          </a:p>
          <a:p>
            <a:r>
              <a:rPr lang="en-US" dirty="0" smtClean="0"/>
              <a:t>It was created for the </a:t>
            </a:r>
            <a:r>
              <a:rPr lang="en-US" dirty="0" smtClean="0">
                <a:solidFill>
                  <a:schemeClr val="bg1"/>
                </a:solidFill>
              </a:rPr>
              <a:t>purposes of education and research</a:t>
            </a:r>
            <a:r>
              <a:rPr lang="en-US" dirty="0" smtClean="0"/>
              <a:t>, i.e., teaching, learning, and scholarship. </a:t>
            </a:r>
          </a:p>
          <a:p>
            <a:r>
              <a:rPr lang="en-US" dirty="0" smtClean="0"/>
              <a:t>However, it is </a:t>
            </a:r>
            <a:r>
              <a:rPr lang="en-US" dirty="0" smtClean="0">
                <a:solidFill>
                  <a:schemeClr val="bg1"/>
                </a:solidFill>
              </a:rPr>
              <a:t>a little harder to pin down than copyright</a:t>
            </a:r>
            <a:r>
              <a:rPr lang="en-US" dirty="0" smtClean="0"/>
              <a:t>: after all, what qualifies as a limited portion of a work?</a:t>
            </a:r>
          </a:p>
          <a:p>
            <a:endParaRPr lang="en-US" dirty="0"/>
          </a:p>
          <a:p>
            <a:pPr marL="0" indent="0" algn="ctr">
              <a:buNone/>
            </a:pPr>
            <a:r>
              <a:rPr lang="en-US" dirty="0" smtClean="0"/>
              <a:t>Any guesses on what qualifies as </a:t>
            </a:r>
            <a:r>
              <a:rPr lang="en-US" dirty="0" smtClean="0">
                <a:solidFill>
                  <a:schemeClr val="bg1"/>
                </a:solidFill>
              </a:rPr>
              <a:t>a </a:t>
            </a:r>
            <a:r>
              <a:rPr lang="en-US" i="1" dirty="0" smtClean="0">
                <a:solidFill>
                  <a:schemeClr val="bg1"/>
                </a:solidFill>
              </a:rPr>
              <a:t>limited portion </a:t>
            </a:r>
            <a:r>
              <a:rPr lang="en-US" dirty="0" smtClean="0">
                <a:solidFill>
                  <a:schemeClr val="bg1"/>
                </a:solidFill>
              </a:rPr>
              <a:t>of a work</a:t>
            </a:r>
            <a:r>
              <a:rPr lang="en-US" dirty="0" smtClean="0"/>
              <a:t>?</a:t>
            </a:r>
          </a:p>
          <a:p>
            <a:endParaRPr lang="en-US" dirty="0"/>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4982" y="623279"/>
            <a:ext cx="1210887" cy="1210887"/>
          </a:xfrm>
          <a:prstGeom prst="rect">
            <a:avLst/>
          </a:prstGeom>
        </p:spPr>
      </p:pic>
    </p:spTree>
    <p:extLst>
      <p:ext uri="{BB962C8B-B14F-4D97-AF65-F5344CB8AC3E}">
        <p14:creationId xmlns:p14="http://schemas.microsoft.com/office/powerpoint/2010/main" val="2780554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Fair Use</a:t>
            </a:r>
            <a:endParaRPr lang="en-US" dirty="0"/>
          </a:p>
        </p:txBody>
      </p:sp>
      <p:sp>
        <p:nvSpPr>
          <p:cNvPr id="3" name="Content Placeholder 2"/>
          <p:cNvSpPr>
            <a:spLocks noGrp="1"/>
          </p:cNvSpPr>
          <p:nvPr>
            <p:ph idx="1"/>
          </p:nvPr>
        </p:nvSpPr>
        <p:spPr>
          <a:xfrm>
            <a:off x="532015" y="2336872"/>
            <a:ext cx="11097490" cy="4105491"/>
          </a:xfrm>
        </p:spPr>
        <p:txBody>
          <a:bodyPr>
            <a:normAutofit lnSpcReduction="10000"/>
          </a:bodyPr>
          <a:lstStyle/>
          <a:p>
            <a:pPr marL="0" indent="0">
              <a:buNone/>
            </a:pPr>
            <a:r>
              <a:rPr lang="en-US" dirty="0"/>
              <a:t>The Copyright Office isn't very helpful on defining what a "</a:t>
            </a:r>
            <a:r>
              <a:rPr lang="en-US" dirty="0">
                <a:solidFill>
                  <a:schemeClr val="bg1"/>
                </a:solidFill>
              </a:rPr>
              <a:t>limited portion</a:t>
            </a:r>
            <a:r>
              <a:rPr lang="en-US" dirty="0"/>
              <a:t>" is. It only states that "</a:t>
            </a:r>
            <a:r>
              <a:rPr lang="en-US" dirty="0">
                <a:solidFill>
                  <a:schemeClr val="bg1"/>
                </a:solidFill>
              </a:rPr>
              <a:t>there is no specific number of words, lines, or notes that may safely be taken without permission</a:t>
            </a:r>
            <a:r>
              <a:rPr lang="en-US" dirty="0"/>
              <a:t>." When using someone else's work, it's best to always give credit where credit's </a:t>
            </a:r>
            <a:r>
              <a:rPr lang="en-US" dirty="0" smtClean="0"/>
              <a:t>due (that is, </a:t>
            </a:r>
            <a:r>
              <a:rPr lang="en-US" dirty="0" smtClean="0">
                <a:solidFill>
                  <a:schemeClr val="bg1"/>
                </a:solidFill>
              </a:rPr>
              <a:t>attribution and documentation</a:t>
            </a:r>
            <a:r>
              <a:rPr lang="en-US" dirty="0" smtClean="0"/>
              <a:t>), </a:t>
            </a:r>
            <a:r>
              <a:rPr lang="en-US" dirty="0"/>
              <a:t>even if using only a small part. </a:t>
            </a:r>
            <a:r>
              <a:rPr lang="en-US" dirty="0">
                <a:solidFill>
                  <a:schemeClr val="bg1"/>
                </a:solidFill>
              </a:rPr>
              <a:t>If you're unsure, then ask for permission</a:t>
            </a:r>
            <a:r>
              <a:rPr lang="en-US" dirty="0" smtClean="0">
                <a:solidFill>
                  <a:schemeClr val="bg1"/>
                </a:solidFill>
              </a:rPr>
              <a:t>.</a:t>
            </a:r>
          </a:p>
          <a:p>
            <a:pPr marL="0" indent="0">
              <a:buNone/>
            </a:pPr>
            <a:endParaRPr lang="en-US" dirty="0"/>
          </a:p>
          <a:p>
            <a:pPr marL="0" indent="0">
              <a:buNone/>
            </a:pPr>
            <a:r>
              <a:rPr lang="en-US" dirty="0" smtClean="0"/>
              <a:t>It’s worth noting that </a:t>
            </a:r>
            <a:r>
              <a:rPr lang="en-US" dirty="0" smtClean="0">
                <a:solidFill>
                  <a:schemeClr val="bg1"/>
                </a:solidFill>
              </a:rPr>
              <a:t>APA format has its own ideas about what a limited portion is</a:t>
            </a:r>
            <a:r>
              <a:rPr lang="en-US" dirty="0" smtClean="0"/>
              <a:t> and recommends that 500 words or less is safely within fair use. Beyond that, permissions should be obtained. But APA does not necessarily address other formats (e.g., images or music) and how much would qualify as fair use or abuse of fair use (i.e., copyright infringement).</a:t>
            </a:r>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4982" y="623279"/>
            <a:ext cx="1210887" cy="1210887"/>
          </a:xfrm>
          <a:prstGeom prst="rect">
            <a:avLst/>
          </a:prstGeom>
        </p:spPr>
      </p:pic>
    </p:spTree>
    <p:extLst>
      <p:ext uri="{BB962C8B-B14F-4D97-AF65-F5344CB8AC3E}">
        <p14:creationId xmlns:p14="http://schemas.microsoft.com/office/powerpoint/2010/main" val="4239668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Creative Commons Licensing?</a:t>
            </a:r>
            <a:endParaRPr lang="en-US" dirty="0"/>
          </a:p>
        </p:txBody>
      </p:sp>
      <p:sp>
        <p:nvSpPr>
          <p:cNvPr id="3" name="Content Placeholder 2"/>
          <p:cNvSpPr>
            <a:spLocks noGrp="1"/>
          </p:cNvSpPr>
          <p:nvPr>
            <p:ph idx="1"/>
          </p:nvPr>
        </p:nvSpPr>
        <p:spPr>
          <a:xfrm>
            <a:off x="340821" y="2178931"/>
            <a:ext cx="11446626" cy="4304996"/>
          </a:xfrm>
        </p:spPr>
        <p:txBody>
          <a:bodyPr>
            <a:normAutofit/>
          </a:bodyPr>
          <a:lstStyle/>
          <a:p>
            <a:r>
              <a:rPr lang="en-US" dirty="0"/>
              <a:t>Creative Commons Licenses (CCLs) are “</a:t>
            </a:r>
            <a:r>
              <a:rPr lang="en-US" dirty="0">
                <a:solidFill>
                  <a:schemeClr val="bg1"/>
                </a:solidFill>
              </a:rPr>
              <a:t>legal tools that creators and other rights holders can use to offer certain usage rights to the public, while reserving other rights</a:t>
            </a:r>
            <a:r>
              <a:rPr lang="en-US" dirty="0"/>
              <a:t>” (Creative Commons, </a:t>
            </a:r>
            <a:r>
              <a:rPr lang="en-US" dirty="0" err="1" smtClean="0"/>
              <a:t>n.d.b</a:t>
            </a:r>
            <a:r>
              <a:rPr lang="en-US" dirty="0" smtClean="0"/>
              <a:t>).</a:t>
            </a:r>
            <a:endParaRPr lang="en-US" dirty="0"/>
          </a:p>
          <a:p>
            <a:r>
              <a:rPr lang="en-US" dirty="0" smtClean="0"/>
              <a:t>CCL is *not* anti-copyright; in fact, it is built on the fundamentals of copyright. Creative Commons (</a:t>
            </a:r>
            <a:r>
              <a:rPr lang="en-US" dirty="0" err="1" smtClean="0"/>
              <a:t>n.d.b</a:t>
            </a:r>
            <a:r>
              <a:rPr lang="en-US" dirty="0" smtClean="0"/>
              <a:t>) wants to “</a:t>
            </a:r>
            <a:r>
              <a:rPr lang="en-US" dirty="0" smtClean="0">
                <a:solidFill>
                  <a:schemeClr val="bg1"/>
                </a:solidFill>
              </a:rPr>
              <a:t>help </a:t>
            </a:r>
            <a:r>
              <a:rPr lang="en-US" dirty="0">
                <a:solidFill>
                  <a:schemeClr val="bg1"/>
                </a:solidFill>
              </a:rPr>
              <a:t>those who want to encourage reuse of their works by offering them for use under generous, standardized terms; those who want to make creative uses of works; and those who want to benefit from this </a:t>
            </a:r>
            <a:r>
              <a:rPr lang="en-US" dirty="0" smtClean="0">
                <a:solidFill>
                  <a:schemeClr val="bg1"/>
                </a:solidFill>
              </a:rPr>
              <a:t>symbiosis</a:t>
            </a:r>
            <a:r>
              <a:rPr lang="en-US" dirty="0" smtClean="0"/>
              <a:t>.”</a:t>
            </a:r>
          </a:p>
          <a:p>
            <a:r>
              <a:rPr lang="en-US" dirty="0" smtClean="0"/>
              <a:t>Functionally, CCL allows creators to </a:t>
            </a:r>
            <a:r>
              <a:rPr lang="en-US" dirty="0" smtClean="0">
                <a:solidFill>
                  <a:schemeClr val="bg1"/>
                </a:solidFill>
              </a:rPr>
              <a:t>offer a spectrum of options ranging from retaining all the rights commonly associated with copyright and giving up all rights (that is, public domain)</a:t>
            </a:r>
            <a:r>
              <a:rPr lang="en-US" dirty="0" smtClean="0"/>
              <a:t>. Creative Commons calls this approach “Some Rights Reserved.”</a:t>
            </a:r>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48110" y="753228"/>
            <a:ext cx="1119375" cy="1119375"/>
          </a:xfrm>
          <a:prstGeom prst="rect">
            <a:avLst/>
          </a:prstGeom>
        </p:spPr>
      </p:pic>
    </p:spTree>
    <p:extLst>
      <p:ext uri="{BB962C8B-B14F-4D97-AF65-F5344CB8AC3E}">
        <p14:creationId xmlns:p14="http://schemas.microsoft.com/office/powerpoint/2010/main" val="409344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CCL</a:t>
            </a:r>
            <a:endParaRPr lang="en-US" dirty="0"/>
          </a:p>
        </p:txBody>
      </p:sp>
      <p:sp>
        <p:nvSpPr>
          <p:cNvPr id="3" name="Content Placeholder 2"/>
          <p:cNvSpPr>
            <a:spLocks noGrp="1"/>
          </p:cNvSpPr>
          <p:nvPr>
            <p:ph idx="1"/>
          </p:nvPr>
        </p:nvSpPr>
        <p:spPr>
          <a:xfrm>
            <a:off x="290945" y="2136370"/>
            <a:ext cx="11538066" cy="4172989"/>
          </a:xfrm>
        </p:spPr>
        <p:txBody>
          <a:bodyPr>
            <a:normAutofit/>
          </a:bodyPr>
          <a:lstStyle/>
          <a:p>
            <a:pPr marL="0" indent="0">
              <a:buNone/>
            </a:pPr>
            <a:r>
              <a:rPr lang="en-US" dirty="0" smtClean="0"/>
              <a:t>There are </a:t>
            </a:r>
            <a:r>
              <a:rPr lang="en-US" dirty="0" smtClean="0">
                <a:solidFill>
                  <a:schemeClr val="bg1"/>
                </a:solidFill>
              </a:rPr>
              <a:t>six (6) Creative Commons licenses</a:t>
            </a:r>
            <a:r>
              <a:rPr lang="en-US" dirty="0" smtClean="0"/>
              <a:t>:</a:t>
            </a:r>
          </a:p>
          <a:p>
            <a:r>
              <a:rPr lang="en-US" dirty="0" smtClean="0">
                <a:solidFill>
                  <a:schemeClr val="bg1"/>
                </a:solidFill>
              </a:rPr>
              <a:t>Attribution (CC BY)</a:t>
            </a:r>
            <a:r>
              <a:rPr lang="en-US" dirty="0" smtClean="0"/>
              <a:t>: other people can take your work and “distribute, remix, tweak, and build upon” that work, even commercially, but they must credit you for the original work (Creative Commons, </a:t>
            </a:r>
            <a:r>
              <a:rPr lang="en-US" dirty="0" err="1" smtClean="0"/>
              <a:t>n.d.a</a:t>
            </a:r>
            <a:r>
              <a:rPr lang="en-US" dirty="0" smtClean="0"/>
              <a:t>).</a:t>
            </a:r>
          </a:p>
          <a:p>
            <a:r>
              <a:rPr lang="en-US" dirty="0" smtClean="0">
                <a:solidFill>
                  <a:schemeClr val="bg1"/>
                </a:solidFill>
              </a:rPr>
              <a:t>Attribution-</a:t>
            </a:r>
            <a:r>
              <a:rPr lang="en-US" dirty="0" err="1" smtClean="0">
                <a:solidFill>
                  <a:schemeClr val="bg1"/>
                </a:solidFill>
              </a:rPr>
              <a:t>ShareAlike</a:t>
            </a:r>
            <a:r>
              <a:rPr lang="en-US" dirty="0" smtClean="0">
                <a:solidFill>
                  <a:schemeClr val="bg1"/>
                </a:solidFill>
              </a:rPr>
              <a:t> (CC BY-SA</a:t>
            </a:r>
            <a:r>
              <a:rPr lang="en-US" smtClean="0">
                <a:solidFill>
                  <a:schemeClr val="bg1"/>
                </a:solidFill>
              </a:rPr>
              <a:t>)</a:t>
            </a:r>
            <a:r>
              <a:rPr lang="en-US" smtClean="0"/>
              <a:t>: Similar to </a:t>
            </a:r>
            <a:r>
              <a:rPr lang="en-US" dirty="0" smtClean="0"/>
              <a:t>Attribution in what others can do with your original work and giving you credit BUT the remixers must also license what they create using the same terms. Creative Commons (</a:t>
            </a:r>
            <a:r>
              <a:rPr lang="en-US" dirty="0" err="1" smtClean="0"/>
              <a:t>n.d.a</a:t>
            </a:r>
            <a:r>
              <a:rPr lang="en-US" dirty="0" smtClean="0"/>
              <a:t>) compares this practice to “’</a:t>
            </a:r>
            <a:r>
              <a:rPr lang="en-US" dirty="0" err="1" smtClean="0"/>
              <a:t>copyleft</a:t>
            </a:r>
            <a:r>
              <a:rPr lang="en-US" dirty="0" smtClean="0"/>
              <a:t>’ free and open source software licenses.”</a:t>
            </a:r>
          </a:p>
          <a:p>
            <a:r>
              <a:rPr lang="en-US" dirty="0" smtClean="0">
                <a:solidFill>
                  <a:schemeClr val="bg1"/>
                </a:solidFill>
              </a:rPr>
              <a:t>Attribution-No Derivatives (CC BY-ND)</a:t>
            </a:r>
            <a:r>
              <a:rPr lang="en-US" dirty="0" smtClean="0"/>
              <a:t>: This license permits both commercial and non-commercial redistribution of your work, but the work cannot be changed and must remain in its entirety, and credit must be made to you. </a:t>
            </a:r>
          </a:p>
          <a:p>
            <a:pPr marL="0" indent="0">
              <a:buNone/>
            </a:pPr>
            <a:endParaRPr lang="en-US" dirty="0" smtClean="0"/>
          </a:p>
          <a:p>
            <a:endParaRPr lang="en-US" dirty="0" smtClean="0"/>
          </a:p>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48110" y="753228"/>
            <a:ext cx="1119375" cy="1119375"/>
          </a:xfrm>
          <a:prstGeom prst="rect">
            <a:avLst/>
          </a:prstGeom>
        </p:spPr>
      </p:pic>
    </p:spTree>
    <p:extLst>
      <p:ext uri="{BB962C8B-B14F-4D97-AF65-F5344CB8AC3E}">
        <p14:creationId xmlns:p14="http://schemas.microsoft.com/office/powerpoint/2010/main" val="215914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CCL</a:t>
            </a:r>
            <a:endParaRPr lang="en-US" dirty="0"/>
          </a:p>
        </p:txBody>
      </p:sp>
      <p:sp>
        <p:nvSpPr>
          <p:cNvPr id="3" name="Content Placeholder 2"/>
          <p:cNvSpPr>
            <a:spLocks noGrp="1"/>
          </p:cNvSpPr>
          <p:nvPr>
            <p:ph idx="1"/>
          </p:nvPr>
        </p:nvSpPr>
        <p:spPr>
          <a:xfrm>
            <a:off x="490451" y="2244436"/>
            <a:ext cx="11130742" cy="4397433"/>
          </a:xfrm>
        </p:spPr>
        <p:txBody>
          <a:bodyPr>
            <a:normAutofit/>
          </a:bodyPr>
          <a:lstStyle/>
          <a:p>
            <a:r>
              <a:rPr lang="en-US" dirty="0" smtClean="0">
                <a:solidFill>
                  <a:schemeClr val="bg1"/>
                </a:solidFill>
              </a:rPr>
              <a:t>Attribution-Noncommercial (CC BY-NC)</a:t>
            </a:r>
            <a:r>
              <a:rPr lang="en-US" dirty="0" smtClean="0"/>
              <a:t>: Other people can build on, remix, and tweak your work but only for non-commercial purposes; their new works must credit your original work and also be non-commercial. However, any of their derivative works do not have to be licensed on the same terms.</a:t>
            </a:r>
          </a:p>
          <a:p>
            <a:r>
              <a:rPr lang="en-US" dirty="0" smtClean="0">
                <a:solidFill>
                  <a:schemeClr val="bg1"/>
                </a:solidFill>
              </a:rPr>
              <a:t>Attribution-Noncommercial-</a:t>
            </a:r>
            <a:r>
              <a:rPr lang="en-US" dirty="0" err="1" smtClean="0">
                <a:solidFill>
                  <a:schemeClr val="bg1"/>
                </a:solidFill>
              </a:rPr>
              <a:t>ShareAlike</a:t>
            </a:r>
            <a:r>
              <a:rPr lang="en-US" dirty="0" smtClean="0">
                <a:solidFill>
                  <a:schemeClr val="bg1"/>
                </a:solidFill>
              </a:rPr>
              <a:t> (CC BY-NC-SA)</a:t>
            </a:r>
            <a:r>
              <a:rPr lang="en-US" dirty="0" smtClean="0"/>
              <a:t>: Other people can build on, remix, and tweak your work but only non-commercially; they must credit your original work and license their new works under the same terms.</a:t>
            </a:r>
          </a:p>
          <a:p>
            <a:r>
              <a:rPr lang="en-US" dirty="0" smtClean="0">
                <a:solidFill>
                  <a:schemeClr val="bg1"/>
                </a:solidFill>
              </a:rPr>
              <a:t>Attribution-Noncommercial-</a:t>
            </a:r>
            <a:r>
              <a:rPr lang="en-US" dirty="0" err="1" smtClean="0">
                <a:solidFill>
                  <a:schemeClr val="bg1"/>
                </a:solidFill>
              </a:rPr>
              <a:t>NoDerivatives</a:t>
            </a:r>
            <a:r>
              <a:rPr lang="en-US" dirty="0" smtClean="0">
                <a:solidFill>
                  <a:schemeClr val="bg1"/>
                </a:solidFill>
              </a:rPr>
              <a:t> (CC BY-NC-ND)</a:t>
            </a:r>
            <a:r>
              <a:rPr lang="en-US" dirty="0" smtClean="0"/>
              <a:t>: This is the most restrictive of the CCLs. Other people can download your creations and share them provided they credit you. However, they can’t modify your works at all or use them commercially. </a:t>
            </a: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4983" y="714791"/>
            <a:ext cx="1119375" cy="1119375"/>
          </a:xfrm>
          <a:prstGeom prst="rect">
            <a:avLst/>
          </a:prstGeom>
        </p:spPr>
      </p:pic>
    </p:spTree>
    <p:extLst>
      <p:ext uri="{BB962C8B-B14F-4D97-AF65-F5344CB8AC3E}">
        <p14:creationId xmlns:p14="http://schemas.microsoft.com/office/powerpoint/2010/main" val="291709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413</TotalTime>
  <Words>1505</Words>
  <Application>Microsoft Office PowerPoint</Application>
  <PresentationFormat>Widescreen</PresentationFormat>
  <Paragraphs>94</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Trebuchet MS</vt:lpstr>
      <vt:lpstr>Berlin</vt:lpstr>
      <vt:lpstr>Copyright, Fair Use, and Creative Commons Licensing</vt:lpstr>
      <vt:lpstr>Session Overview</vt:lpstr>
      <vt:lpstr>What *IS* Copyright?</vt:lpstr>
      <vt:lpstr>More on Copyright</vt:lpstr>
      <vt:lpstr>What *IS* Fair Use?</vt:lpstr>
      <vt:lpstr>More on Fair Use</vt:lpstr>
      <vt:lpstr>What *IS* Creative Commons Licensing?</vt:lpstr>
      <vt:lpstr>More on CCL</vt:lpstr>
      <vt:lpstr>More on CCL</vt:lpstr>
      <vt:lpstr>CCL Spectrum of Openness</vt:lpstr>
      <vt:lpstr>How Do They Work?</vt:lpstr>
      <vt:lpstr>How Do I Stay Compliant with Each?</vt:lpstr>
      <vt:lpstr>PowerPoint Presentation</vt:lpstr>
      <vt:lpstr>PowerPoint Presentation</vt:lpstr>
      <vt:lpstr>References</vt:lpstr>
      <vt:lpstr>Thanks for coming and participating!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Fair Use, and Creative Commons Licensing</dc:title>
  <dc:creator>Megan Lowe</dc:creator>
  <cp:lastModifiedBy>Megan Lowe</cp:lastModifiedBy>
  <cp:revision>52</cp:revision>
  <dcterms:created xsi:type="dcterms:W3CDTF">2018-10-30T14:30:03Z</dcterms:created>
  <dcterms:modified xsi:type="dcterms:W3CDTF">2018-11-07T17:43:40Z</dcterms:modified>
</cp:coreProperties>
</file>