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5" r:id="rId31"/>
    <p:sldId id="288" r:id="rId32"/>
    <p:sldId id="289" r:id="rId33"/>
  </p:sldIdLst>
  <p:sldSz cx="9144000" cy="6858000" type="screen4x3"/>
  <p:notesSz cx="7019925" cy="930592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66"/>
    <a:srgbClr val="FF9966"/>
    <a:srgbClr val="CC9900"/>
    <a:srgbClr val="FFCC99"/>
    <a:srgbClr val="993300"/>
    <a:srgbClr val="FF33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48" y="2808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53927D41-6858-4221-ACC5-6A7EC3EE7A7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E5BAB91-7416-4204-932C-56CDD3E67C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2FFE42AF-F450-4CF3-8F47-B8E25D10E2C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70104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76400" y="19812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5348105-AE29-4F93-947C-50E1E0CC0E9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70104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76400" y="1981200"/>
            <a:ext cx="7010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6400" y="4114800"/>
            <a:ext cx="7010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986E5DF-DBFB-4467-81CA-6AF841FD6F7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3F5BF8B-2DBF-43F8-9EA9-7A67CB73F3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AC59279C-F744-4E60-A76B-E4987E16BCF2}"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37D55B98-4A1C-499E-A30A-ECB910E401A6}"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FF53B0D3-397A-4C73-BA60-02D0097425F7}"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886481AE-39EF-4C1A-BD97-E20506930D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D17100C2-ED94-460F-AF78-339C5653038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5DAF4F7-ED5C-458C-9506-58B78BDC8F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1B0E3966-BB62-4834-873E-B85996B6D8D0}"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90E9F672-A4E4-49EE-B40E-C84C65115F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4" r:id="rId1"/>
    <p:sldLayoutId id="2147483818" r:id="rId2"/>
    <p:sldLayoutId id="2147483825" r:id="rId3"/>
    <p:sldLayoutId id="2147483826" r:id="rId4"/>
    <p:sldLayoutId id="2147483827" r:id="rId5"/>
    <p:sldLayoutId id="2147483819" r:id="rId6"/>
    <p:sldLayoutId id="2147483828" r:id="rId7"/>
    <p:sldLayoutId id="2147483820" r:id="rId8"/>
    <p:sldLayoutId id="2147483829" r:id="rId9"/>
    <p:sldLayoutId id="2147483821" r:id="rId10"/>
    <p:sldLayoutId id="2147483830" r:id="rId11"/>
    <p:sldLayoutId id="2147483822" r:id="rId12"/>
    <p:sldLayoutId id="2147483823" r:id="rId13"/>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www.plagiarism.com/"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lib.runet.edu/tutorial/XI/plag.asp"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cti.itc.virginia.edu/~arch200/Images/SpatialTales/03.ht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library.indstate.edu/tools/tutorials/plagiarism/"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nasa.gov/topics/journeytomar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hyperlink" Target="http://www.ulm./edu/~low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hyperlink" Target="mailto:reference@ulm.edu"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copyright.gov/" TargetMode="External"/><Relationship Id="rId2" Type="http://schemas.openxmlformats.org/officeDocument/2006/relationships/hyperlink" Target="http://www.copyright.gov/title1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hyperlink" Target="http://catalog.ulm.edu/content.php?catoid=24&amp;navoid=2915&amp;hl=plagiarism&amp;returnto=search"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76200"/>
            <a:ext cx="7391400" cy="2057400"/>
          </a:xfrm>
        </p:spPr>
        <p:txBody>
          <a:bodyPr>
            <a:normAutofit/>
          </a:bodyPr>
          <a:lstStyle/>
          <a:p>
            <a:pPr algn="ctr" eaLnBrk="1" fontAlgn="auto" hangingPunct="1">
              <a:spcAft>
                <a:spcPts val="0"/>
              </a:spcAft>
              <a:defRPr/>
            </a:pPr>
            <a:r>
              <a:rPr lang="en-US" sz="5400" dirty="0" smtClean="0"/>
              <a:t>Plagiarism</a:t>
            </a:r>
            <a:br>
              <a:rPr lang="en-US" sz="5400" dirty="0" smtClean="0"/>
            </a:br>
            <a:r>
              <a:rPr lang="en-US" sz="3600" dirty="0" smtClean="0"/>
              <a:t>what it is and how to avoid it</a:t>
            </a:r>
          </a:p>
        </p:txBody>
      </p:sp>
      <p:sp>
        <p:nvSpPr>
          <p:cNvPr id="3075" name="Rectangle 3"/>
          <p:cNvSpPr>
            <a:spLocks noGrp="1" noChangeArrowheads="1"/>
          </p:cNvSpPr>
          <p:nvPr>
            <p:ph type="subTitle" idx="1"/>
          </p:nvPr>
        </p:nvSpPr>
        <p:spPr>
          <a:xfrm>
            <a:off x="2362200" y="6049963"/>
            <a:ext cx="6705600" cy="685800"/>
          </a:xfrm>
        </p:spPr>
        <p:txBody>
          <a:bodyPr>
            <a:normAutofit fontScale="92500"/>
          </a:bodyPr>
          <a:lstStyle/>
          <a:p>
            <a:pPr algn="ctr" eaLnBrk="1" fontAlgn="auto" hangingPunct="1">
              <a:spcAft>
                <a:spcPts val="0"/>
              </a:spcAft>
              <a:buFont typeface="Wingdings"/>
              <a:buNone/>
              <a:defRPr/>
            </a:pPr>
            <a:r>
              <a:rPr lang="en-US" dirty="0" smtClean="0"/>
              <a:t>Presented by the ULM Library Reference Department</a:t>
            </a:r>
          </a:p>
        </p:txBody>
      </p:sp>
      <p:pic>
        <p:nvPicPr>
          <p:cNvPr id="9220" name="Picture 9" descr="http://blogs.fit.edu/wp-content/uploads/2012/04/bart-simpson-plagiarize.png"/>
          <p:cNvPicPr>
            <a:picLocks noChangeAspect="1" noChangeArrowheads="1"/>
          </p:cNvPicPr>
          <p:nvPr/>
        </p:nvPicPr>
        <p:blipFill>
          <a:blip r:embed="rId2" cstate="print"/>
          <a:srcRect/>
          <a:stretch>
            <a:fillRect/>
          </a:stretch>
        </p:blipFill>
        <p:spPr bwMode="auto">
          <a:xfrm>
            <a:off x="2133600" y="2209800"/>
            <a:ext cx="4714875" cy="3286125"/>
          </a:xfrm>
          <a:prstGeom prst="rect">
            <a:avLst/>
          </a:prstGeom>
          <a:noFill/>
          <a:ln w="9525">
            <a:noFill/>
            <a:miter lim="800000"/>
            <a:headEnd/>
            <a:tailEnd/>
          </a:ln>
        </p:spPr>
      </p:pic>
      <p:pic>
        <p:nvPicPr>
          <p:cNvPr id="5" name="Picture 2" descr="Creative Commons Licen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6172200"/>
            <a:ext cx="1140341" cy="4017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152400"/>
            <a:ext cx="7010400" cy="1295400"/>
          </a:xfrm>
        </p:spPr>
        <p:txBody>
          <a:bodyPr/>
          <a:lstStyle/>
          <a:p>
            <a:pPr eaLnBrk="1" hangingPunct="1"/>
            <a:r>
              <a:rPr lang="en-US" smtClean="0"/>
              <a:t>Copying: An Example</a:t>
            </a:r>
          </a:p>
        </p:txBody>
      </p:sp>
      <p:sp>
        <p:nvSpPr>
          <p:cNvPr id="18435" name="Rectangle 4"/>
          <p:cNvSpPr>
            <a:spLocks noGrp="1" noChangeArrowheads="1"/>
          </p:cNvSpPr>
          <p:nvPr>
            <p:ph type="body" sz="half" idx="1"/>
          </p:nvPr>
        </p:nvSpPr>
        <p:spPr>
          <a:xfrm>
            <a:off x="228600" y="1905000"/>
            <a:ext cx="8458200" cy="1981200"/>
          </a:xfrm>
        </p:spPr>
        <p:txBody>
          <a:bodyPr/>
          <a:lstStyle/>
          <a:p>
            <a:pPr eaLnBrk="1" hangingPunct="1">
              <a:buFont typeface="Wingdings" pitchFamily="2" charset="2"/>
              <a:buNone/>
            </a:pPr>
            <a:r>
              <a:rPr lang="en-US" sz="2400" smtClean="0"/>
              <a:t>    This one is pretty straightforward. If a writer copies, word for word, the text from Dr. Zimbardo's book and does </a:t>
            </a:r>
            <a:r>
              <a:rPr lang="en-US" sz="2400" u="sng" smtClean="0"/>
              <a:t>not</a:t>
            </a:r>
            <a:r>
              <a:rPr lang="en-US" sz="2400" smtClean="0"/>
              <a:t> acknowledge in any way that it was Dr. Zimbardo's work, the writer has committed plagiarism.</a:t>
            </a:r>
          </a:p>
          <a:p>
            <a:pPr eaLnBrk="1" hangingPunct="1">
              <a:buFont typeface="Wingdings" pitchFamily="2" charset="2"/>
              <a:buNone/>
            </a:pPr>
            <a:endParaRPr lang="en-US" sz="2400" smtClean="0"/>
          </a:p>
        </p:txBody>
      </p:sp>
      <p:pic>
        <p:nvPicPr>
          <p:cNvPr id="18436" name="Picture 5">
            <a:hlinkClick r:id="rId2"/>
          </p:cNvPr>
          <p:cNvPicPr>
            <a:picLocks noGrp="1" noChangeAspect="1" noChangeArrowheads="1"/>
          </p:cNvPicPr>
          <p:nvPr>
            <p:ph sz="half" idx="2"/>
          </p:nvPr>
        </p:nvPicPr>
        <p:blipFill>
          <a:blip r:embed="rId3" cstate="print"/>
          <a:srcRect/>
          <a:stretch>
            <a:fillRect/>
          </a:stretch>
        </p:blipFill>
        <p:spPr>
          <a:xfrm>
            <a:off x="3457575" y="3886200"/>
            <a:ext cx="2638425" cy="22860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228600"/>
            <a:ext cx="7010400" cy="1295400"/>
          </a:xfrm>
        </p:spPr>
        <p:txBody>
          <a:bodyPr/>
          <a:lstStyle/>
          <a:p>
            <a:pPr eaLnBrk="1" hangingPunct="1"/>
            <a:r>
              <a:rPr lang="en-US" smtClean="0"/>
              <a:t>Types: Patchwork Plagiarism</a:t>
            </a:r>
          </a:p>
        </p:txBody>
      </p:sp>
      <p:sp>
        <p:nvSpPr>
          <p:cNvPr id="13315" name="Rectangle 4"/>
          <p:cNvSpPr>
            <a:spLocks noGrp="1" noChangeArrowheads="1"/>
          </p:cNvSpPr>
          <p:nvPr>
            <p:ph type="body" sz="half" idx="1"/>
          </p:nvPr>
        </p:nvSpPr>
        <p:spPr>
          <a:xfrm>
            <a:off x="0" y="1828800"/>
            <a:ext cx="5638800" cy="4724400"/>
          </a:xfrm>
        </p:spPr>
        <p:txBody>
          <a:bodyPr>
            <a:normAutofit/>
          </a:bodyPr>
          <a:lstStyle/>
          <a:p>
            <a:pPr marL="320040" indent="-320040" eaLnBrk="1" fontAlgn="auto" hangingPunct="1">
              <a:lnSpc>
                <a:spcPct val="90000"/>
              </a:lnSpc>
              <a:spcAft>
                <a:spcPts val="0"/>
              </a:spcAft>
              <a:buFont typeface="Wingdings" pitchFamily="2" charset="2"/>
              <a:buNone/>
              <a:defRPr/>
            </a:pPr>
            <a:r>
              <a:rPr lang="en-US" sz="2600" b="1" dirty="0" smtClean="0"/>
              <a:t>    </a:t>
            </a:r>
            <a:r>
              <a:rPr lang="en-US" sz="2600" dirty="0" smtClean="0">
                <a:latin typeface="+mj-lt"/>
              </a:rPr>
              <a:t>The second kind of plagiarism is similar to copying and is perhaps the second most common type of plagiarism: </a:t>
            </a:r>
            <a:r>
              <a:rPr lang="en-US" sz="2600" b="1" dirty="0" smtClean="0">
                <a:solidFill>
                  <a:schemeClr val="accent1"/>
                </a:solidFill>
                <a:latin typeface="+mj-lt"/>
              </a:rPr>
              <a:t>patchwork plagiarism</a:t>
            </a:r>
            <a:r>
              <a:rPr lang="en-US" sz="2600" dirty="0" smtClean="0">
                <a:latin typeface="+mj-lt"/>
              </a:rPr>
              <a:t>. This occurs when the plagiarizer borrows the "phrases and clauses from the original source and weaves them into his own writing" (</a:t>
            </a:r>
            <a:r>
              <a:rPr lang="en-US" sz="2600" dirty="0" smtClean="0">
                <a:latin typeface="+mj-lt"/>
                <a:hlinkClick r:id="rId2"/>
              </a:rPr>
              <a:t>McConnell Library, Radford University</a:t>
            </a:r>
            <a:r>
              <a:rPr lang="en-US" sz="2600" dirty="0" smtClean="0">
                <a:latin typeface="+mj-lt"/>
              </a:rPr>
              <a:t>) without putting the phrases in quotation marks or citing the author.</a:t>
            </a:r>
          </a:p>
          <a:p>
            <a:pPr marL="320040" indent="-320040" eaLnBrk="1" fontAlgn="auto" hangingPunct="1">
              <a:lnSpc>
                <a:spcPct val="90000"/>
              </a:lnSpc>
              <a:spcAft>
                <a:spcPts val="0"/>
              </a:spcAft>
              <a:buFont typeface="Wingdings" pitchFamily="2" charset="2"/>
              <a:buNone/>
              <a:defRPr/>
            </a:pPr>
            <a:endParaRPr lang="en-US" sz="2600" dirty="0" smtClean="0"/>
          </a:p>
        </p:txBody>
      </p:sp>
      <p:pic>
        <p:nvPicPr>
          <p:cNvPr id="19460" name="Picture 5"/>
          <p:cNvPicPr>
            <a:picLocks noGrp="1" noChangeAspect="1" noChangeArrowheads="1"/>
          </p:cNvPicPr>
          <p:nvPr>
            <p:ph sz="half" idx="2"/>
          </p:nvPr>
        </p:nvPicPr>
        <p:blipFill>
          <a:blip r:embed="rId3" cstate="print"/>
          <a:srcRect/>
          <a:stretch>
            <a:fillRect/>
          </a:stretch>
        </p:blipFill>
        <p:spPr>
          <a:xfrm>
            <a:off x="5791200" y="1981200"/>
            <a:ext cx="3111500" cy="37338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12775" y="228600"/>
            <a:ext cx="8153400" cy="990600"/>
          </a:xfrm>
        </p:spPr>
        <p:txBody>
          <a:bodyPr/>
          <a:lstStyle/>
          <a:p>
            <a:pPr eaLnBrk="1" hangingPunct="1"/>
            <a:r>
              <a:rPr lang="en-US" smtClean="0"/>
              <a:t>Patchwork: An Example</a:t>
            </a:r>
          </a:p>
        </p:txBody>
      </p:sp>
      <p:sp>
        <p:nvSpPr>
          <p:cNvPr id="14339" name="Rectangle 6"/>
          <p:cNvSpPr>
            <a:spLocks noGrp="1" noChangeArrowheads="1"/>
          </p:cNvSpPr>
          <p:nvPr>
            <p:ph sz="quarter" idx="1"/>
          </p:nvPr>
        </p:nvSpPr>
        <p:spPr>
          <a:xfrm>
            <a:off x="304800" y="1905000"/>
            <a:ext cx="8534400" cy="4114800"/>
          </a:xfrm>
        </p:spPr>
        <p:txBody>
          <a:bodyPr>
            <a:normAutofit lnSpcReduction="10000"/>
          </a:bodyPr>
          <a:lstStyle/>
          <a:p>
            <a:pPr marL="320040" indent="-320040" eaLnBrk="1" fontAlgn="auto" hangingPunct="1">
              <a:spcAft>
                <a:spcPts val="0"/>
              </a:spcAft>
              <a:buFont typeface="Wingdings" pitchFamily="2" charset="2"/>
              <a:buNone/>
              <a:defRPr/>
            </a:pPr>
            <a:r>
              <a:rPr lang="en-US" sz="2800" b="1" dirty="0" smtClean="0">
                <a:latin typeface="Century Gothic" pitchFamily="34" charset="0"/>
              </a:rPr>
              <a:t>   </a:t>
            </a:r>
            <a:r>
              <a:rPr lang="en-US" sz="2800" dirty="0" smtClean="0"/>
              <a:t>With regard to children, </a:t>
            </a:r>
            <a:r>
              <a:rPr lang="en-US" sz="2800" i="1" dirty="0" smtClean="0">
                <a:solidFill>
                  <a:srgbClr val="FF0000"/>
                </a:solidFill>
              </a:rPr>
              <a:t>they are totally insensitive to their parents' shyness</a:t>
            </a:r>
            <a:r>
              <a:rPr lang="en-US" sz="2800" dirty="0" smtClean="0"/>
              <a:t>. Rare is the child who labels a parent shy. It is easy to understand this, since the parents are in </a:t>
            </a:r>
            <a:r>
              <a:rPr lang="en-US" sz="2800" i="1" dirty="0" smtClean="0">
                <a:solidFill>
                  <a:srgbClr val="FF0000"/>
                </a:solidFill>
              </a:rPr>
              <a:t>positions of control and authority</a:t>
            </a:r>
            <a:r>
              <a:rPr lang="en-US" sz="2800" dirty="0" smtClean="0"/>
              <a:t> in their own homes and may not necessarily </a:t>
            </a:r>
            <a:r>
              <a:rPr lang="en-US" sz="2800" dirty="0" smtClean="0">
                <a:solidFill>
                  <a:srgbClr val="FF0000"/>
                </a:solidFill>
              </a:rPr>
              <a:t>show </a:t>
            </a:r>
            <a:r>
              <a:rPr lang="en-US" sz="2800" i="1" dirty="0" smtClean="0">
                <a:solidFill>
                  <a:srgbClr val="FF0000"/>
                </a:solidFill>
              </a:rPr>
              <a:t>their shy side to their children</a:t>
            </a:r>
            <a:r>
              <a:rPr lang="en-US" sz="2800" dirty="0" smtClean="0"/>
              <a:t>. Moreover, since shyness is viewed as unfavorable by most children, </a:t>
            </a:r>
            <a:r>
              <a:rPr lang="en-US" sz="2800" i="1" dirty="0" smtClean="0">
                <a:solidFill>
                  <a:srgbClr val="FF0000"/>
                </a:solidFill>
              </a:rPr>
              <a:t>it may be threatening</a:t>
            </a:r>
            <a:r>
              <a:rPr lang="en-US" sz="2800" dirty="0" smtClean="0">
                <a:solidFill>
                  <a:srgbClr val="FF0000"/>
                </a:solidFill>
              </a:rPr>
              <a:t> </a:t>
            </a:r>
            <a:r>
              <a:rPr lang="en-US" sz="2800" dirty="0" smtClean="0"/>
              <a:t>for them to think of their parents in that light. During the formative years, the parent is </a:t>
            </a:r>
            <a:r>
              <a:rPr lang="en-US" sz="2800" i="1" dirty="0" smtClean="0">
                <a:solidFill>
                  <a:srgbClr val="FF0000"/>
                </a:solidFill>
              </a:rPr>
              <a:t>idealized as all-knowing and all-powerful -- not dumb, ugly, or weak</a:t>
            </a:r>
            <a:r>
              <a:rPr lang="en-US" sz="2800" dirty="0" smtClean="0"/>
              <a:t>.</a:t>
            </a:r>
          </a:p>
          <a:p>
            <a:pPr marL="320040" indent="-320040" eaLnBrk="1" fontAlgn="auto" hangingPunct="1">
              <a:spcAft>
                <a:spcPts val="0"/>
              </a:spcAft>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228600"/>
            <a:ext cx="7010400" cy="1295400"/>
          </a:xfrm>
        </p:spPr>
        <p:txBody>
          <a:bodyPr/>
          <a:lstStyle/>
          <a:p>
            <a:pPr eaLnBrk="1" hangingPunct="1"/>
            <a:r>
              <a:rPr lang="en-US" smtClean="0"/>
              <a:t>Patchwork: An Example</a:t>
            </a:r>
          </a:p>
        </p:txBody>
      </p:sp>
      <p:sp>
        <p:nvSpPr>
          <p:cNvPr id="21507" name="Rectangle 4"/>
          <p:cNvSpPr>
            <a:spLocks noGrp="1" noChangeArrowheads="1"/>
          </p:cNvSpPr>
          <p:nvPr>
            <p:ph type="body" sz="half" idx="1"/>
          </p:nvPr>
        </p:nvSpPr>
        <p:spPr>
          <a:xfrm>
            <a:off x="228600" y="1828800"/>
            <a:ext cx="8458200" cy="2286000"/>
          </a:xfrm>
        </p:spPr>
        <p:txBody>
          <a:bodyPr/>
          <a:lstStyle/>
          <a:p>
            <a:pPr eaLnBrk="1" hangingPunct="1">
              <a:buFont typeface="Wingdings" pitchFamily="2" charset="2"/>
              <a:buNone/>
            </a:pPr>
            <a:r>
              <a:rPr lang="en-US" sz="2400" smtClean="0">
                <a:latin typeface="Century Gothic" pitchFamily="34" charset="0"/>
              </a:rPr>
              <a:t>    </a:t>
            </a:r>
            <a:r>
              <a:rPr lang="en-US" sz="2800" smtClean="0"/>
              <a:t>Now, had the "author" of this passage put the colored phrases in quotation marks and added a citation after the quotation, like (Zimbardo 62), the "author" would have been safe. Without the quotation marks and the proper citation, the "author" has committed plagiarism.</a:t>
            </a:r>
            <a:endParaRPr lang="en-US" sz="2300" smtClean="0"/>
          </a:p>
          <a:p>
            <a:pPr eaLnBrk="1" hangingPunct="1">
              <a:buFont typeface="Wingdings" pitchFamily="2" charset="2"/>
              <a:buNone/>
            </a:pPr>
            <a:endParaRPr lang="en-US" sz="2300" smtClean="0"/>
          </a:p>
        </p:txBody>
      </p:sp>
      <p:pic>
        <p:nvPicPr>
          <p:cNvPr id="21508" name="Picture 6" descr="MCj03564830000[1]"/>
          <p:cNvPicPr>
            <a:picLocks noGrp="1" noChangeAspect="1" noChangeArrowheads="1"/>
          </p:cNvPicPr>
          <p:nvPr>
            <p:ph sz="half" idx="2"/>
          </p:nvPr>
        </p:nvPicPr>
        <p:blipFill>
          <a:blip r:embed="rId2" cstate="print"/>
          <a:srcRect/>
          <a:stretch>
            <a:fillRect/>
          </a:stretch>
        </p:blipFill>
        <p:spPr>
          <a:xfrm>
            <a:off x="3429000" y="4191000"/>
            <a:ext cx="2505075" cy="2192338"/>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228600"/>
            <a:ext cx="7010400" cy="1295400"/>
          </a:xfrm>
        </p:spPr>
        <p:txBody>
          <a:bodyPr/>
          <a:lstStyle/>
          <a:p>
            <a:pPr eaLnBrk="1" hangingPunct="1"/>
            <a:r>
              <a:rPr lang="en-US" sz="4000" smtClean="0"/>
              <a:t>Types: Paraphrasing Plagiarism</a:t>
            </a:r>
          </a:p>
        </p:txBody>
      </p:sp>
      <p:sp>
        <p:nvSpPr>
          <p:cNvPr id="16387" name="Rectangle 3"/>
          <p:cNvSpPr>
            <a:spLocks noGrp="1" noChangeArrowheads="1"/>
          </p:cNvSpPr>
          <p:nvPr>
            <p:ph type="body" sz="half" idx="1"/>
          </p:nvPr>
        </p:nvSpPr>
        <p:spPr>
          <a:xfrm>
            <a:off x="0" y="1981200"/>
            <a:ext cx="8991600" cy="1981200"/>
          </a:xfrm>
        </p:spPr>
        <p:txBody>
          <a:bodyPr>
            <a:normAutofit fontScale="92500" lnSpcReduction="20000"/>
          </a:bodyPr>
          <a:lstStyle/>
          <a:p>
            <a:pPr marL="320040" indent="-320040" eaLnBrk="1" fontAlgn="auto" hangingPunct="1">
              <a:lnSpc>
                <a:spcPct val="90000"/>
              </a:lnSpc>
              <a:spcAft>
                <a:spcPts val="0"/>
              </a:spcAft>
              <a:buFont typeface="Wingdings" pitchFamily="2" charset="2"/>
              <a:buNone/>
              <a:defRPr/>
            </a:pPr>
            <a:r>
              <a:rPr lang="en-US" sz="2400" b="1" dirty="0" smtClean="0"/>
              <a:t>     </a:t>
            </a:r>
            <a:r>
              <a:rPr lang="en-US" sz="3000" dirty="0" smtClean="0"/>
              <a:t>The third type of plagiarism is called </a:t>
            </a:r>
            <a:r>
              <a:rPr lang="en-US" sz="3000" b="1" dirty="0" smtClean="0">
                <a:solidFill>
                  <a:schemeClr val="accent1"/>
                </a:solidFill>
              </a:rPr>
              <a:t>paraphrasing plagiarism</a:t>
            </a:r>
            <a:r>
              <a:rPr lang="en-US" sz="3000" dirty="0" smtClean="0"/>
              <a:t>. This occurs when the plagiarizer paraphrases or summarizes another's work without citing the source. Even changing the words a little or using synonyms but retaining the author's essential thoughts, sentence structure, and/or style without citing the source is still considered plagiarism.</a:t>
            </a:r>
            <a:endParaRPr lang="en-US" sz="2400" dirty="0" smtClean="0"/>
          </a:p>
          <a:p>
            <a:pPr marL="320040" indent="-320040" eaLnBrk="1" fontAlgn="auto" hangingPunct="1">
              <a:lnSpc>
                <a:spcPct val="90000"/>
              </a:lnSpc>
              <a:spcAft>
                <a:spcPts val="0"/>
              </a:spcAft>
              <a:buFont typeface="Wingdings" pitchFamily="2" charset="2"/>
              <a:buNone/>
              <a:defRPr/>
            </a:pPr>
            <a:endParaRPr lang="en-US" sz="2200" dirty="0" smtClean="0"/>
          </a:p>
        </p:txBody>
      </p:sp>
      <p:pic>
        <p:nvPicPr>
          <p:cNvPr id="22532" name="Picture 10" descr="MCj02864560000[1]"/>
          <p:cNvPicPr>
            <a:picLocks noGrp="1" noChangeAspect="1" noChangeArrowheads="1"/>
          </p:cNvPicPr>
          <p:nvPr>
            <p:ph sz="half" idx="2"/>
          </p:nvPr>
        </p:nvPicPr>
        <p:blipFill>
          <a:blip r:embed="rId2" cstate="print"/>
          <a:srcRect/>
          <a:stretch>
            <a:fillRect/>
          </a:stretch>
        </p:blipFill>
        <p:spPr>
          <a:xfrm>
            <a:off x="3873500" y="4419600"/>
            <a:ext cx="1698625" cy="20574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12775" y="228600"/>
            <a:ext cx="8153400" cy="990600"/>
          </a:xfrm>
        </p:spPr>
        <p:txBody>
          <a:bodyPr/>
          <a:lstStyle/>
          <a:p>
            <a:pPr eaLnBrk="1" hangingPunct="1"/>
            <a:r>
              <a:rPr lang="en-US" smtClean="0"/>
              <a:t>Paraphrasing: An Example</a:t>
            </a:r>
          </a:p>
        </p:txBody>
      </p:sp>
      <p:sp>
        <p:nvSpPr>
          <p:cNvPr id="17411" name="Rectangle 3"/>
          <p:cNvSpPr>
            <a:spLocks noGrp="1" noChangeArrowheads="1"/>
          </p:cNvSpPr>
          <p:nvPr>
            <p:ph sz="quarter" idx="1"/>
          </p:nvPr>
        </p:nvSpPr>
        <p:spPr>
          <a:xfrm>
            <a:off x="457200" y="1905000"/>
            <a:ext cx="8305800" cy="4648200"/>
          </a:xfrm>
        </p:spPr>
        <p:txBody>
          <a:bodyPr>
            <a:normAutofit/>
          </a:bodyPr>
          <a:lstStyle/>
          <a:p>
            <a:pPr marL="320040" indent="-320040" eaLnBrk="1" fontAlgn="auto" hangingPunct="1">
              <a:lnSpc>
                <a:spcPct val="90000"/>
              </a:lnSpc>
              <a:spcAft>
                <a:spcPts val="0"/>
              </a:spcAft>
              <a:buFont typeface="Wingdings" pitchFamily="2" charset="2"/>
              <a:buNone/>
              <a:defRPr/>
            </a:pPr>
            <a:r>
              <a:rPr lang="en-US" sz="2500" dirty="0" smtClean="0">
                <a:latin typeface="Century Gothic" pitchFamily="34" charset="0"/>
              </a:rPr>
              <a:t>   </a:t>
            </a:r>
            <a:r>
              <a:rPr lang="en-US" sz="2800" i="1" dirty="0" smtClean="0">
                <a:solidFill>
                  <a:srgbClr val="FF0000"/>
                </a:solidFill>
              </a:rPr>
              <a:t>Children are </a:t>
            </a:r>
            <a:r>
              <a:rPr lang="en-US" sz="2800" dirty="0" smtClean="0"/>
              <a:t>completely</a:t>
            </a:r>
            <a:r>
              <a:rPr lang="en-US" sz="2800" i="1" dirty="0" smtClean="0"/>
              <a:t> </a:t>
            </a:r>
            <a:r>
              <a:rPr lang="en-US" sz="2800" i="1" dirty="0" smtClean="0">
                <a:solidFill>
                  <a:srgbClr val="FF0000"/>
                </a:solidFill>
              </a:rPr>
              <a:t>insensitive to their parents' shyness and rarely label their parents as shy</a:t>
            </a:r>
            <a:r>
              <a:rPr lang="en-US" sz="2800" i="1" dirty="0" smtClean="0"/>
              <a:t>. </a:t>
            </a:r>
            <a:r>
              <a:rPr lang="en-US" sz="2800" dirty="0" smtClean="0"/>
              <a:t>Because the parents are the </a:t>
            </a:r>
            <a:r>
              <a:rPr lang="en-US" sz="2800" i="1" dirty="0" smtClean="0">
                <a:solidFill>
                  <a:srgbClr val="FF0000"/>
                </a:solidFill>
              </a:rPr>
              <a:t>authority and controlling figures in the home</a:t>
            </a:r>
            <a:r>
              <a:rPr lang="en-US" sz="2800" i="1" dirty="0" smtClean="0"/>
              <a:t>, </a:t>
            </a:r>
            <a:r>
              <a:rPr lang="en-US" sz="2800" dirty="0" smtClean="0"/>
              <a:t>they may not feel shy and therefore </a:t>
            </a:r>
            <a:r>
              <a:rPr lang="en-US" sz="2800" i="1" dirty="0" smtClean="0">
                <a:solidFill>
                  <a:srgbClr val="FF0000"/>
                </a:solidFill>
              </a:rPr>
              <a:t>not show their shy side</a:t>
            </a:r>
            <a:r>
              <a:rPr lang="en-US" sz="2800" i="1" dirty="0" smtClean="0"/>
              <a:t>. </a:t>
            </a:r>
            <a:r>
              <a:rPr lang="en-US" sz="2800" dirty="0" smtClean="0"/>
              <a:t>Moreover, during the formative years,</a:t>
            </a:r>
            <a:r>
              <a:rPr lang="en-US" sz="2800" dirty="0" smtClean="0">
                <a:solidFill>
                  <a:schemeClr val="accent1">
                    <a:lumMod val="60000"/>
                    <a:lumOff val="40000"/>
                  </a:schemeClr>
                </a:solidFill>
              </a:rPr>
              <a:t> </a:t>
            </a:r>
            <a:r>
              <a:rPr lang="en-US" sz="2800" i="1" dirty="0" smtClean="0">
                <a:solidFill>
                  <a:schemeClr val="tx2">
                    <a:lumMod val="60000"/>
                    <a:lumOff val="40000"/>
                  </a:schemeClr>
                </a:solidFill>
              </a:rPr>
              <a:t>parents are seen as omnipotent and omniscient and not stupid, unattractive, or pathetic</a:t>
            </a:r>
            <a:r>
              <a:rPr lang="en-US" sz="2800" i="1" dirty="0" smtClean="0"/>
              <a:t>; </a:t>
            </a:r>
            <a:r>
              <a:rPr lang="en-US" sz="2800" i="1" dirty="0" smtClean="0">
                <a:solidFill>
                  <a:schemeClr val="tx2">
                    <a:lumMod val="60000"/>
                    <a:lumOff val="40000"/>
                  </a:schemeClr>
                </a:solidFill>
              </a:rPr>
              <a:t>it may be frightening for children to view their parents in terms of shyness</a:t>
            </a:r>
            <a:r>
              <a:rPr lang="en-US" sz="2800" dirty="0" smtClean="0"/>
              <a:t>.</a:t>
            </a:r>
            <a:endParaRPr lang="en-US" sz="2500" dirty="0" smtClean="0"/>
          </a:p>
          <a:p>
            <a:pPr marL="320040" indent="-320040" eaLnBrk="1" fontAlgn="auto" hangingPunct="1">
              <a:lnSpc>
                <a:spcPct val="90000"/>
              </a:lnSpc>
              <a:spcAft>
                <a:spcPts val="0"/>
              </a:spcAft>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228600"/>
            <a:ext cx="7010400" cy="1295400"/>
          </a:xfrm>
        </p:spPr>
        <p:txBody>
          <a:bodyPr/>
          <a:lstStyle/>
          <a:p>
            <a:pPr eaLnBrk="1" hangingPunct="1"/>
            <a:r>
              <a:rPr lang="en-US" smtClean="0"/>
              <a:t>Paraphrasing: An Example</a:t>
            </a:r>
          </a:p>
        </p:txBody>
      </p:sp>
      <p:sp>
        <p:nvSpPr>
          <p:cNvPr id="24579" name="Rectangle 4"/>
          <p:cNvSpPr>
            <a:spLocks noGrp="1" noChangeArrowheads="1"/>
          </p:cNvSpPr>
          <p:nvPr>
            <p:ph type="body" sz="half" idx="1"/>
          </p:nvPr>
        </p:nvSpPr>
        <p:spPr>
          <a:xfrm>
            <a:off x="228600" y="1752600"/>
            <a:ext cx="8458200" cy="2438400"/>
          </a:xfrm>
        </p:spPr>
        <p:txBody>
          <a:bodyPr/>
          <a:lstStyle/>
          <a:p>
            <a:pPr eaLnBrk="1" hangingPunct="1">
              <a:lnSpc>
                <a:spcPct val="80000"/>
              </a:lnSpc>
              <a:buFont typeface="Wingdings" pitchFamily="2" charset="2"/>
              <a:buNone/>
            </a:pPr>
            <a:r>
              <a:rPr lang="en-US" sz="2000" b="1" smtClean="0"/>
              <a:t>     </a:t>
            </a:r>
            <a:r>
              <a:rPr lang="en-US" sz="2800" smtClean="0"/>
              <a:t>Now, had the "author" of this paragraph used footnotes or parenthetical citations to acknowledge Dr. Zimbardo's work, he or she would have been in the clear. However, since the "author" acts like these ideas are his or her own, and does not acknowledge Dr. Zimbardo, it's plagiarism.</a:t>
            </a:r>
            <a:endParaRPr lang="en-US" sz="2400" smtClean="0"/>
          </a:p>
          <a:p>
            <a:pPr eaLnBrk="1" hangingPunct="1">
              <a:lnSpc>
                <a:spcPct val="80000"/>
              </a:lnSpc>
              <a:buFont typeface="Wingdings" pitchFamily="2" charset="2"/>
              <a:buNone/>
            </a:pPr>
            <a:endParaRPr lang="en-US" sz="2400" smtClean="0"/>
          </a:p>
        </p:txBody>
      </p:sp>
      <p:pic>
        <p:nvPicPr>
          <p:cNvPr id="24580" name="Picture 6" descr="MCj02510630000[1]"/>
          <p:cNvPicPr>
            <a:picLocks noGrp="1" noChangeAspect="1" noChangeArrowheads="1"/>
          </p:cNvPicPr>
          <p:nvPr>
            <p:ph sz="half" idx="2"/>
          </p:nvPr>
        </p:nvPicPr>
        <p:blipFill>
          <a:blip r:embed="rId2" cstate="print"/>
          <a:srcRect/>
          <a:stretch>
            <a:fillRect/>
          </a:stretch>
        </p:blipFill>
        <p:spPr>
          <a:xfrm>
            <a:off x="3352800" y="4419600"/>
            <a:ext cx="2438400" cy="1920875"/>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09600" y="152400"/>
            <a:ext cx="7010400" cy="1295400"/>
          </a:xfrm>
        </p:spPr>
        <p:txBody>
          <a:bodyPr/>
          <a:lstStyle/>
          <a:p>
            <a:pPr eaLnBrk="1" hangingPunct="1"/>
            <a:r>
              <a:rPr lang="en-US" smtClean="0"/>
              <a:t>Types: Unintentional</a:t>
            </a:r>
          </a:p>
        </p:txBody>
      </p:sp>
      <p:sp>
        <p:nvSpPr>
          <p:cNvPr id="25603" name="Rectangle 4"/>
          <p:cNvSpPr>
            <a:spLocks noGrp="1" noChangeArrowheads="1"/>
          </p:cNvSpPr>
          <p:nvPr>
            <p:ph type="body" sz="half" idx="1"/>
          </p:nvPr>
        </p:nvSpPr>
        <p:spPr>
          <a:xfrm>
            <a:off x="228600" y="2057400"/>
            <a:ext cx="4876800" cy="4114800"/>
          </a:xfrm>
        </p:spPr>
        <p:txBody>
          <a:bodyPr/>
          <a:lstStyle/>
          <a:p>
            <a:pPr eaLnBrk="1" hangingPunct="1">
              <a:lnSpc>
                <a:spcPct val="90000"/>
              </a:lnSpc>
              <a:buFont typeface="Wingdings" pitchFamily="2" charset="2"/>
              <a:buNone/>
            </a:pPr>
            <a:r>
              <a:rPr lang="en-US" sz="2400" b="1" smtClean="0"/>
              <a:t>    </a:t>
            </a:r>
          </a:p>
          <a:p>
            <a:pPr eaLnBrk="1" hangingPunct="1">
              <a:lnSpc>
                <a:spcPct val="90000"/>
              </a:lnSpc>
              <a:buFont typeface="Wingdings" pitchFamily="2" charset="2"/>
              <a:buNone/>
            </a:pPr>
            <a:r>
              <a:rPr lang="en-US" sz="2400" b="1" smtClean="0"/>
              <a:t>    </a:t>
            </a:r>
            <a:r>
              <a:rPr lang="en-US" sz="2800" smtClean="0"/>
              <a:t>The fourth type of plagiarism is called </a:t>
            </a:r>
            <a:r>
              <a:rPr lang="en-US" sz="2800" b="1" smtClean="0"/>
              <a:t>unintentional plagiarism </a:t>
            </a:r>
            <a:r>
              <a:rPr lang="en-US" sz="2800" smtClean="0"/>
              <a:t>-- it occurs when the writer incorrectly quotes and/or incorrectly cites a source they are using.  How is this plagiarism, if the author didn't mean to do it? </a:t>
            </a:r>
            <a:r>
              <a:rPr lang="en-US" sz="2400" smtClean="0">
                <a:latin typeface="Century Gothic" pitchFamily="34" charset="0"/>
              </a:rPr>
              <a:t/>
            </a:r>
            <a:br>
              <a:rPr lang="en-US" sz="2400" smtClean="0">
                <a:latin typeface="Century Gothic" pitchFamily="34" charset="0"/>
              </a:rPr>
            </a:br>
            <a:endParaRPr lang="en-US" sz="2400" smtClean="0">
              <a:latin typeface="Century Gothic" pitchFamily="34" charset="0"/>
            </a:endParaRPr>
          </a:p>
          <a:p>
            <a:pPr eaLnBrk="1" hangingPunct="1">
              <a:lnSpc>
                <a:spcPct val="90000"/>
              </a:lnSpc>
              <a:buFont typeface="Wingdings" pitchFamily="2" charset="2"/>
              <a:buNone/>
            </a:pPr>
            <a:endParaRPr lang="en-US" sz="2400" smtClean="0"/>
          </a:p>
        </p:txBody>
      </p:sp>
      <p:pic>
        <p:nvPicPr>
          <p:cNvPr id="25604" name="Picture 8" descr="MCj02861180000[1]"/>
          <p:cNvPicPr>
            <a:picLocks noGrp="1" noChangeAspect="1" noChangeArrowheads="1"/>
          </p:cNvPicPr>
          <p:nvPr>
            <p:ph sz="half" idx="2"/>
          </p:nvPr>
        </p:nvPicPr>
        <p:blipFill>
          <a:blip r:embed="rId2" cstate="print"/>
          <a:srcRect/>
          <a:stretch>
            <a:fillRect/>
          </a:stretch>
        </p:blipFill>
        <p:spPr>
          <a:xfrm>
            <a:off x="5521325" y="2362200"/>
            <a:ext cx="2897188" cy="304800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228600"/>
            <a:ext cx="7010400" cy="1295400"/>
          </a:xfrm>
        </p:spPr>
        <p:txBody>
          <a:bodyPr/>
          <a:lstStyle/>
          <a:p>
            <a:pPr eaLnBrk="1" hangingPunct="1"/>
            <a:r>
              <a:rPr lang="en-US" smtClean="0"/>
              <a:t>Types: Unintentional</a:t>
            </a:r>
          </a:p>
        </p:txBody>
      </p:sp>
      <p:sp>
        <p:nvSpPr>
          <p:cNvPr id="26627" name="Rectangle 4"/>
          <p:cNvSpPr>
            <a:spLocks noGrp="1" noChangeArrowheads="1"/>
          </p:cNvSpPr>
          <p:nvPr>
            <p:ph type="body" sz="half" idx="1"/>
          </p:nvPr>
        </p:nvSpPr>
        <p:spPr>
          <a:xfrm>
            <a:off x="0" y="1676400"/>
            <a:ext cx="8991600" cy="2667000"/>
          </a:xfrm>
        </p:spPr>
        <p:txBody>
          <a:bodyPr/>
          <a:lstStyle/>
          <a:p>
            <a:pPr eaLnBrk="1" hangingPunct="1">
              <a:buFont typeface="Wingdings" pitchFamily="2" charset="2"/>
              <a:buNone/>
            </a:pPr>
            <a:r>
              <a:rPr lang="en-US" sz="2000" smtClean="0">
                <a:latin typeface="Century Gothic" pitchFamily="34" charset="0"/>
              </a:rPr>
              <a:t>     </a:t>
            </a:r>
            <a:r>
              <a:rPr lang="en-US" sz="2800" smtClean="0"/>
              <a:t>If a writer has incorrectly quoted or incorrectly cited a source, it could be misconstrued as dishonesty on the writer's part. The dishonest usage of another's work is most often considered plagiarism. Therefore, the incorrect usage of another's work, whether it's intentional or not, could be taken for "real" plagiarism.</a:t>
            </a:r>
          </a:p>
          <a:p>
            <a:pPr eaLnBrk="1" hangingPunct="1">
              <a:buFont typeface="Wingdings" pitchFamily="2" charset="2"/>
              <a:buNone/>
            </a:pPr>
            <a:endParaRPr lang="en-US" sz="2400" smtClean="0"/>
          </a:p>
        </p:txBody>
      </p:sp>
      <p:pic>
        <p:nvPicPr>
          <p:cNvPr id="26628" name="Picture 6" descr="MCj03612040000[1]"/>
          <p:cNvPicPr>
            <a:picLocks noGrp="1" noChangeAspect="1" noChangeArrowheads="1"/>
          </p:cNvPicPr>
          <p:nvPr>
            <p:ph sz="half" idx="2"/>
          </p:nvPr>
        </p:nvPicPr>
        <p:blipFill>
          <a:blip r:embed="rId2" cstate="print"/>
          <a:srcRect/>
          <a:stretch>
            <a:fillRect/>
          </a:stretch>
        </p:blipFill>
        <p:spPr>
          <a:xfrm>
            <a:off x="3124200" y="4438650"/>
            <a:ext cx="3429000" cy="1581150"/>
          </a:xfrm>
        </p:spPr>
      </p:pic>
      <p:sp>
        <p:nvSpPr>
          <p:cNvPr id="5" name="TextBox 4"/>
          <p:cNvSpPr txBox="1"/>
          <p:nvPr/>
        </p:nvSpPr>
        <p:spPr>
          <a:xfrm>
            <a:off x="609600" y="6324600"/>
            <a:ext cx="8077200" cy="400050"/>
          </a:xfrm>
          <a:prstGeom prst="rect">
            <a:avLst/>
          </a:prstGeom>
          <a:solidFill>
            <a:schemeClr val="tx2">
              <a:lumMod val="60000"/>
              <a:lumOff val="40000"/>
            </a:schemeClr>
          </a:solidFill>
          <a:ln w="38100">
            <a:solidFill>
              <a:schemeClr val="bg1">
                <a:lumMod val="60000"/>
                <a:lumOff val="40000"/>
              </a:schemeClr>
            </a:solidFill>
            <a:prstDash val="solid"/>
          </a:ln>
        </p:spPr>
        <p:txBody>
          <a:bodyPr>
            <a:spAutoFit/>
          </a:bodyPr>
          <a:lstStyle/>
          <a:p>
            <a:pPr>
              <a:defRPr/>
            </a:pPr>
            <a:r>
              <a:rPr lang="en-US" sz="2000" b="1" dirty="0">
                <a:solidFill>
                  <a:srgbClr val="000000"/>
                </a:solidFill>
                <a:latin typeface="+mn-lt"/>
              </a:rPr>
              <a:t>Also: WE DON’T READ MINDS. We don’t know what you *MEANT*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228600"/>
            <a:ext cx="7010400" cy="1295400"/>
          </a:xfrm>
        </p:spPr>
        <p:txBody>
          <a:bodyPr/>
          <a:lstStyle/>
          <a:p>
            <a:pPr eaLnBrk="1" hangingPunct="1"/>
            <a:r>
              <a:rPr lang="en-US" smtClean="0"/>
              <a:t>Avoiding Plagiarism</a:t>
            </a:r>
          </a:p>
        </p:txBody>
      </p:sp>
      <p:sp>
        <p:nvSpPr>
          <p:cNvPr id="27651" name="Rectangle 3"/>
          <p:cNvSpPr>
            <a:spLocks noGrp="1" noChangeArrowheads="1"/>
          </p:cNvSpPr>
          <p:nvPr>
            <p:ph type="body" sz="half" idx="1"/>
          </p:nvPr>
        </p:nvSpPr>
        <p:spPr>
          <a:xfrm>
            <a:off x="76200" y="1676400"/>
            <a:ext cx="8915400" cy="1981200"/>
          </a:xfrm>
        </p:spPr>
        <p:txBody>
          <a:bodyPr/>
          <a:lstStyle/>
          <a:p>
            <a:pPr eaLnBrk="1" hangingPunct="1">
              <a:buFont typeface="Wingdings" pitchFamily="2" charset="2"/>
              <a:buNone/>
            </a:pPr>
            <a:r>
              <a:rPr lang="en-US" sz="2400" smtClean="0">
                <a:latin typeface="Century Gothic" pitchFamily="34" charset="0"/>
              </a:rPr>
              <a:t>    </a:t>
            </a:r>
            <a:r>
              <a:rPr lang="en-US" sz="2800" smtClean="0"/>
              <a:t>Avoiding plagiarism is quite simple. The best method for avoiding it is to </a:t>
            </a:r>
            <a:r>
              <a:rPr lang="en-US" sz="2800" b="1" smtClean="0"/>
              <a:t>simply be honest</a:t>
            </a:r>
            <a:r>
              <a:rPr lang="en-US" sz="2800" smtClean="0"/>
              <a:t>; when you've used a source in your paper, give credit where it's due. Acknowledge the author of the original work you've used.</a:t>
            </a:r>
            <a:endParaRPr lang="en-US" sz="2400" smtClean="0"/>
          </a:p>
          <a:p>
            <a:pPr eaLnBrk="1" hangingPunct="1">
              <a:buFont typeface="Wingdings" pitchFamily="2" charset="2"/>
              <a:buNone/>
            </a:pPr>
            <a:endParaRPr lang="en-US" sz="2400" smtClean="0"/>
          </a:p>
        </p:txBody>
      </p:sp>
      <p:pic>
        <p:nvPicPr>
          <p:cNvPr id="27652" name="Picture 6">
            <a:hlinkClick r:id="rId2"/>
          </p:cNvPr>
          <p:cNvPicPr>
            <a:picLocks noGrp="1" noChangeAspect="1" noChangeArrowheads="1"/>
          </p:cNvPicPr>
          <p:nvPr>
            <p:ph sz="half" idx="2"/>
          </p:nvPr>
        </p:nvPicPr>
        <p:blipFill>
          <a:blip r:embed="rId3" cstate="print"/>
          <a:srcRect/>
          <a:stretch>
            <a:fillRect/>
          </a:stretch>
        </p:blipFill>
        <p:spPr>
          <a:xfrm>
            <a:off x="2514600" y="3733800"/>
            <a:ext cx="3962400" cy="2581275"/>
          </a:xfrm>
          <a:ln w="63500">
            <a:solidFill>
              <a:schemeClr val="accent1"/>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a:xfrm>
            <a:off x="533400" y="228600"/>
            <a:ext cx="7772400" cy="1295400"/>
          </a:xfrm>
        </p:spPr>
        <p:txBody>
          <a:bodyPr/>
          <a:lstStyle/>
          <a:p>
            <a:pPr eaLnBrk="1" hangingPunct="1"/>
            <a:r>
              <a:rPr lang="en-US" smtClean="0"/>
              <a:t>Session Overview</a:t>
            </a:r>
          </a:p>
        </p:txBody>
      </p:sp>
      <p:sp>
        <p:nvSpPr>
          <p:cNvPr id="10243" name="Rectangle 5"/>
          <p:cNvSpPr>
            <a:spLocks noGrp="1" noChangeArrowheads="1"/>
          </p:cNvSpPr>
          <p:nvPr>
            <p:ph type="body" sz="half" idx="1"/>
          </p:nvPr>
        </p:nvSpPr>
        <p:spPr>
          <a:xfrm>
            <a:off x="533400" y="1905000"/>
            <a:ext cx="4953000" cy="4419600"/>
          </a:xfrm>
        </p:spPr>
        <p:txBody>
          <a:bodyPr/>
          <a:lstStyle/>
          <a:p>
            <a:pPr eaLnBrk="1" hangingPunct="1"/>
            <a:r>
              <a:rPr lang="en-US" sz="2800" b="1" smtClean="0"/>
              <a:t>What It Is</a:t>
            </a:r>
          </a:p>
          <a:p>
            <a:pPr lvl="1" eaLnBrk="1" hangingPunct="1"/>
            <a:r>
              <a:rPr lang="en-US" sz="2400" smtClean="0"/>
              <a:t>Terminology</a:t>
            </a:r>
          </a:p>
          <a:p>
            <a:pPr lvl="1" eaLnBrk="1" hangingPunct="1"/>
            <a:r>
              <a:rPr lang="en-US" sz="2400" smtClean="0"/>
              <a:t>Legal Implications</a:t>
            </a:r>
          </a:p>
          <a:p>
            <a:pPr lvl="1" eaLnBrk="1" hangingPunct="1"/>
            <a:r>
              <a:rPr lang="en-US" sz="2400" smtClean="0"/>
              <a:t>Four Types of Plagiarism</a:t>
            </a:r>
          </a:p>
          <a:p>
            <a:pPr eaLnBrk="1" hangingPunct="1"/>
            <a:r>
              <a:rPr lang="en-US" sz="2800" b="1" smtClean="0"/>
              <a:t>How to Avoid It</a:t>
            </a:r>
          </a:p>
          <a:p>
            <a:pPr lvl="1" eaLnBrk="1" hangingPunct="1"/>
            <a:r>
              <a:rPr lang="en-US" sz="2400" smtClean="0"/>
              <a:t>Methods</a:t>
            </a:r>
          </a:p>
          <a:p>
            <a:pPr lvl="1" eaLnBrk="1" hangingPunct="1"/>
            <a:r>
              <a:rPr lang="en-US" sz="2400" smtClean="0"/>
              <a:t>Proper Quotations</a:t>
            </a:r>
          </a:p>
          <a:p>
            <a:pPr lvl="1" eaLnBrk="1" hangingPunct="1"/>
            <a:r>
              <a:rPr lang="en-US" sz="2400" smtClean="0"/>
              <a:t>Proper Citations</a:t>
            </a:r>
          </a:p>
          <a:p>
            <a:pPr eaLnBrk="1" hangingPunct="1"/>
            <a:r>
              <a:rPr lang="en-US" sz="2800" b="1" smtClean="0"/>
              <a:t>Q &amp; A Time!</a:t>
            </a:r>
          </a:p>
        </p:txBody>
      </p:sp>
      <p:pic>
        <p:nvPicPr>
          <p:cNvPr id="10244" name="Picture 6">
            <a:hlinkClick r:id="rId2"/>
          </p:cNvPr>
          <p:cNvPicPr>
            <a:picLocks noGrp="1" noChangeAspect="1" noChangeArrowheads="1"/>
          </p:cNvPicPr>
          <p:nvPr>
            <p:ph sz="half" idx="2"/>
          </p:nvPr>
        </p:nvPicPr>
        <p:blipFill>
          <a:blip r:embed="rId3" cstate="print"/>
          <a:srcRect/>
          <a:stretch>
            <a:fillRect/>
          </a:stretch>
        </p:blipFill>
        <p:spPr>
          <a:xfrm>
            <a:off x="5181600" y="1981200"/>
            <a:ext cx="3429000" cy="411480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12775" y="228600"/>
            <a:ext cx="8153400" cy="990600"/>
          </a:xfrm>
        </p:spPr>
        <p:txBody>
          <a:bodyPr/>
          <a:lstStyle/>
          <a:p>
            <a:pPr eaLnBrk="1" hangingPunct="1"/>
            <a:r>
              <a:rPr lang="en-US" smtClean="0"/>
              <a:t>Avoiding Plagiarism</a:t>
            </a:r>
          </a:p>
        </p:txBody>
      </p:sp>
      <p:sp>
        <p:nvSpPr>
          <p:cNvPr id="28675" name="Rectangle 3"/>
          <p:cNvSpPr>
            <a:spLocks noGrp="1" noChangeArrowheads="1"/>
          </p:cNvSpPr>
          <p:nvPr>
            <p:ph sz="quarter" idx="1"/>
          </p:nvPr>
        </p:nvSpPr>
        <p:spPr>
          <a:xfrm>
            <a:off x="304800" y="1752600"/>
            <a:ext cx="8382000" cy="4343400"/>
          </a:xfrm>
        </p:spPr>
        <p:txBody>
          <a:bodyPr/>
          <a:lstStyle/>
          <a:p>
            <a:pPr eaLnBrk="1" hangingPunct="1">
              <a:lnSpc>
                <a:spcPct val="90000"/>
              </a:lnSpc>
            </a:pPr>
            <a:r>
              <a:rPr lang="en-US" sz="2800" smtClean="0"/>
              <a:t>Another way to avoid plagiarism is to </a:t>
            </a:r>
            <a:r>
              <a:rPr lang="en-US" sz="2800" b="1" smtClean="0"/>
              <a:t>use your own work as often as possible</a:t>
            </a:r>
            <a:r>
              <a:rPr lang="en-US" sz="2800" smtClean="0"/>
              <a:t>. Quoting and citing sources is usually required and inevitable when doing research -- that's how you "back up" your own work. But using someone else's work excessively can be construed as plagiarism. </a:t>
            </a:r>
            <a:br>
              <a:rPr lang="en-US" sz="2800" smtClean="0"/>
            </a:br>
            <a:endParaRPr lang="en-US" sz="2800" smtClean="0"/>
          </a:p>
          <a:p>
            <a:pPr eaLnBrk="1" hangingPunct="1">
              <a:lnSpc>
                <a:spcPct val="90000"/>
              </a:lnSpc>
            </a:pPr>
            <a:r>
              <a:rPr lang="en-US" sz="2800" smtClean="0"/>
              <a:t>Another way to it is to </a:t>
            </a:r>
            <a:r>
              <a:rPr lang="en-US" sz="2800" b="1" smtClean="0"/>
              <a:t>quote and/or cite your sources properly</a:t>
            </a:r>
            <a:r>
              <a:rPr lang="en-US" sz="2800" smtClean="0"/>
              <a:t>.</a:t>
            </a:r>
          </a:p>
          <a:p>
            <a:pPr eaLnBrk="1" hangingPunct="1">
              <a:lnSpc>
                <a:spcPct val="90000"/>
              </a:lnSpc>
              <a:buFont typeface="Wingdings" pitchFamily="2" charset="2"/>
              <a:buNone/>
            </a:pPr>
            <a:endParaRPr lang="en-US" smtClean="0"/>
          </a:p>
        </p:txBody>
      </p:sp>
      <p:pic>
        <p:nvPicPr>
          <p:cNvPr id="28676" name="Picture 7" descr="C:\Documents and Settings\Megan Lowe\Local Settings\Temporary Internet Files\Content.IE5\O9PANMQM\MC900432534[1].png"/>
          <p:cNvPicPr>
            <a:picLocks noChangeAspect="1" noChangeArrowheads="1"/>
          </p:cNvPicPr>
          <p:nvPr/>
        </p:nvPicPr>
        <p:blipFill>
          <a:blip r:embed="rId2" cstate="print"/>
          <a:srcRect/>
          <a:stretch>
            <a:fillRect/>
          </a:stretch>
        </p:blipFill>
        <p:spPr bwMode="auto">
          <a:xfrm>
            <a:off x="4114800" y="4876800"/>
            <a:ext cx="17526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12775" y="228600"/>
            <a:ext cx="8153400" cy="990600"/>
          </a:xfrm>
        </p:spPr>
        <p:txBody>
          <a:bodyPr/>
          <a:lstStyle/>
          <a:p>
            <a:pPr eaLnBrk="1" hangingPunct="1"/>
            <a:r>
              <a:rPr lang="en-US" smtClean="0"/>
              <a:t>Proper Quotations</a:t>
            </a:r>
          </a:p>
        </p:txBody>
      </p:sp>
      <p:sp>
        <p:nvSpPr>
          <p:cNvPr id="31747" name="Rectangle 3"/>
          <p:cNvSpPr>
            <a:spLocks noGrp="1" noChangeArrowheads="1"/>
          </p:cNvSpPr>
          <p:nvPr>
            <p:ph sz="quarter" idx="1"/>
          </p:nvPr>
        </p:nvSpPr>
        <p:spPr>
          <a:xfrm>
            <a:off x="228600" y="1981200"/>
            <a:ext cx="8686800" cy="4114800"/>
          </a:xfrm>
        </p:spPr>
        <p:txBody>
          <a:bodyPr/>
          <a:lstStyle/>
          <a:p>
            <a:pPr eaLnBrk="1" hangingPunct="1">
              <a:lnSpc>
                <a:spcPct val="90000"/>
              </a:lnSpc>
              <a:buFont typeface="Wingdings" pitchFamily="2" charset="2"/>
              <a:buNone/>
              <a:defRPr/>
            </a:pPr>
            <a:r>
              <a:rPr lang="en-US" b="1" dirty="0" smtClean="0"/>
              <a:t>   </a:t>
            </a:r>
            <a:r>
              <a:rPr lang="en-US" sz="2800" dirty="0" smtClean="0"/>
              <a:t>In order to properly quote your sources, you should consult the style manual that would be appropriate for the research. In most cases, your professor will tell you which style manual would be preferred. If your professor doesn't indicate which manual to use, be sure to ask. </a:t>
            </a:r>
          </a:p>
          <a:p>
            <a:pPr eaLnBrk="1" hangingPunct="1">
              <a:lnSpc>
                <a:spcPct val="90000"/>
              </a:lnSpc>
              <a:buFont typeface="Wingdings" pitchFamily="2" charset="2"/>
              <a:buNone/>
              <a:defRPr/>
            </a:pPr>
            <a:r>
              <a:rPr lang="en-US" sz="2800" dirty="0" smtClean="0"/>
              <a:t>    </a:t>
            </a:r>
          </a:p>
          <a:p>
            <a:pPr eaLnBrk="1" hangingPunct="1">
              <a:lnSpc>
                <a:spcPct val="90000"/>
              </a:lnSpc>
              <a:buFont typeface="Wingdings" pitchFamily="2" charset="2"/>
              <a:buNone/>
              <a:defRPr/>
            </a:pPr>
            <a:r>
              <a:rPr lang="en-US" sz="2800" dirty="0" smtClean="0"/>
              <a:t>   The following examples are formatted in </a:t>
            </a:r>
            <a:r>
              <a:rPr lang="en-US" sz="2800" dirty="0" smtClean="0">
                <a:solidFill>
                  <a:schemeClr val="accent1"/>
                </a:solidFill>
              </a:rPr>
              <a:t>MLA</a:t>
            </a:r>
            <a:r>
              <a:rPr lang="en-US" sz="2800" dirty="0" smtClean="0"/>
              <a:t>, </a:t>
            </a:r>
            <a:r>
              <a:rPr lang="en-US" sz="2800" dirty="0" smtClean="0">
                <a:solidFill>
                  <a:schemeClr val="accent3"/>
                </a:solidFill>
              </a:rPr>
              <a:t>APA</a:t>
            </a:r>
            <a:r>
              <a:rPr lang="en-US" sz="2800" dirty="0" smtClean="0"/>
              <a:t>, and </a:t>
            </a:r>
            <a:r>
              <a:rPr lang="en-US" sz="2800" dirty="0" smtClean="0">
                <a:solidFill>
                  <a:schemeClr val="accent5">
                    <a:lumMod val="60000"/>
                    <a:lumOff val="40000"/>
                  </a:schemeClr>
                </a:solidFill>
              </a:rPr>
              <a:t>Chicago</a:t>
            </a:r>
            <a:r>
              <a:rPr lang="en-US" sz="2800" dirty="0" smtClean="0"/>
              <a:t> (</a:t>
            </a:r>
            <a:r>
              <a:rPr lang="en-US" sz="2800" dirty="0" err="1" smtClean="0">
                <a:solidFill>
                  <a:schemeClr val="accent5">
                    <a:lumMod val="60000"/>
                    <a:lumOff val="40000"/>
                  </a:schemeClr>
                </a:solidFill>
              </a:rPr>
              <a:t>Turabian</a:t>
            </a:r>
            <a:r>
              <a:rPr lang="en-US" sz="2800" dirty="0" smtClean="0"/>
              <a:t> is similar to </a:t>
            </a:r>
            <a:r>
              <a:rPr lang="en-US" sz="2800" dirty="0" smtClean="0">
                <a:solidFill>
                  <a:schemeClr val="accent5">
                    <a:lumMod val="60000"/>
                    <a:lumOff val="40000"/>
                  </a:schemeClr>
                </a:solidFill>
              </a:rPr>
              <a:t>Chicago</a:t>
            </a:r>
            <a:r>
              <a:rPr lang="en-US" sz="2800" dirty="0" smtClean="0"/>
              <a:t>) formats. The text is taken from the passage we saw earlier from </a:t>
            </a:r>
            <a:r>
              <a:rPr lang="en-US" sz="2800" dirty="0" err="1" smtClean="0"/>
              <a:t>Zimbardo</a:t>
            </a:r>
            <a:r>
              <a:rPr lang="en-US" sz="2800"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2775" y="228600"/>
            <a:ext cx="8153400" cy="990600"/>
          </a:xfrm>
        </p:spPr>
        <p:txBody>
          <a:bodyPr/>
          <a:lstStyle/>
          <a:p>
            <a:pPr eaLnBrk="1" hangingPunct="1"/>
            <a:r>
              <a:rPr lang="en-US" smtClean="0"/>
              <a:t>MLA Quotations</a:t>
            </a:r>
          </a:p>
        </p:txBody>
      </p:sp>
      <p:sp>
        <p:nvSpPr>
          <p:cNvPr id="32771" name="Rectangle 3"/>
          <p:cNvSpPr>
            <a:spLocks noGrp="1" noChangeArrowheads="1"/>
          </p:cNvSpPr>
          <p:nvPr>
            <p:ph sz="quarter" idx="1"/>
          </p:nvPr>
        </p:nvSpPr>
        <p:spPr>
          <a:xfrm>
            <a:off x="304800" y="1828800"/>
            <a:ext cx="8382000" cy="4267200"/>
          </a:xfrm>
        </p:spPr>
        <p:txBody>
          <a:bodyPr/>
          <a:lstStyle/>
          <a:p>
            <a:pPr eaLnBrk="1" hangingPunct="1"/>
            <a:r>
              <a:rPr lang="en-US" sz="2700" b="1" u="sng" smtClean="0"/>
              <a:t>Indirect</a:t>
            </a:r>
            <a:r>
              <a:rPr lang="en-US" sz="2700" smtClean="0"/>
              <a:t>: Some researchers note that "children are totally insensitive to their parents' shyness" (Zimbardo 62).</a:t>
            </a:r>
          </a:p>
          <a:p>
            <a:pPr eaLnBrk="1" hangingPunct="1">
              <a:buFont typeface="Wingdings" pitchFamily="2" charset="2"/>
              <a:buNone/>
            </a:pPr>
            <a:endParaRPr lang="en-US" sz="2700" smtClean="0"/>
          </a:p>
          <a:p>
            <a:pPr eaLnBrk="1" hangingPunct="1"/>
            <a:r>
              <a:rPr lang="en-US" sz="2700" b="1" u="sng" smtClean="0"/>
              <a:t>Direct</a:t>
            </a:r>
            <a:r>
              <a:rPr lang="en-US" sz="2700" smtClean="0"/>
              <a:t>: Zimbardo notes that “children are totally insensitive to their parents’ shyness” (62).</a:t>
            </a:r>
          </a:p>
          <a:p>
            <a:pPr eaLnBrk="1" hangingPunct="1">
              <a:buFont typeface="Wingdings" pitchFamily="2" charset="2"/>
              <a:buNone/>
            </a:pPr>
            <a:endParaRPr lang="en-US" sz="2700" smtClean="0"/>
          </a:p>
          <a:p>
            <a:pPr eaLnBrk="1" hangingPunct="1"/>
            <a:r>
              <a:rPr lang="en-US" sz="2700" b="1" u="sng" smtClean="0"/>
              <a:t>Paraphrasing</a:t>
            </a:r>
            <a:r>
              <a:rPr lang="en-US" sz="2700" smtClean="0"/>
              <a:t>: Some researchers have observed that children seem unaware that their parents are considered bashful (Zimbardo 62).</a:t>
            </a:r>
            <a:endParaRPr lang="en-US" sz="2700" u="sng"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12775" y="228600"/>
            <a:ext cx="8153400" cy="990600"/>
          </a:xfrm>
        </p:spPr>
        <p:txBody>
          <a:bodyPr/>
          <a:lstStyle/>
          <a:p>
            <a:pPr eaLnBrk="1" hangingPunct="1"/>
            <a:r>
              <a:rPr lang="en-US" smtClean="0"/>
              <a:t>APA or Chicago Quotations</a:t>
            </a:r>
          </a:p>
        </p:txBody>
      </p:sp>
      <p:sp>
        <p:nvSpPr>
          <p:cNvPr id="33795" name="Rectangle 3"/>
          <p:cNvSpPr>
            <a:spLocks noGrp="1" noChangeArrowheads="1"/>
          </p:cNvSpPr>
          <p:nvPr>
            <p:ph sz="quarter" idx="1"/>
          </p:nvPr>
        </p:nvSpPr>
        <p:spPr>
          <a:xfrm>
            <a:off x="304800" y="1828800"/>
            <a:ext cx="8610600" cy="4114800"/>
          </a:xfrm>
        </p:spPr>
        <p:txBody>
          <a:bodyPr/>
          <a:lstStyle/>
          <a:p>
            <a:pPr eaLnBrk="1" hangingPunct="1"/>
            <a:r>
              <a:rPr lang="en-US" sz="2700" b="1" u="sng" smtClean="0"/>
              <a:t>Indirec</a:t>
            </a:r>
            <a:r>
              <a:rPr lang="en-US" sz="2700" u="sng" smtClean="0"/>
              <a:t>t</a:t>
            </a:r>
            <a:r>
              <a:rPr lang="en-US" sz="2700" smtClean="0"/>
              <a:t>: Some researchers note that "children are totally insensitive to their parents' shyness" (Zimbardo, 1977, p.62).</a:t>
            </a:r>
            <a:r>
              <a:rPr lang="en-US" sz="2700" b="1" smtClean="0"/>
              <a:t> </a:t>
            </a:r>
          </a:p>
          <a:p>
            <a:pPr eaLnBrk="1" hangingPunct="1">
              <a:buFont typeface="Wingdings" pitchFamily="2" charset="2"/>
              <a:buNone/>
            </a:pPr>
            <a:endParaRPr lang="en-US" sz="1800" b="1" smtClean="0"/>
          </a:p>
          <a:p>
            <a:pPr eaLnBrk="1" hangingPunct="1"/>
            <a:r>
              <a:rPr lang="en-US" sz="2700" b="1" u="sng" smtClean="0"/>
              <a:t>Direct</a:t>
            </a:r>
            <a:r>
              <a:rPr lang="en-US" sz="2700" smtClean="0"/>
              <a:t>: Zimbardo (1977) notes that “Children are totally insensitive to their parents’ shyness” (p. 62).</a:t>
            </a:r>
          </a:p>
          <a:p>
            <a:pPr eaLnBrk="1" hangingPunct="1">
              <a:buFont typeface="Wingdings" pitchFamily="2" charset="2"/>
              <a:buNone/>
            </a:pPr>
            <a:endParaRPr lang="en-US" sz="1800" smtClean="0"/>
          </a:p>
          <a:p>
            <a:pPr eaLnBrk="1" hangingPunct="1"/>
            <a:r>
              <a:rPr lang="en-US" sz="2700" b="1" u="sng" smtClean="0"/>
              <a:t>Paraphrasing</a:t>
            </a:r>
            <a:r>
              <a:rPr lang="en-US" sz="2700" smtClean="0"/>
              <a:t>: Some researchers have observed that children seem oblivious to their parents’ bashfulness (Zimbardo, 1977).</a:t>
            </a:r>
            <a:endParaRPr lang="en-US" sz="2700" u="sng"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12775" y="228600"/>
            <a:ext cx="8153400" cy="990600"/>
          </a:xfrm>
        </p:spPr>
        <p:txBody>
          <a:bodyPr/>
          <a:lstStyle/>
          <a:p>
            <a:pPr eaLnBrk="1" hangingPunct="1"/>
            <a:r>
              <a:rPr lang="en-US" smtClean="0"/>
              <a:t>Proper Citations</a:t>
            </a:r>
          </a:p>
        </p:txBody>
      </p:sp>
      <p:sp>
        <p:nvSpPr>
          <p:cNvPr id="34819" name="Rectangle 3"/>
          <p:cNvSpPr>
            <a:spLocks noGrp="1" noChangeArrowheads="1"/>
          </p:cNvSpPr>
          <p:nvPr>
            <p:ph sz="quarter" idx="1"/>
          </p:nvPr>
        </p:nvSpPr>
        <p:spPr>
          <a:xfrm>
            <a:off x="457200" y="1828800"/>
            <a:ext cx="8229600" cy="4114800"/>
          </a:xfrm>
        </p:spPr>
        <p:txBody>
          <a:bodyPr/>
          <a:lstStyle/>
          <a:p>
            <a:pPr eaLnBrk="1" hangingPunct="1">
              <a:buFont typeface="Wingdings" pitchFamily="2" charset="2"/>
              <a:buNone/>
              <a:defRPr/>
            </a:pPr>
            <a:r>
              <a:rPr lang="en-US" b="1" dirty="0" smtClean="0"/>
              <a:t>   </a:t>
            </a:r>
          </a:p>
          <a:p>
            <a:pPr eaLnBrk="1" hangingPunct="1">
              <a:buFont typeface="Wingdings" pitchFamily="2" charset="2"/>
              <a:buNone/>
              <a:defRPr/>
            </a:pPr>
            <a:r>
              <a:rPr lang="en-US" b="1" dirty="0" smtClean="0"/>
              <a:t>    </a:t>
            </a:r>
            <a:r>
              <a:rPr lang="en-US" sz="3200" dirty="0" smtClean="0"/>
              <a:t>In order to properly cite your sources, you should also consult the style manual that would be appropriate for the research. The following examples are formatted in </a:t>
            </a:r>
            <a:r>
              <a:rPr lang="en-US" sz="3200" dirty="0" smtClean="0">
                <a:solidFill>
                  <a:schemeClr val="accent1"/>
                </a:solidFill>
              </a:rPr>
              <a:t>MLA</a:t>
            </a:r>
            <a:r>
              <a:rPr lang="en-US" sz="3200" dirty="0" smtClean="0"/>
              <a:t>, </a:t>
            </a:r>
            <a:r>
              <a:rPr lang="en-US" sz="3200" dirty="0" smtClean="0">
                <a:solidFill>
                  <a:schemeClr val="accent3"/>
                </a:solidFill>
              </a:rPr>
              <a:t>APA</a:t>
            </a:r>
            <a:r>
              <a:rPr lang="en-US" sz="3200" dirty="0" smtClean="0"/>
              <a:t>, and </a:t>
            </a:r>
            <a:r>
              <a:rPr lang="en-US" sz="3200" dirty="0" smtClean="0">
                <a:solidFill>
                  <a:schemeClr val="accent5">
                    <a:lumMod val="60000"/>
                    <a:lumOff val="40000"/>
                  </a:schemeClr>
                </a:solidFill>
              </a:rPr>
              <a:t>Chicago</a:t>
            </a:r>
            <a:r>
              <a:rPr lang="en-US" sz="3200" dirty="0" smtClean="0"/>
              <a:t> (</a:t>
            </a:r>
            <a:r>
              <a:rPr lang="en-US" sz="3200" dirty="0" err="1" smtClean="0">
                <a:solidFill>
                  <a:schemeClr val="accent5">
                    <a:lumMod val="60000"/>
                    <a:lumOff val="40000"/>
                  </a:schemeClr>
                </a:solidFill>
              </a:rPr>
              <a:t>Turabia</a:t>
            </a:r>
            <a:r>
              <a:rPr lang="en-US" sz="3200" dirty="0" err="1" smtClean="0"/>
              <a:t>n</a:t>
            </a:r>
            <a:r>
              <a:rPr lang="en-US" sz="3200" dirty="0" smtClean="0"/>
              <a:t> is similar to </a:t>
            </a:r>
            <a:r>
              <a:rPr lang="en-US" sz="3200" dirty="0" smtClean="0">
                <a:solidFill>
                  <a:schemeClr val="accent5">
                    <a:lumMod val="60000"/>
                    <a:lumOff val="40000"/>
                  </a:schemeClr>
                </a:solidFill>
              </a:rPr>
              <a:t>Chicago</a:t>
            </a:r>
            <a:r>
              <a:rPr lang="en-US" sz="3200" dirty="0" smtClean="0"/>
              <a:t>) formats. The citation is related to the passage we saw earlier from </a:t>
            </a:r>
            <a:r>
              <a:rPr lang="en-US" sz="3200" dirty="0" err="1" smtClean="0"/>
              <a:t>Zimbardo</a:t>
            </a:r>
            <a:r>
              <a:rPr lang="en-US" sz="3200" dirty="0" smtClean="0"/>
              <a:t>.</a:t>
            </a:r>
          </a:p>
          <a:p>
            <a:pPr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2775" y="228600"/>
            <a:ext cx="8153400" cy="990600"/>
          </a:xfrm>
        </p:spPr>
        <p:txBody>
          <a:bodyPr/>
          <a:lstStyle/>
          <a:p>
            <a:pPr eaLnBrk="1" hangingPunct="1"/>
            <a:r>
              <a:rPr lang="en-US" dirty="0" smtClean="0"/>
              <a:t>MLA Citations</a:t>
            </a:r>
          </a:p>
        </p:txBody>
      </p:sp>
      <p:sp>
        <p:nvSpPr>
          <p:cNvPr id="27651" name="Rectangle 3"/>
          <p:cNvSpPr>
            <a:spLocks noGrp="1" noChangeArrowheads="1"/>
          </p:cNvSpPr>
          <p:nvPr>
            <p:ph sz="quarter" idx="1"/>
          </p:nvPr>
        </p:nvSpPr>
        <p:spPr>
          <a:xfrm>
            <a:off x="152400" y="1752600"/>
            <a:ext cx="8915400" cy="4114800"/>
          </a:xfrm>
        </p:spPr>
        <p:txBody>
          <a:bodyPr>
            <a:normAutofit lnSpcReduction="10000"/>
          </a:bodyPr>
          <a:lstStyle/>
          <a:p>
            <a:pPr marL="320040" indent="-320040" eaLnBrk="1" fontAlgn="auto" hangingPunct="1">
              <a:spcAft>
                <a:spcPts val="0"/>
              </a:spcAft>
              <a:buFont typeface="Wingdings"/>
              <a:buChar char=""/>
              <a:defRPr/>
            </a:pPr>
            <a:r>
              <a:rPr lang="en-US" sz="2800" dirty="0" smtClean="0">
                <a:solidFill>
                  <a:schemeClr val="accent1"/>
                </a:solidFill>
              </a:rPr>
              <a:t>Book</a:t>
            </a:r>
          </a:p>
          <a:p>
            <a:pPr marL="320040" indent="-320040" eaLnBrk="1" fontAlgn="auto" hangingPunct="1">
              <a:spcAft>
                <a:spcPts val="0"/>
              </a:spcAft>
              <a:buFont typeface="Wingdings" pitchFamily="2" charset="2"/>
              <a:buNone/>
              <a:defRPr/>
            </a:pPr>
            <a:endParaRPr lang="en-US" sz="1050" dirty="0" smtClean="0">
              <a:solidFill>
                <a:schemeClr val="accent1"/>
              </a:solidFill>
            </a:endParaRPr>
          </a:p>
          <a:p>
            <a:pPr marL="320040" indent="-320040" eaLnBrk="1" fontAlgn="auto" hangingPunct="1">
              <a:spcAft>
                <a:spcPts val="0"/>
              </a:spcAft>
              <a:buFont typeface="Wingdings" pitchFamily="2" charset="2"/>
              <a:buNone/>
              <a:defRPr/>
            </a:pPr>
            <a:r>
              <a:rPr lang="en-US" sz="2400" dirty="0" err="1" smtClean="0"/>
              <a:t>Zimbardo</a:t>
            </a:r>
            <a:r>
              <a:rPr lang="en-US" sz="2400" dirty="0" smtClean="0"/>
              <a:t>, Philip G. </a:t>
            </a:r>
            <a:r>
              <a:rPr lang="en-US" sz="2400" i="1" dirty="0" smtClean="0"/>
              <a:t>Shyness: What It Is, What To Do About It</a:t>
            </a:r>
            <a:r>
              <a:rPr lang="en-US" sz="2400" dirty="0" smtClean="0"/>
              <a:t>, Perseus Books, 1977. </a:t>
            </a:r>
          </a:p>
          <a:p>
            <a:pPr marL="320040" indent="-320040" eaLnBrk="1" fontAlgn="auto" hangingPunct="1">
              <a:spcAft>
                <a:spcPts val="0"/>
              </a:spcAft>
              <a:buFont typeface="Wingdings" pitchFamily="2" charset="2"/>
              <a:buNone/>
              <a:defRPr/>
            </a:pPr>
            <a:endParaRPr lang="en-US" sz="2800" dirty="0" smtClean="0"/>
          </a:p>
          <a:p>
            <a:pPr marL="320040" indent="-320040" eaLnBrk="1" fontAlgn="auto" hangingPunct="1">
              <a:spcAft>
                <a:spcPts val="0"/>
              </a:spcAft>
              <a:buFont typeface="Wingdings"/>
              <a:buChar char=""/>
              <a:defRPr/>
            </a:pPr>
            <a:r>
              <a:rPr lang="en-US" sz="2800" dirty="0" smtClean="0">
                <a:solidFill>
                  <a:schemeClr val="accent1"/>
                </a:solidFill>
              </a:rPr>
              <a:t>Essay/Chapter in a Book</a:t>
            </a:r>
          </a:p>
          <a:p>
            <a:pPr marL="320040" indent="-320040" eaLnBrk="1" fontAlgn="auto" hangingPunct="1">
              <a:spcAft>
                <a:spcPts val="0"/>
              </a:spcAft>
              <a:buFont typeface="Wingdings" pitchFamily="2" charset="2"/>
              <a:buNone/>
              <a:defRPr/>
            </a:pPr>
            <a:endParaRPr lang="en-US" sz="1050" dirty="0" smtClean="0">
              <a:solidFill>
                <a:schemeClr val="accent1"/>
              </a:solidFill>
            </a:endParaRPr>
          </a:p>
          <a:p>
            <a:pPr marL="0" indent="0">
              <a:buNone/>
            </a:pPr>
            <a:r>
              <a:rPr lang="en-US" sz="2400" dirty="0"/>
              <a:t>Copeland, Edward. “Money.” </a:t>
            </a:r>
            <a:r>
              <a:rPr lang="en-US" sz="2400" i="1" dirty="0"/>
              <a:t>The Cambridge Companion to Jane Austen</a:t>
            </a:r>
            <a:r>
              <a:rPr lang="en-US" sz="2400" dirty="0"/>
              <a:t>,  </a:t>
            </a:r>
            <a:r>
              <a:rPr lang="en-US" sz="2400" dirty="0" smtClean="0"/>
              <a:t>  </a:t>
            </a:r>
          </a:p>
          <a:p>
            <a:pPr marL="0" indent="0">
              <a:buNone/>
            </a:pPr>
            <a:r>
              <a:rPr lang="en-US" sz="2400" dirty="0"/>
              <a:t> </a:t>
            </a:r>
            <a:r>
              <a:rPr lang="en-US" sz="2400" dirty="0" smtClean="0"/>
              <a:t>    edited </a:t>
            </a:r>
            <a:r>
              <a:rPr lang="en-US" sz="2400" dirty="0"/>
              <a:t>by Copeland and Juliet McMaster, Cambridge UP, 1997, pp. </a:t>
            </a:r>
            <a:endParaRPr lang="en-US" sz="2400" dirty="0" smtClean="0"/>
          </a:p>
          <a:p>
            <a:pPr marL="0" indent="0">
              <a:buNone/>
            </a:pPr>
            <a:r>
              <a:rPr lang="en-US" sz="2400" dirty="0"/>
              <a:t> </a:t>
            </a:r>
            <a:r>
              <a:rPr lang="en-US" sz="2400" dirty="0" smtClean="0"/>
              <a:t>    131-48</a:t>
            </a:r>
            <a:r>
              <a:rPr lang="en-US" sz="2400" dirty="0"/>
              <a:t>. </a:t>
            </a:r>
          </a:p>
          <a:p>
            <a:pPr marL="320040" indent="-320040" eaLnBrk="1" fontAlgn="auto" hangingPunct="1">
              <a:spcAft>
                <a:spcPts val="0"/>
              </a:spcAft>
              <a:buFont typeface="Wingdings" pitchFamily="2" charset="2"/>
              <a:buNone/>
              <a:defRPr/>
            </a:pPr>
            <a:endParaRPr lang="en-US" sz="2500" dirty="0" smtClean="0"/>
          </a:p>
        </p:txBody>
      </p:sp>
      <p:sp>
        <p:nvSpPr>
          <p:cNvPr id="35844" name="TextBox 3"/>
          <p:cNvSpPr txBox="1">
            <a:spLocks noChangeArrowheads="1"/>
          </p:cNvSpPr>
          <p:nvPr/>
        </p:nvSpPr>
        <p:spPr bwMode="auto">
          <a:xfrm>
            <a:off x="381000" y="6248400"/>
            <a:ext cx="8229600" cy="338554"/>
          </a:xfrm>
          <a:prstGeom prst="rect">
            <a:avLst/>
          </a:prstGeom>
          <a:noFill/>
          <a:ln w="9525">
            <a:noFill/>
            <a:miter lim="800000"/>
            <a:headEnd/>
            <a:tailEnd/>
          </a:ln>
        </p:spPr>
        <p:txBody>
          <a:bodyPr>
            <a:spAutoFit/>
          </a:bodyPr>
          <a:lstStyle/>
          <a:p>
            <a:pPr algn="ctr">
              <a:defRPr/>
            </a:pPr>
            <a:r>
              <a:rPr lang="en-US" sz="1400" i="1" dirty="0"/>
              <a:t>** Some of these examples came from the OWL at Purdue, some from the official MLA site</a:t>
            </a:r>
            <a:r>
              <a:rPr lang="en-US" sz="1600" i="1" dirty="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12775" y="228600"/>
            <a:ext cx="8153400" cy="990600"/>
          </a:xfrm>
        </p:spPr>
        <p:txBody>
          <a:bodyPr/>
          <a:lstStyle/>
          <a:p>
            <a:pPr eaLnBrk="1" hangingPunct="1"/>
            <a:r>
              <a:rPr lang="en-US" smtClean="0"/>
              <a:t>MLA Citations</a:t>
            </a:r>
          </a:p>
        </p:txBody>
      </p:sp>
      <p:sp>
        <p:nvSpPr>
          <p:cNvPr id="36867" name="Rectangle 3"/>
          <p:cNvSpPr>
            <a:spLocks noGrp="1" noChangeArrowheads="1"/>
          </p:cNvSpPr>
          <p:nvPr>
            <p:ph sz="quarter" idx="1"/>
          </p:nvPr>
        </p:nvSpPr>
        <p:spPr>
          <a:xfrm>
            <a:off x="228600" y="1828800"/>
            <a:ext cx="8686800" cy="4191000"/>
          </a:xfrm>
        </p:spPr>
        <p:txBody>
          <a:bodyPr/>
          <a:lstStyle/>
          <a:p>
            <a:pPr eaLnBrk="1" hangingPunct="1">
              <a:lnSpc>
                <a:spcPct val="80000"/>
              </a:lnSpc>
              <a:defRPr/>
            </a:pPr>
            <a:r>
              <a:rPr lang="en-US" sz="2800" dirty="0" smtClean="0">
                <a:solidFill>
                  <a:schemeClr val="accent1"/>
                </a:solidFill>
              </a:rPr>
              <a:t>Article</a:t>
            </a:r>
          </a:p>
          <a:p>
            <a:pPr eaLnBrk="1" hangingPunct="1">
              <a:lnSpc>
                <a:spcPct val="80000"/>
              </a:lnSpc>
              <a:buFont typeface="Wingdings" pitchFamily="2" charset="2"/>
              <a:buNone/>
              <a:defRPr/>
            </a:pPr>
            <a:endParaRPr lang="en-US" sz="1050" dirty="0" smtClean="0">
              <a:solidFill>
                <a:schemeClr val="accent1"/>
              </a:solidFill>
            </a:endParaRPr>
          </a:p>
          <a:p>
            <a:pPr eaLnBrk="1" hangingPunct="1">
              <a:lnSpc>
                <a:spcPct val="80000"/>
              </a:lnSpc>
              <a:buFont typeface="Wingdings" pitchFamily="2" charset="2"/>
              <a:buNone/>
              <a:defRPr/>
            </a:pPr>
            <a:r>
              <a:rPr lang="en-US" sz="2400" dirty="0" err="1" smtClean="0"/>
              <a:t>Bagchi</a:t>
            </a:r>
            <a:r>
              <a:rPr lang="en-US" sz="2400" dirty="0" smtClean="0"/>
              <a:t>, </a:t>
            </a:r>
            <a:r>
              <a:rPr lang="en-US" sz="2400" dirty="0" err="1" smtClean="0"/>
              <a:t>Alaknanda</a:t>
            </a:r>
            <a:r>
              <a:rPr lang="en-US" sz="2400" dirty="0" smtClean="0"/>
              <a:t>. "Conflicting Nationalisms: The Voice of the Subaltern in </a:t>
            </a:r>
            <a:r>
              <a:rPr lang="en-US" sz="2400" dirty="0" err="1" smtClean="0"/>
              <a:t>Mahasweta</a:t>
            </a:r>
            <a:r>
              <a:rPr lang="en-US" sz="2400" dirty="0" smtClean="0"/>
              <a:t> Devi's </a:t>
            </a:r>
            <a:r>
              <a:rPr lang="en-US" sz="2400" dirty="0" err="1" smtClean="0"/>
              <a:t>Bashai</a:t>
            </a:r>
            <a:r>
              <a:rPr lang="en-US" sz="2400" dirty="0" smtClean="0"/>
              <a:t> </a:t>
            </a:r>
            <a:r>
              <a:rPr lang="en-US" sz="2400" dirty="0" err="1" smtClean="0"/>
              <a:t>Tudu</a:t>
            </a:r>
            <a:r>
              <a:rPr lang="en-US" sz="2400" dirty="0" smtClean="0"/>
              <a:t>." </a:t>
            </a:r>
            <a:r>
              <a:rPr lang="en-US" sz="2400" i="1" dirty="0" smtClean="0"/>
              <a:t>Tulsa Studies in Women's Literature, </a:t>
            </a:r>
            <a:r>
              <a:rPr lang="en-US" sz="2400" dirty="0" smtClean="0"/>
              <a:t>vol. 15, no.1, 1996, pp. 41-50. </a:t>
            </a:r>
          </a:p>
          <a:p>
            <a:pPr eaLnBrk="1" hangingPunct="1">
              <a:lnSpc>
                <a:spcPct val="80000"/>
              </a:lnSpc>
              <a:buFont typeface="Wingdings" pitchFamily="2" charset="2"/>
              <a:buNone/>
              <a:defRPr/>
            </a:pPr>
            <a:endParaRPr lang="en-US" sz="2800" dirty="0" smtClean="0"/>
          </a:p>
          <a:p>
            <a:pPr eaLnBrk="1" hangingPunct="1">
              <a:lnSpc>
                <a:spcPct val="80000"/>
              </a:lnSpc>
              <a:defRPr/>
            </a:pPr>
            <a:r>
              <a:rPr lang="en-US" sz="2800" dirty="0" smtClean="0">
                <a:solidFill>
                  <a:schemeClr val="accent1"/>
                </a:solidFill>
              </a:rPr>
              <a:t>Article from a Database</a:t>
            </a:r>
          </a:p>
          <a:p>
            <a:pPr eaLnBrk="1" hangingPunct="1">
              <a:lnSpc>
                <a:spcPct val="80000"/>
              </a:lnSpc>
              <a:buFont typeface="Wingdings" pitchFamily="2" charset="2"/>
              <a:buNone/>
              <a:defRPr/>
            </a:pPr>
            <a:endParaRPr lang="en-US" sz="1050" dirty="0" smtClean="0">
              <a:solidFill>
                <a:schemeClr val="accent1"/>
              </a:solidFill>
            </a:endParaRPr>
          </a:p>
          <a:p>
            <a:pPr marL="0" indent="0">
              <a:buNone/>
            </a:pPr>
            <a:r>
              <a:rPr lang="en-US" sz="2000" dirty="0" err="1"/>
              <a:t>Lorensen</a:t>
            </a:r>
            <a:r>
              <a:rPr lang="en-US" sz="2000" dirty="0"/>
              <a:t>, </a:t>
            </a:r>
            <a:r>
              <a:rPr lang="en-US" sz="2000" dirty="0" err="1"/>
              <a:t>Jutta</a:t>
            </a:r>
            <a:r>
              <a:rPr lang="en-US" sz="2000" dirty="0"/>
              <a:t>. “Between Image and Word, Color, and Time: Jacob Lawrence’s </a:t>
            </a:r>
            <a:r>
              <a:rPr lang="en-US" sz="2000" i="1" dirty="0"/>
              <a:t>The </a:t>
            </a:r>
            <a:endParaRPr lang="en-US" sz="2000" i="1" dirty="0" smtClean="0"/>
          </a:p>
          <a:p>
            <a:pPr marL="0" indent="0">
              <a:buNone/>
            </a:pPr>
            <a:r>
              <a:rPr lang="en-US" sz="2000" i="1" dirty="0" smtClean="0"/>
              <a:t>     Migration </a:t>
            </a:r>
            <a:r>
              <a:rPr lang="en-US" sz="2000" i="1" dirty="0"/>
              <a:t>Series</a:t>
            </a:r>
            <a:r>
              <a:rPr lang="en-US" sz="2000" dirty="0"/>
              <a:t>.” </a:t>
            </a:r>
            <a:r>
              <a:rPr lang="en-US" sz="2000" i="1" dirty="0"/>
              <a:t>African American Review</a:t>
            </a:r>
            <a:r>
              <a:rPr lang="en-US" sz="2000" dirty="0"/>
              <a:t>, vol. 40, no. 3, 2006, pp. 571-86. </a:t>
            </a:r>
            <a:r>
              <a:rPr lang="en-US" sz="2000" dirty="0" smtClean="0"/>
              <a:t>  </a:t>
            </a:r>
          </a:p>
          <a:p>
            <a:pPr marL="0" indent="0">
              <a:buNone/>
            </a:pPr>
            <a:r>
              <a:rPr lang="en-US" sz="2000" i="1" dirty="0"/>
              <a:t> </a:t>
            </a:r>
            <a:r>
              <a:rPr lang="en-US" sz="2000" i="1" dirty="0" smtClean="0"/>
              <a:t>    </a:t>
            </a:r>
            <a:r>
              <a:rPr lang="en-US" sz="2000" i="1" dirty="0" err="1" smtClean="0"/>
              <a:t>EBSCOHost</a:t>
            </a:r>
            <a:r>
              <a:rPr lang="en-US" sz="2000" dirty="0"/>
              <a:t>, </a:t>
            </a:r>
            <a:r>
              <a:rPr lang="en-US" sz="2000" dirty="0" smtClean="0"/>
              <a:t> search.ebscohost.com/</a:t>
            </a:r>
            <a:r>
              <a:rPr lang="en-US" sz="2000" dirty="0" err="1" smtClean="0"/>
              <a:t>login.aspx?direct</a:t>
            </a:r>
            <a:r>
              <a:rPr lang="en-US" sz="2000" dirty="0" smtClean="0"/>
              <a:t>=</a:t>
            </a:r>
            <a:r>
              <a:rPr lang="en-US" sz="2000" dirty="0" err="1" smtClean="0"/>
              <a:t>true&amp;db</a:t>
            </a:r>
            <a:r>
              <a:rPr lang="en-US" sz="2000" dirty="0" smtClean="0"/>
              <a:t>=f5h&amp;AN=</a:t>
            </a:r>
          </a:p>
          <a:p>
            <a:pPr marL="0" indent="0">
              <a:buNone/>
            </a:pPr>
            <a:r>
              <a:rPr lang="en-US" sz="2000" dirty="0" smtClean="0"/>
              <a:t>     24093790&amp;site=</a:t>
            </a:r>
            <a:r>
              <a:rPr lang="en-US" sz="2000" dirty="0" err="1" smtClean="0"/>
              <a:t>ehost</a:t>
            </a:r>
            <a:r>
              <a:rPr lang="en-US" sz="2000" dirty="0" smtClean="0"/>
              <a:t>-live.</a:t>
            </a:r>
          </a:p>
        </p:txBody>
      </p:sp>
      <p:sp>
        <p:nvSpPr>
          <p:cNvPr id="36868" name="TextBox 3"/>
          <p:cNvSpPr txBox="1">
            <a:spLocks noChangeArrowheads="1"/>
          </p:cNvSpPr>
          <p:nvPr/>
        </p:nvSpPr>
        <p:spPr bwMode="auto">
          <a:xfrm>
            <a:off x="152400" y="6381690"/>
            <a:ext cx="8763000" cy="400110"/>
          </a:xfrm>
          <a:prstGeom prst="rect">
            <a:avLst/>
          </a:prstGeom>
          <a:noFill/>
          <a:ln w="9525">
            <a:noFill/>
            <a:miter lim="800000"/>
            <a:headEnd/>
            <a:tailEnd/>
          </a:ln>
        </p:spPr>
        <p:txBody>
          <a:bodyPr wrap="square">
            <a:spAutoFit/>
          </a:bodyPr>
          <a:lstStyle/>
          <a:p>
            <a:pPr algn="ctr">
              <a:defRPr/>
            </a:pPr>
            <a:r>
              <a:rPr lang="en-US" i="1" dirty="0">
                <a:latin typeface="+mn-lt"/>
              </a:rPr>
              <a:t>** </a:t>
            </a:r>
            <a:r>
              <a:rPr lang="en-US" i="1" dirty="0" smtClean="0">
                <a:latin typeface="+mn-lt"/>
              </a:rPr>
              <a:t>Some </a:t>
            </a:r>
            <a:r>
              <a:rPr lang="en-US" i="1" dirty="0">
                <a:latin typeface="+mn-lt"/>
              </a:rPr>
              <a:t>of these examples came from the OWL at </a:t>
            </a:r>
            <a:r>
              <a:rPr lang="en-US" i="1" dirty="0" smtClean="0">
                <a:latin typeface="+mn-lt"/>
              </a:rPr>
              <a:t>Purdue, some from the official MLA site</a:t>
            </a:r>
            <a:r>
              <a:rPr lang="en-US" sz="2000" i="1" dirty="0" smtClean="0">
                <a:latin typeface="+mn-lt"/>
              </a:rPr>
              <a:t> </a:t>
            </a:r>
            <a:r>
              <a:rPr lang="en-US" sz="2000" i="1" dirty="0">
                <a:latin typeface="+mn-lt"/>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228600"/>
            <a:ext cx="7010400" cy="1295400"/>
          </a:xfrm>
        </p:spPr>
        <p:txBody>
          <a:bodyPr/>
          <a:lstStyle/>
          <a:p>
            <a:pPr eaLnBrk="1" hangingPunct="1"/>
            <a:r>
              <a:rPr lang="en-US" smtClean="0"/>
              <a:t>MLA Citations</a:t>
            </a:r>
          </a:p>
        </p:txBody>
      </p:sp>
      <p:sp>
        <p:nvSpPr>
          <p:cNvPr id="37891" name="Rectangle 3"/>
          <p:cNvSpPr>
            <a:spLocks noGrp="1" noChangeArrowheads="1"/>
          </p:cNvSpPr>
          <p:nvPr>
            <p:ph sz="quarter" idx="1"/>
          </p:nvPr>
        </p:nvSpPr>
        <p:spPr>
          <a:xfrm>
            <a:off x="228600" y="1676400"/>
            <a:ext cx="8610600" cy="3505200"/>
          </a:xfrm>
        </p:spPr>
        <p:txBody>
          <a:bodyPr/>
          <a:lstStyle/>
          <a:p>
            <a:pPr eaLnBrk="1" hangingPunct="1">
              <a:defRPr/>
            </a:pPr>
            <a:r>
              <a:rPr lang="en-US" sz="2800" dirty="0" smtClean="0">
                <a:solidFill>
                  <a:schemeClr val="accent1"/>
                </a:solidFill>
              </a:rPr>
              <a:t>Page on a Website</a:t>
            </a:r>
          </a:p>
          <a:p>
            <a:pPr marL="0" indent="0">
              <a:buNone/>
            </a:pPr>
            <a:r>
              <a:rPr lang="en-US" sz="2800" dirty="0" smtClean="0"/>
              <a:t>“</a:t>
            </a:r>
            <a:r>
              <a:rPr lang="en-US" sz="2800" i="1" dirty="0"/>
              <a:t>Curiosity</a:t>
            </a:r>
            <a:r>
              <a:rPr lang="en-US" sz="2800" dirty="0"/>
              <a:t> Rover Report (August 2015): Three Years on </a:t>
            </a:r>
            <a:endParaRPr lang="en-US" sz="2800" dirty="0" smtClean="0"/>
          </a:p>
          <a:p>
            <a:pPr marL="0" indent="0">
              <a:buNone/>
            </a:pPr>
            <a:r>
              <a:rPr lang="en-US" sz="2800" dirty="0" smtClean="0"/>
              <a:t>     Mars</a:t>
            </a:r>
            <a:r>
              <a:rPr lang="en-US" sz="2800" dirty="0"/>
              <a:t>!” </a:t>
            </a:r>
            <a:r>
              <a:rPr lang="en-US" sz="2800" i="1" dirty="0"/>
              <a:t>NASA’s Journey to Mars: Videos</a:t>
            </a:r>
            <a:r>
              <a:rPr lang="en-US" sz="2800" dirty="0"/>
              <a:t>, edited by Sarah </a:t>
            </a:r>
            <a:r>
              <a:rPr lang="en-US" sz="2800" dirty="0" smtClean="0"/>
              <a:t>  </a:t>
            </a:r>
          </a:p>
          <a:p>
            <a:pPr marL="0" indent="0">
              <a:buNone/>
            </a:pPr>
            <a:r>
              <a:rPr lang="en-US" sz="2800" dirty="0"/>
              <a:t> </a:t>
            </a:r>
            <a:r>
              <a:rPr lang="en-US" sz="2800" dirty="0" smtClean="0"/>
              <a:t>    </a:t>
            </a:r>
            <a:r>
              <a:rPr lang="en-US" sz="2800" dirty="0" err="1" smtClean="0"/>
              <a:t>Loff</a:t>
            </a:r>
            <a:r>
              <a:rPr lang="en-US" sz="2800" dirty="0"/>
              <a:t>, National Aeronautics and Space Administration, </a:t>
            </a:r>
            <a:r>
              <a:rPr lang="en-US" sz="2800" dirty="0" smtClean="0"/>
              <a:t> </a:t>
            </a:r>
          </a:p>
          <a:p>
            <a:pPr marL="0" indent="0">
              <a:buNone/>
            </a:pPr>
            <a:r>
              <a:rPr lang="en-US" sz="2800" dirty="0"/>
              <a:t> </a:t>
            </a:r>
            <a:r>
              <a:rPr lang="en-US" sz="2800" dirty="0" smtClean="0"/>
              <a:t>    30 </a:t>
            </a:r>
            <a:r>
              <a:rPr lang="en-US" sz="2800" dirty="0"/>
              <a:t>July 2015, </a:t>
            </a:r>
            <a:r>
              <a:rPr lang="en-US" sz="2800" dirty="0" smtClean="0"/>
              <a:t> </a:t>
            </a:r>
            <a:r>
              <a:rPr lang="en-US" sz="2800" dirty="0" smtClean="0">
                <a:hlinkClick r:id="rId2"/>
              </a:rPr>
              <a:t>www.nasa.gov/topics/journeytomars/</a:t>
            </a:r>
          </a:p>
          <a:p>
            <a:pPr marL="0" indent="0">
              <a:buNone/>
            </a:pPr>
            <a:r>
              <a:rPr lang="en-US" sz="2800" dirty="0" smtClean="0"/>
              <a:t>     </a:t>
            </a:r>
            <a:r>
              <a:rPr lang="en-US" sz="2800" dirty="0" smtClean="0">
                <a:hlinkClick r:id="rId2"/>
              </a:rPr>
              <a:t>videos/index.html</a:t>
            </a:r>
            <a:r>
              <a:rPr lang="en-US" sz="2800" dirty="0" smtClean="0"/>
              <a:t>.</a:t>
            </a:r>
          </a:p>
        </p:txBody>
      </p:sp>
      <p:sp>
        <p:nvSpPr>
          <p:cNvPr id="37892" name="TextBox 3"/>
          <p:cNvSpPr txBox="1">
            <a:spLocks noChangeArrowheads="1"/>
          </p:cNvSpPr>
          <p:nvPr/>
        </p:nvSpPr>
        <p:spPr bwMode="auto">
          <a:xfrm>
            <a:off x="359546" y="6019800"/>
            <a:ext cx="8229600" cy="707886"/>
          </a:xfrm>
          <a:prstGeom prst="rect">
            <a:avLst/>
          </a:prstGeom>
          <a:noFill/>
          <a:ln w="9525">
            <a:noFill/>
            <a:miter lim="800000"/>
            <a:headEnd/>
            <a:tailEnd/>
          </a:ln>
        </p:spPr>
        <p:txBody>
          <a:bodyPr>
            <a:spAutoFit/>
          </a:bodyPr>
          <a:lstStyle/>
          <a:p>
            <a:pPr algn="ctr">
              <a:defRPr/>
            </a:pPr>
            <a:r>
              <a:rPr lang="en-US" sz="1400" i="1" dirty="0"/>
              <a:t>** Some of these examples came from the OWL at Purdue, some from the official MLA site</a:t>
            </a:r>
            <a:r>
              <a:rPr lang="en-US" sz="1600" i="1" dirty="0"/>
              <a:t> **</a:t>
            </a:r>
          </a:p>
          <a:p>
            <a:pPr algn="ctr">
              <a:defRPr/>
            </a:pPr>
            <a:endParaRPr lang="en-US" sz="2400" dirty="0">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12775" y="228600"/>
            <a:ext cx="8153400" cy="990600"/>
          </a:xfrm>
        </p:spPr>
        <p:txBody>
          <a:bodyPr/>
          <a:lstStyle/>
          <a:p>
            <a:pPr eaLnBrk="1" hangingPunct="1"/>
            <a:r>
              <a:rPr lang="en-US" smtClean="0"/>
              <a:t>APA Citations</a:t>
            </a:r>
          </a:p>
        </p:txBody>
      </p:sp>
      <p:sp>
        <p:nvSpPr>
          <p:cNvPr id="36867" name="Rectangle 3"/>
          <p:cNvSpPr>
            <a:spLocks noGrp="1" noChangeArrowheads="1"/>
          </p:cNvSpPr>
          <p:nvPr>
            <p:ph sz="quarter" idx="1"/>
          </p:nvPr>
        </p:nvSpPr>
        <p:spPr>
          <a:xfrm>
            <a:off x="228600" y="1676400"/>
            <a:ext cx="8458200" cy="4114800"/>
          </a:xfrm>
        </p:spPr>
        <p:txBody>
          <a:bodyPr/>
          <a:lstStyle/>
          <a:p>
            <a:pPr eaLnBrk="1" hangingPunct="1"/>
            <a:r>
              <a:rPr lang="en-US" sz="2800" dirty="0" smtClean="0">
                <a:solidFill>
                  <a:schemeClr val="accent1"/>
                </a:solidFill>
              </a:rPr>
              <a:t>Book</a:t>
            </a:r>
          </a:p>
          <a:p>
            <a:pPr eaLnBrk="1" hangingPunct="1">
              <a:buFont typeface="Wingdings" pitchFamily="2" charset="2"/>
              <a:buNone/>
            </a:pPr>
            <a:r>
              <a:rPr lang="en-US" sz="2800" dirty="0" err="1" smtClean="0"/>
              <a:t>Zimbardo</a:t>
            </a:r>
            <a:r>
              <a:rPr lang="en-US" sz="2800" dirty="0" smtClean="0"/>
              <a:t>, P.G. (1977). </a:t>
            </a:r>
            <a:r>
              <a:rPr lang="en-US" sz="2800" i="1" dirty="0" smtClean="0"/>
              <a:t>Shyness: What it is, what to do about it. </a:t>
            </a:r>
            <a:r>
              <a:rPr lang="en-US" sz="2800" dirty="0" smtClean="0"/>
              <a:t>Cambridge</a:t>
            </a:r>
            <a:r>
              <a:rPr lang="en-US" sz="2800" smtClean="0"/>
              <a:t>, MA: </a:t>
            </a:r>
            <a:r>
              <a:rPr lang="en-US" sz="2800" dirty="0" smtClean="0"/>
              <a:t>Perseus Books.</a:t>
            </a:r>
          </a:p>
          <a:p>
            <a:pPr eaLnBrk="1" hangingPunct="1">
              <a:buFont typeface="Wingdings" pitchFamily="2" charset="2"/>
              <a:buNone/>
            </a:pPr>
            <a:endParaRPr lang="en-US" sz="2800" dirty="0" smtClean="0"/>
          </a:p>
          <a:p>
            <a:pPr eaLnBrk="1" hangingPunct="1"/>
            <a:r>
              <a:rPr lang="en-US" sz="2800" dirty="0" smtClean="0">
                <a:solidFill>
                  <a:schemeClr val="accent1"/>
                </a:solidFill>
              </a:rPr>
              <a:t>Essay/Chapter in a Book</a:t>
            </a:r>
          </a:p>
          <a:p>
            <a:pPr eaLnBrk="1" hangingPunct="1">
              <a:buFont typeface="Wingdings" pitchFamily="2" charset="2"/>
              <a:buNone/>
            </a:pPr>
            <a:r>
              <a:rPr lang="en-US" sz="2800" dirty="0" smtClean="0"/>
              <a:t>O'Neil, J. M., &amp; Egan, J. (1992). Men's and women's gender role journeys: Metaphor for healing, transition, and transformation. In B. R. </a:t>
            </a:r>
            <a:r>
              <a:rPr lang="en-US" sz="2800" dirty="0" err="1" smtClean="0"/>
              <a:t>Wainrib</a:t>
            </a:r>
            <a:r>
              <a:rPr lang="en-US" sz="2800" dirty="0" smtClean="0"/>
              <a:t> (Ed.), </a:t>
            </a:r>
            <a:r>
              <a:rPr lang="en-US" sz="2800" i="1" dirty="0" smtClean="0"/>
              <a:t>Gender issues across the life cycle</a:t>
            </a:r>
            <a:r>
              <a:rPr lang="en-US" sz="2800" dirty="0" smtClean="0"/>
              <a:t> (pp. 107-123). New York: Springer. </a:t>
            </a:r>
          </a:p>
          <a:p>
            <a:pPr eaLnBrk="1" hangingPunct="1">
              <a:buFont typeface="Wingdings" pitchFamily="2" charset="2"/>
              <a:buNone/>
            </a:pPr>
            <a:endParaRPr lang="en-US" sz="2400" dirty="0" smtClean="0"/>
          </a:p>
        </p:txBody>
      </p:sp>
      <p:sp>
        <p:nvSpPr>
          <p:cNvPr id="38916" name="TextBox 3"/>
          <p:cNvSpPr txBox="1">
            <a:spLocks noChangeArrowheads="1"/>
          </p:cNvSpPr>
          <p:nvPr/>
        </p:nvSpPr>
        <p:spPr bwMode="auto">
          <a:xfrm>
            <a:off x="381000" y="6248400"/>
            <a:ext cx="8229600" cy="461963"/>
          </a:xfrm>
          <a:prstGeom prst="rect">
            <a:avLst/>
          </a:prstGeom>
          <a:noFill/>
          <a:ln w="9525">
            <a:noFill/>
            <a:miter lim="800000"/>
            <a:headEnd/>
            <a:tailEnd/>
          </a:ln>
        </p:spPr>
        <p:txBody>
          <a:bodyPr>
            <a:spAutoFit/>
          </a:bodyPr>
          <a:lstStyle/>
          <a:p>
            <a:pPr algn="ctr">
              <a:defRPr/>
            </a:pPr>
            <a:r>
              <a:rPr lang="en-US" sz="2400" dirty="0">
                <a:latin typeface="+mn-lt"/>
              </a:rPr>
              <a:t>** Many of these examples came from the OWL at Purdue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12775" y="228600"/>
            <a:ext cx="8153400" cy="990600"/>
          </a:xfrm>
        </p:spPr>
        <p:txBody>
          <a:bodyPr/>
          <a:lstStyle/>
          <a:p>
            <a:pPr eaLnBrk="1" hangingPunct="1"/>
            <a:r>
              <a:rPr lang="en-US" smtClean="0"/>
              <a:t>APA Citations</a:t>
            </a:r>
          </a:p>
        </p:txBody>
      </p:sp>
      <p:sp>
        <p:nvSpPr>
          <p:cNvPr id="39939" name="Rectangle 3"/>
          <p:cNvSpPr>
            <a:spLocks noGrp="1" noChangeArrowheads="1"/>
          </p:cNvSpPr>
          <p:nvPr>
            <p:ph sz="quarter" idx="1"/>
          </p:nvPr>
        </p:nvSpPr>
        <p:spPr>
          <a:xfrm>
            <a:off x="304800" y="1676400"/>
            <a:ext cx="8382000" cy="4114800"/>
          </a:xfrm>
        </p:spPr>
        <p:txBody>
          <a:bodyPr/>
          <a:lstStyle/>
          <a:p>
            <a:pPr eaLnBrk="1" hangingPunct="1">
              <a:lnSpc>
                <a:spcPct val="90000"/>
              </a:lnSpc>
              <a:defRPr/>
            </a:pPr>
            <a:r>
              <a:rPr lang="en-US" sz="2800" dirty="0" smtClean="0">
                <a:solidFill>
                  <a:schemeClr val="accent1"/>
                </a:solidFill>
              </a:rPr>
              <a:t>Article</a:t>
            </a:r>
          </a:p>
          <a:p>
            <a:pPr eaLnBrk="1" hangingPunct="1">
              <a:lnSpc>
                <a:spcPct val="90000"/>
              </a:lnSpc>
              <a:buFont typeface="Wingdings" pitchFamily="2" charset="2"/>
              <a:buNone/>
              <a:defRPr/>
            </a:pPr>
            <a:r>
              <a:rPr lang="en-US" sz="2800" dirty="0" err="1" smtClean="0"/>
              <a:t>Scruton</a:t>
            </a:r>
            <a:r>
              <a:rPr lang="en-US" sz="2800" dirty="0" smtClean="0"/>
              <a:t>, R. (1996). The eclipse of listening. </a:t>
            </a:r>
            <a:r>
              <a:rPr lang="en-US" sz="2800" i="1" dirty="0" smtClean="0"/>
              <a:t>The New Criterion, 15</a:t>
            </a:r>
            <a:r>
              <a:rPr lang="en-US" sz="2800" dirty="0" smtClean="0"/>
              <a:t>(30), 5-13. </a:t>
            </a:r>
          </a:p>
          <a:p>
            <a:pPr eaLnBrk="1" hangingPunct="1">
              <a:lnSpc>
                <a:spcPct val="90000"/>
              </a:lnSpc>
              <a:buFont typeface="Wingdings" pitchFamily="2" charset="2"/>
              <a:buNone/>
              <a:defRPr/>
            </a:pPr>
            <a:endParaRPr lang="en-US" sz="2800" dirty="0" smtClean="0"/>
          </a:p>
          <a:p>
            <a:pPr eaLnBrk="1" hangingPunct="1">
              <a:lnSpc>
                <a:spcPct val="90000"/>
              </a:lnSpc>
              <a:defRPr/>
            </a:pPr>
            <a:r>
              <a:rPr lang="en-US" sz="2800" dirty="0" smtClean="0">
                <a:solidFill>
                  <a:schemeClr val="accent1"/>
                </a:solidFill>
              </a:rPr>
              <a:t>Article from a Database</a:t>
            </a:r>
          </a:p>
          <a:p>
            <a:pPr eaLnBrk="1" hangingPunct="1">
              <a:lnSpc>
                <a:spcPct val="90000"/>
              </a:lnSpc>
              <a:defRPr/>
            </a:pPr>
            <a:endParaRPr lang="en-US" sz="1050" dirty="0" smtClean="0">
              <a:solidFill>
                <a:schemeClr val="accent1"/>
              </a:solidFill>
            </a:endParaRPr>
          </a:p>
          <a:p>
            <a:pPr eaLnBrk="1" hangingPunct="1">
              <a:lnSpc>
                <a:spcPct val="90000"/>
              </a:lnSpc>
              <a:buFont typeface="Wingdings" pitchFamily="2" charset="2"/>
              <a:buNone/>
              <a:defRPr/>
            </a:pPr>
            <a:r>
              <a:rPr lang="en-US" sz="2800" dirty="0" smtClean="0"/>
              <a:t>    </a:t>
            </a:r>
            <a:r>
              <a:rPr lang="en-US" sz="2800" i="1" dirty="0" smtClean="0"/>
              <a:t>APA does not require that a citation for an article in a database document that fact. You can cite an article you find in a database the same way you’d cite a regular print article, as in the example above.</a:t>
            </a:r>
          </a:p>
        </p:txBody>
      </p:sp>
      <p:sp>
        <p:nvSpPr>
          <p:cNvPr id="39940" name="TextBox 3"/>
          <p:cNvSpPr txBox="1">
            <a:spLocks noChangeArrowheads="1"/>
          </p:cNvSpPr>
          <p:nvPr/>
        </p:nvSpPr>
        <p:spPr bwMode="auto">
          <a:xfrm>
            <a:off x="381000" y="6248400"/>
            <a:ext cx="8229600" cy="461963"/>
          </a:xfrm>
          <a:prstGeom prst="rect">
            <a:avLst/>
          </a:prstGeom>
          <a:noFill/>
          <a:ln w="9525">
            <a:noFill/>
            <a:miter lim="800000"/>
            <a:headEnd/>
            <a:tailEnd/>
          </a:ln>
        </p:spPr>
        <p:txBody>
          <a:bodyPr>
            <a:spAutoFit/>
          </a:bodyPr>
          <a:lstStyle/>
          <a:p>
            <a:pPr algn="ctr">
              <a:defRPr/>
            </a:pPr>
            <a:r>
              <a:rPr lang="en-US" sz="2400" dirty="0">
                <a:latin typeface="+mn-lt"/>
              </a:rPr>
              <a:t>** Many of these examples came from the OWL at Purdue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152400"/>
            <a:ext cx="7010400" cy="1295400"/>
          </a:xfrm>
        </p:spPr>
        <p:txBody>
          <a:bodyPr/>
          <a:lstStyle/>
          <a:p>
            <a:pPr eaLnBrk="1" hangingPunct="1"/>
            <a:r>
              <a:rPr lang="en-US" smtClean="0"/>
              <a:t>Terminology: </a:t>
            </a:r>
            <a:r>
              <a:rPr lang="en-US" i="1" smtClean="0"/>
              <a:t>Plagiarism</a:t>
            </a:r>
          </a:p>
        </p:txBody>
      </p:sp>
      <p:sp>
        <p:nvSpPr>
          <p:cNvPr id="11267" name="Rectangle 4"/>
          <p:cNvSpPr>
            <a:spLocks noGrp="1" noChangeArrowheads="1"/>
          </p:cNvSpPr>
          <p:nvPr>
            <p:ph type="body" sz="half" idx="1"/>
          </p:nvPr>
        </p:nvSpPr>
        <p:spPr>
          <a:xfrm>
            <a:off x="304800" y="1828800"/>
            <a:ext cx="8229600" cy="1981200"/>
          </a:xfrm>
        </p:spPr>
        <p:txBody>
          <a:bodyPr/>
          <a:lstStyle/>
          <a:p>
            <a:pPr eaLnBrk="1" hangingPunct="1">
              <a:buFont typeface="Wingdings" pitchFamily="2" charset="2"/>
              <a:buNone/>
            </a:pPr>
            <a:r>
              <a:rPr lang="en-US" sz="2800" b="1" smtClean="0">
                <a:latin typeface="Century Gothic" pitchFamily="34" charset="0"/>
              </a:rPr>
              <a:t>    </a:t>
            </a:r>
            <a:r>
              <a:rPr lang="en-US" sz="2800" b="1" smtClean="0">
                <a:solidFill>
                  <a:schemeClr val="accent1"/>
                </a:solidFill>
              </a:rPr>
              <a:t>Plagiarism</a:t>
            </a:r>
            <a:r>
              <a:rPr lang="en-US" sz="2800" smtClean="0"/>
              <a:t> is the act of stealing someone else's work and attempting to "pass it off" as your own. This can apply to anything, from term papers to photographs to songs, even ideas!</a:t>
            </a:r>
          </a:p>
          <a:p>
            <a:pPr eaLnBrk="1" hangingPunct="1">
              <a:buFont typeface="Wingdings" pitchFamily="2" charset="2"/>
              <a:buNone/>
            </a:pPr>
            <a:endParaRPr lang="en-US" sz="2400" smtClean="0"/>
          </a:p>
        </p:txBody>
      </p:sp>
      <p:pic>
        <p:nvPicPr>
          <p:cNvPr id="11268" name="Picture 5"/>
          <p:cNvPicPr>
            <a:picLocks noGrp="1" noChangeAspect="1" noChangeArrowheads="1"/>
          </p:cNvPicPr>
          <p:nvPr>
            <p:ph sz="half" idx="2"/>
          </p:nvPr>
        </p:nvPicPr>
        <p:blipFill>
          <a:blip r:embed="rId2" cstate="print"/>
          <a:srcRect/>
          <a:stretch>
            <a:fillRect/>
          </a:stretch>
        </p:blipFill>
        <p:spPr>
          <a:xfrm>
            <a:off x="2819400" y="3962400"/>
            <a:ext cx="4044950" cy="2286000"/>
          </a:xfrm>
          <a:noFill/>
          <a:ln w="25400">
            <a:solidFill>
              <a:schemeClr val="tx1"/>
            </a:solidFill>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12775" y="228600"/>
            <a:ext cx="8153400" cy="990600"/>
          </a:xfrm>
        </p:spPr>
        <p:txBody>
          <a:bodyPr/>
          <a:lstStyle/>
          <a:p>
            <a:pPr eaLnBrk="1" hangingPunct="1"/>
            <a:r>
              <a:rPr lang="en-US" smtClean="0"/>
              <a:t>APA Citations</a:t>
            </a:r>
          </a:p>
        </p:txBody>
      </p:sp>
      <p:sp>
        <p:nvSpPr>
          <p:cNvPr id="38915" name="Rectangle 3"/>
          <p:cNvSpPr>
            <a:spLocks noGrp="1" noChangeArrowheads="1"/>
          </p:cNvSpPr>
          <p:nvPr>
            <p:ph sz="quarter" idx="1"/>
          </p:nvPr>
        </p:nvSpPr>
        <p:spPr>
          <a:xfrm>
            <a:off x="228600" y="1676400"/>
            <a:ext cx="8458200" cy="4114800"/>
          </a:xfrm>
        </p:spPr>
        <p:txBody>
          <a:bodyPr/>
          <a:lstStyle/>
          <a:p>
            <a:pPr eaLnBrk="1" hangingPunct="1"/>
            <a:r>
              <a:rPr lang="en-US" dirty="0" smtClean="0">
                <a:solidFill>
                  <a:schemeClr val="accent1"/>
                </a:solidFill>
              </a:rPr>
              <a:t>Website</a:t>
            </a:r>
          </a:p>
          <a:p>
            <a:pPr eaLnBrk="1" hangingPunct="1">
              <a:buFont typeface="Wingdings" pitchFamily="2" charset="2"/>
              <a:buNone/>
            </a:pPr>
            <a:endParaRPr lang="en-US" sz="800" dirty="0" smtClean="0">
              <a:solidFill>
                <a:schemeClr val="accent1"/>
              </a:solidFill>
            </a:endParaRPr>
          </a:p>
          <a:p>
            <a:pPr eaLnBrk="1" hangingPunct="1">
              <a:buFont typeface="Wingdings" pitchFamily="2" charset="2"/>
              <a:buNone/>
            </a:pPr>
            <a:r>
              <a:rPr lang="en-US" dirty="0" smtClean="0"/>
              <a:t>Lowe, M. (2012). Megan Lowe @ ULM. </a:t>
            </a:r>
            <a:r>
              <a:rPr lang="en-US" smtClean="0"/>
              <a:t>Retrieved </a:t>
            </a:r>
            <a:r>
              <a:rPr lang="en-US" dirty="0" smtClean="0"/>
              <a:t>from </a:t>
            </a:r>
            <a:r>
              <a:rPr lang="en-US" dirty="0" smtClean="0">
                <a:hlinkClick r:id="rId2"/>
              </a:rPr>
              <a:t>http://www.ulm./edu/~lowe</a:t>
            </a:r>
            <a:r>
              <a:rPr lang="en-US" dirty="0" smtClean="0"/>
              <a:t>.</a:t>
            </a:r>
          </a:p>
          <a:p>
            <a:pPr eaLnBrk="1" hangingPunct="1">
              <a:buFont typeface="Wingdings" pitchFamily="2" charset="2"/>
              <a:buNone/>
            </a:pPr>
            <a:endParaRPr lang="en-US" dirty="0" smtClean="0"/>
          </a:p>
          <a:p>
            <a:pPr eaLnBrk="1" hangingPunct="1"/>
            <a:r>
              <a:rPr lang="en-US" dirty="0" smtClean="0">
                <a:solidFill>
                  <a:schemeClr val="accent1"/>
                </a:solidFill>
              </a:rPr>
              <a:t>Item Without Author</a:t>
            </a:r>
          </a:p>
          <a:p>
            <a:pPr eaLnBrk="1" hangingPunct="1">
              <a:buFont typeface="Wingdings" pitchFamily="2" charset="2"/>
              <a:buNone/>
            </a:pPr>
            <a:r>
              <a:rPr lang="en-US" i="1" dirty="0" smtClean="0"/>
              <a:t>Merriam-Webster's collegiate dictionary </a:t>
            </a:r>
            <a:r>
              <a:rPr lang="en-US" dirty="0" smtClean="0"/>
              <a:t>(10th ed.).(1993). Springfield, MA: Merriam-Webster.</a:t>
            </a:r>
          </a:p>
          <a:p>
            <a:pPr eaLnBrk="1" hangingPunct="1">
              <a:buFont typeface="Wingdings" pitchFamily="2" charset="2"/>
              <a:buNone/>
            </a:pPr>
            <a:endParaRPr lang="en-US" dirty="0" smtClean="0"/>
          </a:p>
        </p:txBody>
      </p:sp>
      <p:sp>
        <p:nvSpPr>
          <p:cNvPr id="40964" name="TextBox 3"/>
          <p:cNvSpPr txBox="1">
            <a:spLocks noChangeArrowheads="1"/>
          </p:cNvSpPr>
          <p:nvPr/>
        </p:nvSpPr>
        <p:spPr bwMode="auto">
          <a:xfrm>
            <a:off x="381000" y="6248400"/>
            <a:ext cx="8229600" cy="461963"/>
          </a:xfrm>
          <a:prstGeom prst="rect">
            <a:avLst/>
          </a:prstGeom>
          <a:noFill/>
          <a:ln w="9525">
            <a:noFill/>
            <a:miter lim="800000"/>
            <a:headEnd/>
            <a:tailEnd/>
          </a:ln>
        </p:spPr>
        <p:txBody>
          <a:bodyPr>
            <a:spAutoFit/>
          </a:bodyPr>
          <a:lstStyle/>
          <a:p>
            <a:pPr algn="ctr">
              <a:defRPr/>
            </a:pPr>
            <a:r>
              <a:rPr lang="en-US" sz="2400" dirty="0">
                <a:latin typeface="+mn-lt"/>
              </a:rPr>
              <a:t>** Many of these examples came from the OWL at Purdue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title"/>
          </p:nvPr>
        </p:nvSpPr>
        <p:spPr>
          <a:xfrm>
            <a:off x="612775" y="228600"/>
            <a:ext cx="8153400" cy="990600"/>
          </a:xfrm>
        </p:spPr>
        <p:txBody>
          <a:bodyPr/>
          <a:lstStyle/>
          <a:p>
            <a:pPr eaLnBrk="1" hangingPunct="1"/>
            <a:r>
              <a:rPr lang="en-US" smtClean="0"/>
              <a:t>                 Q &amp; A Time!</a:t>
            </a:r>
          </a:p>
        </p:txBody>
      </p:sp>
      <p:pic>
        <p:nvPicPr>
          <p:cNvPr id="39939" name="Picture 7" descr="MCj03269080000[2]"/>
          <p:cNvPicPr>
            <a:picLocks noGrp="1" noChangeAspect="1" noChangeArrowheads="1"/>
          </p:cNvPicPr>
          <p:nvPr>
            <p:ph sz="quarter" idx="1"/>
          </p:nvPr>
        </p:nvPicPr>
        <p:blipFill>
          <a:blip r:embed="rId2" cstate="print"/>
          <a:srcRect/>
          <a:stretch>
            <a:fillRect/>
          </a:stretch>
        </p:blipFill>
        <p:spPr>
          <a:xfrm>
            <a:off x="3048000" y="2133600"/>
            <a:ext cx="3429000" cy="3429000"/>
          </a:xfr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Placeholder 4"/>
          <p:cNvSpPr>
            <a:spLocks noGrp="1"/>
          </p:cNvSpPr>
          <p:nvPr>
            <p:ph type="body" idx="1"/>
          </p:nvPr>
        </p:nvSpPr>
        <p:spPr>
          <a:xfrm>
            <a:off x="1371600" y="2743200"/>
            <a:ext cx="7391400" cy="3581400"/>
          </a:xfrm>
        </p:spPr>
        <p:txBody>
          <a:bodyPr/>
          <a:lstStyle/>
          <a:p>
            <a:pPr eaLnBrk="1" hangingPunct="1"/>
            <a:r>
              <a:rPr lang="en-US" smtClean="0"/>
              <a:t>Remember, if you need research help, all you have to do is ask the librarians. You can…</a:t>
            </a:r>
          </a:p>
          <a:p>
            <a:pPr eaLnBrk="1" hangingPunct="1"/>
            <a:endParaRPr lang="en-US" smtClean="0"/>
          </a:p>
          <a:p>
            <a:pPr eaLnBrk="1" hangingPunct="1">
              <a:buFont typeface="Wingdings" pitchFamily="2" charset="2"/>
              <a:buChar char="q"/>
            </a:pPr>
            <a:r>
              <a:rPr lang="en-US" smtClean="0"/>
              <a:t> Visit the Reference Desk, Library 1</a:t>
            </a:r>
            <a:r>
              <a:rPr lang="en-US" baseline="30000" smtClean="0"/>
              <a:t>st</a:t>
            </a:r>
            <a:r>
              <a:rPr lang="en-US" smtClean="0"/>
              <a:t> floor</a:t>
            </a:r>
          </a:p>
          <a:p>
            <a:pPr eaLnBrk="1" hangingPunct="1">
              <a:buFont typeface="Wingdings" pitchFamily="2" charset="2"/>
              <a:buChar char="q"/>
            </a:pPr>
            <a:r>
              <a:rPr lang="en-US" smtClean="0"/>
              <a:t> Email us at </a:t>
            </a:r>
            <a:r>
              <a:rPr lang="en-US" smtClean="0">
                <a:hlinkClick r:id="rId2"/>
              </a:rPr>
              <a:t>reference@ulm.edu</a:t>
            </a:r>
            <a:r>
              <a:rPr lang="en-US" smtClean="0"/>
              <a:t> </a:t>
            </a:r>
          </a:p>
          <a:p>
            <a:pPr eaLnBrk="1" hangingPunct="1">
              <a:buFont typeface="Wingdings" pitchFamily="2" charset="2"/>
              <a:buChar char="q"/>
            </a:pPr>
            <a:r>
              <a:rPr lang="en-US" smtClean="0"/>
              <a:t> Call us at (318) 342-1071</a:t>
            </a:r>
          </a:p>
          <a:p>
            <a:pPr eaLnBrk="1" hangingPunct="1"/>
            <a:endParaRPr lang="en-US" smtClean="0"/>
          </a:p>
        </p:txBody>
      </p:sp>
      <p:sp>
        <p:nvSpPr>
          <p:cNvPr id="40963" name="Title 3"/>
          <p:cNvSpPr>
            <a:spLocks noGrp="1"/>
          </p:cNvSpPr>
          <p:nvPr>
            <p:ph type="title"/>
          </p:nvPr>
        </p:nvSpPr>
        <p:spPr/>
        <p:txBody>
          <a:bodyPr/>
          <a:lstStyle/>
          <a:p>
            <a:pPr eaLnBrk="1" hangingPunct="1"/>
            <a:r>
              <a:rPr lang="en-US" smtClean="0"/>
              <a:t>Thanks for your attendance!</a:t>
            </a:r>
          </a:p>
        </p:txBody>
      </p:sp>
      <p:pic>
        <p:nvPicPr>
          <p:cNvPr id="40964" name="Picture 3" descr="C:\Users\Owner\AppData\Local\Microsoft\Windows\Temporary Internet Files\Content.IE5\CZ2KFF8R\MC900311556[1].wmf"/>
          <p:cNvPicPr>
            <a:picLocks noChangeAspect="1" noChangeArrowheads="1"/>
          </p:cNvPicPr>
          <p:nvPr/>
        </p:nvPicPr>
        <p:blipFill>
          <a:blip r:embed="rId3" cstate="print"/>
          <a:srcRect/>
          <a:stretch>
            <a:fillRect/>
          </a:stretch>
        </p:blipFill>
        <p:spPr bwMode="auto">
          <a:xfrm>
            <a:off x="6985000" y="5181600"/>
            <a:ext cx="1362075" cy="145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2775" y="304800"/>
            <a:ext cx="8153400" cy="990600"/>
          </a:xfrm>
        </p:spPr>
        <p:txBody>
          <a:bodyPr/>
          <a:lstStyle/>
          <a:p>
            <a:pPr eaLnBrk="1" hangingPunct="1"/>
            <a:r>
              <a:rPr lang="en-US" smtClean="0"/>
              <a:t>Terminology: </a:t>
            </a:r>
            <a:r>
              <a:rPr lang="en-US" i="1" smtClean="0"/>
              <a:t>Copyright</a:t>
            </a:r>
          </a:p>
        </p:txBody>
      </p:sp>
      <p:sp>
        <p:nvSpPr>
          <p:cNvPr id="12291" name="Rectangle 4"/>
          <p:cNvSpPr>
            <a:spLocks noGrp="1" noChangeArrowheads="1"/>
          </p:cNvSpPr>
          <p:nvPr>
            <p:ph sz="quarter" idx="1"/>
          </p:nvPr>
        </p:nvSpPr>
        <p:spPr>
          <a:xfrm>
            <a:off x="612775" y="1828800"/>
            <a:ext cx="8153400" cy="4495800"/>
          </a:xfrm>
        </p:spPr>
        <p:txBody>
          <a:bodyPr/>
          <a:lstStyle/>
          <a:p>
            <a:pPr eaLnBrk="1" hangingPunct="1">
              <a:lnSpc>
                <a:spcPct val="80000"/>
              </a:lnSpc>
              <a:buFont typeface="Wingdings" pitchFamily="2" charset="2"/>
              <a:buNone/>
            </a:pPr>
            <a:r>
              <a:rPr lang="en-US" sz="800" smtClean="0">
                <a:latin typeface="Century Gothic" pitchFamily="34" charset="0"/>
              </a:rPr>
              <a:t>           </a:t>
            </a:r>
            <a:r>
              <a:rPr lang="en-US" sz="2800" b="1" smtClean="0">
                <a:solidFill>
                  <a:schemeClr val="accent1"/>
                </a:solidFill>
              </a:rPr>
              <a:t>Copyright</a:t>
            </a:r>
            <a:r>
              <a:rPr lang="en-US" sz="2800" smtClean="0"/>
              <a:t> is "a form of protection provided by the laws of the United States (</a:t>
            </a:r>
            <a:r>
              <a:rPr lang="en-US" sz="2800" smtClean="0">
                <a:hlinkClick r:id="rId2"/>
              </a:rPr>
              <a:t>title 17, U.S. Code</a:t>
            </a:r>
            <a:r>
              <a:rPr lang="en-US" sz="2800" smtClean="0"/>
              <a:t>) to the authors of 'original works of authorship,' including literary, dramatic, musical, artistic, and certain other intellectual works. This protection is available to both published and unpublished works." (</a:t>
            </a:r>
            <a:r>
              <a:rPr lang="en-US" sz="2800" smtClean="0">
                <a:hlinkClick r:id="rId3"/>
              </a:rPr>
              <a:t>U.S. Copyright Office</a:t>
            </a:r>
            <a:r>
              <a:rPr lang="en-US" sz="2800" smtClean="0"/>
              <a:t>)</a:t>
            </a:r>
          </a:p>
          <a:p>
            <a:pPr eaLnBrk="1" hangingPunct="1">
              <a:lnSpc>
                <a:spcPct val="80000"/>
              </a:lnSpc>
              <a:buFont typeface="Wingdings" pitchFamily="2" charset="2"/>
              <a:buNone/>
            </a:pPr>
            <a:endParaRPr lang="en-US" sz="2800" smtClean="0"/>
          </a:p>
          <a:p>
            <a:pPr algn="ctr" eaLnBrk="1" hangingPunct="1">
              <a:lnSpc>
                <a:spcPct val="80000"/>
              </a:lnSpc>
              <a:buFont typeface="Wingdings" pitchFamily="2" charset="2"/>
              <a:buNone/>
            </a:pPr>
            <a:r>
              <a:rPr lang="en-US" sz="11500" smtClean="0"/>
              <a:t>©</a:t>
            </a:r>
            <a:endParaRPr lang="en-US" sz="413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228600"/>
            <a:ext cx="7010400" cy="1295400"/>
          </a:xfrm>
        </p:spPr>
        <p:txBody>
          <a:bodyPr/>
          <a:lstStyle/>
          <a:p>
            <a:pPr eaLnBrk="1" hangingPunct="1"/>
            <a:r>
              <a:rPr lang="en-US" sz="4800" smtClean="0"/>
              <a:t>Terminology: </a:t>
            </a:r>
            <a:r>
              <a:rPr lang="en-US" sz="4800" i="1" smtClean="0"/>
              <a:t>Fair Use</a:t>
            </a:r>
            <a:endParaRPr lang="en-US" sz="4800" smtClean="0"/>
          </a:p>
        </p:txBody>
      </p:sp>
      <p:sp>
        <p:nvSpPr>
          <p:cNvPr id="7171" name="Rectangle 4"/>
          <p:cNvSpPr>
            <a:spLocks noGrp="1" noChangeArrowheads="1"/>
          </p:cNvSpPr>
          <p:nvPr>
            <p:ph type="body" sz="half" idx="1"/>
          </p:nvPr>
        </p:nvSpPr>
        <p:spPr>
          <a:xfrm>
            <a:off x="381000" y="1828800"/>
            <a:ext cx="8458200" cy="2514600"/>
          </a:xfrm>
        </p:spPr>
        <p:txBody>
          <a:bodyPr>
            <a:normAutofit fontScale="92500"/>
          </a:bodyPr>
          <a:lstStyle/>
          <a:p>
            <a:pPr marL="320040" indent="-320040" eaLnBrk="1" fontAlgn="auto" hangingPunct="1">
              <a:spcAft>
                <a:spcPts val="0"/>
              </a:spcAft>
              <a:buFont typeface="Wingdings" pitchFamily="2" charset="2"/>
              <a:buNone/>
              <a:defRPr/>
            </a:pPr>
            <a:r>
              <a:rPr lang="en-US" sz="2400" dirty="0" smtClean="0">
                <a:latin typeface="Century Gothic" pitchFamily="34" charset="0"/>
              </a:rPr>
              <a:t>    </a:t>
            </a:r>
            <a:r>
              <a:rPr lang="en-US" sz="2800" b="1" dirty="0" smtClean="0">
                <a:solidFill>
                  <a:schemeClr val="accent1"/>
                </a:solidFill>
              </a:rPr>
              <a:t>Fair Use</a:t>
            </a:r>
            <a:r>
              <a:rPr lang="en-US" sz="2800" b="1" dirty="0" smtClean="0"/>
              <a:t> </a:t>
            </a:r>
            <a:r>
              <a:rPr lang="en-US" sz="2800" dirty="0" smtClean="0"/>
              <a:t>is a statute under copyright law that allows for the use of </a:t>
            </a:r>
            <a:r>
              <a:rPr lang="en-US" sz="2800" i="1" dirty="0" smtClean="0">
                <a:solidFill>
                  <a:srgbClr val="FF0000"/>
                </a:solidFill>
              </a:rPr>
              <a:t>limited portions</a:t>
            </a:r>
            <a:r>
              <a:rPr lang="en-US" sz="2800" dirty="0" smtClean="0"/>
              <a:t> of a work that has copyright </a:t>
            </a:r>
            <a:r>
              <a:rPr lang="en-US" sz="2800" u="sng" dirty="0" smtClean="0"/>
              <a:t>without</a:t>
            </a:r>
            <a:r>
              <a:rPr lang="en-US" sz="2800" dirty="0" smtClean="0"/>
              <a:t> having to have permission from the original author. It was created for the purposes of education and research. It’s a little harder to pin down than </a:t>
            </a:r>
            <a:r>
              <a:rPr lang="en-US" sz="2800" dirty="0" smtClean="0">
                <a:solidFill>
                  <a:schemeClr val="accent1"/>
                </a:solidFill>
              </a:rPr>
              <a:t>plagiarism</a:t>
            </a:r>
            <a:r>
              <a:rPr lang="en-US" sz="2800" dirty="0" smtClean="0"/>
              <a:t> or </a:t>
            </a:r>
            <a:r>
              <a:rPr lang="en-US" sz="2800" dirty="0" smtClean="0">
                <a:solidFill>
                  <a:schemeClr val="accent1"/>
                </a:solidFill>
              </a:rPr>
              <a:t>copyright</a:t>
            </a:r>
            <a:r>
              <a:rPr lang="en-US" sz="2800" dirty="0" smtClean="0"/>
              <a:t>. I mean, what qualifies as a "limited portion"?</a:t>
            </a:r>
            <a:endParaRPr lang="en-US" sz="2400" dirty="0" smtClean="0"/>
          </a:p>
          <a:p>
            <a:pPr marL="320040" indent="-320040" eaLnBrk="1" fontAlgn="auto" hangingPunct="1">
              <a:spcAft>
                <a:spcPts val="0"/>
              </a:spcAft>
              <a:buFont typeface="Wingdings" pitchFamily="2" charset="2"/>
              <a:buNone/>
              <a:defRPr/>
            </a:pPr>
            <a:endParaRPr lang="en-US" sz="2400" dirty="0" smtClean="0"/>
          </a:p>
        </p:txBody>
      </p:sp>
      <p:pic>
        <p:nvPicPr>
          <p:cNvPr id="13316" name="Picture 6" descr="MCj03310510000[1]"/>
          <p:cNvPicPr>
            <a:picLocks noGrp="1" noChangeAspect="1" noChangeArrowheads="1"/>
          </p:cNvPicPr>
          <p:nvPr>
            <p:ph sz="half" idx="2"/>
          </p:nvPr>
        </p:nvPicPr>
        <p:blipFill>
          <a:blip r:embed="rId2" cstate="print"/>
          <a:srcRect/>
          <a:stretch>
            <a:fillRect/>
          </a:stretch>
        </p:blipFill>
        <p:spPr>
          <a:xfrm>
            <a:off x="3276600" y="4800600"/>
            <a:ext cx="2209800" cy="15716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228600"/>
            <a:ext cx="7010400" cy="1295400"/>
          </a:xfrm>
        </p:spPr>
        <p:txBody>
          <a:bodyPr/>
          <a:lstStyle/>
          <a:p>
            <a:pPr eaLnBrk="1" hangingPunct="1"/>
            <a:r>
              <a:rPr lang="en-US" sz="4800" smtClean="0"/>
              <a:t>More on </a:t>
            </a:r>
            <a:r>
              <a:rPr lang="en-US" sz="4800" b="1" smtClean="0"/>
              <a:t>Fair Use</a:t>
            </a:r>
          </a:p>
        </p:txBody>
      </p:sp>
      <p:sp>
        <p:nvSpPr>
          <p:cNvPr id="14339" name="Rectangle 4"/>
          <p:cNvSpPr>
            <a:spLocks noGrp="1" noChangeArrowheads="1"/>
          </p:cNvSpPr>
          <p:nvPr>
            <p:ph type="body" sz="half" idx="1"/>
          </p:nvPr>
        </p:nvSpPr>
        <p:spPr>
          <a:xfrm>
            <a:off x="304800" y="1676400"/>
            <a:ext cx="8763000" cy="2667000"/>
          </a:xfrm>
        </p:spPr>
        <p:txBody>
          <a:bodyPr/>
          <a:lstStyle/>
          <a:p>
            <a:pPr eaLnBrk="1" hangingPunct="1">
              <a:buFont typeface="Wingdings" pitchFamily="2" charset="2"/>
              <a:buNone/>
            </a:pPr>
            <a:r>
              <a:rPr lang="en-US" sz="2400" b="1" smtClean="0"/>
              <a:t>    </a:t>
            </a:r>
            <a:r>
              <a:rPr lang="en-US" sz="2400" smtClean="0"/>
              <a:t>The Copyright Office isn't very helpful on defining what a "</a:t>
            </a:r>
            <a:r>
              <a:rPr lang="en-US" sz="2400" smtClean="0">
                <a:solidFill>
                  <a:srgbClr val="FF0000"/>
                </a:solidFill>
              </a:rPr>
              <a:t>limited portion</a:t>
            </a:r>
            <a:r>
              <a:rPr lang="en-US" sz="2400" smtClean="0"/>
              <a:t>" is. It only states that "there is no specific number of words, lines, or notes that may safely be taken without permission." When using someone else's work, it's best to always give credit where credit's due, even if using only a small part. If you're unsure, then ask for permission.</a:t>
            </a:r>
          </a:p>
          <a:p>
            <a:pPr eaLnBrk="1" hangingPunct="1">
              <a:buFont typeface="Wingdings" pitchFamily="2" charset="2"/>
              <a:buNone/>
            </a:pPr>
            <a:endParaRPr lang="en-US" sz="2000" smtClean="0"/>
          </a:p>
        </p:txBody>
      </p:sp>
      <p:pic>
        <p:nvPicPr>
          <p:cNvPr id="14340" name="Picture 6" descr="MCj00787100000[1]"/>
          <p:cNvPicPr>
            <a:picLocks noGrp="1" noChangeAspect="1" noChangeArrowheads="1"/>
          </p:cNvPicPr>
          <p:nvPr>
            <p:ph sz="half" idx="2"/>
          </p:nvPr>
        </p:nvPicPr>
        <p:blipFill>
          <a:blip r:embed="rId2" cstate="print"/>
          <a:srcRect/>
          <a:stretch>
            <a:fillRect/>
          </a:stretch>
        </p:blipFill>
        <p:spPr>
          <a:xfrm>
            <a:off x="2133600" y="4419600"/>
            <a:ext cx="1435100" cy="1752600"/>
          </a:xfrm>
        </p:spPr>
      </p:pic>
      <p:pic>
        <p:nvPicPr>
          <p:cNvPr id="14341" name="Picture 7" descr="MCj03790750000[1]"/>
          <p:cNvPicPr>
            <a:picLocks noChangeAspect="1" noChangeArrowheads="1"/>
          </p:cNvPicPr>
          <p:nvPr/>
        </p:nvPicPr>
        <p:blipFill>
          <a:blip r:embed="rId3" cstate="print"/>
          <a:srcRect/>
          <a:stretch>
            <a:fillRect/>
          </a:stretch>
        </p:blipFill>
        <p:spPr bwMode="auto">
          <a:xfrm>
            <a:off x="4608513" y="3975100"/>
            <a:ext cx="1743075" cy="234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304800"/>
            <a:ext cx="7010400" cy="1066800"/>
          </a:xfrm>
        </p:spPr>
        <p:txBody>
          <a:bodyPr/>
          <a:lstStyle/>
          <a:p>
            <a:pPr eaLnBrk="1" hangingPunct="1"/>
            <a:r>
              <a:rPr lang="en-US" sz="4800" smtClean="0"/>
              <a:t>Legal Implications</a:t>
            </a:r>
          </a:p>
        </p:txBody>
      </p:sp>
      <p:sp>
        <p:nvSpPr>
          <p:cNvPr id="9219" name="Rectangle 4"/>
          <p:cNvSpPr>
            <a:spLocks noGrp="1" noChangeArrowheads="1"/>
          </p:cNvSpPr>
          <p:nvPr>
            <p:ph type="body" sz="half" idx="1"/>
          </p:nvPr>
        </p:nvSpPr>
        <p:spPr>
          <a:xfrm>
            <a:off x="304800" y="1752600"/>
            <a:ext cx="5638800" cy="4572000"/>
          </a:xfrm>
        </p:spPr>
        <p:txBody>
          <a:bodyPr>
            <a:normAutofit/>
          </a:bodyPr>
          <a:lstStyle/>
          <a:p>
            <a:pPr marL="320040" indent="-320040" eaLnBrk="1" fontAlgn="auto" hangingPunct="1">
              <a:spcAft>
                <a:spcPts val="0"/>
              </a:spcAft>
              <a:buFont typeface="Wingdings"/>
              <a:buChar char=""/>
              <a:defRPr/>
            </a:pPr>
            <a:r>
              <a:rPr lang="en-US" sz="2400" dirty="0" smtClean="0"/>
              <a:t>Is it against the law?</a:t>
            </a:r>
          </a:p>
          <a:p>
            <a:pPr marL="320040" indent="-320040" eaLnBrk="1" fontAlgn="auto" hangingPunct="1">
              <a:spcAft>
                <a:spcPts val="0"/>
              </a:spcAft>
              <a:buFont typeface="Wingdings"/>
              <a:buChar char=""/>
              <a:defRPr/>
            </a:pPr>
            <a:r>
              <a:rPr lang="en-US" sz="2400" dirty="0" smtClean="0"/>
              <a:t>How is it applied at the college level?</a:t>
            </a:r>
          </a:p>
          <a:p>
            <a:pPr marL="640080" lvl="1" indent="-274320" eaLnBrk="1" fontAlgn="auto" hangingPunct="1">
              <a:spcAft>
                <a:spcPts val="0"/>
              </a:spcAft>
              <a:buFont typeface="Wingdings 2"/>
              <a:buChar char=""/>
              <a:defRPr/>
            </a:pPr>
            <a:r>
              <a:rPr lang="en-US" sz="2400" dirty="0" smtClean="0"/>
              <a:t>Most schools and universities have policies on cheating and plagiarism.</a:t>
            </a:r>
          </a:p>
          <a:p>
            <a:pPr marL="320040" indent="-320040" eaLnBrk="1" fontAlgn="auto" hangingPunct="1">
              <a:spcAft>
                <a:spcPts val="0"/>
              </a:spcAft>
              <a:buFont typeface="Wingdings"/>
              <a:buChar char=""/>
              <a:defRPr/>
            </a:pPr>
            <a:r>
              <a:rPr lang="en-US" sz="2400" b="1" dirty="0" smtClean="0">
                <a:hlinkClick r:id="rId2"/>
              </a:rPr>
              <a:t>ULM's policy </a:t>
            </a:r>
            <a:r>
              <a:rPr lang="en-US" sz="2400" dirty="0" smtClean="0"/>
              <a:t>is very clear:</a:t>
            </a:r>
          </a:p>
          <a:p>
            <a:pPr marL="640080" lvl="1" indent="-274320" eaLnBrk="1" fontAlgn="auto" hangingPunct="1">
              <a:spcAft>
                <a:spcPts val="0"/>
              </a:spcAft>
              <a:buFont typeface="Wingdings 2"/>
              <a:buChar char=""/>
              <a:defRPr/>
            </a:pPr>
            <a:r>
              <a:rPr lang="en-US" sz="2400" dirty="0" smtClean="0"/>
              <a:t>First offense: failing grade on assignment</a:t>
            </a:r>
          </a:p>
          <a:p>
            <a:pPr marL="640080" lvl="1" indent="-274320" eaLnBrk="1" fontAlgn="auto" hangingPunct="1">
              <a:spcAft>
                <a:spcPts val="0"/>
              </a:spcAft>
              <a:buFont typeface="Wingdings 2"/>
              <a:buChar char=""/>
              <a:defRPr/>
            </a:pPr>
            <a:r>
              <a:rPr lang="en-US" sz="2400" dirty="0" smtClean="0"/>
              <a:t>Second offense: failing grade for the course</a:t>
            </a:r>
          </a:p>
          <a:p>
            <a:pPr marL="640080" lvl="1" indent="-274320" eaLnBrk="1" fontAlgn="auto" hangingPunct="1">
              <a:spcAft>
                <a:spcPts val="0"/>
              </a:spcAft>
              <a:buFont typeface="Wingdings 2"/>
              <a:buChar char=""/>
              <a:defRPr/>
            </a:pPr>
            <a:r>
              <a:rPr lang="en-US" sz="2400" dirty="0" smtClean="0"/>
              <a:t>Third offense: suspension</a:t>
            </a:r>
          </a:p>
          <a:p>
            <a:pPr marL="640080" lvl="1" indent="-274320" eaLnBrk="1" fontAlgn="auto" hangingPunct="1">
              <a:spcAft>
                <a:spcPts val="0"/>
              </a:spcAft>
              <a:buFont typeface="Wingdings 2"/>
              <a:buNone/>
              <a:defRPr/>
            </a:pPr>
            <a:endParaRPr lang="en-US" sz="2400" dirty="0" smtClean="0"/>
          </a:p>
          <a:p>
            <a:pPr marL="320040" indent="-320040" eaLnBrk="1" fontAlgn="auto" hangingPunct="1">
              <a:spcAft>
                <a:spcPts val="0"/>
              </a:spcAft>
              <a:buFont typeface="Wingdings"/>
              <a:buChar char=""/>
              <a:defRPr/>
            </a:pPr>
            <a:endParaRPr lang="en-US" sz="2000" dirty="0" smtClean="0"/>
          </a:p>
        </p:txBody>
      </p:sp>
      <p:pic>
        <p:nvPicPr>
          <p:cNvPr id="15364" name="Picture 6" descr="MCBD07104_0000[1]"/>
          <p:cNvPicPr>
            <a:picLocks noGrp="1" noChangeAspect="1" noChangeArrowheads="1"/>
          </p:cNvPicPr>
          <p:nvPr>
            <p:ph sz="half" idx="2"/>
          </p:nvPr>
        </p:nvPicPr>
        <p:blipFill>
          <a:blip r:embed="rId3" cstate="print"/>
          <a:srcRect/>
          <a:stretch>
            <a:fillRect/>
          </a:stretch>
        </p:blipFill>
        <p:spPr>
          <a:xfrm>
            <a:off x="6064250" y="2525713"/>
            <a:ext cx="2774950" cy="22479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228600"/>
            <a:ext cx="7010400" cy="1295400"/>
          </a:xfrm>
        </p:spPr>
        <p:txBody>
          <a:bodyPr/>
          <a:lstStyle/>
          <a:p>
            <a:pPr eaLnBrk="1" hangingPunct="1"/>
            <a:r>
              <a:rPr lang="en-US" smtClean="0"/>
              <a:t>Types of Plagiarism: Copying</a:t>
            </a:r>
          </a:p>
        </p:txBody>
      </p:sp>
      <p:sp>
        <p:nvSpPr>
          <p:cNvPr id="16387" name="Rectangle 6"/>
          <p:cNvSpPr>
            <a:spLocks noGrp="1" noChangeArrowheads="1"/>
          </p:cNvSpPr>
          <p:nvPr>
            <p:ph type="body" sz="half" idx="1"/>
          </p:nvPr>
        </p:nvSpPr>
        <p:spPr>
          <a:xfrm>
            <a:off x="304800" y="1981200"/>
            <a:ext cx="4953000" cy="4114800"/>
          </a:xfrm>
        </p:spPr>
        <p:txBody>
          <a:bodyPr/>
          <a:lstStyle/>
          <a:p>
            <a:pPr eaLnBrk="1" hangingPunct="1">
              <a:buFont typeface="Wingdings" pitchFamily="2" charset="2"/>
              <a:buNone/>
            </a:pPr>
            <a:r>
              <a:rPr lang="en-US" sz="2400" b="1" smtClean="0"/>
              <a:t>    </a:t>
            </a:r>
          </a:p>
          <a:p>
            <a:pPr eaLnBrk="1" hangingPunct="1">
              <a:buFont typeface="Wingdings" pitchFamily="2" charset="2"/>
              <a:buNone/>
            </a:pPr>
            <a:r>
              <a:rPr lang="en-US" sz="2400" b="1" smtClean="0"/>
              <a:t>    </a:t>
            </a:r>
            <a:r>
              <a:rPr lang="en-US" sz="2800" smtClean="0"/>
              <a:t>The most well-known and, sadly, the most common type of plagiarism is the simplest: </a:t>
            </a:r>
            <a:r>
              <a:rPr lang="en-US" sz="2800" b="1" smtClean="0">
                <a:solidFill>
                  <a:schemeClr val="accent1"/>
                </a:solidFill>
              </a:rPr>
              <a:t>copying</a:t>
            </a:r>
            <a:r>
              <a:rPr lang="en-US" sz="2800" smtClean="0"/>
              <a:t>. If you copy someone else's work and put your name on it, you have </a:t>
            </a:r>
            <a:r>
              <a:rPr lang="en-US" sz="2800" smtClean="0">
                <a:solidFill>
                  <a:srgbClr val="FF0000"/>
                </a:solidFill>
              </a:rPr>
              <a:t>plagiarized</a:t>
            </a:r>
            <a:r>
              <a:rPr lang="en-US" sz="2800" smtClean="0"/>
              <a:t>.</a:t>
            </a:r>
            <a:endParaRPr lang="en-US" sz="2500" smtClean="0"/>
          </a:p>
          <a:p>
            <a:pPr eaLnBrk="1" hangingPunct="1">
              <a:buFont typeface="Wingdings" pitchFamily="2" charset="2"/>
              <a:buNone/>
            </a:pPr>
            <a:endParaRPr lang="en-US" sz="2400" smtClean="0"/>
          </a:p>
        </p:txBody>
      </p:sp>
      <p:pic>
        <p:nvPicPr>
          <p:cNvPr id="16388" name="Picture 8" descr="MCj02120230000[1]"/>
          <p:cNvPicPr>
            <a:picLocks noGrp="1" noChangeAspect="1" noChangeArrowheads="1"/>
          </p:cNvPicPr>
          <p:nvPr>
            <p:ph sz="half" idx="2"/>
          </p:nvPr>
        </p:nvPicPr>
        <p:blipFill>
          <a:blip r:embed="rId2" cstate="print"/>
          <a:srcRect/>
          <a:stretch>
            <a:fillRect/>
          </a:stretch>
        </p:blipFill>
        <p:spPr>
          <a:xfrm>
            <a:off x="5791200" y="2459038"/>
            <a:ext cx="2667000" cy="242093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12775" y="228600"/>
            <a:ext cx="8153400" cy="990600"/>
          </a:xfrm>
        </p:spPr>
        <p:txBody>
          <a:bodyPr/>
          <a:lstStyle/>
          <a:p>
            <a:pPr eaLnBrk="1" hangingPunct="1"/>
            <a:r>
              <a:rPr lang="en-US" smtClean="0"/>
              <a:t>Copying: An Example</a:t>
            </a:r>
          </a:p>
        </p:txBody>
      </p:sp>
      <p:sp>
        <p:nvSpPr>
          <p:cNvPr id="17411" name="Rectangle 3"/>
          <p:cNvSpPr>
            <a:spLocks noGrp="1" noChangeArrowheads="1"/>
          </p:cNvSpPr>
          <p:nvPr>
            <p:ph sz="quarter" idx="1"/>
          </p:nvPr>
        </p:nvSpPr>
        <p:spPr>
          <a:xfrm>
            <a:off x="228600" y="1905000"/>
            <a:ext cx="8458200" cy="4495800"/>
          </a:xfrm>
        </p:spPr>
        <p:txBody>
          <a:bodyPr/>
          <a:lstStyle/>
          <a:p>
            <a:pPr eaLnBrk="1" hangingPunct="1">
              <a:lnSpc>
                <a:spcPct val="90000"/>
              </a:lnSpc>
              <a:buFont typeface="Wingdings" pitchFamily="2" charset="2"/>
              <a:buNone/>
            </a:pPr>
            <a:r>
              <a:rPr lang="en-US" sz="2400" smtClean="0"/>
              <a:t>    "Children are totally insensitive to their parents' shyness; it is the rare child who labels a parent shy [...] This is understandable, since parents are in positions of control and authority in their homes and may not reveal their shy side to their children. Also, since shyness is viewed as undesirable by many children, it may be threatening to think of parents in these terms. At this young age, the parent is still idealized as all-knowing and all-powerful - - not dumb, ugly, or weak."</a:t>
            </a:r>
            <a:br>
              <a:rPr lang="en-US" sz="2400" smtClean="0"/>
            </a:br>
            <a:endParaRPr lang="en-US" sz="2400" smtClean="0"/>
          </a:p>
          <a:p>
            <a:pPr eaLnBrk="1" hangingPunct="1">
              <a:lnSpc>
                <a:spcPct val="90000"/>
              </a:lnSpc>
              <a:buFont typeface="Wingdings" pitchFamily="2" charset="2"/>
              <a:buNone/>
            </a:pPr>
            <a:r>
              <a:rPr lang="en-US" sz="2400" smtClean="0"/>
              <a:t/>
            </a:r>
            <a:br>
              <a:rPr lang="en-US" sz="2400" smtClean="0"/>
            </a:br>
            <a:r>
              <a:rPr lang="en-US" sz="2400" smtClean="0"/>
              <a:t>Zimbardo, Philip G. (1977). </a:t>
            </a:r>
            <a:r>
              <a:rPr lang="en-US" sz="2400" i="1" smtClean="0"/>
              <a:t>Shyness: What it is, what to do about it.</a:t>
            </a:r>
            <a:r>
              <a:rPr lang="en-US" sz="2400" smtClean="0"/>
              <a:t> Cambridge, Mass.: Perseus Books.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3">
      <a:dk1>
        <a:sysClr val="windowText" lastClr="000000"/>
      </a:dk1>
      <a:lt1>
        <a:sysClr val="window" lastClr="FFFFFF"/>
      </a:lt1>
      <a:dk2>
        <a:srgbClr val="660000"/>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660000"/>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Median</Template>
  <TotalTime>528</TotalTime>
  <Words>2045</Words>
  <Application>Microsoft Office PowerPoint</Application>
  <PresentationFormat>On-screen Show (4:3)</PresentationFormat>
  <Paragraphs>141</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Century Gothic</vt:lpstr>
      <vt:lpstr>Tw Cen MT</vt:lpstr>
      <vt:lpstr>Wingdings</vt:lpstr>
      <vt:lpstr>Wingdings 2</vt:lpstr>
      <vt:lpstr>Median</vt:lpstr>
      <vt:lpstr>Plagiarism what it is and how to avoid it</vt:lpstr>
      <vt:lpstr>Session Overview</vt:lpstr>
      <vt:lpstr>Terminology: Plagiarism</vt:lpstr>
      <vt:lpstr>Terminology: Copyright</vt:lpstr>
      <vt:lpstr>Terminology: Fair Use</vt:lpstr>
      <vt:lpstr>More on Fair Use</vt:lpstr>
      <vt:lpstr>Legal Implications</vt:lpstr>
      <vt:lpstr>Types of Plagiarism: Copying</vt:lpstr>
      <vt:lpstr>Copying: An Example</vt:lpstr>
      <vt:lpstr>Copying: An Example</vt:lpstr>
      <vt:lpstr>Types: Patchwork Plagiarism</vt:lpstr>
      <vt:lpstr>Patchwork: An Example</vt:lpstr>
      <vt:lpstr>Patchwork: An Example</vt:lpstr>
      <vt:lpstr>Types: Paraphrasing Plagiarism</vt:lpstr>
      <vt:lpstr>Paraphrasing: An Example</vt:lpstr>
      <vt:lpstr>Paraphrasing: An Example</vt:lpstr>
      <vt:lpstr>Types: Unintentional</vt:lpstr>
      <vt:lpstr>Types: Unintentional</vt:lpstr>
      <vt:lpstr>Avoiding Plagiarism</vt:lpstr>
      <vt:lpstr>Avoiding Plagiarism</vt:lpstr>
      <vt:lpstr>Proper Quotations</vt:lpstr>
      <vt:lpstr>MLA Quotations</vt:lpstr>
      <vt:lpstr>APA or Chicago Quotations</vt:lpstr>
      <vt:lpstr>Proper Citations</vt:lpstr>
      <vt:lpstr>MLA Citations</vt:lpstr>
      <vt:lpstr>MLA Citations</vt:lpstr>
      <vt:lpstr>MLA Citations</vt:lpstr>
      <vt:lpstr>APA Citations</vt:lpstr>
      <vt:lpstr>APA Citations</vt:lpstr>
      <vt:lpstr>APA Citations</vt:lpstr>
      <vt:lpstr>                 Q &amp; A Time!</vt:lpstr>
      <vt:lpstr>Thanks for your attendance!</vt:lpstr>
    </vt:vector>
  </TitlesOfParts>
  <Company>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 what it is and how to avoid it</dc:title>
  <dc:creator>Megan</dc:creator>
  <cp:lastModifiedBy>Megan Lowe</cp:lastModifiedBy>
  <cp:revision>113</cp:revision>
  <dcterms:created xsi:type="dcterms:W3CDTF">2008-01-28T22:42:53Z</dcterms:created>
  <dcterms:modified xsi:type="dcterms:W3CDTF">2017-08-29T18:37:45Z</dcterms:modified>
</cp:coreProperties>
</file>