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21" d="100"/>
          <a:sy n="21" d="100"/>
        </p:scale>
        <p:origin x="20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2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8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1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6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6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4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2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2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87AB14A-1C08-7E48-B933-D5855C669766}"/>
              </a:ext>
            </a:extLst>
          </p:cNvPr>
          <p:cNvGrpSpPr/>
          <p:nvPr/>
        </p:nvGrpSpPr>
        <p:grpSpPr>
          <a:xfrm>
            <a:off x="1244315" y="7898742"/>
            <a:ext cx="7284358" cy="12312382"/>
            <a:chOff x="390875" y="461622"/>
            <a:chExt cx="7284358" cy="123123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10A87D-6FFA-F549-906E-C9F0E155E448}"/>
                </a:ext>
              </a:extLst>
            </p:cNvPr>
            <p:cNvSpPr txBox="1"/>
            <p:nvPr/>
          </p:nvSpPr>
          <p:spPr>
            <a:xfrm>
              <a:off x="390875" y="461622"/>
              <a:ext cx="54681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Univers" panose="020B0503020202020204" pitchFamily="34" charset="0"/>
                </a:rPr>
                <a:t>ULM Style Guide Colors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A6A284B-B836-AD4E-8D73-803641345B20}"/>
                </a:ext>
              </a:extLst>
            </p:cNvPr>
            <p:cNvSpPr txBox="1"/>
            <p:nvPr/>
          </p:nvSpPr>
          <p:spPr>
            <a:xfrm>
              <a:off x="642026" y="1478604"/>
              <a:ext cx="7033207" cy="11295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 panose="02020404030301010803" pitchFamily="18" charset="0"/>
                </a:rPr>
                <a:t>Primary Colors:  </a:t>
              </a:r>
            </a:p>
            <a:p>
              <a:r>
                <a:rPr lang="en-US" sz="2800" dirty="0">
                  <a:solidFill>
                    <a:srgbClr val="862633"/>
                  </a:solidFill>
                  <a:latin typeface="Garamond" panose="02020404030301010803" pitchFamily="18" charset="0"/>
                </a:rPr>
                <a:t>Warhawk (Maroon) - #840029; RGB – 134/0/41</a:t>
              </a:r>
            </a:p>
            <a:p>
              <a:endParaRPr lang="en-US" sz="2800" dirty="0">
                <a:solidFill>
                  <a:srgbClr val="862633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AAA00"/>
                  </a:solidFill>
                  <a:latin typeface="Garamond" panose="02020404030301010803" pitchFamily="18" charset="0"/>
                </a:rPr>
                <a:t>Heritage Gold - #FDB913; RGB – 253/185/19</a:t>
              </a:r>
            </a:p>
            <a:p>
              <a:endParaRPr lang="en-US" sz="2800" dirty="0">
                <a:solidFill>
                  <a:srgbClr val="63666A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Secondary Colors:</a:t>
              </a:r>
            </a:p>
            <a:p>
              <a:r>
                <a:rPr lang="en-US" sz="2800" dirty="0">
                  <a:solidFill>
                    <a:srgbClr val="63666A"/>
                  </a:solidFill>
                  <a:latin typeface="Garamond" panose="02020404030301010803" pitchFamily="18" charset="0"/>
                </a:rPr>
                <a:t>Dark Grey - #646469; RGB – 100/101/105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A9A8A9"/>
                  </a:solidFill>
                  <a:latin typeface="Garamond" panose="02020404030301010803" pitchFamily="18" charset="0"/>
                </a:rPr>
                <a:t>Mid Dark Grey - #a9a8a9; RGB – 169/168/169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C8C9C7"/>
                  </a:solidFill>
                  <a:latin typeface="Garamond" panose="02020404030301010803" pitchFamily="18" charset="0"/>
                </a:rPr>
                <a:t>Mid Light Grey - #c8c9c7; RGB – 200/201/199</a:t>
              </a:r>
            </a:p>
            <a:p>
              <a:endParaRPr lang="en-US" sz="2800" dirty="0">
                <a:solidFill>
                  <a:srgbClr val="C8C9C7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DAD8D6"/>
                  </a:solidFill>
                  <a:latin typeface="Garamond" panose="02020404030301010803" pitchFamily="18" charset="0"/>
                </a:rPr>
                <a:t>Light Grey - #dad8d6; RGB – 219/217/214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BD955A"/>
                  </a:solidFill>
                  <a:latin typeface="Garamond" panose="02020404030301010803" pitchFamily="18" charset="0"/>
                </a:rPr>
                <a:t>Gold – #bd955a; RGB – 190/149/91</a:t>
              </a:r>
            </a:p>
            <a:p>
              <a:endParaRPr lang="en-US" sz="2800" dirty="0">
                <a:solidFill>
                  <a:srgbClr val="BD955A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FDBB2"/>
                  </a:solidFill>
                  <a:latin typeface="Garamond" panose="02020404030301010803" pitchFamily="18" charset="0"/>
                </a:rPr>
                <a:t>Bright Gold - #efdbb2; RGB – 239/219/178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Typography:</a:t>
              </a:r>
            </a:p>
            <a:p>
              <a:r>
                <a:rPr lang="en-US" sz="2800" dirty="0">
                  <a:latin typeface="Garamond" panose="02020404030301010803" pitchFamily="18" charset="0"/>
                </a:rPr>
                <a:t>Garamond (Mac/PC) – text </a:t>
              </a:r>
            </a:p>
            <a:p>
              <a:r>
                <a:rPr lang="en-US" sz="2800" dirty="0">
                  <a:latin typeface="Times" pitchFamily="2" charset="0"/>
                </a:rPr>
                <a:t>Times (Mac) - text</a:t>
              </a:r>
            </a:p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Times New Roman (PC) – text</a:t>
              </a:r>
            </a:p>
            <a:p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800" dirty="0" err="1">
                  <a:latin typeface="Univers" panose="020B0503020202020204" pitchFamily="34" charset="0"/>
                  <a:cs typeface="Times New Roman" panose="02020603050405020304" pitchFamily="18" charset="0"/>
                </a:rPr>
                <a:t>Univers</a:t>
              </a:r>
              <a:r>
                <a:rPr lang="en-US" sz="2800" dirty="0">
                  <a:latin typeface="Univers" panose="020B0503020202020204" pitchFamily="34" charset="0"/>
                  <a:cs typeface="Times New Roman" panose="02020603050405020304" pitchFamily="18" charset="0"/>
                </a:rPr>
                <a:t> (Mac) – Headings</a:t>
              </a:r>
            </a:p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Arial (Mac/PC) – Headings</a:t>
              </a:r>
            </a:p>
            <a:p>
              <a:r>
                <a:rPr lang="en-US" sz="2800" dirty="0">
                  <a:latin typeface="Helvetica" pitchFamily="2" charset="0"/>
                  <a:cs typeface="Arial" panose="020B0604020202020204" pitchFamily="34" charset="0"/>
                </a:rPr>
                <a:t>Helvetica (Mac) - Headings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492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1053</TotalTime>
  <Words>129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Helvetica</vt:lpstr>
      <vt:lpstr>Times</vt:lpstr>
      <vt:lpstr>Times New Roman</vt:lpstr>
      <vt:lpstr>Univers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Wells</dc:creator>
  <cp:lastModifiedBy>Marcia Wells</cp:lastModifiedBy>
  <cp:revision>9</cp:revision>
  <dcterms:created xsi:type="dcterms:W3CDTF">2019-03-27T14:27:31Z</dcterms:created>
  <dcterms:modified xsi:type="dcterms:W3CDTF">2019-10-02T12:30:03Z</dcterms:modified>
</cp:coreProperties>
</file>