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1"/>
  </p:notesMasterIdLst>
  <p:handoutMasterIdLst>
    <p:handoutMasterId r:id="rId62"/>
  </p:handoutMasterIdLst>
  <p:sldIdLst>
    <p:sldId id="256" r:id="rId2"/>
    <p:sldId id="257" r:id="rId3"/>
    <p:sldId id="259" r:id="rId4"/>
    <p:sldId id="262" r:id="rId5"/>
    <p:sldId id="260" r:id="rId6"/>
    <p:sldId id="261" r:id="rId7"/>
    <p:sldId id="285" r:id="rId8"/>
    <p:sldId id="325" r:id="rId9"/>
    <p:sldId id="324" r:id="rId10"/>
    <p:sldId id="286" r:id="rId11"/>
    <p:sldId id="263" r:id="rId12"/>
    <p:sldId id="264" r:id="rId13"/>
    <p:sldId id="265" r:id="rId14"/>
    <p:sldId id="339" r:id="rId15"/>
    <p:sldId id="340" r:id="rId16"/>
    <p:sldId id="341" r:id="rId17"/>
    <p:sldId id="322" r:id="rId18"/>
    <p:sldId id="287" r:id="rId19"/>
    <p:sldId id="323" r:id="rId20"/>
    <p:sldId id="288" r:id="rId21"/>
    <p:sldId id="317" r:id="rId22"/>
    <p:sldId id="318" r:id="rId23"/>
    <p:sldId id="319" r:id="rId24"/>
    <p:sldId id="320" r:id="rId25"/>
    <p:sldId id="311" r:id="rId26"/>
    <p:sldId id="312" r:id="rId27"/>
    <p:sldId id="313" r:id="rId28"/>
    <p:sldId id="326" r:id="rId29"/>
    <p:sldId id="321" r:id="rId30"/>
    <p:sldId id="327" r:id="rId31"/>
    <p:sldId id="337" r:id="rId32"/>
    <p:sldId id="289" r:id="rId33"/>
    <p:sldId id="335" r:id="rId34"/>
    <p:sldId id="331" r:id="rId35"/>
    <p:sldId id="267" r:id="rId36"/>
    <p:sldId id="268" r:id="rId37"/>
    <p:sldId id="332" r:id="rId38"/>
    <p:sldId id="333" r:id="rId39"/>
    <p:sldId id="334" r:id="rId40"/>
    <p:sldId id="336" r:id="rId41"/>
    <p:sldId id="299" r:id="rId42"/>
    <p:sldId id="281" r:id="rId43"/>
    <p:sldId id="282" r:id="rId44"/>
    <p:sldId id="330" r:id="rId45"/>
    <p:sldId id="309" r:id="rId46"/>
    <p:sldId id="284" r:id="rId47"/>
    <p:sldId id="277" r:id="rId48"/>
    <p:sldId id="290" r:id="rId49"/>
    <p:sldId id="291" r:id="rId50"/>
    <p:sldId id="292" r:id="rId51"/>
    <p:sldId id="293" r:id="rId52"/>
    <p:sldId id="315" r:id="rId53"/>
    <p:sldId id="295" r:id="rId54"/>
    <p:sldId id="296" r:id="rId55"/>
    <p:sldId id="298" r:id="rId56"/>
    <p:sldId id="297" r:id="rId57"/>
    <p:sldId id="302" r:id="rId58"/>
    <p:sldId id="266" r:id="rId59"/>
    <p:sldId id="338" r:id="rId60"/>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initials="J" lastIdx="1" clrIdx="0">
    <p:extLst>
      <p:ext uri="{19B8F6BF-5375-455C-9EA6-DF929625EA0E}">
        <p15:presenceInfo xmlns:p15="http://schemas.microsoft.com/office/powerpoint/2012/main" userId="Joh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59" autoAdjust="0"/>
    <p:restoredTop sz="86477" autoAdjust="0"/>
  </p:normalViewPr>
  <p:slideViewPr>
    <p:cSldViewPr snapToGrid="0" snapToObjects="1">
      <p:cViewPr varScale="1">
        <p:scale>
          <a:sx n="56" d="100"/>
          <a:sy n="56" d="100"/>
        </p:scale>
        <p:origin x="1618" y="38"/>
      </p:cViewPr>
      <p:guideLst>
        <p:guide orient="horz" pos="2160"/>
        <p:guide pos="2880"/>
      </p:guideLst>
    </p:cSldViewPr>
  </p:slideViewPr>
  <p:outlineViewPr>
    <p:cViewPr>
      <p:scale>
        <a:sx n="33" d="100"/>
        <a:sy n="33" d="100"/>
      </p:scale>
      <p:origin x="0" y="-42360"/>
    </p:cViewPr>
  </p:outlineViewPr>
  <p:notesTextViewPr>
    <p:cViewPr>
      <p:scale>
        <a:sx n="100" d="100"/>
        <a:sy n="100" d="100"/>
      </p:scale>
      <p:origin x="0" y="0"/>
    </p:cViewPr>
  </p:notesTextViewPr>
  <p:notesViewPr>
    <p:cSldViewPr snapToGrid="0" snapToObjects="1">
      <p:cViewPr varScale="1">
        <p:scale>
          <a:sx n="50" d="100"/>
          <a:sy n="50" d="100"/>
        </p:scale>
        <p:origin x="1651" y="43"/>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7072"/>
          </a:xfrm>
          <a:prstGeom prst="rect">
            <a:avLst/>
          </a:prstGeom>
        </p:spPr>
        <p:txBody>
          <a:bodyPr vert="horz" lIns="93497" tIns="46749" rIns="93497" bIns="46749" rtlCol="0"/>
          <a:lstStyle>
            <a:lvl1pPr algn="r">
              <a:defRPr sz="1200"/>
            </a:lvl1pPr>
          </a:lstStyle>
          <a:p>
            <a:fld id="{BCCD22CC-07B3-4C37-ADF6-61C2F0739353}" type="datetimeFigureOut">
              <a:rPr lang="en-US" smtClean="0"/>
              <a:t>10/3/2022</a:t>
            </a:fld>
            <a:endParaRPr lang="en-US"/>
          </a:p>
        </p:txBody>
      </p:sp>
      <p:sp>
        <p:nvSpPr>
          <p:cNvPr id="4" name="Footer Placeholder 3"/>
          <p:cNvSpPr>
            <a:spLocks noGrp="1"/>
          </p:cNvSpPr>
          <p:nvPr>
            <p:ph type="ftr" sz="quarter" idx="2"/>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30"/>
            <a:ext cx="3056414" cy="467071"/>
          </a:xfrm>
          <a:prstGeom prst="rect">
            <a:avLst/>
          </a:prstGeom>
        </p:spPr>
        <p:txBody>
          <a:bodyPr vert="horz" lIns="93497" tIns="46749" rIns="93497" bIns="46749" rtlCol="0" anchor="b"/>
          <a:lstStyle>
            <a:lvl1pPr algn="r">
              <a:defRPr sz="1200"/>
            </a:lvl1pPr>
          </a:lstStyle>
          <a:p>
            <a:fld id="{58C38621-8DA8-4848-8F40-F62219FDFFA5}" type="slidenum">
              <a:rPr lang="en-US" smtClean="0"/>
              <a:t>‹#›</a:t>
            </a:fld>
            <a:endParaRPr lang="en-US"/>
          </a:p>
        </p:txBody>
      </p:sp>
    </p:spTree>
    <p:extLst>
      <p:ext uri="{BB962C8B-B14F-4D97-AF65-F5344CB8AC3E}">
        <p14:creationId xmlns:p14="http://schemas.microsoft.com/office/powerpoint/2010/main" val="1116753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0040A680-9D04-394D-A03A-5DCE7095D4C4}" type="datetimeFigureOut">
              <a:rPr lang="en-US" smtClean="0"/>
              <a:t>10/3/2022</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3B1D492B-E9D3-BB44-9E0F-2301FD336AA1}" type="slidenum">
              <a:rPr lang="en-US" smtClean="0"/>
              <a:t>‹#›</a:t>
            </a:fld>
            <a:endParaRPr lang="en-US"/>
          </a:p>
        </p:txBody>
      </p:sp>
    </p:spTree>
    <p:extLst>
      <p:ext uri="{BB962C8B-B14F-4D97-AF65-F5344CB8AC3E}">
        <p14:creationId xmlns:p14="http://schemas.microsoft.com/office/powerpoint/2010/main" val="16754522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Times New Roman" panose="02020603050405020304" pitchFamily="18" charset="0"/>
        <a:ea typeface="+mn-ea"/>
        <a:cs typeface="Times New Roman" panose="02020603050405020304" pitchFamily="18" charset="0"/>
      </a:defRPr>
    </a:lvl1pPr>
    <a:lvl2pPr marL="457200" algn="l" defTabSz="457200" rtl="0" eaLnBrk="1" latinLnBrk="0" hangingPunct="1">
      <a:defRPr sz="1200" kern="1200">
        <a:solidFill>
          <a:schemeClr val="tx1"/>
        </a:solidFill>
        <a:latin typeface="Times New Roman" panose="02020603050405020304" pitchFamily="18" charset="0"/>
        <a:ea typeface="+mn-ea"/>
        <a:cs typeface="Times New Roman" panose="02020603050405020304" pitchFamily="18" charset="0"/>
      </a:defRPr>
    </a:lvl2pPr>
    <a:lvl3pPr marL="914400" algn="l" defTabSz="457200" rtl="0" eaLnBrk="1" latinLnBrk="0" hangingPunct="1">
      <a:defRPr sz="1200" kern="1200">
        <a:solidFill>
          <a:schemeClr val="tx1"/>
        </a:solidFill>
        <a:latin typeface="Times New Roman" panose="02020603050405020304" pitchFamily="18" charset="0"/>
        <a:ea typeface="+mn-ea"/>
        <a:cs typeface="Times New Roman" panose="02020603050405020304" pitchFamily="18" charset="0"/>
      </a:defRPr>
    </a:lvl3pPr>
    <a:lvl4pPr marL="1371600" algn="l" defTabSz="457200" rtl="0" eaLnBrk="1" latinLnBrk="0" hangingPunct="1">
      <a:defRPr sz="1200" kern="1200">
        <a:solidFill>
          <a:schemeClr val="tx1"/>
        </a:solidFill>
        <a:latin typeface="Times New Roman" panose="02020603050405020304" pitchFamily="18" charset="0"/>
        <a:ea typeface="+mn-ea"/>
        <a:cs typeface="Times New Roman" panose="02020603050405020304" pitchFamily="18" charset="0"/>
      </a:defRPr>
    </a:lvl4pPr>
    <a:lvl5pPr marL="1828800" algn="l" defTabSz="457200" rtl="0" eaLnBrk="1" latinLnBrk="0" hangingPunct="1">
      <a:defRPr sz="12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Header:  University of Louisiana</a:t>
            </a:r>
            <a:r>
              <a:rPr lang="en-US" baseline="0" dirty="0"/>
              <a:t> @ Monroe academic emblem</a:t>
            </a:r>
          </a:p>
          <a:p>
            <a:endParaRPr lang="en-US" baseline="0" dirty="0"/>
          </a:p>
          <a:p>
            <a:r>
              <a:rPr lang="en-US" baseline="0" dirty="0"/>
              <a:t>Title of presentation </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1</a:t>
            </a:fld>
            <a:endParaRPr lang="en-US"/>
          </a:p>
        </p:txBody>
      </p:sp>
    </p:spTree>
    <p:extLst>
      <p:ext uri="{BB962C8B-B14F-4D97-AF65-F5344CB8AC3E}">
        <p14:creationId xmlns:p14="http://schemas.microsoft.com/office/powerpoint/2010/main" val="1788995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Subpart Z, “Toxic and Hazardous Substances” has numerous standards that pertain to health hazards associated with various substances..  Some of these standards are specific to one material, such as: 1910.1001 – Asbestos and 1910.1025 – Lead.  Other standards cover broader topics, such as: 1910.1000 – Air Contaminants and 1910.1200 – Hazard Communication. </a:t>
            </a:r>
          </a:p>
        </p:txBody>
      </p:sp>
      <p:sp>
        <p:nvSpPr>
          <p:cNvPr id="4" name="Slide Number Placeholder 3"/>
          <p:cNvSpPr>
            <a:spLocks noGrp="1"/>
          </p:cNvSpPr>
          <p:nvPr>
            <p:ph type="sldNum" sz="quarter" idx="10"/>
          </p:nvPr>
        </p:nvSpPr>
        <p:spPr/>
        <p:txBody>
          <a:bodyPr/>
          <a:lstStyle/>
          <a:p>
            <a:fld id="{3B1D492B-E9D3-BB44-9E0F-2301FD336AA1}" type="slidenum">
              <a:rPr lang="en-US" smtClean="0"/>
              <a:t>10</a:t>
            </a:fld>
            <a:endParaRPr lang="en-US"/>
          </a:p>
        </p:txBody>
      </p:sp>
    </p:spTree>
    <p:extLst>
      <p:ext uri="{BB962C8B-B14F-4D97-AF65-F5344CB8AC3E}">
        <p14:creationId xmlns:p14="http://schemas.microsoft.com/office/powerpoint/2010/main" val="1411632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OSHA Hazard Communication Standard (29 CFR 1910.1200) is often referred to as </a:t>
            </a:r>
            <a:r>
              <a:rPr lang="en-US" dirty="0" err="1"/>
              <a:t>HazCom</a:t>
            </a:r>
            <a:r>
              <a:rPr lang="en-US" dirty="0"/>
              <a:t> or the Right-to-Know law.</a:t>
            </a:r>
            <a:r>
              <a:rPr lang="en-US" baseline="0" dirty="0"/>
              <a:t>  It is called the Right-to-Know law because one of its basic tenants is that workers have the ‘right to know” the materials/chemicals they are using, and any potential adverse health effects associated with those materials.</a:t>
            </a:r>
          </a:p>
          <a:p>
            <a:endParaRPr lang="en-US" baseline="0" dirty="0"/>
          </a:p>
          <a:p>
            <a:r>
              <a:rPr lang="en-US" baseline="0" dirty="0" err="1"/>
              <a:t>HazCom</a:t>
            </a:r>
            <a:r>
              <a:rPr lang="en-US" baseline="0" dirty="0"/>
              <a:t> is a comprehensive standard, that at its core, has two basic requirements: 1) Chemical/material manufacturers must inform their customers of the chemicals in their products and the potential health effects associated with exposure to these chemicals, and 2) Employers must communicate potential  health and safety hazards of these materials to their workers.</a:t>
            </a:r>
          </a:p>
          <a:p>
            <a:endParaRPr lang="en-US" baseline="0" dirty="0"/>
          </a:p>
          <a:p>
            <a:r>
              <a:rPr lang="en-US" baseline="0" dirty="0"/>
              <a:t>Communication methods:  The primary methods for communicating the hazards of a given material to the designated audience is through employer training, container labels and Safety Data Sheets (SDSs).  The presentation format for these communication methods is dictated by OSHA and the Globally Harmonized System (GHS) updates to the standard.</a:t>
            </a:r>
          </a:p>
          <a:p>
            <a:endParaRPr lang="en-US" baseline="0" dirty="0"/>
          </a:p>
          <a:p>
            <a:r>
              <a:rPr lang="en-US" baseline="0" dirty="0"/>
              <a:t>Many occupational health terms, that will be discussed during this presentation, are commonly used in both forms of communications</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11</a:t>
            </a:fld>
            <a:endParaRPr lang="en-US"/>
          </a:p>
        </p:txBody>
      </p:sp>
    </p:spTree>
    <p:extLst>
      <p:ext uri="{BB962C8B-B14F-4D97-AF65-F5344CB8AC3E}">
        <p14:creationId xmlns:p14="http://schemas.microsoft.com/office/powerpoint/2010/main" val="39528920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2012, OSHA revised the </a:t>
            </a:r>
            <a:r>
              <a:rPr lang="en-US" dirty="0" err="1"/>
              <a:t>HazCom</a:t>
            </a:r>
            <a:r>
              <a:rPr lang="en-US" dirty="0"/>
              <a:t> standard to align</a:t>
            </a:r>
            <a:r>
              <a:rPr lang="en-US" baseline="0" dirty="0"/>
              <a:t> with the United Nation’s Conference on Environment and Development mandate on communicating chemical hazards, globally.  Meaning, that OSHA redesigned the Safety Data Sheet (formerly Material Safety Data Sheet) so that Safety Data Sheets in the U.S. will have the same design and terminology as Safety Data Sheets from the rest of the world.  </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12</a:t>
            </a:fld>
            <a:endParaRPr lang="en-US"/>
          </a:p>
        </p:txBody>
      </p:sp>
    </p:spTree>
    <p:extLst>
      <p:ext uri="{BB962C8B-B14F-4D97-AF65-F5344CB8AC3E}">
        <p14:creationId xmlns:p14="http://schemas.microsoft.com/office/powerpoint/2010/main" val="3799516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OSHA’s Hazard Communication Standard requires that chemical manufacturers, distributors, or importers</a:t>
            </a:r>
            <a:r>
              <a:rPr lang="en-US" baseline="0" dirty="0"/>
              <a:t> develop </a:t>
            </a:r>
            <a:r>
              <a:rPr lang="en-US" dirty="0"/>
              <a:t>Safety Data Sheets (SDSs) (formerly</a:t>
            </a:r>
            <a:r>
              <a:rPr lang="en-US" baseline="0" dirty="0"/>
              <a:t> known as Material Safety Data Sheets) for each material they produce which contains hazardous substances.  </a:t>
            </a:r>
          </a:p>
          <a:p>
            <a:endParaRPr lang="en-US" baseline="0" dirty="0"/>
          </a:p>
          <a:p>
            <a:r>
              <a:rPr lang="en-US" b="1" u="sng" baseline="0" dirty="0"/>
              <a:t>Purpose</a:t>
            </a:r>
            <a:r>
              <a:rPr lang="en-US" b="1" u="none" baseline="0" dirty="0"/>
              <a:t>:</a:t>
            </a:r>
            <a:r>
              <a:rPr lang="en-US" b="0" u="none" baseline="0" dirty="0"/>
              <a:t>  The purpose of the SDS is to provide information regarding health, safety, and environmental hazards.  Additionally, information regarding chemical properties, shipping, storage, and other topics is also provided in the SDS.</a:t>
            </a:r>
          </a:p>
          <a:p>
            <a:endParaRPr lang="en-US" b="0" u="none" baseline="0" dirty="0"/>
          </a:p>
          <a:p>
            <a:r>
              <a:rPr lang="en-US" b="1" u="sng" dirty="0"/>
              <a:t>Content Organization</a:t>
            </a:r>
            <a:r>
              <a:rPr lang="en-US" b="1" u="none" dirty="0"/>
              <a:t>:</a:t>
            </a:r>
            <a:r>
              <a:rPr lang="en-US" b="0" u="none" dirty="0"/>
              <a:t>  OSHA requires that SDSs follow</a:t>
            </a:r>
            <a:r>
              <a:rPr lang="en-US" b="0" u="none" baseline="0" dirty="0"/>
              <a:t> a consistent, user-friendly format that contains 16 designated sections.  Each section contains information of similar content and importance.  This organizational structure is maintained in SDSs from any company, so that users can expect certain information to be in designated sections.</a:t>
            </a:r>
          </a:p>
          <a:p>
            <a:endParaRPr lang="en-US" b="0" u="none" baseline="0" dirty="0"/>
          </a:p>
          <a:p>
            <a:r>
              <a:rPr lang="en-US" b="1" u="sng" baseline="0" dirty="0"/>
              <a:t>SDS Sections to be Discussed</a:t>
            </a:r>
            <a:r>
              <a:rPr lang="en-US" b="1" u="none" baseline="0" dirty="0"/>
              <a:t>:</a:t>
            </a:r>
            <a:r>
              <a:rPr lang="en-US" b="0" u="none" baseline="0" dirty="0"/>
              <a:t>  In keeping with the focus of this presentation, only those sections having specific importance to occupational health will be discussed.  In some cases, the entire section will be discussed but only specific components of other sections will be discussed.  Company-specific </a:t>
            </a:r>
            <a:r>
              <a:rPr lang="en-US" b="0" u="none" baseline="0" dirty="0" err="1"/>
              <a:t>HazCom</a:t>
            </a:r>
            <a:r>
              <a:rPr lang="en-US" b="0" u="none" baseline="0" dirty="0"/>
              <a:t> training should provide an adequate discussion of each SDS section.  Each SDS section to be discussed, will be discussed over the next several slides.</a:t>
            </a:r>
            <a:endParaRPr lang="en-US" b="1" u="sng" baseline="0" dirty="0"/>
          </a:p>
          <a:p>
            <a:r>
              <a:rPr lang="en-US" b="0" u="none" baseline="0" dirty="0"/>
              <a:t> </a:t>
            </a:r>
            <a:endParaRPr lang="en-US" b="1" u="sng" dirty="0"/>
          </a:p>
        </p:txBody>
      </p:sp>
      <p:sp>
        <p:nvSpPr>
          <p:cNvPr id="4" name="Slide Number Placeholder 3"/>
          <p:cNvSpPr>
            <a:spLocks noGrp="1"/>
          </p:cNvSpPr>
          <p:nvPr>
            <p:ph type="sldNum" sz="quarter" idx="10"/>
          </p:nvPr>
        </p:nvSpPr>
        <p:spPr/>
        <p:txBody>
          <a:bodyPr/>
          <a:lstStyle/>
          <a:p>
            <a:fld id="{3B1D492B-E9D3-BB44-9E0F-2301FD336AA1}" type="slidenum">
              <a:rPr lang="en-US" smtClean="0"/>
              <a:t>13</a:t>
            </a:fld>
            <a:endParaRPr lang="en-US"/>
          </a:p>
        </p:txBody>
      </p:sp>
    </p:spTree>
    <p:extLst>
      <p:ext uri="{BB962C8B-B14F-4D97-AF65-F5344CB8AC3E}">
        <p14:creationId xmlns:p14="http://schemas.microsoft.com/office/powerpoint/2010/main" val="32716339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Section 1: Identification</a:t>
            </a:r>
            <a:r>
              <a:rPr lang="en-US" dirty="0"/>
              <a:t> – This section identifies the product (chemical) for which the SDS applies.  It will include the same identifiers used on the label, common synonyms, contact information (including an emergency number) for the manufacturer (or other responsible party), and recommended uses and restrictions.</a:t>
            </a:r>
          </a:p>
          <a:p>
            <a:endParaRPr lang="en-US" dirty="0"/>
          </a:p>
          <a:p>
            <a:r>
              <a:rPr lang="en-US" b="1" dirty="0"/>
              <a:t>Section 2: Hazard(s) Identification</a:t>
            </a:r>
            <a:r>
              <a:rPr lang="en-US" dirty="0"/>
              <a:t> – This section identifies hazard(s) of the chemical(s) identified on the SDS.  Including: hazard classification(s) (flammable liquid, corrosive, etc.), signal words, hazard statements (target organs), pictograms, etc.  A more detailed discussion regarding “target organs” will be provided later in the presentation.</a:t>
            </a:r>
          </a:p>
          <a:p>
            <a:endParaRPr lang="en-US" dirty="0"/>
          </a:p>
          <a:p>
            <a:r>
              <a:rPr lang="en-US" b="1" dirty="0"/>
              <a:t>Section 3: Composition/Information on Ingredients</a:t>
            </a:r>
            <a:r>
              <a:rPr lang="en-US" dirty="0"/>
              <a:t> – This section identifies all the ingredients of the product, including active ingredients, stabilizing additives, impurities, etc.  For products that are mixture, the percentages of the ingredients are provided.  Additionally, </a:t>
            </a:r>
            <a:r>
              <a:rPr lang="en-US" b="0" dirty="0"/>
              <a:t>the </a:t>
            </a:r>
            <a:r>
              <a:rPr lang="en-US" b="1" dirty="0"/>
              <a:t>Chemical Abstract Service (CAS) </a:t>
            </a:r>
            <a:r>
              <a:rPr lang="en-US" dirty="0"/>
              <a:t>number is provided in this section.  The CAS number for a substance is unique, as unique as a person’s driver’s license number – in emergency situations, providing the CAS number is an effective way to ensure the correct ID is provided to responders, doctors, etc. </a:t>
            </a:r>
          </a:p>
          <a:p>
            <a:endParaRPr lang="en-US" dirty="0"/>
          </a:p>
          <a:p>
            <a:r>
              <a:rPr lang="en-US" b="1" dirty="0"/>
              <a:t>Section 4: First-Aid Measures</a:t>
            </a:r>
            <a:r>
              <a:rPr lang="en-US" dirty="0"/>
              <a:t> – This section describes the initial care that should be given by an untrained responder to an individual who has been exposed to the substance.  Additionally, this section mentions “routes of exposure” – this topic will be discussed more, later in the presentation.</a:t>
            </a:r>
          </a:p>
          <a:p>
            <a:endParaRPr lang="en-US" dirty="0"/>
          </a:p>
          <a:p>
            <a:r>
              <a:rPr lang="en-US" b="1" dirty="0"/>
              <a:t>Section 5: Fire-Fighting Measure</a:t>
            </a:r>
            <a:r>
              <a:rPr lang="en-US" dirty="0"/>
              <a:t> -  This section provides recommendations for fighting a fire caused by the chemical.</a:t>
            </a:r>
          </a:p>
        </p:txBody>
      </p:sp>
      <p:sp>
        <p:nvSpPr>
          <p:cNvPr id="4" name="Slide Number Placeholder 3"/>
          <p:cNvSpPr>
            <a:spLocks noGrp="1"/>
          </p:cNvSpPr>
          <p:nvPr>
            <p:ph type="sldNum" sz="quarter" idx="5"/>
          </p:nvPr>
        </p:nvSpPr>
        <p:spPr/>
        <p:txBody>
          <a:bodyPr/>
          <a:lstStyle/>
          <a:p>
            <a:fld id="{3B1D492B-E9D3-BB44-9E0F-2301FD336AA1}" type="slidenum">
              <a:rPr lang="en-US" smtClean="0"/>
              <a:t>14</a:t>
            </a:fld>
            <a:endParaRPr lang="en-US"/>
          </a:p>
        </p:txBody>
      </p:sp>
    </p:spTree>
    <p:extLst>
      <p:ext uri="{BB962C8B-B14F-4D97-AF65-F5344CB8AC3E}">
        <p14:creationId xmlns:p14="http://schemas.microsoft.com/office/powerpoint/2010/main" val="3385721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Section 6: Accidental Release Measures </a:t>
            </a:r>
            <a:r>
              <a:rPr lang="en-US" dirty="0"/>
              <a:t>– This section provides recommendations on the appropriate response to spills, leaks, or releases.</a:t>
            </a:r>
          </a:p>
          <a:p>
            <a:endParaRPr lang="en-US" dirty="0"/>
          </a:p>
          <a:p>
            <a:r>
              <a:rPr lang="en-US" b="1" dirty="0"/>
              <a:t>Section 7: Handling and Storage</a:t>
            </a:r>
            <a:r>
              <a:rPr lang="en-US" dirty="0"/>
              <a:t> – This section provides guidance on the safe handling practices and conditions for safe storage.</a:t>
            </a:r>
          </a:p>
          <a:p>
            <a:endParaRPr lang="en-US" dirty="0"/>
          </a:p>
          <a:p>
            <a:r>
              <a:rPr lang="en-US" b="1" dirty="0"/>
              <a:t>Section 8: Exposure control/Personal Protection</a:t>
            </a:r>
            <a:r>
              <a:rPr lang="en-US" dirty="0"/>
              <a:t> – This section provides information on controlling employee exposures and occupational exposure limits.  Occupational exposure limits will be discussed in greater detail later in the presentation.</a:t>
            </a:r>
          </a:p>
          <a:p>
            <a:endParaRPr lang="en-US" dirty="0"/>
          </a:p>
          <a:p>
            <a:r>
              <a:rPr lang="en-US" b="1" dirty="0"/>
              <a:t>Section 9: Physical and Chemical Properties</a:t>
            </a:r>
            <a:r>
              <a:rPr lang="en-US" dirty="0"/>
              <a:t> – This section the physical and chemical properties, such as odor, flashpoint, flammability, etc., specific to the substance.</a:t>
            </a:r>
          </a:p>
          <a:p>
            <a:endParaRPr lang="en-US" dirty="0"/>
          </a:p>
          <a:p>
            <a:r>
              <a:rPr lang="en-US" b="1" dirty="0"/>
              <a:t>Section 10: Stability and Reactivity</a:t>
            </a:r>
            <a:r>
              <a:rPr lang="en-US" dirty="0"/>
              <a:t> – This section describes the reactivity hazards and stability of the substance. </a:t>
            </a:r>
          </a:p>
          <a:p>
            <a:endParaRPr lang="en-US" dirty="0"/>
          </a:p>
          <a:p>
            <a:r>
              <a:rPr lang="en-US" b="1" dirty="0"/>
              <a:t>Section 11: Toxicological Information</a:t>
            </a:r>
            <a:r>
              <a:rPr lang="en-US" dirty="0"/>
              <a:t> – This section discusses toxicological and health effects information.  This section is the primary topic of the presentation and will be discussed in greater detail, later</a:t>
            </a:r>
          </a:p>
        </p:txBody>
      </p:sp>
      <p:sp>
        <p:nvSpPr>
          <p:cNvPr id="4" name="Slide Number Placeholder 3"/>
          <p:cNvSpPr>
            <a:spLocks noGrp="1"/>
          </p:cNvSpPr>
          <p:nvPr>
            <p:ph type="sldNum" sz="quarter" idx="5"/>
          </p:nvPr>
        </p:nvSpPr>
        <p:spPr/>
        <p:txBody>
          <a:bodyPr/>
          <a:lstStyle/>
          <a:p>
            <a:fld id="{3B1D492B-E9D3-BB44-9E0F-2301FD336AA1}" type="slidenum">
              <a:rPr lang="en-US" smtClean="0"/>
              <a:t>15</a:t>
            </a:fld>
            <a:endParaRPr lang="en-US"/>
          </a:p>
        </p:txBody>
      </p:sp>
    </p:spTree>
    <p:extLst>
      <p:ext uri="{BB962C8B-B14F-4D97-AF65-F5344CB8AC3E}">
        <p14:creationId xmlns:p14="http://schemas.microsoft.com/office/powerpoint/2010/main" val="41872042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Section 12: Ecological Information</a:t>
            </a:r>
            <a:r>
              <a:rPr lang="en-US" dirty="0"/>
              <a:t> – This is a non-mandatory section that provides information regarding the environmental impact of the substance.</a:t>
            </a:r>
          </a:p>
          <a:p>
            <a:endParaRPr lang="en-US" dirty="0"/>
          </a:p>
          <a:p>
            <a:r>
              <a:rPr lang="en-US" b="1" dirty="0"/>
              <a:t>Section 13: Disposal Considerations</a:t>
            </a:r>
            <a:r>
              <a:rPr lang="en-US" dirty="0"/>
              <a:t> – This is a non-mandatory section that provides information regarding proper disposal, recycling, or reclamation of the chemical and/or its containment.</a:t>
            </a:r>
          </a:p>
          <a:p>
            <a:endParaRPr lang="en-US" dirty="0"/>
          </a:p>
          <a:p>
            <a:r>
              <a:rPr lang="en-US" b="1" dirty="0"/>
              <a:t>Section 14: Transportation Information</a:t>
            </a:r>
            <a:r>
              <a:rPr lang="en-US" dirty="0"/>
              <a:t> – This is a non-mandatory section that provides guidance on classification of the substance for shipping by any means.</a:t>
            </a:r>
          </a:p>
          <a:p>
            <a:endParaRPr lang="en-US" dirty="0"/>
          </a:p>
          <a:p>
            <a:r>
              <a:rPr lang="en-US" b="1" dirty="0"/>
              <a:t>Section 15: Regulation Information</a:t>
            </a:r>
            <a:r>
              <a:rPr lang="en-US" dirty="0"/>
              <a:t> – This is a non-mandatory section for any safety, health, or environmental regulations that have not been addressed in any previous sections</a:t>
            </a:r>
          </a:p>
          <a:p>
            <a:endParaRPr lang="en-US" dirty="0"/>
          </a:p>
          <a:p>
            <a:r>
              <a:rPr lang="en-US" b="1" dirty="0"/>
              <a:t>Section 16: Other Information</a:t>
            </a:r>
            <a:r>
              <a:rPr lang="en-US" dirty="0"/>
              <a:t> – This is section addresses when revisions were made to the SDS and may state the purpose of the revisions.  </a:t>
            </a:r>
          </a:p>
        </p:txBody>
      </p:sp>
      <p:sp>
        <p:nvSpPr>
          <p:cNvPr id="4" name="Slide Number Placeholder 3"/>
          <p:cNvSpPr>
            <a:spLocks noGrp="1"/>
          </p:cNvSpPr>
          <p:nvPr>
            <p:ph type="sldNum" sz="quarter" idx="5"/>
          </p:nvPr>
        </p:nvSpPr>
        <p:spPr/>
        <p:txBody>
          <a:bodyPr/>
          <a:lstStyle/>
          <a:p>
            <a:fld id="{3B1D492B-E9D3-BB44-9E0F-2301FD336AA1}" type="slidenum">
              <a:rPr lang="en-US" smtClean="0"/>
              <a:t>16</a:t>
            </a:fld>
            <a:endParaRPr lang="en-US"/>
          </a:p>
        </p:txBody>
      </p:sp>
    </p:spTree>
    <p:extLst>
      <p:ext uri="{BB962C8B-B14F-4D97-AF65-F5344CB8AC3E}">
        <p14:creationId xmlns:p14="http://schemas.microsoft.com/office/powerpoint/2010/main" val="11335921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Section 2 </a:t>
            </a:r>
            <a:r>
              <a:rPr lang="en-US" dirty="0"/>
              <a:t>identifies the hazard(s) of the substance</a:t>
            </a:r>
            <a:r>
              <a:rPr lang="en-US" baseline="0" dirty="0"/>
              <a:t> addressed by the Safety Data Sheet.  This includes subjects such as: hazard classification, signal word, hazard statement, pictograms, precautionary statements, descriptions of unclassified hazards, and descriptions of mixtures.  Additionally, this section discusses </a:t>
            </a:r>
            <a:r>
              <a:rPr lang="en-US" u="sng" baseline="0" dirty="0"/>
              <a:t>target organ system(s)</a:t>
            </a:r>
            <a:r>
              <a:rPr lang="en-US" baseline="0" dirty="0"/>
              <a:t> for the substances.</a:t>
            </a:r>
          </a:p>
          <a:p>
            <a:endParaRPr lang="en-US" baseline="0" dirty="0"/>
          </a:p>
          <a:p>
            <a:r>
              <a:rPr lang="en-US" b="1" dirty="0"/>
              <a:t>Target Organ</a:t>
            </a:r>
            <a:r>
              <a:rPr lang="en-US" b="1" baseline="0" dirty="0"/>
              <a:t> Systems:</a:t>
            </a:r>
            <a:r>
              <a:rPr lang="en-US" baseline="0" dirty="0"/>
              <a:t>  This refers to body’s systems or parts at greatest risk for an adverse reaction to occur.  Some substances may only have a single target organ system, while other substances may affect multiple target organ systems. For example, the target organ system for silica dust is the respiratory system, meaning inhaled silica dust can cause damage to the respiratory system.  However, benzene has multiple target organ systems, including the hematopoietic system, nervous system, and immune system.  It should be noted that the route of exposure may or may not be directly related to the target organ system.</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17</a:t>
            </a:fld>
            <a:endParaRPr lang="en-US"/>
          </a:p>
        </p:txBody>
      </p:sp>
    </p:spTree>
    <p:extLst>
      <p:ext uri="{BB962C8B-B14F-4D97-AF65-F5344CB8AC3E}">
        <p14:creationId xmlns:p14="http://schemas.microsoft.com/office/powerpoint/2010/main" val="3884234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Section 4</a:t>
            </a:r>
            <a:r>
              <a:rPr lang="en-US" dirty="0"/>
              <a:t> of a Safety</a:t>
            </a:r>
            <a:r>
              <a:rPr lang="en-US" baseline="0" dirty="0"/>
              <a:t> Data Sheet is designated to cover first aid and medical treatment when a significant exposure occurs, and any symptoms associated with an acute exposure or delayed symptoms.  Additionally, first aid instructions are provided for relevant  </a:t>
            </a:r>
            <a:r>
              <a:rPr lang="en-US" b="1" baseline="0" dirty="0"/>
              <a:t>“Routes of Exposure”</a:t>
            </a:r>
            <a:r>
              <a:rPr lang="en-US" baseline="0" dirty="0"/>
              <a:t>.  </a:t>
            </a:r>
            <a:endParaRPr lang="en-US" dirty="0"/>
          </a:p>
          <a:p>
            <a:endParaRPr lang="en-US" dirty="0"/>
          </a:p>
          <a:p>
            <a:r>
              <a:rPr lang="en-US" b="1" dirty="0"/>
              <a:t>Routes of Exposure</a:t>
            </a:r>
            <a:r>
              <a:rPr lang="en-US" dirty="0"/>
              <a:t> are “pathways” by which a substance that a</a:t>
            </a:r>
            <a:r>
              <a:rPr lang="en-US" baseline="0" dirty="0"/>
              <a:t> worker is exposed to may enter the body</a:t>
            </a:r>
            <a:r>
              <a:rPr lang="en-US" dirty="0"/>
              <a:t>.  The five most common workplace routes of exposure</a:t>
            </a:r>
            <a:r>
              <a:rPr lang="en-US" baseline="0" dirty="0"/>
              <a:t> include: </a:t>
            </a:r>
            <a:r>
              <a:rPr lang="en-US" b="1" baseline="0" dirty="0"/>
              <a:t>inhalation</a:t>
            </a:r>
            <a:r>
              <a:rPr lang="en-US" baseline="0" dirty="0"/>
              <a:t> (breathing in the contaminant), </a:t>
            </a:r>
            <a:r>
              <a:rPr lang="en-US" b="1" baseline="0" dirty="0"/>
              <a:t>contact</a:t>
            </a:r>
            <a:r>
              <a:rPr lang="en-US" baseline="0" dirty="0"/>
              <a:t> (substance contaminates the surface of the skin, or eye contact), </a:t>
            </a:r>
            <a:r>
              <a:rPr lang="en-US" b="1" baseline="0" dirty="0"/>
              <a:t>absorption</a:t>
            </a:r>
            <a:r>
              <a:rPr lang="en-US" baseline="0" dirty="0"/>
              <a:t> (contaminant is absorbed through the skin or mucus membranes), </a:t>
            </a:r>
            <a:r>
              <a:rPr lang="en-US" b="1" baseline="0" dirty="0"/>
              <a:t>ingestion</a:t>
            </a:r>
            <a:r>
              <a:rPr lang="en-US" baseline="0" dirty="0"/>
              <a:t> (substance is swallowed), </a:t>
            </a:r>
            <a:r>
              <a:rPr lang="en-US" b="1" baseline="0" dirty="0"/>
              <a:t>subcutaneous injection</a:t>
            </a:r>
            <a:r>
              <a:rPr lang="en-US" baseline="0" dirty="0"/>
              <a:t> (injected under the skin).  The majority of the discussion in this presentation will be directed towards the inhalation of air contaminants.  </a:t>
            </a:r>
          </a:p>
          <a:p>
            <a:endParaRPr lang="en-US" baseline="0" dirty="0"/>
          </a:p>
          <a:p>
            <a:r>
              <a:rPr lang="en-US" baseline="0" dirty="0"/>
              <a:t>A complete discussions regarding routes of exposure will be provided later, in Part 2 of the presentation, during the discussion of </a:t>
            </a:r>
            <a:r>
              <a:rPr lang="en-US" baseline="0" dirty="0" err="1"/>
              <a:t>toxicokinetics</a:t>
            </a:r>
            <a:r>
              <a:rPr lang="en-US" baseline="0" dirty="0"/>
              <a:t>.</a:t>
            </a:r>
            <a:endParaRPr lang="en-US" dirty="0"/>
          </a:p>
          <a:p>
            <a:endParaRPr lang="en-US" dirty="0"/>
          </a:p>
          <a:p>
            <a:r>
              <a:rPr lang="en-US" dirty="0"/>
              <a:t>  </a:t>
            </a:r>
          </a:p>
        </p:txBody>
      </p:sp>
      <p:sp>
        <p:nvSpPr>
          <p:cNvPr id="4" name="Slide Number Placeholder 3"/>
          <p:cNvSpPr>
            <a:spLocks noGrp="1"/>
          </p:cNvSpPr>
          <p:nvPr>
            <p:ph type="sldNum" sz="quarter" idx="10"/>
          </p:nvPr>
        </p:nvSpPr>
        <p:spPr/>
        <p:txBody>
          <a:bodyPr/>
          <a:lstStyle/>
          <a:p>
            <a:fld id="{3B1D492B-E9D3-BB44-9E0F-2301FD336AA1}" type="slidenum">
              <a:rPr lang="en-US" smtClean="0"/>
              <a:t>18</a:t>
            </a:fld>
            <a:endParaRPr lang="en-US"/>
          </a:p>
        </p:txBody>
      </p:sp>
    </p:spTree>
    <p:extLst>
      <p:ext uri="{BB962C8B-B14F-4D97-AF65-F5344CB8AC3E}">
        <p14:creationId xmlns:p14="http://schemas.microsoft.com/office/powerpoint/2010/main" val="18636975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Section</a:t>
            </a:r>
            <a:r>
              <a:rPr lang="en-US" b="1" baseline="0" dirty="0"/>
              <a:t> 8</a:t>
            </a:r>
            <a:r>
              <a:rPr lang="en-US" b="0" baseline="0" dirty="0"/>
              <a:t> covers topics related to e</a:t>
            </a:r>
            <a:r>
              <a:rPr lang="en-US" baseline="0" dirty="0"/>
              <a:t>xposure control and personal protection:  This section is dedicated to methods that should be used to protect worker’s health while using the given material.  It will provide information on engineering controls, such as local or exhaust ventilation, isolation or enclosure, etc.  Also, methods by which a worker can protect themselves against the hazards of a particular substance through the use of personal protective equipment (PPE).  Detailed information regarding personal protective equipment, such as respiratory protection, glove types, face shields, etc. is discussed in this section.  Considering the scope of this presentation, no additional discussion of engineering controls or PPE will be included.  Section 8 also provides </a:t>
            </a:r>
            <a:r>
              <a:rPr lang="en-US" b="1" baseline="0" dirty="0"/>
              <a:t>Exposure Limits and Recommendations</a:t>
            </a:r>
            <a:r>
              <a:rPr lang="en-US" baseline="0" dirty="0"/>
              <a:t> – this topic will be discussed, in detail, in the upcoming slides.</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19</a:t>
            </a:fld>
            <a:endParaRPr lang="en-US"/>
          </a:p>
        </p:txBody>
      </p:sp>
    </p:spTree>
    <p:extLst>
      <p:ext uri="{BB962C8B-B14F-4D97-AF65-F5344CB8AC3E}">
        <p14:creationId xmlns:p14="http://schemas.microsoft.com/office/powerpoint/2010/main" val="3047589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mj-lt"/>
              </a:rPr>
              <a:t>This presentation was produced by a grant (SH-37205-SH1) provided to </a:t>
            </a:r>
            <a:r>
              <a:rPr lang="en-US" baseline="0" dirty="0">
                <a:latin typeface="+mj-lt"/>
              </a:rPr>
              <a:t>University of Louisiana at Monroe, College of Pharmacy, School of Basic Pharmaceutical and Toxicological Science</a:t>
            </a:r>
            <a:r>
              <a:rPr lang="en-US" dirty="0">
                <a:latin typeface="+mj-lt"/>
              </a:rPr>
              <a:t>s’ Undergraduate Toxicology</a:t>
            </a:r>
            <a:r>
              <a:rPr lang="en-US" baseline="0" dirty="0">
                <a:latin typeface="+mj-lt"/>
              </a:rPr>
              <a:t> program, </a:t>
            </a:r>
            <a:r>
              <a:rPr lang="en-US" dirty="0">
                <a:latin typeface="+mj-lt"/>
              </a:rPr>
              <a:t>by the Susan Harwood Training Grant program (SHTG-FY-21-02).  The Susan Harwood</a:t>
            </a:r>
            <a:r>
              <a:rPr lang="en-US" baseline="0" dirty="0">
                <a:latin typeface="+mj-lt"/>
              </a:rPr>
              <a:t> Training Grant program is sponsored by </a:t>
            </a:r>
            <a:r>
              <a:rPr lang="en-US" dirty="0">
                <a:latin typeface="+mj-lt"/>
              </a:rPr>
              <a:t>the United States Department of Labor, Occupational Safety and Health Administration.</a:t>
            </a:r>
            <a:r>
              <a:rPr lang="en-US" baseline="0" dirty="0">
                <a:latin typeface="+mj-lt"/>
              </a:rPr>
              <a:t> </a:t>
            </a:r>
            <a:endParaRPr lang="en-US" dirty="0">
              <a:latin typeface="+mj-lt"/>
            </a:endParaRPr>
          </a:p>
        </p:txBody>
      </p:sp>
      <p:sp>
        <p:nvSpPr>
          <p:cNvPr id="4" name="Slide Number Placeholder 3"/>
          <p:cNvSpPr>
            <a:spLocks noGrp="1"/>
          </p:cNvSpPr>
          <p:nvPr>
            <p:ph type="sldNum" sz="quarter" idx="10"/>
          </p:nvPr>
        </p:nvSpPr>
        <p:spPr/>
        <p:txBody>
          <a:bodyPr/>
          <a:lstStyle/>
          <a:p>
            <a:fld id="{3B1D492B-E9D3-BB44-9E0F-2301FD336AA1}" type="slidenum">
              <a:rPr lang="en-US" smtClean="0"/>
              <a:t>2</a:t>
            </a:fld>
            <a:endParaRPr lang="en-US"/>
          </a:p>
        </p:txBody>
      </p:sp>
    </p:spTree>
    <p:extLst>
      <p:ext uri="{BB962C8B-B14F-4D97-AF65-F5344CB8AC3E}">
        <p14:creationId xmlns:p14="http://schemas.microsoft.com/office/powerpoint/2010/main" val="23850707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baseline="0" dirty="0"/>
              <a:t>Occupational Exposure Limits:  </a:t>
            </a:r>
            <a:r>
              <a:rPr lang="en-US" baseline="0" dirty="0"/>
              <a:t>This term applies to limits in the concentrations of </a:t>
            </a:r>
            <a:r>
              <a:rPr lang="en-US" b="1" u="sng" baseline="0" dirty="0"/>
              <a:t>airborne substances</a:t>
            </a:r>
            <a:r>
              <a:rPr lang="en-US" b="1" u="none" baseline="0" dirty="0"/>
              <a:t>, </a:t>
            </a:r>
            <a:r>
              <a:rPr lang="en-US" baseline="0" dirty="0"/>
              <a:t>to which workers may be exposed to over the workday.  The primary purpose of OELs is to provide industry with a set of allowable legal limits of exposure and recommended exposure limits for airborne contaminants.  Generally, OELs are presented as an 8-hr Time-Weighted-Average (TWA).  However, other exposure limits, such as Short-Term Exposure Limits, Ceiling limits, or Excursion Limits are established for other lengths of time.  OELs consist of a combination of legal limits (OSHA PELs) and recommendations (such as ACGIH TLVs, and others).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a:t>These are airborne concentrations for particular substances, that are used as safety guidelines for worker’s exposures to hazardous air contaminants.  OSHA’s exposure limits are considered law and are enforceable, exposure limits published by other entities are recommendations.  In either case, they do not represent a absolute line between safe (or healthy) and unsafe (or unhealthy).  Rather, they should represent a threshold to stay as far below as feasibly possible.  </a:t>
            </a:r>
          </a:p>
          <a:p>
            <a:endParaRPr lang="en-US" baseline="0" dirty="0"/>
          </a:p>
          <a:p>
            <a:r>
              <a:rPr lang="en-US" baseline="0" dirty="0"/>
              <a:t>The OSHA PEL ties directly to 1910.1000 or other standards in Subpart Z.  A detailed discussion of exposure limits will be provided later in the presentation.</a:t>
            </a:r>
          </a:p>
          <a:p>
            <a:endParaRPr lang="en-US" baseline="0" dirty="0"/>
          </a:p>
          <a:p>
            <a:r>
              <a:rPr lang="en-US" baseline="0" dirty="0"/>
              <a:t>OSHA and other agency/organization OELs will be discussed in the next several slides.</a:t>
            </a:r>
          </a:p>
          <a:p>
            <a:endParaRPr lang="en-US" baseline="0" dirty="0"/>
          </a:p>
        </p:txBody>
      </p:sp>
      <p:sp>
        <p:nvSpPr>
          <p:cNvPr id="4" name="Slide Number Placeholder 3"/>
          <p:cNvSpPr>
            <a:spLocks noGrp="1"/>
          </p:cNvSpPr>
          <p:nvPr>
            <p:ph type="sldNum" sz="quarter" idx="10"/>
          </p:nvPr>
        </p:nvSpPr>
        <p:spPr/>
        <p:txBody>
          <a:bodyPr/>
          <a:lstStyle/>
          <a:p>
            <a:fld id="{3B1D492B-E9D3-BB44-9E0F-2301FD336AA1}" type="slidenum">
              <a:rPr lang="en-US" smtClean="0"/>
              <a:t>20</a:t>
            </a:fld>
            <a:endParaRPr lang="en-US"/>
          </a:p>
        </p:txBody>
      </p:sp>
    </p:spTree>
    <p:extLst>
      <p:ext uri="{BB962C8B-B14F-4D97-AF65-F5344CB8AC3E}">
        <p14:creationId xmlns:p14="http://schemas.microsoft.com/office/powerpoint/2010/main" val="22667289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Exposure</a:t>
            </a:r>
            <a:r>
              <a:rPr lang="en-US" baseline="0" dirty="0"/>
              <a:t> limits are presented as a number and a </a:t>
            </a:r>
            <a:r>
              <a:rPr lang="en-US" b="1" baseline="0" dirty="0"/>
              <a:t>unit of concentration</a:t>
            </a:r>
            <a:r>
              <a:rPr lang="en-US" baseline="0" dirty="0"/>
              <a:t>.  Since these exposure limits are used for air contaminants, the measurement unit represents the amount of the substance present in a volume of air.  Several different units are commonly used for different substances.  These units are typically used to express very low concentrations of a substance</a:t>
            </a:r>
          </a:p>
          <a:p>
            <a:endParaRPr lang="en-US" dirty="0"/>
          </a:p>
          <a:p>
            <a:r>
              <a:rPr lang="en-US" dirty="0"/>
              <a:t>The units used for exposure limits represent the concentrations of the substance in question</a:t>
            </a:r>
            <a:r>
              <a:rPr lang="en-US" baseline="0" dirty="0"/>
              <a:t> in the atmosphere (work room air).  Each unit will be discussed in upcoming slides.</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21</a:t>
            </a:fld>
            <a:endParaRPr lang="en-US"/>
          </a:p>
        </p:txBody>
      </p:sp>
    </p:spTree>
    <p:extLst>
      <p:ext uri="{BB962C8B-B14F-4D97-AF65-F5344CB8AC3E}">
        <p14:creationId xmlns:p14="http://schemas.microsoft.com/office/powerpoint/2010/main" val="24462130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occupational exposure perspective, ppm and ppb are commonly used t</a:t>
            </a:r>
            <a:r>
              <a:rPr lang="en-US" baseline="0" dirty="0"/>
              <a:t>o express concentrations of chemical gasses and vapors in the workplace.  </a:t>
            </a:r>
            <a:r>
              <a:rPr lang="en-US" dirty="0"/>
              <a:t>The unit of measure for the “parts” does not matter, only that the same units are used in the ratio.  </a:t>
            </a:r>
          </a:p>
          <a:p>
            <a:endParaRPr lang="en-US" dirty="0"/>
          </a:p>
          <a:p>
            <a:r>
              <a:rPr lang="en-US" b="1" dirty="0"/>
              <a:t>Parts-Per-Million</a:t>
            </a:r>
            <a:r>
              <a:rPr lang="en-US" b="1" baseline="0" dirty="0"/>
              <a:t> (PPM or ppm):  </a:t>
            </a:r>
            <a:r>
              <a:rPr lang="en-US" baseline="0" dirty="0"/>
              <a:t>The number of parts (any unit of measure) of a substance (or items, etc.) out of a total of a million.  For example, if there are one million pennies, six (6) are “heads” and the remainder are tails, then the concentration of “heads” is 6 ppm (parts-per-million).  </a:t>
            </a:r>
          </a:p>
          <a:p>
            <a:endParaRPr lang="en-US"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a:t>Parts-Per-Billion</a:t>
            </a:r>
            <a:r>
              <a:rPr lang="en-US" b="1" baseline="0" dirty="0"/>
              <a:t> (PPB or ppb):  </a:t>
            </a:r>
            <a:r>
              <a:rPr lang="en-US" baseline="0" dirty="0"/>
              <a:t>The number of parts (any unit of measure) of a substance (or items, etc.) out of a total of a billion.  For example, if there are one billion pennies, six (6) are “heads” and the remainder are tails, then the concentration of “heads” is 6 ppb (parts-per-billion).  </a:t>
            </a:r>
            <a:endParaRPr lang="en-US" dirty="0"/>
          </a:p>
          <a:p>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22</a:t>
            </a:fld>
            <a:endParaRPr lang="en-US"/>
          </a:p>
        </p:txBody>
      </p:sp>
    </p:spTree>
    <p:extLst>
      <p:ext uri="{BB962C8B-B14F-4D97-AF65-F5344CB8AC3E}">
        <p14:creationId xmlns:p14="http://schemas.microsoft.com/office/powerpoint/2010/main" val="9088927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weight-base</a:t>
            </a:r>
            <a:r>
              <a:rPr lang="en-US" baseline="0" dirty="0"/>
              <a:t> measurements of concentration.  The weight (mg or µg) of a contaminant in a known volume of air (m</a:t>
            </a:r>
            <a:r>
              <a:rPr lang="en-US" baseline="30000" dirty="0"/>
              <a:t>3</a:t>
            </a:r>
            <a:r>
              <a:rPr lang="en-US" baseline="0" dirty="0"/>
              <a:t>).  From an occupational exposure perspective, these units are commonly used to express the concentration of airborne particulates, such as silica dust, welding fumes, etc. in the workplace atmosphere.  </a:t>
            </a:r>
          </a:p>
          <a:p>
            <a:endParaRPr lang="en-US" baseline="0" dirty="0"/>
          </a:p>
          <a:p>
            <a:r>
              <a:rPr lang="en-US" b="1" baseline="0" dirty="0"/>
              <a:t>Note:  </a:t>
            </a:r>
            <a:r>
              <a:rPr lang="en-US" b="0" baseline="0" dirty="0"/>
              <a:t>A meter is roughly as long as a yardstick.  A cubic meter is a box that is 1 meter long, 1 meter tall, and 1 meter wide.</a:t>
            </a:r>
            <a:endParaRPr lang="en-US" b="1" baseline="0" dirty="0"/>
          </a:p>
          <a:p>
            <a:endParaRPr lang="en-US" baseline="0" dirty="0"/>
          </a:p>
          <a:p>
            <a:r>
              <a:rPr lang="en-US" b="1" baseline="0" dirty="0"/>
              <a:t>Milligrams per Cubic Meter: </a:t>
            </a:r>
            <a:r>
              <a:rPr lang="en-US" baseline="0" dirty="0"/>
              <a:t>The number of milligrams (mg) of a substance in a cubic meter (m</a:t>
            </a:r>
            <a:r>
              <a:rPr lang="en-US" baseline="30000" dirty="0"/>
              <a:t>3</a:t>
            </a:r>
            <a:r>
              <a:rPr lang="en-US" baseline="0" dirty="0"/>
              <a:t>) of air.</a:t>
            </a:r>
          </a:p>
          <a:p>
            <a:endParaRPr lang="en-US" baseline="0" dirty="0"/>
          </a:p>
          <a:p>
            <a:r>
              <a:rPr lang="en-US" b="1" baseline="0" dirty="0"/>
              <a:t>Micrograms per Cubic Meter:  </a:t>
            </a:r>
            <a:r>
              <a:rPr lang="en-US" baseline="0" dirty="0"/>
              <a:t>The number of micrograms (µg) of a substance in a cubic meter (m</a:t>
            </a:r>
            <a:r>
              <a:rPr lang="en-US" baseline="30000" dirty="0"/>
              <a:t>3</a:t>
            </a:r>
            <a:r>
              <a:rPr lang="en-US" baseline="0" dirty="0"/>
              <a:t>) of air.</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23</a:t>
            </a:fld>
            <a:endParaRPr lang="en-US"/>
          </a:p>
        </p:txBody>
      </p:sp>
    </p:spTree>
    <p:extLst>
      <p:ext uri="{BB962C8B-B14F-4D97-AF65-F5344CB8AC3E}">
        <p14:creationId xmlns:p14="http://schemas.microsoft.com/office/powerpoint/2010/main" val="11931881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Fibers per Cubic Centimeter</a:t>
            </a:r>
            <a:r>
              <a:rPr lang="en-US" b="1" baseline="0" dirty="0"/>
              <a:t> (f/cc):  </a:t>
            </a:r>
            <a:r>
              <a:rPr lang="en-US" baseline="0" dirty="0"/>
              <a:t>The average number of fibers (must typically used for asbestos fibers) found in a cubic centimeter of air.</a:t>
            </a:r>
          </a:p>
          <a:p>
            <a:endParaRPr lang="en-US" baseline="0" dirty="0"/>
          </a:p>
          <a:p>
            <a:r>
              <a:rPr lang="en-US" baseline="0" dirty="0"/>
              <a:t>Note: A centimeter (cm) is approximately the length of a staple.  A cubic centimeter is a box 1 cm long, 1 cm tall, and 1 cm wide.</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24</a:t>
            </a:fld>
            <a:endParaRPr lang="en-US"/>
          </a:p>
        </p:txBody>
      </p:sp>
    </p:spTree>
    <p:extLst>
      <p:ext uri="{BB962C8B-B14F-4D97-AF65-F5344CB8AC3E}">
        <p14:creationId xmlns:p14="http://schemas.microsoft.com/office/powerpoint/2010/main" val="6535879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OSHA Exposure Limits:</a:t>
            </a:r>
            <a:r>
              <a:rPr lang="en-US" dirty="0"/>
              <a:t>  </a:t>
            </a:r>
          </a:p>
          <a:p>
            <a:endParaRPr lang="en-US" dirty="0"/>
          </a:p>
          <a:p>
            <a:r>
              <a:rPr lang="en-US" dirty="0"/>
              <a:t>OSHA promulgated</a:t>
            </a:r>
            <a:r>
              <a:rPr lang="en-US" baseline="0" dirty="0"/>
              <a:t> (published into law) exposure limits are legal exposure limits, enforceable by OSHA enforcement officers.  There are several different types of OSHA exposure limits, they are based on exposure time, or in the case of Action Levels, require specific actions to be taken.  A complete discussion of OSHA exposure limits will be presented in the following slides.  </a:t>
            </a:r>
          </a:p>
          <a:p>
            <a:endParaRPr lang="en-US" baseline="0" dirty="0"/>
          </a:p>
          <a:p>
            <a:r>
              <a:rPr lang="en-US" baseline="0" dirty="0"/>
              <a:t>OSHA exposure limits are published in various standards found in Subpart Z.   Most OSHA’s exposure limits are presented in 1910.1000 – Air contaminants.  Additionally, exposure limits for specific substances may be presented in substance-specific standards.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25</a:t>
            </a:fld>
            <a:endParaRPr lang="en-US"/>
          </a:p>
        </p:txBody>
      </p:sp>
    </p:spTree>
    <p:extLst>
      <p:ext uri="{BB962C8B-B14F-4D97-AF65-F5344CB8AC3E}">
        <p14:creationId xmlns:p14="http://schemas.microsoft.com/office/powerpoint/2010/main" val="21855956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Permissible Exposure Limits</a:t>
            </a:r>
            <a:r>
              <a:rPr lang="en-US" b="1" baseline="0" dirty="0"/>
              <a:t> (PEL)</a:t>
            </a:r>
            <a:r>
              <a:rPr lang="en-US" baseline="0" dirty="0"/>
              <a:t> are the most common OSHA exposure limits.</a:t>
            </a:r>
          </a:p>
          <a:p>
            <a:endParaRPr lang="en-US" baseline="0" dirty="0"/>
          </a:p>
          <a:p>
            <a:r>
              <a:rPr lang="en-US" baseline="0" dirty="0"/>
              <a:t>PELs are based on an 8-hr Time-Weighted-Average (TWA) exposure and represent the </a:t>
            </a:r>
            <a:r>
              <a:rPr lang="en-US" u="sng" baseline="0" dirty="0"/>
              <a:t>maximum concentration</a:t>
            </a:r>
            <a:r>
              <a:rPr lang="en-US" baseline="0" dirty="0"/>
              <a:t> (exposure average over an 8-hour time period (8-hr TWA)) for a given substance, to which an employee can be exposure over an 8-hr shift.  However, in the case of longer work shifts, the 8-hr TWA is applied to the eight hours of greatest exposure potential.</a:t>
            </a:r>
          </a:p>
          <a:p>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26</a:t>
            </a:fld>
            <a:endParaRPr lang="en-US"/>
          </a:p>
        </p:txBody>
      </p:sp>
    </p:spTree>
    <p:extLst>
      <p:ext uri="{BB962C8B-B14F-4D97-AF65-F5344CB8AC3E}">
        <p14:creationId xmlns:p14="http://schemas.microsoft.com/office/powerpoint/2010/main" val="11608389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Action levels:  </a:t>
            </a:r>
            <a:r>
              <a:rPr lang="en-US" dirty="0"/>
              <a:t>These are enforceable exposure limits that are lower</a:t>
            </a:r>
            <a:r>
              <a:rPr lang="en-US" baseline="0" dirty="0"/>
              <a:t> than the PEL for a given substance, and require that some action be taken when met.  Action levels have been developed for all OSHA regulated substances, they are found in the substance-specific regulation for those substances.</a:t>
            </a:r>
          </a:p>
          <a:p>
            <a:endParaRPr lang="en-US" baseline="0" dirty="0"/>
          </a:p>
          <a:p>
            <a:r>
              <a:rPr lang="en-US" b="1" baseline="0" dirty="0"/>
              <a:t>Medical Surveillance:  </a:t>
            </a:r>
            <a:r>
              <a:rPr lang="en-US" baseline="0" dirty="0"/>
              <a:t>This is a mandatory medical evaluation by a health care professional, typically associated with target organs for the specific substance but may also include a medical evaluation of other organ systems.  Additionally, the completion of a medical disease questionnaire may also be required.</a:t>
            </a:r>
          </a:p>
          <a:p>
            <a:endParaRPr lang="en-US" baseline="0" dirty="0"/>
          </a:p>
          <a:p>
            <a:r>
              <a:rPr lang="en-US" b="1" baseline="0" dirty="0"/>
              <a:t>Periodic Exposure Monitoring</a:t>
            </a:r>
            <a:r>
              <a:rPr lang="en-US" baseline="0" dirty="0"/>
              <a:t>:  As a consequence of meeting an Action Level, often an increased frequency of exposure monitoring may be required, such as quarterly or every 6 months.  This is in reference to industrial hygiene exposure monitoring.</a:t>
            </a:r>
          </a:p>
          <a:p>
            <a:endParaRPr lang="en-US" baseline="0" dirty="0"/>
          </a:p>
          <a:p>
            <a:r>
              <a:rPr lang="en-US" b="1" baseline="0" dirty="0"/>
              <a:t>Employee Training:  </a:t>
            </a:r>
            <a:r>
              <a:rPr lang="en-US" baseline="0" dirty="0"/>
              <a:t>Specified training may be required when an Action Level is met.  Required training may include a discussion of the standard, exposure and health information (target organ systems, symptoms of exposure, adverse health effects, etc.), exposure control requirements (using mechanical controls or personal protective equipment requirements), etc. </a:t>
            </a:r>
          </a:p>
        </p:txBody>
      </p:sp>
      <p:sp>
        <p:nvSpPr>
          <p:cNvPr id="4" name="Slide Number Placeholder 3"/>
          <p:cNvSpPr>
            <a:spLocks noGrp="1"/>
          </p:cNvSpPr>
          <p:nvPr>
            <p:ph type="sldNum" sz="quarter" idx="10"/>
          </p:nvPr>
        </p:nvSpPr>
        <p:spPr/>
        <p:txBody>
          <a:bodyPr/>
          <a:lstStyle/>
          <a:p>
            <a:fld id="{3B1D492B-E9D3-BB44-9E0F-2301FD336AA1}" type="slidenum">
              <a:rPr lang="en-US" smtClean="0"/>
              <a:t>27</a:t>
            </a:fld>
            <a:endParaRPr lang="en-US"/>
          </a:p>
        </p:txBody>
      </p:sp>
    </p:spTree>
    <p:extLst>
      <p:ext uri="{BB962C8B-B14F-4D97-AF65-F5344CB8AC3E}">
        <p14:creationId xmlns:p14="http://schemas.microsoft.com/office/powerpoint/2010/main" val="37594890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less commonly used OSHA exposure limits</a:t>
            </a:r>
            <a:r>
              <a:rPr lang="en-US" baseline="0" dirty="0"/>
              <a:t> are the Short-Term Exposure Limit and the Ceiling Value, these limits are not available for all substances.</a:t>
            </a:r>
          </a:p>
          <a:p>
            <a:endParaRPr lang="en-US" baseline="0" dirty="0"/>
          </a:p>
          <a:p>
            <a:r>
              <a:rPr lang="en-US" b="1" baseline="0" dirty="0"/>
              <a:t>Short-Term Exposure Limit (STEL):</a:t>
            </a:r>
            <a:r>
              <a:rPr lang="en-US" baseline="0" dirty="0"/>
              <a:t>  The STEL is based on a 15-minute averaged exposure and shall not be exceeded during the workday; this applies even if the PEL is not exceeded.  From the practical application point of reference, STELs are more often applied to specific tasks where elevated exposures are more likely to occur, such as removing parts from a solvent-based cleaning system, dispensing substances from bulk containers, etc.</a:t>
            </a:r>
          </a:p>
          <a:p>
            <a:endParaRPr lang="en-US" baseline="0" dirty="0"/>
          </a:p>
          <a:p>
            <a:r>
              <a:rPr lang="en-US" b="1" baseline="0" dirty="0"/>
              <a:t>Ceiling Values:</a:t>
            </a:r>
            <a:r>
              <a:rPr lang="en-US" baseline="0" dirty="0"/>
              <a:t>  This represents a concentration of a substance that shall never be exceeded, without appropriate PPE, for any period.  Ceiling Values are generally reserved for highly hazardous substances, where acute adverse effects can be very serious.</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28</a:t>
            </a:fld>
            <a:endParaRPr lang="en-US"/>
          </a:p>
        </p:txBody>
      </p:sp>
    </p:spTree>
    <p:extLst>
      <p:ext uri="{BB962C8B-B14F-4D97-AF65-F5344CB8AC3E}">
        <p14:creationId xmlns:p14="http://schemas.microsoft.com/office/powerpoint/2010/main" val="36075592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a:t>PLEASE NOTE: </a:t>
            </a:r>
            <a:r>
              <a:rPr lang="en-US" sz="1100" dirty="0"/>
              <a:t>This slide is used to make specific examples and </a:t>
            </a:r>
            <a:r>
              <a:rPr lang="en-US" sz="1100" b="1" u="sng" dirty="0"/>
              <a:t>IS NOT</a:t>
            </a:r>
            <a:r>
              <a:rPr lang="en-US" sz="1100" b="0" u="none" dirty="0"/>
              <a:t> to be used as official guidance for 1910.1048</a:t>
            </a:r>
            <a:r>
              <a:rPr lang="en-US" sz="1100" b="0" u="none" baseline="0" dirty="0"/>
              <a:t> or as </a:t>
            </a:r>
            <a:r>
              <a:rPr lang="en-US" sz="1100" dirty="0"/>
              <a:t>a complete discussion of the formaldehyde standard.</a:t>
            </a:r>
          </a:p>
          <a:p>
            <a:endParaRPr lang="en-US" sz="1100" dirty="0"/>
          </a:p>
          <a:p>
            <a:r>
              <a:rPr lang="en-US" sz="1100" baseline="0" dirty="0"/>
              <a:t>Within the OSHA formaldehyde standard, (29 CFR 1910.1048), several types of exposure limits are presented for certain situations and require specific actions.  Most regulated substances do not have this many exposure limit but this makes for a good example to discuss each type in context of a standard.</a:t>
            </a:r>
          </a:p>
          <a:p>
            <a:endParaRPr lang="en-US" sz="1100" baseline="0" dirty="0"/>
          </a:p>
          <a:p>
            <a:r>
              <a:rPr lang="en-US" sz="1100" b="1" baseline="0" dirty="0"/>
              <a:t>PEL:</a:t>
            </a:r>
            <a:r>
              <a:rPr lang="en-US" sz="1100" baseline="0" dirty="0"/>
              <a:t> 0.75 ppm (0.75 parts of formaldehyde per million parts of air), as an 8-hr TWA.  No employee shall exceed this PEL</a:t>
            </a:r>
          </a:p>
          <a:p>
            <a:endParaRPr lang="en-US" sz="1100" baseline="0" dirty="0"/>
          </a:p>
          <a:p>
            <a:r>
              <a:rPr lang="en-US" sz="1100" b="1" baseline="0" dirty="0"/>
              <a:t>Action Level:</a:t>
            </a:r>
            <a:r>
              <a:rPr lang="en-US" sz="1100" baseline="0" dirty="0"/>
              <a:t>  0.5 ppm (0.5 parts of formaldehyde per million parts of air), as an 8-hr TWA.</a:t>
            </a:r>
          </a:p>
          <a:p>
            <a:r>
              <a:rPr lang="en-US" sz="1100" baseline="0" dirty="0"/>
              <a:t>	</a:t>
            </a:r>
            <a:r>
              <a:rPr lang="en-US" sz="1100" u="sng" baseline="0" dirty="0"/>
              <a:t>Periodic Monitoring:</a:t>
            </a:r>
            <a:r>
              <a:rPr lang="en-US" sz="1100" baseline="0" dirty="0"/>
              <a:t> If an employee meets or exceeds the Action Level, repeat monitoring shall be conducted every 6 months </a:t>
            </a:r>
          </a:p>
          <a:p>
            <a:r>
              <a:rPr lang="en-US" sz="1100" baseline="0" dirty="0"/>
              <a:t>	</a:t>
            </a:r>
            <a:r>
              <a:rPr lang="en-US" sz="1100" u="sng" baseline="0" dirty="0"/>
              <a:t>Medical Surveillance:</a:t>
            </a:r>
            <a:r>
              <a:rPr lang="en-US" sz="1100" baseline="0" dirty="0"/>
              <a:t> Examination by physician, medical disease questionnaire shall be completed</a:t>
            </a:r>
          </a:p>
          <a:p>
            <a:endParaRPr lang="en-US" sz="1100" baseline="0" dirty="0"/>
          </a:p>
          <a:p>
            <a:r>
              <a:rPr lang="en-US" sz="1100" b="1" baseline="0" dirty="0"/>
              <a:t>STEL:</a:t>
            </a:r>
            <a:r>
              <a:rPr lang="en-US" sz="1100" baseline="0" dirty="0"/>
              <a:t> 2 ppm (2 parts of formaldehyde per million parts of air), as a 15-minute STEL (TWA). </a:t>
            </a:r>
          </a:p>
          <a:p>
            <a:r>
              <a:rPr lang="en-US" sz="1100" baseline="0" dirty="0"/>
              <a:t>	</a:t>
            </a:r>
            <a:r>
              <a:rPr lang="en-US" sz="1100" u="sng" baseline="0" dirty="0"/>
              <a:t>Periodic Monitoring:</a:t>
            </a:r>
            <a:r>
              <a:rPr lang="en-US" sz="1100" baseline="0" dirty="0"/>
              <a:t> If an employee meets or exceeds the STEL, repeat monitoring shall be conducted annually</a:t>
            </a:r>
          </a:p>
          <a:p>
            <a:r>
              <a:rPr lang="en-US" sz="1100" baseline="0" dirty="0"/>
              <a:t>	</a:t>
            </a:r>
            <a:r>
              <a:rPr lang="en-US" sz="1100" u="sng" baseline="0" dirty="0"/>
              <a:t>Medical Surveillance:</a:t>
            </a:r>
            <a:r>
              <a:rPr lang="en-US" sz="1100" baseline="0" dirty="0"/>
              <a:t> If an employee meets or exceeds the STEL, examination by physician, medical disease questionnaire shall be completed</a:t>
            </a:r>
          </a:p>
          <a:p>
            <a:endParaRPr lang="en-US" sz="1100" baseline="0" dirty="0"/>
          </a:p>
          <a:p>
            <a:r>
              <a:rPr lang="en-US" sz="1100" b="1" baseline="0" dirty="0"/>
              <a:t>Mandatory Training:</a:t>
            </a:r>
            <a:r>
              <a:rPr lang="en-US" sz="1100" baseline="0" dirty="0"/>
              <a:t> 0.1 ppm, (0.1 parts of formaldehyde per million parts of air), any exposure</a:t>
            </a:r>
            <a:endParaRPr lang="en-US" sz="1100" dirty="0"/>
          </a:p>
        </p:txBody>
      </p:sp>
      <p:sp>
        <p:nvSpPr>
          <p:cNvPr id="4" name="Slide Number Placeholder 3"/>
          <p:cNvSpPr>
            <a:spLocks noGrp="1"/>
          </p:cNvSpPr>
          <p:nvPr>
            <p:ph type="sldNum" sz="quarter" idx="10"/>
          </p:nvPr>
        </p:nvSpPr>
        <p:spPr/>
        <p:txBody>
          <a:bodyPr/>
          <a:lstStyle/>
          <a:p>
            <a:fld id="{3B1D492B-E9D3-BB44-9E0F-2301FD336AA1}" type="slidenum">
              <a:rPr lang="en-US" smtClean="0"/>
              <a:t>29</a:t>
            </a:fld>
            <a:endParaRPr lang="en-US"/>
          </a:p>
        </p:txBody>
      </p:sp>
    </p:spTree>
    <p:extLst>
      <p:ext uri="{BB962C8B-B14F-4D97-AF65-F5344CB8AC3E}">
        <p14:creationId xmlns:p14="http://schemas.microsoft.com/office/powerpoint/2010/main" val="723194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7487">
              <a:defRPr/>
            </a:pPr>
            <a:r>
              <a:rPr lang="en-US" dirty="0">
                <a:latin typeface="+mj-lt"/>
              </a:rPr>
              <a:t>The University of Louisiana at Monroe</a:t>
            </a:r>
            <a:r>
              <a:rPr lang="en-US" baseline="0" dirty="0">
                <a:latin typeface="+mj-lt"/>
              </a:rPr>
              <a:t> declares that the material presented herein are for informational purposes only.  In no instances and under no conditions should they be used as a reference for compliance with the OSHA Hazard Communication Standard (29CFR1910.1200).  </a:t>
            </a:r>
          </a:p>
          <a:p>
            <a:pPr defTabSz="467487">
              <a:defRPr/>
            </a:pPr>
            <a:endParaRPr lang="en-US" baseline="0" dirty="0">
              <a:latin typeface="+mj-lt"/>
            </a:endParaRPr>
          </a:p>
          <a:p>
            <a:pPr defTabSz="467487">
              <a:defRPr/>
            </a:pPr>
            <a:r>
              <a:rPr lang="en-US" baseline="0" dirty="0">
                <a:latin typeface="+mj-lt"/>
              </a:rPr>
              <a:t>Internet link for OSHA Hazard Communication Standard  provided on the slide.</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3</a:t>
            </a:fld>
            <a:endParaRPr lang="en-US"/>
          </a:p>
        </p:txBody>
      </p:sp>
    </p:spTree>
    <p:extLst>
      <p:ext uri="{BB962C8B-B14F-4D97-AF65-F5344CB8AC3E}">
        <p14:creationId xmlns:p14="http://schemas.microsoft.com/office/powerpoint/2010/main" val="14420860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previously mentioned, Section 8 of the SDS may also provide exposure recommendations</a:t>
            </a:r>
            <a:r>
              <a:rPr lang="en-US" baseline="0" dirty="0"/>
              <a:t> from organizations other than OSHA.  Non-OSHA occupational exposure recommendations (OELs) may be the same as OSHA PELS or lower (rarely are they higher than OSHA levels).  Non-OSHA OELs are not directly enforceable as law, however, many are consensus standards and may be enforceable through other OSHA standards.</a:t>
            </a:r>
          </a:p>
          <a:p>
            <a:endParaRPr lang="en-US" baseline="0" dirty="0"/>
          </a:p>
          <a:p>
            <a:r>
              <a:rPr lang="en-US" b="1" baseline="0" dirty="0"/>
              <a:t>Purposes:</a:t>
            </a:r>
            <a:r>
              <a:rPr lang="en-US" baseline="0" dirty="0"/>
              <a:t>  Provide guidelines in the absence of OSHA PELs or STELs</a:t>
            </a:r>
          </a:p>
          <a:p>
            <a:endParaRPr lang="en-US" baseline="0" dirty="0"/>
          </a:p>
          <a:p>
            <a:r>
              <a:rPr lang="en-US" b="1" baseline="0" dirty="0"/>
              <a:t>Sources:</a:t>
            </a:r>
            <a:r>
              <a:rPr lang="en-US" baseline="0" dirty="0"/>
              <a:t>  Several agencies/organizations publish occupational exposure recommendations, including:</a:t>
            </a:r>
          </a:p>
          <a:p>
            <a:r>
              <a:rPr lang="en-US" baseline="0" dirty="0"/>
              <a:t>	    American Conference of Governmental Industrial Hygienist (ACGIH)</a:t>
            </a:r>
          </a:p>
          <a:p>
            <a:r>
              <a:rPr lang="en-US" baseline="0" dirty="0"/>
              <a:t>	    American Industrial Hygiene Association (AIHA)</a:t>
            </a:r>
          </a:p>
          <a:p>
            <a:r>
              <a:rPr lang="en-US" baseline="0" dirty="0"/>
              <a:t>	    National Institute for Occupational Safety and Health (NIOSH)</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30</a:t>
            </a:fld>
            <a:endParaRPr lang="en-US"/>
          </a:p>
        </p:txBody>
      </p:sp>
    </p:spTree>
    <p:extLst>
      <p:ext uri="{BB962C8B-B14F-4D97-AF65-F5344CB8AC3E}">
        <p14:creationId xmlns:p14="http://schemas.microsoft.com/office/powerpoint/2010/main" val="32989325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American</a:t>
            </a:r>
            <a:r>
              <a:rPr lang="en-US" baseline="0" dirty="0"/>
              <a:t> Conference of Governmental Industrial Hygienist (ACGIH) is a scientific organization dedicated to advancing knowledge in occupational health and environmental concerns.  </a:t>
            </a:r>
          </a:p>
          <a:p>
            <a:endParaRPr lang="en-US" baseline="0" dirty="0"/>
          </a:p>
          <a:p>
            <a:r>
              <a:rPr lang="en-US" b="1" u="sng" baseline="0" dirty="0"/>
              <a:t>Threshold Limit Values:</a:t>
            </a:r>
            <a:r>
              <a:rPr lang="en-US" baseline="0" dirty="0"/>
              <a:t>  TLVs are occupational exposure recommendations created and published by the ACGIH.  They are not OSHA “law”.  However, under certain circumstances, they may be used as “consensus standards”, and may be enforced using the OSHA “General Duty Clause”.</a:t>
            </a:r>
          </a:p>
          <a:p>
            <a:endParaRPr lang="en-US" baseline="0" dirty="0"/>
          </a:p>
          <a:p>
            <a:r>
              <a:rPr lang="en-US" b="1" u="sng" baseline="0" dirty="0"/>
              <a:t>8-hr Time-Weighted-Average:</a:t>
            </a:r>
            <a:r>
              <a:rPr lang="en-US" baseline="0" dirty="0"/>
              <a:t>  Like the OSHA PELs, the TLVs are commonly presented as 8-hr TWAs</a:t>
            </a:r>
          </a:p>
          <a:p>
            <a:endParaRPr lang="en-US" baseline="0" dirty="0"/>
          </a:p>
          <a:p>
            <a:r>
              <a:rPr lang="en-US" b="1" u="sng" baseline="0" dirty="0"/>
              <a:t>Short-Term Exposure Limits:</a:t>
            </a:r>
            <a:r>
              <a:rPr lang="en-US" baseline="0" dirty="0"/>
              <a:t>  The ACGIH also publishes STELs for some chemicals</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31</a:t>
            </a:fld>
            <a:endParaRPr lang="en-US"/>
          </a:p>
        </p:txBody>
      </p:sp>
    </p:spTree>
    <p:extLst>
      <p:ext uri="{BB962C8B-B14F-4D97-AF65-F5344CB8AC3E}">
        <p14:creationId xmlns:p14="http://schemas.microsoft.com/office/powerpoint/2010/main" val="40089987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SDS Section 11: Toxicological Information:  This section is dedicated to the substance’s toxic properties and potential adverse health effects associated with exposures.  </a:t>
            </a:r>
          </a:p>
          <a:p>
            <a:endParaRPr lang="en-US" dirty="0"/>
          </a:p>
          <a:p>
            <a:r>
              <a:rPr lang="en-US" dirty="0"/>
              <a:t>Much of this presentation is dedicated to terminology and concepts used in this section of</a:t>
            </a:r>
            <a:r>
              <a:rPr lang="en-US" baseline="0" dirty="0"/>
              <a:t> the SDS.  Section 11 will include topics such as: Routes of Exposure, information of heath effects (immediate or delayed, chronic or acute, short-tern or long-term exposure consequences, etc.), measurements of toxicity, signs and symptoms of exposure, and potential carcinogen status.</a:t>
            </a:r>
          </a:p>
          <a:p>
            <a:endParaRPr lang="en-US" baseline="0" dirty="0"/>
          </a:p>
          <a:p>
            <a:r>
              <a:rPr lang="en-US" baseline="0" dirty="0"/>
              <a:t>The next several slides will focus on toxicological terminology and concepts which may be discussed in Section 11 of Safety Data Sheets</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32</a:t>
            </a:fld>
            <a:endParaRPr lang="en-US"/>
          </a:p>
        </p:txBody>
      </p:sp>
    </p:spTree>
    <p:extLst>
      <p:ext uri="{BB962C8B-B14F-4D97-AF65-F5344CB8AC3E}">
        <p14:creationId xmlns:p14="http://schemas.microsoft.com/office/powerpoint/2010/main" val="31680611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“Route of Exposure”</a:t>
            </a:r>
            <a:r>
              <a:rPr lang="en-US" dirty="0"/>
              <a:t> refers</a:t>
            </a:r>
            <a:r>
              <a:rPr lang="en-US" baseline="0" dirty="0"/>
              <a:t> to the method by which a worker is exposed to a substance and how that substance may enter a person’s body.  In the workplace, the concern is regarding the hazardous materials used in the workplace and how these materials may enter the body.</a:t>
            </a:r>
          </a:p>
          <a:p>
            <a:endParaRPr lang="en-US" dirty="0"/>
          </a:p>
          <a:p>
            <a:r>
              <a:rPr lang="en-US" b="1" u="sng" dirty="0"/>
              <a:t>Inhalation</a:t>
            </a:r>
            <a:r>
              <a:rPr lang="en-US" b="1" u="none" dirty="0"/>
              <a:t>:</a:t>
            </a:r>
            <a:r>
              <a:rPr lang="en-US" b="0" u="none" baseline="0" dirty="0"/>
              <a:t>  Potentially hazardous materials gain access to the body, as air contaminants, which are inhaled by workers as they breath.  These contaminants may be in the form of gases, vapors, or airborne particulates.</a:t>
            </a:r>
          </a:p>
          <a:p>
            <a:endParaRPr lang="en-US" b="0" u="none" baseline="0" dirty="0"/>
          </a:p>
          <a:p>
            <a:r>
              <a:rPr lang="en-US" b="1" u="sng" baseline="0" dirty="0"/>
              <a:t>Contact</a:t>
            </a:r>
            <a:r>
              <a:rPr lang="en-US" b="1" u="none" baseline="0" dirty="0"/>
              <a:t>:</a:t>
            </a:r>
            <a:r>
              <a:rPr lang="en-US" b="0" u="none" baseline="0" dirty="0"/>
              <a:t>  Workers are exposed to the potentially hazardous materials through skin contact with the substance.  For substances, such as corrosives, the adverse effect occurs on/in the skin, with results such as dermal destruction, dermatitis, or dermatosis.  In other cases, the potentially hazardous material may be absorbed through the skin.</a:t>
            </a:r>
          </a:p>
          <a:p>
            <a:endParaRPr lang="en-US" b="0" u="none" baseline="0" dirty="0"/>
          </a:p>
          <a:p>
            <a:r>
              <a:rPr lang="en-US" b="1" i="0" u="sng" baseline="0" dirty="0"/>
              <a:t>Absorption</a:t>
            </a:r>
            <a:r>
              <a:rPr lang="en-US" b="1" i="0" u="none" baseline="0" dirty="0"/>
              <a:t>:</a:t>
            </a:r>
            <a:r>
              <a:rPr lang="en-US" b="0" i="0" u="none" baseline="0" dirty="0"/>
              <a:t>  Some potentially hazardous materials in contact with the skin may be absorbed through the skin, enter the blood, and are circulated through the body.   Adverse health effects occur in any organ system, specific to the substance.</a:t>
            </a:r>
          </a:p>
          <a:p>
            <a:endParaRPr lang="en-US" b="0" i="0" u="none" baseline="0" dirty="0"/>
          </a:p>
          <a:p>
            <a:r>
              <a:rPr lang="en-US" b="1" i="0" u="sng" dirty="0"/>
              <a:t>Ingestion</a:t>
            </a:r>
            <a:r>
              <a:rPr lang="en-US" b="1" i="0" u="none" dirty="0"/>
              <a:t>:</a:t>
            </a:r>
            <a:r>
              <a:rPr lang="en-US" b="0" i="0" u="none" dirty="0"/>
              <a:t>  This is a less common route of exposure that is typically associated with poor hygiene practices and cross-contamination.  Contaminant residues on the skin, primarily the hands, is transferred to food</a:t>
            </a:r>
            <a:r>
              <a:rPr lang="en-US" b="0" i="0" u="none" baseline="0" dirty="0"/>
              <a:t> products during lunch or other breaks.  Accidental cross-contamination can also occur when uncovered food and beverages are kept in work areas.</a:t>
            </a:r>
          </a:p>
          <a:p>
            <a:endParaRPr lang="en-US" b="0" i="0" u="none" baseline="0" dirty="0"/>
          </a:p>
          <a:p>
            <a:r>
              <a:rPr lang="en-US" b="1" i="0" u="sng" baseline="0" dirty="0"/>
              <a:t>Injection:</a:t>
            </a:r>
            <a:r>
              <a:rPr lang="en-US" b="0" i="0" u="none" baseline="0" dirty="0"/>
              <a:t>  Substances are injected or inserted under the skin, into tissue.  This is a very important route of exposure for health care workers.</a:t>
            </a:r>
          </a:p>
          <a:p>
            <a:endParaRPr lang="en-US" b="0" i="0" u="none" baseline="0" dirty="0"/>
          </a:p>
          <a:p>
            <a:r>
              <a:rPr lang="en-US" b="0" i="0" u="none" baseline="0" dirty="0"/>
              <a:t>Each of these “Routes of Exposure” represent the beginning of the initial stage of </a:t>
            </a:r>
            <a:r>
              <a:rPr lang="en-US" b="0" i="0" u="none" baseline="0" dirty="0" err="1"/>
              <a:t>toxicokinetic</a:t>
            </a:r>
            <a:r>
              <a:rPr lang="en-US" b="0" i="0" u="none" baseline="0" dirty="0"/>
              <a:t> process – Absorption.  Regardless of how the workplace exposures occur, ultimately, the substances to which a worker has been exposed enter the worker’s body through absorption.  This topic will be discussed in more detail during Part 2 of the presentation.</a:t>
            </a:r>
            <a:endParaRPr lang="en-US" b="0" i="0" u="sng" dirty="0"/>
          </a:p>
        </p:txBody>
      </p:sp>
      <p:sp>
        <p:nvSpPr>
          <p:cNvPr id="4" name="Slide Number Placeholder 3"/>
          <p:cNvSpPr>
            <a:spLocks noGrp="1"/>
          </p:cNvSpPr>
          <p:nvPr>
            <p:ph type="sldNum" sz="quarter" idx="10"/>
          </p:nvPr>
        </p:nvSpPr>
        <p:spPr/>
        <p:txBody>
          <a:bodyPr/>
          <a:lstStyle/>
          <a:p>
            <a:fld id="{3B1D492B-E9D3-BB44-9E0F-2301FD336AA1}" type="slidenum">
              <a:rPr lang="en-US" smtClean="0"/>
              <a:t>33</a:t>
            </a:fld>
            <a:endParaRPr lang="en-US"/>
          </a:p>
        </p:txBody>
      </p:sp>
    </p:spTree>
    <p:extLst>
      <p:ext uri="{BB962C8B-B14F-4D97-AF65-F5344CB8AC3E}">
        <p14:creationId xmlns:p14="http://schemas.microsoft.com/office/powerpoint/2010/main" val="31016697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SDS Section 11 also provides</a:t>
            </a:r>
            <a:r>
              <a:rPr lang="en-US" baseline="0" dirty="0"/>
              <a:t> information on potential (adverse) health effects.  The term “potential” is very important in this context.  Certain conditions must be met for these adverse effects.</a:t>
            </a:r>
          </a:p>
          <a:p>
            <a:endParaRPr lang="en-US" baseline="0" dirty="0"/>
          </a:p>
          <a:p>
            <a:r>
              <a:rPr lang="en-US" b="1" baseline="0" dirty="0"/>
              <a:t>Time of onset:</a:t>
            </a:r>
            <a:r>
              <a:rPr lang="en-US" baseline="0" dirty="0"/>
              <a:t>  This will include a description of effects-based time of onset, such as:</a:t>
            </a:r>
          </a:p>
          <a:p>
            <a:endParaRPr lang="en-US" baseline="0" dirty="0"/>
          </a:p>
          <a:p>
            <a:r>
              <a:rPr lang="en-US" b="1" baseline="0" dirty="0"/>
              <a:t>Delayed effects:  </a:t>
            </a:r>
            <a:r>
              <a:rPr lang="en-US" baseline="0" dirty="0"/>
              <a:t>Onset of effects occur after some time has lapsed.  The amount of time required for the effects to manifest is based on numerous variables, including the substance, the degree of the exposure, worker’s health status (especially the specific target organ), etc.</a:t>
            </a:r>
          </a:p>
          <a:p>
            <a:endParaRPr lang="en-US" baseline="0" dirty="0"/>
          </a:p>
          <a:p>
            <a:r>
              <a:rPr lang="en-US" b="1" baseline="0" dirty="0"/>
              <a:t>Immediate effects:  </a:t>
            </a:r>
            <a:r>
              <a:rPr lang="en-US" baseline="0" dirty="0"/>
              <a:t>Onset of effects that develop rapidly after a single, significant exposure.  Also commonly referred to as “acute” effects.</a:t>
            </a:r>
          </a:p>
          <a:p>
            <a:endParaRPr lang="en-US" baseline="0" dirty="0"/>
          </a:p>
          <a:p>
            <a:r>
              <a:rPr lang="en-US" b="1" baseline="0" dirty="0"/>
              <a:t>Chronic effects:  </a:t>
            </a:r>
            <a:r>
              <a:rPr lang="en-US" baseline="0" dirty="0"/>
              <a:t>Onset is very delayed and often associated lower exposures over a longer period of time.  Adverse effects may take many years or decades before they manifest and are observed.</a:t>
            </a:r>
          </a:p>
          <a:p>
            <a:endParaRPr lang="en-US" baseline="0" dirty="0"/>
          </a:p>
          <a:p>
            <a:r>
              <a:rPr lang="en-US" b="1" baseline="0" dirty="0"/>
              <a:t>Exposure Times:</a:t>
            </a:r>
            <a:r>
              <a:rPr lang="en-US" baseline="0" dirty="0"/>
              <a:t>  The use of “short-tern” or “long-term” exposure may be used in conjunction with the onset of effects and significance of exposure.  For instance, the following statements may be made regarding the same substance: “Acute exposures to elevated concentrations of vapor may result in rapid development of irritation to the respiratory system” and “Long-term exposures may result in liver disease”.  </a:t>
            </a:r>
          </a:p>
          <a:p>
            <a:endParaRPr lang="en-US" baseline="0" dirty="0"/>
          </a:p>
          <a:p>
            <a:r>
              <a:rPr lang="en-US" b="1" baseline="0" dirty="0"/>
              <a:t>Short-term exposure:</a:t>
            </a:r>
            <a:r>
              <a:rPr lang="en-US" baseline="0" dirty="0"/>
              <a:t>  Also referred to as an “acute” exposure, describes an exposure that occurs over a shorter period of time.  </a:t>
            </a:r>
          </a:p>
          <a:p>
            <a:endParaRPr lang="en-US" baseline="0" dirty="0"/>
          </a:p>
          <a:p>
            <a:r>
              <a:rPr lang="en-US" b="1" baseline="0" dirty="0"/>
              <a:t>Long-term exposure:</a:t>
            </a:r>
            <a:r>
              <a:rPr lang="en-US" baseline="0" dirty="0"/>
              <a:t>  Also referred to as a “chronic” exposure, describes an exposure that occurs over a longer period of time.</a:t>
            </a:r>
          </a:p>
          <a:p>
            <a:endParaRPr lang="en-US" baseline="0" dirty="0"/>
          </a:p>
          <a:p>
            <a:r>
              <a:rPr lang="en-US" dirty="0"/>
              <a:t>Note regarding the</a:t>
            </a:r>
            <a:r>
              <a:rPr lang="en-US" baseline="0" dirty="0"/>
              <a:t> use of “exposure time” – there are variable that may dictate the use of “short-term” versus “long-term”, these include: toxicity of the substance, route of exposure, exposure concentration, etc.</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34</a:t>
            </a:fld>
            <a:endParaRPr lang="en-US"/>
          </a:p>
        </p:txBody>
      </p:sp>
    </p:spTree>
    <p:extLst>
      <p:ext uri="{BB962C8B-B14F-4D97-AF65-F5344CB8AC3E}">
        <p14:creationId xmlns:p14="http://schemas.microsoft.com/office/powerpoint/2010/main" val="40469444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Acute Health Effects:</a:t>
            </a:r>
            <a:r>
              <a:rPr lang="en-US" dirty="0"/>
              <a:t>  These are adverse health effects that are quickly seen after exposure to a dose high enough to elicit a response.</a:t>
            </a:r>
            <a:r>
              <a:rPr lang="en-US" baseline="0" dirty="0"/>
              <a:t>  The dose is substance specific, meaning that a dose high enough for substance “A” to elicit a response may not be high enough for substance “B” to elicit a response.</a:t>
            </a:r>
          </a:p>
          <a:p>
            <a:endParaRPr lang="en-US" baseline="0" dirty="0"/>
          </a:p>
          <a:p>
            <a:r>
              <a:rPr lang="en-US" b="1" u="sng" dirty="0"/>
              <a:t>Significance of health effects:</a:t>
            </a:r>
            <a:r>
              <a:rPr lang="en-US" dirty="0"/>
              <a:t>  The significance of an acute adverse health effect is due to many factors, however, from an occupational health standpoint, three very important factors must be considered, these include: </a:t>
            </a:r>
            <a:r>
              <a:rPr lang="en-US" b="1" dirty="0"/>
              <a:t>1)</a:t>
            </a:r>
            <a:r>
              <a:rPr lang="en-US" dirty="0"/>
              <a:t> the inherent toxicity</a:t>
            </a:r>
            <a:r>
              <a:rPr lang="en-US" baseline="0" dirty="0"/>
              <a:t> of the substance; </a:t>
            </a:r>
            <a:r>
              <a:rPr lang="en-US" b="1" baseline="0" dirty="0"/>
              <a:t>2)</a:t>
            </a:r>
            <a:r>
              <a:rPr lang="en-US" baseline="0" dirty="0"/>
              <a:t> the duration of the exposure (exposure time); and </a:t>
            </a:r>
            <a:r>
              <a:rPr lang="en-US" b="1" baseline="0" dirty="0"/>
              <a:t>3)</a:t>
            </a:r>
            <a:r>
              <a:rPr lang="en-US" baseline="0" dirty="0"/>
              <a:t> the amount to which the individual was exposed (dose).</a:t>
            </a:r>
          </a:p>
        </p:txBody>
      </p:sp>
      <p:sp>
        <p:nvSpPr>
          <p:cNvPr id="4" name="Slide Number Placeholder 3"/>
          <p:cNvSpPr>
            <a:spLocks noGrp="1"/>
          </p:cNvSpPr>
          <p:nvPr>
            <p:ph type="sldNum" sz="quarter" idx="10"/>
          </p:nvPr>
        </p:nvSpPr>
        <p:spPr/>
        <p:txBody>
          <a:bodyPr/>
          <a:lstStyle/>
          <a:p>
            <a:fld id="{3B1D492B-E9D3-BB44-9E0F-2301FD336AA1}" type="slidenum">
              <a:rPr lang="en-US" smtClean="0"/>
              <a:t>35</a:t>
            </a:fld>
            <a:endParaRPr lang="en-US"/>
          </a:p>
        </p:txBody>
      </p:sp>
    </p:spTree>
    <p:extLst>
      <p:ext uri="{BB962C8B-B14F-4D97-AF65-F5344CB8AC3E}">
        <p14:creationId xmlns:p14="http://schemas.microsoft.com/office/powerpoint/2010/main" val="32323862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Chronic adverse health effects are</a:t>
            </a:r>
            <a:r>
              <a:rPr lang="en-US" baseline="0" dirty="0"/>
              <a:t> a result of a long-term exposure, typically years or decades of exposure.  In some cases, such as with asbestos exposure, the exposure may last for years, then cease, but after a latency period of decades, an illness, such as mesothelioma or asbestosis may occur.</a:t>
            </a:r>
          </a:p>
          <a:p>
            <a:endParaRPr lang="en-US" baseline="0" dirty="0"/>
          </a:p>
          <a:p>
            <a:r>
              <a:rPr lang="en-US" baseline="0" dirty="0"/>
              <a:t>Pneumoconiosis:  This a lung disease caused by inhaling certain dust or fibers.  Its symptoms include inflammation of the lung tissue and coughing and will result in fibrosis (scar tissue in the lungs).  The result of fibrosis is that the lungs lose their pliability, and it becomes more difficult to breath.  Sometimes the disease is named after the causative agent, such as asbestosis (pneumoconiosis caused by asbestos fibers) or silicosis (pneumoconiosis caused by silica dust).</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36</a:t>
            </a:fld>
            <a:endParaRPr lang="en-US"/>
          </a:p>
        </p:txBody>
      </p:sp>
    </p:spTree>
    <p:extLst>
      <p:ext uri="{BB962C8B-B14F-4D97-AF65-F5344CB8AC3E}">
        <p14:creationId xmlns:p14="http://schemas.microsoft.com/office/powerpoint/2010/main" val="90683745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SDS Section 11 may also provides</a:t>
            </a:r>
            <a:r>
              <a:rPr lang="en-US" baseline="0" dirty="0"/>
              <a:t> information regarding “Measures of Toxicity”.  </a:t>
            </a:r>
            <a:r>
              <a:rPr lang="en-US" dirty="0"/>
              <a:t>Generally,</a:t>
            </a:r>
            <a:r>
              <a:rPr lang="en-US" baseline="0" dirty="0"/>
              <a:t> measures of toxicity represent significant outcomes from toxicology studies, such as:</a:t>
            </a:r>
          </a:p>
          <a:p>
            <a:endParaRPr lang="en-US" baseline="0" dirty="0"/>
          </a:p>
          <a:p>
            <a:r>
              <a:rPr lang="en-US" b="1" u="sng" baseline="0" dirty="0"/>
              <a:t>Lethal Dose 50 (LD-50):</a:t>
            </a:r>
            <a:r>
              <a:rPr lang="en-US" baseline="0" dirty="0"/>
              <a:t>  In toxicology studies, this refers to the concentration of the substance that kills 50% of the test subjects (mice, rats, etc.).  LD-50 studies are used evaluate the lethality of a particular substance.</a:t>
            </a:r>
          </a:p>
          <a:p>
            <a:endParaRPr lang="en-US" baseline="0" dirty="0"/>
          </a:p>
          <a:p>
            <a:r>
              <a:rPr lang="en-US" b="1" i="0" u="sng" baseline="0" dirty="0"/>
              <a:t>Immediately Dangerous to Life and Health (IDLH):</a:t>
            </a:r>
            <a:r>
              <a:rPr lang="en-US" baseline="0" dirty="0"/>
              <a:t>  The IDLH concentration is level where a very short exposure can potentially result in a very significant effect, such as loss of life or severe illness with long term consequences.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37</a:t>
            </a:fld>
            <a:endParaRPr lang="en-US"/>
          </a:p>
        </p:txBody>
      </p:sp>
    </p:spTree>
    <p:extLst>
      <p:ext uri="{BB962C8B-B14F-4D97-AF65-F5344CB8AC3E}">
        <p14:creationId xmlns:p14="http://schemas.microsoft.com/office/powerpoint/2010/main" val="14444788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SDS</a:t>
            </a:r>
            <a:r>
              <a:rPr lang="en-US" baseline="0" dirty="0"/>
              <a:t> Section 11 will also provide common symptoms that may be experienced by workers, after a significant exposure has occurred.  These symptoms may be described as ‘acute” or “delayed” symptoms.</a:t>
            </a:r>
          </a:p>
          <a:p>
            <a:endParaRPr lang="en-US" baseline="0" dirty="0"/>
          </a:p>
          <a:p>
            <a:r>
              <a:rPr lang="en-US" baseline="0" dirty="0"/>
              <a:t>These are effects that may indicate an exposure is occurring or has occurred.  Symptoms may be minor or severe.  </a:t>
            </a:r>
          </a:p>
          <a:p>
            <a:endParaRPr lang="en-US" baseline="0" dirty="0"/>
          </a:p>
          <a:p>
            <a:r>
              <a:rPr lang="en-US" baseline="0" dirty="0"/>
              <a:t>It is important that employees are fully aware of the common “symptoms of exposure” for the substances with which they work.  This can be an significant indicator for a significant exposure event.  </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38</a:t>
            </a:fld>
            <a:endParaRPr lang="en-US"/>
          </a:p>
        </p:txBody>
      </p:sp>
    </p:spTree>
    <p:extLst>
      <p:ext uri="{BB962C8B-B14F-4D97-AF65-F5344CB8AC3E}">
        <p14:creationId xmlns:p14="http://schemas.microsoft.com/office/powerpoint/2010/main" val="1400138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SDS Section 11 also provides</a:t>
            </a:r>
            <a:r>
              <a:rPr lang="en-US" baseline="0" dirty="0"/>
              <a:t> information on carcinogen status of substances.</a:t>
            </a:r>
            <a:endParaRPr lang="en-US" b="0" u="none" baseline="0" dirty="0"/>
          </a:p>
          <a:p>
            <a:endParaRPr lang="en-US" b="1" u="sng" baseline="0" dirty="0"/>
          </a:p>
          <a:p>
            <a:r>
              <a:rPr lang="en-US" b="1" u="sng" baseline="0" dirty="0"/>
              <a:t>Carcinogen Reporting Requirement:</a:t>
            </a:r>
            <a:r>
              <a:rPr lang="en-US" baseline="0" dirty="0"/>
              <a:t>  OSHA requires that a substance’s cancer status be provided on the SDS.  If the substance is a mixture, any carcinogen that makes up 0.1% or greater of the mixture must be reported. </a:t>
            </a:r>
          </a:p>
          <a:p>
            <a:endParaRPr lang="en-US" baseline="0" dirty="0"/>
          </a:p>
          <a:p>
            <a:r>
              <a:rPr lang="en-US" b="1" u="sng" baseline="0" dirty="0"/>
              <a:t>29 CFR 1910.1003 - 13 Carcinogens (4-Nitrobiphenyl, etc.):</a:t>
            </a:r>
            <a:r>
              <a:rPr lang="en-US" baseline="0" dirty="0"/>
              <a:t>  OSHA regulates 13 specific carcinogenic substances in this standard.  These substances do not represent all known or possible carcinogenic substances in existence.  They were designated as thirteen important carcinogens when the standard was created in 1974.  The </a:t>
            </a:r>
            <a:r>
              <a:rPr lang="en-US" baseline="0" dirty="0" err="1"/>
              <a:t>HazCom</a:t>
            </a:r>
            <a:r>
              <a:rPr lang="en-US" baseline="0" dirty="0"/>
              <a:t> requirement to report “carcinogen status” goes beyond the substances listed in 1910.1003.</a:t>
            </a:r>
          </a:p>
          <a:p>
            <a:endParaRPr lang="en-US" baseline="0" dirty="0"/>
          </a:p>
          <a:p>
            <a:r>
              <a:rPr lang="en-US" b="1" u="sng" baseline="0" dirty="0"/>
              <a:t>Designating Carcinogen Status:</a:t>
            </a:r>
            <a:r>
              <a:rPr lang="en-US" baseline="0" dirty="0"/>
              <a:t>  There are toxicology and epidemiology researchers throughout the world that dedicate their careers to evaluating the toxicity (including carcinogen status) of old and new substances.  The data produced by these researchers is evaluated by several organizations or agencies to determine a substance’s carcinogen status.  Two organizations commonly referenced on SDSs are the International Agency for Research on Cancer and the American Conference of Governmental Industrial Hygienist.</a:t>
            </a:r>
          </a:p>
          <a:p>
            <a:endParaRPr lang="en-US" baseline="0" dirty="0"/>
          </a:p>
          <a:p>
            <a:r>
              <a:rPr lang="en-US" baseline="0" dirty="0"/>
              <a:t>	</a:t>
            </a:r>
            <a:r>
              <a:rPr lang="en-US" b="1" u="sng" baseline="0" dirty="0"/>
              <a:t>International Agency for Research on Cancer (IARC):</a:t>
            </a:r>
            <a:r>
              <a:rPr lang="en-US" baseline="0" dirty="0"/>
              <a:t>  IARC is a branch of the World Health Organization and is dedicated to conducting and 	coordinating research into the causes of cancer.</a:t>
            </a:r>
          </a:p>
          <a:p>
            <a:endParaRPr lang="en-US" baseline="0" dirty="0"/>
          </a:p>
          <a:p>
            <a:r>
              <a:rPr lang="en-US" baseline="0" dirty="0"/>
              <a:t>	</a:t>
            </a:r>
            <a:r>
              <a:rPr lang="en-US" b="1" u="sng" baseline="0" dirty="0"/>
              <a:t>American Conference of Governmental Industrial Hygienist (ACGIH):</a:t>
            </a:r>
            <a:r>
              <a:rPr lang="en-US" baseline="0" dirty="0"/>
              <a:t>  ACGIH is an organization dedicated to industrial hygiene, and occupational and 	environmental safety and health communities.</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39</a:t>
            </a:fld>
            <a:endParaRPr lang="en-US"/>
          </a:p>
        </p:txBody>
      </p:sp>
    </p:spTree>
    <p:extLst>
      <p:ext uri="{BB962C8B-B14F-4D97-AF65-F5344CB8AC3E}">
        <p14:creationId xmlns:p14="http://schemas.microsoft.com/office/powerpoint/2010/main" val="2575039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mj-lt"/>
            </a:endParaRPr>
          </a:p>
        </p:txBody>
      </p:sp>
      <p:sp>
        <p:nvSpPr>
          <p:cNvPr id="4" name="Slide Number Placeholder 3"/>
          <p:cNvSpPr>
            <a:spLocks noGrp="1"/>
          </p:cNvSpPr>
          <p:nvPr>
            <p:ph type="sldNum" sz="quarter" idx="10"/>
          </p:nvPr>
        </p:nvSpPr>
        <p:spPr/>
        <p:txBody>
          <a:bodyPr/>
          <a:lstStyle/>
          <a:p>
            <a:fld id="{3B1D492B-E9D3-BB44-9E0F-2301FD336AA1}" type="slidenum">
              <a:rPr lang="en-US" smtClean="0"/>
              <a:t>4</a:t>
            </a:fld>
            <a:endParaRPr lang="en-US"/>
          </a:p>
        </p:txBody>
      </p:sp>
    </p:spTree>
    <p:extLst>
      <p:ext uri="{BB962C8B-B14F-4D97-AF65-F5344CB8AC3E}">
        <p14:creationId xmlns:p14="http://schemas.microsoft.com/office/powerpoint/2010/main" val="21536962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Times New Roman" panose="02020603050405020304" pitchFamily="18" charset="0"/>
                <a:cs typeface="Times New Roman" panose="02020603050405020304" pitchFamily="18" charset="0"/>
              </a:rPr>
              <a:t>SDS Section 11 may also provide</a:t>
            </a:r>
            <a:r>
              <a:rPr lang="en-US" sz="1200" baseline="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a statement regarding a substance’s cancer-causing</a:t>
            </a:r>
            <a:r>
              <a:rPr lang="en-US" sz="1200" baseline="0" dirty="0">
                <a:latin typeface="Times New Roman" panose="02020603050405020304" pitchFamily="18" charset="0"/>
                <a:cs typeface="Times New Roman" panose="02020603050405020304" pitchFamily="18" charset="0"/>
              </a:rPr>
              <a:t> potential.  The status group listing from either ACGIH, IARC, or both may be provided</a:t>
            </a:r>
          </a:p>
          <a:p>
            <a:endParaRPr lang="en-US" sz="1200" baseline="0" dirty="0">
              <a:latin typeface="Times New Roman" panose="02020603050405020304" pitchFamily="18" charset="0"/>
              <a:cs typeface="Times New Roman" panose="02020603050405020304" pitchFamily="18" charset="0"/>
            </a:endParaRPr>
          </a:p>
          <a:p>
            <a:r>
              <a:rPr lang="en-US" sz="1200" b="1" u="sng" baseline="0" dirty="0">
                <a:latin typeface="Times New Roman" panose="02020603050405020304" pitchFamily="18" charset="0"/>
                <a:cs typeface="Times New Roman" panose="02020603050405020304" pitchFamily="18" charset="0"/>
              </a:rPr>
              <a:t>IARC:</a:t>
            </a:r>
          </a:p>
          <a:p>
            <a:endParaRPr lang="en-US" sz="1200" baseline="0" dirty="0">
              <a:latin typeface="Times New Roman" panose="02020603050405020304" pitchFamily="18" charset="0"/>
              <a:cs typeface="Times New Roman" panose="02020603050405020304" pitchFamily="18" charset="0"/>
            </a:endParaRPr>
          </a:p>
          <a:p>
            <a:pPr>
              <a:spcBef>
                <a:spcPts val="0"/>
              </a:spcBef>
              <a:defRPr/>
            </a:pPr>
            <a:r>
              <a:rPr lang="en-US" sz="1200" b="1" dirty="0">
                <a:latin typeface="Times New Roman" panose="02020603050405020304" pitchFamily="18" charset="0"/>
                <a:ea typeface="+mn-ea"/>
                <a:cs typeface="Times New Roman" panose="02020603050405020304" pitchFamily="18" charset="0"/>
              </a:rPr>
              <a:t>Group 1:  Carcinogenic to Humans</a:t>
            </a:r>
          </a:p>
          <a:p>
            <a:pPr lvl="1">
              <a:spcBef>
                <a:spcPts val="0"/>
              </a:spcBef>
              <a:defRPr/>
            </a:pPr>
            <a:r>
              <a:rPr lang="en-US" sz="1200" dirty="0">
                <a:latin typeface="Times New Roman" panose="02020603050405020304" pitchFamily="18" charset="0"/>
                <a:ea typeface="+mn-ea"/>
                <a:cs typeface="Times New Roman" panose="02020603050405020304" pitchFamily="18" charset="0"/>
              </a:rPr>
              <a:t>Sufficient evidence of carcinogenicity in humans</a:t>
            </a:r>
          </a:p>
          <a:p>
            <a:pPr>
              <a:spcBef>
                <a:spcPts val="0"/>
              </a:spcBef>
              <a:defRPr/>
            </a:pPr>
            <a:r>
              <a:rPr lang="en-US" sz="1200" b="1" dirty="0">
                <a:latin typeface="Times New Roman" panose="02020603050405020304" pitchFamily="18" charset="0"/>
                <a:ea typeface="+mn-ea"/>
                <a:cs typeface="Times New Roman" panose="02020603050405020304" pitchFamily="18" charset="0"/>
              </a:rPr>
              <a:t>Group 2A:  Probably Carcinogenic to Humans</a:t>
            </a:r>
          </a:p>
          <a:p>
            <a:pPr lvl="1">
              <a:spcBef>
                <a:spcPts val="0"/>
              </a:spcBef>
              <a:defRPr/>
            </a:pPr>
            <a:r>
              <a:rPr lang="en-US" sz="1200" dirty="0">
                <a:latin typeface="Times New Roman" panose="02020603050405020304" pitchFamily="18" charset="0"/>
                <a:ea typeface="+mn-ea"/>
                <a:cs typeface="Times New Roman" panose="02020603050405020304" pitchFamily="18" charset="0"/>
              </a:rPr>
              <a:t>Limited evidence of carcinogenicity in humans and sufficient evidence of carcinogenicity in experimental animals</a:t>
            </a:r>
          </a:p>
          <a:p>
            <a:pPr>
              <a:spcBef>
                <a:spcPts val="0"/>
              </a:spcBef>
              <a:defRPr/>
            </a:pPr>
            <a:r>
              <a:rPr lang="en-US" sz="1200" b="1" dirty="0">
                <a:latin typeface="Times New Roman" panose="02020603050405020304" pitchFamily="18" charset="0"/>
                <a:ea typeface="+mn-ea"/>
                <a:cs typeface="Times New Roman" panose="02020603050405020304" pitchFamily="18" charset="0"/>
              </a:rPr>
              <a:t>Group 2B: Possibly Carcinogenic to Humans</a:t>
            </a:r>
          </a:p>
          <a:p>
            <a:pPr lvl="1">
              <a:spcBef>
                <a:spcPts val="0"/>
              </a:spcBef>
              <a:defRPr/>
            </a:pPr>
            <a:r>
              <a:rPr lang="en-US" sz="1200" dirty="0">
                <a:latin typeface="Times New Roman" panose="02020603050405020304" pitchFamily="18" charset="0"/>
                <a:ea typeface="+mn-ea"/>
                <a:cs typeface="Times New Roman" panose="02020603050405020304" pitchFamily="18" charset="0"/>
              </a:rPr>
              <a:t>Limited evidence of carcinogenicity in humans and less than sufficient evidence of carcinogenicity in experimental animals</a:t>
            </a:r>
          </a:p>
          <a:p>
            <a:pPr>
              <a:spcBef>
                <a:spcPts val="0"/>
              </a:spcBef>
              <a:defRPr/>
            </a:pPr>
            <a:r>
              <a:rPr lang="en-US" sz="1200" b="1" dirty="0">
                <a:latin typeface="Times New Roman" panose="02020603050405020304" pitchFamily="18" charset="0"/>
                <a:ea typeface="+mn-ea"/>
                <a:cs typeface="Times New Roman" panose="02020603050405020304" pitchFamily="18" charset="0"/>
              </a:rPr>
              <a:t>Group 3:  Not Classifiable as to its Carcinogenicity to Humans</a:t>
            </a:r>
          </a:p>
          <a:p>
            <a:pPr lvl="1">
              <a:spcBef>
                <a:spcPts val="0"/>
              </a:spcBef>
              <a:defRPr/>
            </a:pPr>
            <a:r>
              <a:rPr lang="en-US" sz="1200" dirty="0">
                <a:latin typeface="Times New Roman" panose="02020603050405020304" pitchFamily="18" charset="0"/>
                <a:ea typeface="+mn-ea"/>
                <a:cs typeface="Times New Roman" panose="02020603050405020304" pitchFamily="18" charset="0"/>
              </a:rPr>
              <a:t>Inadequate in humans and inadequate or limited in experimental animals</a:t>
            </a:r>
          </a:p>
          <a:p>
            <a:pPr>
              <a:spcBef>
                <a:spcPts val="0"/>
              </a:spcBef>
              <a:defRPr/>
            </a:pPr>
            <a:r>
              <a:rPr lang="en-US" sz="1200" b="1" dirty="0">
                <a:latin typeface="Times New Roman" panose="02020603050405020304" pitchFamily="18" charset="0"/>
                <a:ea typeface="+mn-ea"/>
                <a:cs typeface="Times New Roman" panose="02020603050405020304" pitchFamily="18" charset="0"/>
              </a:rPr>
              <a:t>Group 4:  Probably not Carcinogenic to Humans</a:t>
            </a:r>
          </a:p>
          <a:p>
            <a:pPr lvl="1">
              <a:spcBef>
                <a:spcPts val="0"/>
              </a:spcBef>
              <a:defRPr/>
            </a:pPr>
            <a:r>
              <a:rPr lang="en-US" sz="1200" dirty="0">
                <a:latin typeface="Times New Roman" panose="02020603050405020304" pitchFamily="18" charset="0"/>
                <a:ea typeface="+mn-ea"/>
                <a:cs typeface="Times New Roman" panose="02020603050405020304" pitchFamily="18" charset="0"/>
              </a:rPr>
              <a:t>Inadequate evidence of carcinogenicity in humans but evidence suggesting lack of carcinogenicity in experimental animals</a:t>
            </a:r>
          </a:p>
          <a:p>
            <a:endParaRPr lang="en-US" sz="1200" dirty="0">
              <a:latin typeface="Times New Roman" panose="02020603050405020304" pitchFamily="18" charset="0"/>
              <a:cs typeface="Times New Roman" panose="02020603050405020304" pitchFamily="18" charset="0"/>
            </a:endParaRPr>
          </a:p>
          <a:p>
            <a:r>
              <a:rPr lang="en-US" sz="1200" b="1" u="sng" dirty="0">
                <a:latin typeface="Times New Roman" panose="02020603050405020304" pitchFamily="18" charset="0"/>
                <a:cs typeface="Times New Roman" panose="02020603050405020304" pitchFamily="18" charset="0"/>
              </a:rPr>
              <a:t>ACGIH:</a:t>
            </a:r>
          </a:p>
          <a:p>
            <a:endParaRPr lang="en-US" sz="1200" dirty="0">
              <a:latin typeface="Times New Roman" panose="02020603050405020304" pitchFamily="18" charset="0"/>
              <a:cs typeface="Times New Roman" panose="02020603050405020304" pitchFamily="18" charset="0"/>
            </a:endParaRPr>
          </a:p>
          <a:p>
            <a:pPr eaLnBrk="1" hangingPunct="1">
              <a:lnSpc>
                <a:spcPct val="80000"/>
              </a:lnSpc>
              <a:defRPr/>
            </a:pPr>
            <a:r>
              <a:rPr lang="en-US" sz="1200" b="1" kern="1200" dirty="0">
                <a:solidFill>
                  <a:schemeClr val="tx1"/>
                </a:solidFill>
                <a:latin typeface="Times New Roman" panose="02020603050405020304" pitchFamily="18" charset="0"/>
                <a:ea typeface="+mn-ea"/>
                <a:cs typeface="Times New Roman" panose="02020603050405020304" pitchFamily="18" charset="0"/>
              </a:rPr>
              <a:t>A1 Confirmed human carcinogen</a:t>
            </a:r>
          </a:p>
          <a:p>
            <a:pPr lvl="1" eaLnBrk="1" hangingPunct="1">
              <a:lnSpc>
                <a:spcPct val="80000"/>
              </a:lnSpc>
              <a:defRPr/>
            </a:pPr>
            <a:r>
              <a:rPr lang="en-US" sz="1200" dirty="0">
                <a:latin typeface="Times New Roman" panose="02020603050405020304" pitchFamily="18" charset="0"/>
                <a:ea typeface="+mn-ea"/>
                <a:cs typeface="Times New Roman" panose="02020603050405020304" pitchFamily="18" charset="0"/>
              </a:rPr>
              <a:t>Based on human data</a:t>
            </a:r>
          </a:p>
          <a:p>
            <a:pPr eaLnBrk="1" hangingPunct="1">
              <a:lnSpc>
                <a:spcPct val="80000"/>
              </a:lnSpc>
              <a:defRPr/>
            </a:pPr>
            <a:r>
              <a:rPr lang="en-US" sz="1200" b="1" kern="1200" dirty="0">
                <a:solidFill>
                  <a:schemeClr val="tx1"/>
                </a:solidFill>
                <a:latin typeface="Times New Roman" panose="02020603050405020304" pitchFamily="18" charset="0"/>
                <a:ea typeface="+mn-ea"/>
                <a:cs typeface="Times New Roman" panose="02020603050405020304" pitchFamily="18" charset="0"/>
              </a:rPr>
              <a:t>A2 Suspected human carcinogen</a:t>
            </a:r>
          </a:p>
          <a:p>
            <a:pPr lvl="1" eaLnBrk="1" hangingPunct="1">
              <a:lnSpc>
                <a:spcPct val="80000"/>
              </a:lnSpc>
              <a:defRPr/>
            </a:pPr>
            <a:r>
              <a:rPr lang="en-US" sz="1200" dirty="0">
                <a:latin typeface="Times New Roman" panose="02020603050405020304" pitchFamily="18" charset="0"/>
                <a:ea typeface="+mn-ea"/>
                <a:cs typeface="Times New Roman" panose="02020603050405020304" pitchFamily="18" charset="0"/>
              </a:rPr>
              <a:t>Based on animal data due to conflicting or insufficient human data</a:t>
            </a:r>
          </a:p>
          <a:p>
            <a:pPr eaLnBrk="1" hangingPunct="1">
              <a:lnSpc>
                <a:spcPct val="80000"/>
              </a:lnSpc>
              <a:defRPr/>
            </a:pPr>
            <a:r>
              <a:rPr lang="en-US" sz="1200" b="1" kern="1200" dirty="0">
                <a:solidFill>
                  <a:schemeClr val="tx1"/>
                </a:solidFill>
                <a:latin typeface="Times New Roman" panose="02020603050405020304" pitchFamily="18" charset="0"/>
                <a:ea typeface="+mn-ea"/>
                <a:cs typeface="Times New Roman" panose="02020603050405020304" pitchFamily="18" charset="0"/>
              </a:rPr>
              <a:t>A3 Animal carcinogen</a:t>
            </a:r>
          </a:p>
          <a:p>
            <a:pPr lvl="1" eaLnBrk="1" hangingPunct="1">
              <a:lnSpc>
                <a:spcPct val="80000"/>
              </a:lnSpc>
              <a:defRPr/>
            </a:pPr>
            <a:r>
              <a:rPr lang="en-US" sz="1200" dirty="0">
                <a:latin typeface="Times New Roman" panose="02020603050405020304" pitchFamily="18" charset="0"/>
                <a:ea typeface="+mn-ea"/>
                <a:cs typeface="Times New Roman" panose="02020603050405020304" pitchFamily="18" charset="0"/>
              </a:rPr>
              <a:t>Not relevant for extrapolation to humans</a:t>
            </a:r>
          </a:p>
          <a:p>
            <a:pPr eaLnBrk="1" hangingPunct="1">
              <a:lnSpc>
                <a:spcPct val="80000"/>
              </a:lnSpc>
              <a:defRPr/>
            </a:pPr>
            <a:r>
              <a:rPr lang="en-US" sz="1200" b="1" kern="1200" dirty="0">
                <a:solidFill>
                  <a:schemeClr val="tx1"/>
                </a:solidFill>
                <a:latin typeface="Times New Roman" panose="02020603050405020304" pitchFamily="18" charset="0"/>
                <a:ea typeface="+mn-ea"/>
                <a:cs typeface="Times New Roman" panose="02020603050405020304" pitchFamily="18" charset="0"/>
              </a:rPr>
              <a:t>A4 Not classified as a human carcinogen</a:t>
            </a:r>
          </a:p>
          <a:p>
            <a:pPr lvl="1" eaLnBrk="1" hangingPunct="1">
              <a:lnSpc>
                <a:spcPct val="80000"/>
              </a:lnSpc>
              <a:defRPr/>
            </a:pPr>
            <a:r>
              <a:rPr lang="en-US" sz="1200" dirty="0">
                <a:latin typeface="Times New Roman" panose="02020603050405020304" pitchFamily="18" charset="0"/>
                <a:ea typeface="+mn-ea"/>
                <a:cs typeface="Times New Roman" panose="02020603050405020304" pitchFamily="18" charset="0"/>
              </a:rPr>
              <a:t>Inadequate data</a:t>
            </a:r>
          </a:p>
          <a:p>
            <a:pPr eaLnBrk="1" hangingPunct="1">
              <a:lnSpc>
                <a:spcPct val="80000"/>
              </a:lnSpc>
              <a:defRPr/>
            </a:pPr>
            <a:r>
              <a:rPr lang="en-US" sz="1200" b="1" kern="1200" dirty="0">
                <a:solidFill>
                  <a:schemeClr val="tx1"/>
                </a:solidFill>
                <a:latin typeface="Times New Roman" panose="02020603050405020304" pitchFamily="18" charset="0"/>
                <a:ea typeface="+mn-ea"/>
                <a:cs typeface="Times New Roman" panose="02020603050405020304" pitchFamily="18" charset="0"/>
              </a:rPr>
              <a:t>A5 Not suspected as a human carcinogen</a:t>
            </a:r>
          </a:p>
          <a:p>
            <a:pPr lvl="1" eaLnBrk="1" hangingPunct="1">
              <a:lnSpc>
                <a:spcPct val="80000"/>
              </a:lnSpc>
              <a:defRPr/>
            </a:pPr>
            <a:r>
              <a:rPr lang="en-US" sz="1200" dirty="0">
                <a:latin typeface="Times New Roman" panose="02020603050405020304" pitchFamily="18" charset="0"/>
                <a:ea typeface="+mn-ea"/>
                <a:cs typeface="Times New Roman" panose="02020603050405020304" pitchFamily="18" charset="0"/>
              </a:rPr>
              <a:t>Good negative human</a:t>
            </a:r>
          </a:p>
          <a:p>
            <a:pPr lvl="1" eaLnBrk="1" hangingPunct="1">
              <a:lnSpc>
                <a:spcPct val="80000"/>
              </a:lnSpc>
              <a:defRPr/>
            </a:pPr>
            <a:r>
              <a:rPr lang="en-US" sz="1200" dirty="0">
                <a:latin typeface="Times New Roman" panose="02020603050405020304" pitchFamily="18" charset="0"/>
                <a:ea typeface="+mn-ea"/>
                <a:cs typeface="Times New Roman" panose="02020603050405020304" pitchFamily="18" charset="0"/>
              </a:rPr>
              <a:t>Considers animal data</a:t>
            </a: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3B1D492B-E9D3-BB44-9E0F-2301FD336AA1}" type="slidenum">
              <a:rPr lang="en-US" smtClean="0"/>
              <a:t>40</a:t>
            </a:fld>
            <a:endParaRPr lang="en-US"/>
          </a:p>
        </p:txBody>
      </p:sp>
    </p:spTree>
    <p:extLst>
      <p:ext uri="{BB962C8B-B14F-4D97-AF65-F5344CB8AC3E}">
        <p14:creationId xmlns:p14="http://schemas.microsoft.com/office/powerpoint/2010/main" val="2584615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baseline="0" dirty="0"/>
              <a:t>Part 2:</a:t>
            </a:r>
            <a:r>
              <a:rPr lang="en-US" baseline="0" dirty="0"/>
              <a:t>  This portion of the presentation will provide a brief introduction to the science of Toxicology.  The toxicology principles and toxicological properties of substances are used to provide much of the occupational health information provided on safety data sheets.  Over the next several slides, a brief discussion of toxicology and </a:t>
            </a:r>
            <a:r>
              <a:rPr lang="en-US" baseline="0" dirty="0" err="1"/>
              <a:t>toxicokinetic</a:t>
            </a:r>
            <a:r>
              <a:rPr lang="en-US" baseline="0" dirty="0"/>
              <a:t> will be provided.</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41</a:t>
            </a:fld>
            <a:endParaRPr lang="en-US"/>
          </a:p>
        </p:txBody>
      </p:sp>
    </p:spTree>
    <p:extLst>
      <p:ext uri="{BB962C8B-B14F-4D97-AF65-F5344CB8AC3E}">
        <p14:creationId xmlns:p14="http://schemas.microsoft.com/office/powerpoint/2010/main" val="204805891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Toxicology</a:t>
            </a:r>
            <a:r>
              <a:rPr lang="en-US" dirty="0"/>
              <a:t> is the study</a:t>
            </a:r>
            <a:r>
              <a:rPr lang="en-US" baseline="0" dirty="0"/>
              <a:t> of adverse effects to health and the environment, due to exposure to various substances, including chemicals, energy sources, and biological agents.  A foundational of principle of toxicology is that “all substances” are toxic (poisonous) – the dose (amount of the exposure) determines the effects.    </a:t>
            </a:r>
          </a:p>
          <a:p>
            <a:endParaRPr lang="en-US" baseline="0" dirty="0"/>
          </a:p>
          <a:p>
            <a:r>
              <a:rPr lang="en-US" b="1" u="sng" baseline="0" dirty="0"/>
              <a:t>Paracelsus</a:t>
            </a:r>
            <a:r>
              <a:rPr lang="en-US" baseline="0" dirty="0"/>
              <a:t> was a scientist (physician and alchemist) in the early 1500’s and is considered the Father of Modern Toxicology.  He noted that </a:t>
            </a:r>
            <a:r>
              <a:rPr lang="en-US" u="sng" baseline="0" dirty="0"/>
              <a:t>all substances are toxic</a:t>
            </a:r>
            <a:r>
              <a:rPr lang="en-US" baseline="0" dirty="0"/>
              <a:t>, and that there is a dose at which these toxic properties are demonstrated.  He also noted that some substances may be </a:t>
            </a:r>
            <a:r>
              <a:rPr lang="en-US" u="sng" baseline="0" dirty="0"/>
              <a:t>therapeutically active at a lower dose and toxic at a higher dose</a:t>
            </a:r>
            <a:r>
              <a:rPr lang="en-US" u="none" baseline="0" dirty="0"/>
              <a:t> – chemicals called medications</a:t>
            </a:r>
            <a:r>
              <a:rPr lang="en-US" baseline="0" dirty="0"/>
              <a:t>.  </a:t>
            </a:r>
          </a:p>
          <a:p>
            <a:endParaRPr lang="en-US" baseline="0" dirty="0"/>
          </a:p>
          <a:p>
            <a:r>
              <a:rPr lang="en-US" baseline="0" dirty="0"/>
              <a:t>The theories begun by Paracelsus have been refined by modern scientists to evaluate substances used in the workplace, as well as to study the therapeutic value and safety aspects of medications.  </a:t>
            </a:r>
          </a:p>
          <a:p>
            <a:endParaRPr lang="en-US" baseline="0" dirty="0"/>
          </a:p>
        </p:txBody>
      </p:sp>
      <p:sp>
        <p:nvSpPr>
          <p:cNvPr id="4" name="Slide Number Placeholder 3"/>
          <p:cNvSpPr>
            <a:spLocks noGrp="1"/>
          </p:cNvSpPr>
          <p:nvPr>
            <p:ph type="sldNum" sz="quarter" idx="10"/>
          </p:nvPr>
        </p:nvSpPr>
        <p:spPr/>
        <p:txBody>
          <a:bodyPr/>
          <a:lstStyle/>
          <a:p>
            <a:fld id="{3B1D492B-E9D3-BB44-9E0F-2301FD336AA1}" type="slidenum">
              <a:rPr lang="en-US" smtClean="0"/>
              <a:t>42</a:t>
            </a:fld>
            <a:endParaRPr lang="en-US"/>
          </a:p>
        </p:txBody>
      </p:sp>
    </p:spTree>
    <p:extLst>
      <p:ext uri="{BB962C8B-B14F-4D97-AF65-F5344CB8AC3E}">
        <p14:creationId xmlns:p14="http://schemas.microsoft.com/office/powerpoint/2010/main" val="271086233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u="sng" dirty="0"/>
              <a:t>Dose-Response Relationship:</a:t>
            </a:r>
            <a:r>
              <a:rPr lang="en-US" sz="1100" dirty="0"/>
              <a:t>  This is the terminology commonly</a:t>
            </a:r>
            <a:r>
              <a:rPr lang="en-US" sz="1100" baseline="0" dirty="0"/>
              <a:t> used when discussing the m</a:t>
            </a:r>
            <a:r>
              <a:rPr lang="en-US" sz="1100" dirty="0"/>
              <a:t>ost fundamental concept of toxicology.  </a:t>
            </a:r>
          </a:p>
          <a:p>
            <a:endParaRPr lang="en-US" sz="1100" dirty="0"/>
          </a:p>
          <a:p>
            <a:r>
              <a:rPr lang="en-US" sz="1100" b="1" u="sng" dirty="0"/>
              <a:t>Dose:</a:t>
            </a:r>
            <a:r>
              <a:rPr lang="en-US" sz="1100" dirty="0"/>
              <a:t>  The</a:t>
            </a:r>
            <a:r>
              <a:rPr lang="en-US" sz="1100" baseline="0" dirty="0"/>
              <a:t> amount or concentration of a substance received by an organism or environment.  When discussing occupational health concerns, dose typically refers to the amount of a contaminant entering the body through inhalation.  However, other routes of exposure must be considered, and in industrial environments, exposure may occur through more than one route of exposure.  </a:t>
            </a:r>
          </a:p>
          <a:p>
            <a:endParaRPr lang="en-US" sz="1100" baseline="0" dirty="0"/>
          </a:p>
          <a:p>
            <a:r>
              <a:rPr lang="en-US" sz="1100" b="1" u="sng" baseline="0" dirty="0"/>
              <a:t>Response:</a:t>
            </a:r>
            <a:r>
              <a:rPr lang="en-US" sz="1100" baseline="0" dirty="0"/>
              <a:t>  This is the change or action caused by the received dose of contaminant.  The response may be a mild, acute response, such as eye, nose, and throat irritation from a minimal exposure to ammonia, or the response may be more severe, such as chemical-induced pneumonitis (inflammation) caused by a more significant exposure to ammonia.</a:t>
            </a:r>
          </a:p>
          <a:p>
            <a:endParaRPr lang="en-US" sz="1100" baseline="0" dirty="0"/>
          </a:p>
          <a:p>
            <a:r>
              <a:rPr lang="en-US" sz="1100" dirty="0"/>
              <a:t>In toxicology, the dose-response relationship refers to the specific actions (responses) elicited by or caused by a specific amount of a specific substance (contaminant).  The dose-response</a:t>
            </a:r>
            <a:r>
              <a:rPr lang="en-US" sz="1100" baseline="0" dirty="0"/>
              <a:t> relationship can be discussed in terms of many different outcomes.  In some cases, it may be important to evaluate dose verses death, or dose verses some other, non-lethal adverse health affect. </a:t>
            </a:r>
            <a:r>
              <a:rPr lang="en-US" sz="1100" dirty="0"/>
              <a:t> The dose-response</a:t>
            </a:r>
            <a:r>
              <a:rPr lang="en-US" sz="1100" baseline="0" dirty="0"/>
              <a:t> relationship for two different compounds may be extremely different or may be some what similar.</a:t>
            </a:r>
            <a:r>
              <a:rPr lang="en-US" sz="1100" dirty="0"/>
              <a:t>   This relationship is commonly depicted</a:t>
            </a:r>
            <a:r>
              <a:rPr lang="en-US" sz="1100" baseline="0" dirty="0"/>
              <a:t> as a graph known as a Dose-Response Curve – it is discussed more on the next slide.</a:t>
            </a:r>
            <a:endParaRPr lang="en-US" sz="1100" dirty="0"/>
          </a:p>
          <a:p>
            <a:endParaRPr lang="en-US" sz="110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baseline="0" dirty="0"/>
              <a:t>Exposure limits (PELs, TLVs, etc.) are based on dose-response principles and other </a:t>
            </a:r>
            <a:r>
              <a:rPr lang="en-US" sz="1100" baseline="0" dirty="0" err="1"/>
              <a:t>toxicokinetic</a:t>
            </a:r>
            <a:r>
              <a:rPr lang="en-US" sz="1100" baseline="0" dirty="0"/>
              <a:t> processes.  These principles are used to set exposure limits for designated time periods (8-hr TWA, 15-min STEL).</a:t>
            </a:r>
            <a:endParaRPr lang="en-US" sz="1100" dirty="0"/>
          </a:p>
          <a:p>
            <a:endParaRPr lang="en-US" sz="1100" dirty="0"/>
          </a:p>
          <a:p>
            <a:endParaRPr lang="en-US" sz="1100" dirty="0"/>
          </a:p>
          <a:p>
            <a:endParaRPr lang="en-US" sz="1100" dirty="0"/>
          </a:p>
        </p:txBody>
      </p:sp>
      <p:sp>
        <p:nvSpPr>
          <p:cNvPr id="4" name="Slide Number Placeholder 3"/>
          <p:cNvSpPr>
            <a:spLocks noGrp="1"/>
          </p:cNvSpPr>
          <p:nvPr>
            <p:ph type="sldNum" sz="quarter" idx="10"/>
          </p:nvPr>
        </p:nvSpPr>
        <p:spPr/>
        <p:txBody>
          <a:bodyPr/>
          <a:lstStyle/>
          <a:p>
            <a:fld id="{3B1D492B-E9D3-BB44-9E0F-2301FD336AA1}" type="slidenum">
              <a:rPr lang="en-US" smtClean="0"/>
              <a:t>43</a:t>
            </a:fld>
            <a:endParaRPr lang="en-US"/>
          </a:p>
        </p:txBody>
      </p:sp>
    </p:spTree>
    <p:extLst>
      <p:ext uri="{BB962C8B-B14F-4D97-AF65-F5344CB8AC3E}">
        <p14:creationId xmlns:p14="http://schemas.microsoft.com/office/powerpoint/2010/main" val="171779323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The </a:t>
            </a:r>
            <a:r>
              <a:rPr lang="en-US" b="1" u="sng" dirty="0"/>
              <a:t>dose-response curve</a:t>
            </a:r>
            <a:r>
              <a:rPr lang="en-US" dirty="0"/>
              <a:t> is graph</a:t>
            </a:r>
            <a:r>
              <a:rPr lang="en-US" baseline="0" dirty="0"/>
              <a:t> that plots the “dose” of a given substance against the “response” attributed to the given dose.  The response may be liver disorders, respiratory system disease, or death.  In this example, the response is minimal with a low dose, then gradually increases as the dose increases.  At some dose, the maximum effect will occur.</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b="1" baseline="0" dirty="0"/>
              <a:t>Example:</a:t>
            </a:r>
            <a:r>
              <a:rPr lang="en-US" baseline="0" dirty="0"/>
              <a:t>  The caffeine in a small cup of coffee may cause a person to feel more alert.  However, as more caffeine is consumed, the effect will increase to the point that the individual is experiencing jitters and a racing heartbeat.  This is an example of a more gradual effect.</a:t>
            </a:r>
            <a:endParaRPr lang="en-US" dirty="0"/>
          </a:p>
          <a:p>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44</a:t>
            </a:fld>
            <a:endParaRPr lang="en-US"/>
          </a:p>
        </p:txBody>
      </p:sp>
    </p:spTree>
    <p:extLst>
      <p:ext uri="{BB962C8B-B14F-4D97-AF65-F5344CB8AC3E}">
        <p14:creationId xmlns:p14="http://schemas.microsoft.com/office/powerpoint/2010/main" val="362588757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example,</a:t>
            </a:r>
            <a:r>
              <a:rPr lang="en-US" baseline="0" dirty="0"/>
              <a:t> the response is low until a certain “threshold” dose is reached, then the response increases rapidly with a small dose increase.</a:t>
            </a:r>
          </a:p>
          <a:p>
            <a:endParaRPr lang="en-US" baseline="0" dirty="0"/>
          </a:p>
          <a:p>
            <a:r>
              <a:rPr lang="en-US" b="1" baseline="0" dirty="0"/>
              <a:t>Example:</a:t>
            </a:r>
            <a:r>
              <a:rPr lang="en-US" baseline="0" dirty="0"/>
              <a:t>  Capsaicin is the chemical in hot peppers that makes them spicy.  With a small increase in dose, capsaicin can make the sensation associated with food go from flavorful to painful.  This is an example of a rapid onset of effects with a small dose increase.</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45</a:t>
            </a:fld>
            <a:endParaRPr lang="en-US"/>
          </a:p>
        </p:txBody>
      </p:sp>
    </p:spTree>
    <p:extLst>
      <p:ext uri="{BB962C8B-B14F-4D97-AF65-F5344CB8AC3E}">
        <p14:creationId xmlns:p14="http://schemas.microsoft.com/office/powerpoint/2010/main" val="204036960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What is </a:t>
            </a:r>
            <a:r>
              <a:rPr lang="en-US" b="1" u="sng" dirty="0" err="1"/>
              <a:t>Toxicokinetics</a:t>
            </a:r>
            <a:r>
              <a:rPr lang="en-US" b="1" u="sng" dirty="0"/>
              <a:t>?</a:t>
            </a:r>
            <a:r>
              <a:rPr lang="en-US" dirty="0"/>
              <a:t>  It is the study of “what happens to” a chemical (substance) once it enters the body.  This</a:t>
            </a:r>
            <a:r>
              <a:rPr lang="en-US" baseline="0" dirty="0"/>
              <a:t> term is most commonly used when discussing hazardous materials.  </a:t>
            </a:r>
            <a:r>
              <a:rPr lang="en-US" dirty="0"/>
              <a:t>A similar term, applied to medications,</a:t>
            </a:r>
            <a:r>
              <a:rPr lang="en-US" baseline="0" dirty="0"/>
              <a:t> is pharmacokinetic – what happens to a drug once it enters the body.  Additionally, these same principles also apply to the consumption of food, and the uptake and utilization of vitamins, minerals, and other nutrients – the term “nutrition” is used in this case.</a:t>
            </a:r>
          </a:p>
          <a:p>
            <a:endParaRPr lang="en-US" baseline="0" dirty="0"/>
          </a:p>
          <a:p>
            <a:r>
              <a:rPr lang="en-US" baseline="0" dirty="0"/>
              <a:t>A brief description of the primary stages of </a:t>
            </a:r>
            <a:r>
              <a:rPr lang="en-US" baseline="0" dirty="0" err="1"/>
              <a:t>toxicokinetics</a:t>
            </a:r>
            <a:r>
              <a:rPr lang="en-US" baseline="0" dirty="0"/>
              <a:t> is provided below, a more detailed description is provided in the following slides</a:t>
            </a:r>
          </a:p>
          <a:p>
            <a:endParaRPr lang="en-US" baseline="0" dirty="0"/>
          </a:p>
          <a:p>
            <a:r>
              <a:rPr lang="en-US" b="1" u="sng" baseline="0" dirty="0"/>
              <a:t>Absorption:</a:t>
            </a:r>
            <a:r>
              <a:rPr lang="en-US" baseline="0" dirty="0"/>
              <a:t>  Regardless of the route of exposure, substances eventually enter the body’s systems through the process of absorption</a:t>
            </a:r>
          </a:p>
          <a:p>
            <a:endParaRPr lang="en-US" baseline="0" dirty="0"/>
          </a:p>
          <a:p>
            <a:r>
              <a:rPr lang="en-US" b="1" u="sng" baseline="0" dirty="0"/>
              <a:t>Distribution:</a:t>
            </a:r>
            <a:r>
              <a:rPr lang="en-US" baseline="0" dirty="0"/>
              <a:t> Once a substance enters the body, it is distributed to different parts of the body, i.e. the target organ systems for the substance</a:t>
            </a:r>
          </a:p>
          <a:p>
            <a:endParaRPr lang="en-US" dirty="0"/>
          </a:p>
          <a:p>
            <a:r>
              <a:rPr lang="en-US" b="1" u="sng" dirty="0"/>
              <a:t>Biotransformation:</a:t>
            </a:r>
            <a:r>
              <a:rPr lang="en-US" baseline="0" dirty="0"/>
              <a:t>  The process of chemically changing a substance once it enters the body</a:t>
            </a:r>
          </a:p>
          <a:p>
            <a:endParaRPr lang="en-US" baseline="0" dirty="0"/>
          </a:p>
          <a:p>
            <a:r>
              <a:rPr lang="en-US" b="1" u="sng" dirty="0"/>
              <a:t>Excretion:</a:t>
            </a:r>
            <a:r>
              <a:rPr lang="en-US" dirty="0"/>
              <a:t> The elimination or removal substances and/or their metabolites through various routes</a:t>
            </a:r>
          </a:p>
          <a:p>
            <a:endParaRPr lang="en-US" dirty="0"/>
          </a:p>
          <a:p>
            <a:r>
              <a:rPr lang="en-US" dirty="0"/>
              <a:t>The principles of </a:t>
            </a:r>
            <a:r>
              <a:rPr lang="en-US" dirty="0" err="1"/>
              <a:t>toxicokinetics</a:t>
            </a:r>
            <a:r>
              <a:rPr lang="en-US" dirty="0"/>
              <a:t> play a role in developing health/exposure information for SDSs, including: recommended exposure levels, routes of exposure, target organ systems, symptoms of exposure, etc.</a:t>
            </a:r>
          </a:p>
        </p:txBody>
      </p:sp>
      <p:sp>
        <p:nvSpPr>
          <p:cNvPr id="4" name="Slide Number Placeholder 3"/>
          <p:cNvSpPr>
            <a:spLocks noGrp="1"/>
          </p:cNvSpPr>
          <p:nvPr>
            <p:ph type="sldNum" sz="quarter" idx="10"/>
          </p:nvPr>
        </p:nvSpPr>
        <p:spPr/>
        <p:txBody>
          <a:bodyPr/>
          <a:lstStyle/>
          <a:p>
            <a:fld id="{3B1D492B-E9D3-BB44-9E0F-2301FD336AA1}" type="slidenum">
              <a:rPr lang="en-US" smtClean="0"/>
              <a:t>46</a:t>
            </a:fld>
            <a:endParaRPr lang="en-US"/>
          </a:p>
        </p:txBody>
      </p:sp>
    </p:spTree>
    <p:extLst>
      <p:ext uri="{BB962C8B-B14F-4D97-AF65-F5344CB8AC3E}">
        <p14:creationId xmlns:p14="http://schemas.microsoft.com/office/powerpoint/2010/main" val="163350731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0" dirty="0"/>
              <a:t>As previously discussed, </a:t>
            </a:r>
            <a:r>
              <a:rPr lang="en-US" b="1" dirty="0"/>
              <a:t>“Route of Exposure”</a:t>
            </a:r>
            <a:r>
              <a:rPr lang="en-US" dirty="0"/>
              <a:t> refers</a:t>
            </a:r>
            <a:r>
              <a:rPr lang="en-US" baseline="0" dirty="0"/>
              <a:t> to the method by which a worker is exposed to a substance and how that substance may enter a person’s body.  In the workplace, the concern is regarding the hazardous materials used in the workplace and how these materials may enter the body.  The “site of action” (where the substance’s effect(s) take place) is not necessarily dictated by the route of exposure.  For example, the inhalation of many organic solvent vapors may cause mild irritation symptoms in the respiratory system but are capable of causing more significant adverse health effects in other organ systems, such as the liver or kidneys.  Whereas a substance such as silica dust, exerts its adverse effects in the respiratory system, specifically the lungs.</a:t>
            </a:r>
          </a:p>
          <a:p>
            <a:endParaRPr lang="en-US" b="0" i="0" u="none" baseline="0" dirty="0"/>
          </a:p>
          <a:p>
            <a:r>
              <a:rPr lang="en-US" b="0" i="0" u="none" baseline="0" dirty="0"/>
              <a:t>Each of these “Routes of Exposure” represent the beginning of the initial stage of </a:t>
            </a:r>
            <a:r>
              <a:rPr lang="en-US" b="0" i="0" u="none" baseline="0" dirty="0" err="1"/>
              <a:t>toxicokinetic</a:t>
            </a:r>
            <a:r>
              <a:rPr lang="en-US" b="0" i="0" u="none" baseline="0" dirty="0"/>
              <a:t> process – Absorption.  Regardless of how the workplace exposures occur, ultimately, the substances to which a worker has been exposed enter the worker’s body through absorption.  A few exceptions include particulates that damage the respiratory system (silica dust, asbestos fiber), or corrosive materials that cause damage to the skin.</a:t>
            </a:r>
            <a:endParaRPr lang="en-US" b="0" i="0" u="sng" dirty="0"/>
          </a:p>
        </p:txBody>
      </p:sp>
      <p:sp>
        <p:nvSpPr>
          <p:cNvPr id="4" name="Slide Number Placeholder 3"/>
          <p:cNvSpPr>
            <a:spLocks noGrp="1"/>
          </p:cNvSpPr>
          <p:nvPr>
            <p:ph type="sldNum" sz="quarter" idx="10"/>
          </p:nvPr>
        </p:nvSpPr>
        <p:spPr/>
        <p:txBody>
          <a:bodyPr/>
          <a:lstStyle/>
          <a:p>
            <a:fld id="{3B1D492B-E9D3-BB44-9E0F-2301FD336AA1}" type="slidenum">
              <a:rPr lang="en-US" smtClean="0"/>
              <a:t>47</a:t>
            </a:fld>
            <a:endParaRPr lang="en-US"/>
          </a:p>
        </p:txBody>
      </p:sp>
    </p:spTree>
    <p:extLst>
      <p:ext uri="{BB962C8B-B14F-4D97-AF65-F5344CB8AC3E}">
        <p14:creationId xmlns:p14="http://schemas.microsoft.com/office/powerpoint/2010/main" val="306652208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Inhalation:</a:t>
            </a:r>
            <a:r>
              <a:rPr lang="en-US" dirty="0"/>
              <a:t>  This route of exposure allows</a:t>
            </a:r>
            <a:r>
              <a:rPr lang="en-US" baseline="0" dirty="0"/>
              <a:t> hazardous materials to enter the body via the respiratory system. The substances are inhaled as workers breath.  This is the most important exposure route for air contaminants, such as gasses and vapors, fumes, airborne particulates, and other aerosols. The adverse effects make take place in the respiratory system, or the contaminant may gain access to the circulatory through absorption as part of the gas exchange system.  </a:t>
            </a:r>
          </a:p>
          <a:p>
            <a:endParaRPr lang="en-US" baseline="0" dirty="0"/>
          </a:p>
          <a:p>
            <a:r>
              <a:rPr lang="en-US" baseline="0" dirty="0"/>
              <a:t>Many, if not most air contaminants have the potential to cause irritation of the respiratory system.  However, some, such as asbestos, silica dust, coal dust, etc. have the potential to cause life-altering damage to the respiratory system.  Others, such as solvent vapors, lead dust, carbon monoxide, etc. cause adverse effects in other target organ system.</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48</a:t>
            </a:fld>
            <a:endParaRPr lang="en-US"/>
          </a:p>
        </p:txBody>
      </p:sp>
    </p:spTree>
    <p:extLst>
      <p:ext uri="{BB962C8B-B14F-4D97-AF65-F5344CB8AC3E}">
        <p14:creationId xmlns:p14="http://schemas.microsoft.com/office/powerpoint/2010/main" val="411717527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u="sng" baseline="0" dirty="0"/>
              <a:t>Contact:</a:t>
            </a:r>
            <a:r>
              <a:rPr lang="en-US" baseline="0" dirty="0"/>
              <a:t>  </a:t>
            </a:r>
            <a:r>
              <a:rPr lang="en-US" dirty="0"/>
              <a:t>This route refers to the substance coming in contact with the surface of the skin.</a:t>
            </a:r>
            <a:r>
              <a:rPr lang="en-US" baseline="0" dirty="0"/>
              <a:t>  Generally, contact occurs through handling a substance and exposure is limited to hands, wrists, and forearms.  However, splashing or spraying during material handling can result in substance splashing on the face and neck, or in the eyes.  Additionally, accidental spill can result in other parts of the body being exposed.  Often, the primary focus of contact exposures is to corrosives, acids and bases.  These chemicals are capable of causing severe dermal destruction.  However, contact with solvents can result in the defatting of the skin, resulting in dry, chapped or cracked skin, and exposure through absorption thru the damaged skin.  In some cases, contact is the first step in a substance being absorbed through the skin – This will be discussed in more detail under “absorption”.</a:t>
            </a:r>
          </a:p>
        </p:txBody>
      </p:sp>
      <p:sp>
        <p:nvSpPr>
          <p:cNvPr id="4" name="Slide Number Placeholder 3"/>
          <p:cNvSpPr>
            <a:spLocks noGrp="1"/>
          </p:cNvSpPr>
          <p:nvPr>
            <p:ph type="sldNum" sz="quarter" idx="10"/>
          </p:nvPr>
        </p:nvSpPr>
        <p:spPr/>
        <p:txBody>
          <a:bodyPr/>
          <a:lstStyle/>
          <a:p>
            <a:fld id="{3B1D492B-E9D3-BB44-9E0F-2301FD336AA1}" type="slidenum">
              <a:rPr lang="en-US" smtClean="0"/>
              <a:t>49</a:t>
            </a:fld>
            <a:endParaRPr lang="en-US"/>
          </a:p>
        </p:txBody>
      </p:sp>
    </p:spTree>
    <p:extLst>
      <p:ext uri="{BB962C8B-B14F-4D97-AF65-F5344CB8AC3E}">
        <p14:creationId xmlns:p14="http://schemas.microsoft.com/office/powerpoint/2010/main" val="13548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mj-lt"/>
              </a:rPr>
              <a:t>Workers</a:t>
            </a:r>
            <a:r>
              <a:rPr lang="en-US" baseline="0" dirty="0">
                <a:latin typeface="+mj-lt"/>
              </a:rPr>
              <a:t> are entitled to safe and healthful working conditions, even if these are conditions that do not pose a risk of serious or recognized safety and health hazards.  The OSH Act provides workers with the right to ask OSHA to inspect their workplace without fear of retaliation and/or discrimination; receive information and training about existing hazards, and methods used to control these hazards.  Additionally, the OSH Act provides workers the right to ask for heath and safety information applicable to their workplace; including industrial hygiene survey results and other workplace hazard testing data, copies of OSHA standards that apply to their workplace, the opportunity to review work-related injury and illness records, and access to their medical records.</a:t>
            </a:r>
            <a:endParaRPr lang="en-US" dirty="0">
              <a:latin typeface="+mj-lt"/>
            </a:endParaRPr>
          </a:p>
        </p:txBody>
      </p:sp>
      <p:sp>
        <p:nvSpPr>
          <p:cNvPr id="4" name="Slide Number Placeholder 3"/>
          <p:cNvSpPr>
            <a:spLocks noGrp="1"/>
          </p:cNvSpPr>
          <p:nvPr>
            <p:ph type="sldNum" sz="quarter" idx="10"/>
          </p:nvPr>
        </p:nvSpPr>
        <p:spPr/>
        <p:txBody>
          <a:bodyPr/>
          <a:lstStyle/>
          <a:p>
            <a:fld id="{3B1D492B-E9D3-BB44-9E0F-2301FD336AA1}" type="slidenum">
              <a:rPr lang="en-US" smtClean="0"/>
              <a:t>5</a:t>
            </a:fld>
            <a:endParaRPr lang="en-US"/>
          </a:p>
        </p:txBody>
      </p:sp>
    </p:spTree>
    <p:extLst>
      <p:ext uri="{BB962C8B-B14F-4D97-AF65-F5344CB8AC3E}">
        <p14:creationId xmlns:p14="http://schemas.microsoft.com/office/powerpoint/2010/main" val="235048510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a:t>Absorption:</a:t>
            </a:r>
            <a:r>
              <a:rPr lang="en-US" dirty="0"/>
              <a:t>  In this context,</a:t>
            </a:r>
            <a:r>
              <a:rPr lang="en-US" baseline="0" dirty="0"/>
              <a:t> the discussion is centered around substances gaining access to systemic circulation via passing through the skin (absorption).  The skin comes in contact with many toxic substances.  However, it provides a tough barrier to prevent substances from entering the body.  But some substances can easily pass through the epidermis (outer layer of skin) into the dermis or gain access to the dermis through appendages (sweat and oil glands, and hair follicles).  Additionally, damaged skin (cracked, dry skin, cuts, etc.) can also allow substances to reach the dermis.  Once a substance enters the dermis (layer of skin under the epidermis), it can gain access to the capillary blood flow and be circulated throughout the body.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b="1" baseline="0" dirty="0"/>
              <a:t>Examples: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a:t>	</a:t>
            </a:r>
            <a:r>
              <a:rPr lang="en-US" b="1" baseline="0" dirty="0"/>
              <a:t>Carbon Tetrachloride:</a:t>
            </a:r>
            <a:r>
              <a:rPr lang="en-US" baseline="0" dirty="0"/>
              <a:t>  A solvent that can be easily absorbed through the skin, and if not controlled, can result in liver damage.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a:t>	</a:t>
            </a:r>
            <a:r>
              <a:rPr lang="en-US" b="1" baseline="0" dirty="0"/>
              <a:t>Pesticides:</a:t>
            </a:r>
            <a:r>
              <a:rPr lang="en-US" baseline="0" dirty="0"/>
              <a:t>  There are cases of agriculture workers receiving fatal doses of insecticides via skin absorption.</a:t>
            </a:r>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a:t>	</a:t>
            </a:r>
            <a:r>
              <a:rPr lang="en-US" b="1" baseline="0" dirty="0"/>
              <a:t>Sarin:</a:t>
            </a:r>
            <a:r>
              <a:rPr lang="en-US" baseline="0" dirty="0"/>
              <a:t>  Is a nerve agent that can easily pass through the skin.</a:t>
            </a:r>
          </a:p>
        </p:txBody>
      </p:sp>
      <p:sp>
        <p:nvSpPr>
          <p:cNvPr id="4" name="Slide Number Placeholder 3"/>
          <p:cNvSpPr>
            <a:spLocks noGrp="1"/>
          </p:cNvSpPr>
          <p:nvPr>
            <p:ph type="sldNum" sz="quarter" idx="10"/>
          </p:nvPr>
        </p:nvSpPr>
        <p:spPr/>
        <p:txBody>
          <a:bodyPr/>
          <a:lstStyle/>
          <a:p>
            <a:fld id="{3B1D492B-E9D3-BB44-9E0F-2301FD336AA1}" type="slidenum">
              <a:rPr lang="en-US" smtClean="0"/>
              <a:t>50</a:t>
            </a:fld>
            <a:endParaRPr lang="en-US"/>
          </a:p>
        </p:txBody>
      </p:sp>
    </p:spTree>
    <p:extLst>
      <p:ext uri="{BB962C8B-B14F-4D97-AF65-F5344CB8AC3E}">
        <p14:creationId xmlns:p14="http://schemas.microsoft.com/office/powerpoint/2010/main" val="48242213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u="sng" baseline="0" dirty="0"/>
              <a:t>Ingestion:</a:t>
            </a:r>
            <a:r>
              <a:rPr lang="en-US" baseline="0" dirty="0"/>
              <a:t>  The substance is consumed or swallowed, entering the digestive system.  This route of exposure is generally associated with cross-contamination, improper chemical labeling/storage, or the use of inappropriate containers to transfer or hold small amounts of “in-use” substances.  Food and/or beverages, disposable cups, dishes, etc. stored near hazardous substances may become contaminated and result in a worker ingesting a contaminant.  Using inappropriate containers, such as disposable cups, bowels, or utensils to transport, hold, stir, or otherwise manipulate a hazardous substance may result in the accidental ingestion of hazardous substances.  Once ingested, a substance’s adverse effects may act in the digestive system, or the substance may be absorbed into systemic circulation, following the same pathways as nutrients from food.</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b="1" u="sng" baseline="0" dirty="0"/>
              <a:t>Example</a:t>
            </a:r>
            <a:r>
              <a:rPr lang="en-US" b="1" baseline="0" dirty="0"/>
              <a:t>:</a:t>
            </a:r>
            <a:r>
              <a:rPr lang="en-US" baseline="0" dirty="0"/>
              <a:t>  Employees that work around lead or chromate primers that enter lunchrooms in their work clothes or without washing hands can contaminate surfaces, such as counter tops, refrigerator and/or microwave oven handles, etc.  This can result in a cross-contamination of food or eating/drinking utensils and the possible ingestion of hazardous substances.  </a:t>
            </a:r>
          </a:p>
          <a:p>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51</a:t>
            </a:fld>
            <a:endParaRPr lang="en-US"/>
          </a:p>
        </p:txBody>
      </p:sp>
    </p:spTree>
    <p:extLst>
      <p:ext uri="{BB962C8B-B14F-4D97-AF65-F5344CB8AC3E}">
        <p14:creationId xmlns:p14="http://schemas.microsoft.com/office/powerpoint/2010/main" val="112270439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Injection:</a:t>
            </a:r>
            <a:r>
              <a:rPr lang="en-US" dirty="0"/>
              <a:t>  Substances are injected into the body via a wound caused by a sharp object or via a powerful stream of liquid, such as a power washer.  In many workplaces, this type of exposure would typically be associated with an “accident” involving a cut or</a:t>
            </a:r>
            <a:r>
              <a:rPr lang="en-US" baseline="0" dirty="0"/>
              <a:t> puncture wound</a:t>
            </a:r>
            <a:r>
              <a:rPr lang="en-US" dirty="0"/>
              <a:t>.  The amount of substance entering the body is typically negligible and does not amount to a significant exposure.  However, in the healthcare industry, a cut or puncture wound caused</a:t>
            </a:r>
            <a:r>
              <a:rPr lang="en-US" baseline="0" dirty="0"/>
              <a:t> by a syringe needle, scalpel blade or other ‘sharp” contaminated with the blood (or other body fluid) can result in the development of a very significant illness, such as HIV or hepatitis.</a:t>
            </a:r>
          </a:p>
        </p:txBody>
      </p:sp>
      <p:sp>
        <p:nvSpPr>
          <p:cNvPr id="4" name="Slide Number Placeholder 3"/>
          <p:cNvSpPr>
            <a:spLocks noGrp="1"/>
          </p:cNvSpPr>
          <p:nvPr>
            <p:ph type="sldNum" sz="quarter" idx="10"/>
          </p:nvPr>
        </p:nvSpPr>
        <p:spPr/>
        <p:txBody>
          <a:bodyPr/>
          <a:lstStyle/>
          <a:p>
            <a:fld id="{3B1D492B-E9D3-BB44-9E0F-2301FD336AA1}" type="slidenum">
              <a:rPr lang="en-US" smtClean="0"/>
              <a:t>52</a:t>
            </a:fld>
            <a:endParaRPr lang="en-US"/>
          </a:p>
        </p:txBody>
      </p:sp>
    </p:spTree>
    <p:extLst>
      <p:ext uri="{BB962C8B-B14F-4D97-AF65-F5344CB8AC3E}">
        <p14:creationId xmlns:p14="http://schemas.microsoft.com/office/powerpoint/2010/main" val="104673420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Distribution:</a:t>
            </a:r>
            <a:r>
              <a:rPr lang="en-US" dirty="0"/>
              <a:t>  After</a:t>
            </a:r>
            <a:r>
              <a:rPr lang="en-US" baseline="0" dirty="0"/>
              <a:t> substances enter the body (absorbed through various pathways), the substances are distributed throughout the body through numerous pathway, including blood flow and the lymph system.  The distribution pathways and sites of deposition are substance (or class of substances) specific.  </a:t>
            </a:r>
          </a:p>
          <a:p>
            <a:endParaRPr lang="en-US" baseline="0" dirty="0"/>
          </a:p>
          <a:p>
            <a:r>
              <a:rPr lang="en-US" dirty="0"/>
              <a:t>Once a toxic substance enters the body, it will move to other areas in the body.  The first step is for the substance to enter capillary blood flow (the circulatory system).</a:t>
            </a:r>
            <a:r>
              <a:rPr lang="en-US" baseline="0" dirty="0"/>
              <a:t>  Once in the blood, some substance become bound to plasma protein or remains unbound (free substances).   </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53</a:t>
            </a:fld>
            <a:endParaRPr lang="en-US"/>
          </a:p>
        </p:txBody>
      </p:sp>
    </p:spTree>
    <p:extLst>
      <p:ext uri="{BB962C8B-B14F-4D97-AF65-F5344CB8AC3E}">
        <p14:creationId xmlns:p14="http://schemas.microsoft.com/office/powerpoint/2010/main" val="170212174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Storage:</a:t>
            </a:r>
            <a:r>
              <a:rPr lang="en-US" baseline="0" dirty="0"/>
              <a:t>  </a:t>
            </a:r>
            <a:r>
              <a:rPr lang="en-US" dirty="0"/>
              <a:t>As</a:t>
            </a:r>
            <a:r>
              <a:rPr lang="en-US" baseline="0" dirty="0"/>
              <a:t> substances are distributed through the body, they migrate to storage sites, based on the nature of their physical and chemical properties.  Primary storage sites include adipose tissue (fat), bone, liver, and kidneys.</a:t>
            </a:r>
          </a:p>
          <a:p>
            <a:endParaRPr lang="en-US" baseline="0" dirty="0"/>
          </a:p>
          <a:p>
            <a:r>
              <a:rPr lang="en-US" b="1" u="sng" baseline="0" dirty="0"/>
              <a:t>Adipose tissue:</a:t>
            </a:r>
            <a:r>
              <a:rPr lang="en-US" b="0" u="none" baseline="0" dirty="0"/>
              <a:t>  </a:t>
            </a:r>
            <a:r>
              <a:rPr lang="en-US" baseline="0" dirty="0"/>
              <a:t>This is a common storage site for lipid (fat) soluble compounds (lipophilic compounds).  Examples include organic solvents, such as toluene, hexane, etc.; polychlorinated biphenyls (PCBs) and </a:t>
            </a:r>
            <a:r>
              <a:rPr lang="en-US" baseline="0" dirty="0" err="1"/>
              <a:t>polybrominated</a:t>
            </a:r>
            <a:r>
              <a:rPr lang="en-US" baseline="0" dirty="0"/>
              <a:t> biphenyls (PBBs) are also included in this group.</a:t>
            </a:r>
          </a:p>
          <a:p>
            <a:endParaRPr lang="en-US" baseline="0" dirty="0"/>
          </a:p>
          <a:p>
            <a:r>
              <a:rPr lang="en-US" b="1" u="sng" dirty="0"/>
              <a:t>Bone:</a:t>
            </a:r>
            <a:r>
              <a:rPr lang="en-US" dirty="0"/>
              <a:t>  Some elemental and radioactive compounds, such as lead, </a:t>
            </a:r>
            <a:r>
              <a:rPr lang="en-US" baseline="0" dirty="0"/>
              <a:t>fluoride, and strontium are stored in the skeleton.  Some compound stored in the bone may not present a problem, such as lead.  However, other compounds may cause damage to the skeleton, such as the absorption of radium into the bone (radium necrosis)</a:t>
            </a:r>
          </a:p>
          <a:p>
            <a:endParaRPr lang="en-US" baseline="0" dirty="0"/>
          </a:p>
          <a:p>
            <a:r>
              <a:rPr lang="en-US" b="1" u="sng" dirty="0"/>
              <a:t>Liver and Kidney:</a:t>
            </a:r>
            <a:r>
              <a:rPr lang="en-US" dirty="0"/>
              <a:t>  Proteins located in these organs bind</a:t>
            </a:r>
            <a:r>
              <a:rPr lang="en-US" baseline="0" dirty="0"/>
              <a:t> and store some toxicants, especially some solvents.</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54</a:t>
            </a:fld>
            <a:endParaRPr lang="en-US"/>
          </a:p>
        </p:txBody>
      </p:sp>
    </p:spTree>
    <p:extLst>
      <p:ext uri="{BB962C8B-B14F-4D97-AF65-F5344CB8AC3E}">
        <p14:creationId xmlns:p14="http://schemas.microsoft.com/office/powerpoint/2010/main" val="99332455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Biotransformation:</a:t>
            </a:r>
            <a:r>
              <a:rPr lang="en-US" baseline="0" dirty="0"/>
              <a:t>  As substances are absorbed into the human body, several different chemical reactions may take place and convert them into other chemical compounds.  This process is necessary to utilize the nutritional components of consumed food and detoxify toxins that have entered to body.  However, there are also substances that are transformed (bio-activated) into metabolites that have toxic properties.  The physiology of these reactions can be very complicated and does not fall under the scope of this training presentation, therefore, it will not be discussed in detail.</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55</a:t>
            </a:fld>
            <a:endParaRPr lang="en-US"/>
          </a:p>
        </p:txBody>
      </p:sp>
    </p:spTree>
    <p:extLst>
      <p:ext uri="{BB962C8B-B14F-4D97-AF65-F5344CB8AC3E}">
        <p14:creationId xmlns:p14="http://schemas.microsoft.com/office/powerpoint/2010/main" val="169684251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introduced in the previous slide, biotransformation</a:t>
            </a:r>
            <a:r>
              <a:rPr lang="en-US" baseline="0" dirty="0"/>
              <a:t> is a term that describes several physiological processes used to change substances that enter the body.  </a:t>
            </a:r>
            <a:r>
              <a:rPr lang="en-US" dirty="0"/>
              <a:t>There are four primary biotransformation functions.</a:t>
            </a:r>
          </a:p>
          <a:p>
            <a:endParaRPr lang="en-US" dirty="0"/>
          </a:p>
          <a:p>
            <a:r>
              <a:rPr lang="en-US" dirty="0"/>
              <a:t>Biotransformation</a:t>
            </a:r>
            <a:r>
              <a:rPr lang="en-US" baseline="0" dirty="0"/>
              <a:t> is a defense mechanism used to change the properties of toxic substances to detoxify and eliminate the substance.  This process may require two phases of metabolism to complete.</a:t>
            </a:r>
          </a:p>
          <a:p>
            <a:endParaRPr lang="en-US" baseline="0" dirty="0"/>
          </a:p>
          <a:p>
            <a:r>
              <a:rPr lang="en-US" b="1" baseline="0" dirty="0"/>
              <a:t>Lipophilic: toxins:</a:t>
            </a:r>
            <a:r>
              <a:rPr lang="en-US" baseline="0" dirty="0"/>
              <a:t>  These are substances that have an affinity for fat; they will dissolve in it or combine with it.  Organochlorine pesticides are examples of lipophilic compounds</a:t>
            </a:r>
          </a:p>
          <a:p>
            <a:endParaRPr lang="en-US" baseline="0" dirty="0"/>
          </a:p>
          <a:p>
            <a:r>
              <a:rPr lang="en-US" b="1" u="sng" baseline="0" dirty="0" err="1"/>
              <a:t>Bioactivation</a:t>
            </a:r>
            <a:r>
              <a:rPr lang="en-US" b="1" u="sng" baseline="0" dirty="0"/>
              <a:t>:</a:t>
            </a:r>
            <a:r>
              <a:rPr lang="en-US" baseline="0" dirty="0"/>
              <a:t>  This is a condition where the metabolite of a substance is toxic and may result in some adverse effect.</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56</a:t>
            </a:fld>
            <a:endParaRPr lang="en-US"/>
          </a:p>
        </p:txBody>
      </p:sp>
    </p:spTree>
    <p:extLst>
      <p:ext uri="{BB962C8B-B14F-4D97-AF65-F5344CB8AC3E}">
        <p14:creationId xmlns:p14="http://schemas.microsoft.com/office/powerpoint/2010/main" val="346356126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Pathways of Elimination:</a:t>
            </a:r>
            <a:r>
              <a:rPr lang="en-US" baseline="0" dirty="0"/>
              <a:t>  </a:t>
            </a:r>
            <a:r>
              <a:rPr lang="en-US" dirty="0"/>
              <a:t>Substances that are absorbed</a:t>
            </a:r>
            <a:r>
              <a:rPr lang="en-US" baseline="0" dirty="0"/>
              <a:t> into the body and their metabolites are generally eliminated from the body through three common pathways, urine, feces, and exhaled air; other minor pathways include sweat or breastmilk.  Substances may be eliminated via multiple pathways. </a:t>
            </a:r>
          </a:p>
          <a:p>
            <a:endParaRPr lang="en-US" baseline="0" dirty="0"/>
          </a:p>
          <a:p>
            <a:r>
              <a:rPr lang="en-US" b="1" u="sng" baseline="0" dirty="0"/>
              <a:t>Urine:</a:t>
            </a:r>
            <a:r>
              <a:rPr lang="en-US" baseline="0" dirty="0"/>
              <a:t>  The kidneys are the primary route of excretion of toxicants from the body.  Several processes in the kidneys filter and concentrate contaminants, which are then eliminated with urine.  This pathway is used by many organic solvents, such as toluene.</a:t>
            </a:r>
          </a:p>
          <a:p>
            <a:endParaRPr lang="en-US" baseline="0" dirty="0"/>
          </a:p>
          <a:p>
            <a:r>
              <a:rPr lang="en-US" b="1" u="sng" dirty="0"/>
              <a:t>Fecal</a:t>
            </a:r>
            <a:r>
              <a:rPr lang="en-US" b="1" u="sng" baseline="0" dirty="0"/>
              <a:t> Excretion:</a:t>
            </a:r>
            <a:r>
              <a:rPr lang="en-US" baseline="0" dirty="0"/>
              <a:t>  Toxins are excreted by the liver into the gastro-intestinal (GI) tract and eliminated with dietary waste.  Heavy metals, such as arsenic, lead, and mercury are eliminated through this pathway.</a:t>
            </a:r>
          </a:p>
          <a:p>
            <a:endParaRPr lang="en-US" baseline="0" dirty="0"/>
          </a:p>
          <a:p>
            <a:r>
              <a:rPr lang="en-US" b="1" u="sng" dirty="0"/>
              <a:t>Exhaled air:</a:t>
            </a:r>
            <a:r>
              <a:rPr lang="en-US" baseline="0" dirty="0"/>
              <a:t>  This pathway is the primary method of eliminating toxicants that exist in a gaseous phase in the blood.  The blood gasses are passively diffused from the blood to the alveolar cells and to the lung airspaces and leave the body though exhaled air.  Substances such as ethyl alcohol and organic solvents may be eliminated through this pathway.</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57</a:t>
            </a:fld>
            <a:endParaRPr lang="en-US"/>
          </a:p>
        </p:txBody>
      </p:sp>
    </p:spTree>
    <p:extLst>
      <p:ext uri="{BB962C8B-B14F-4D97-AF65-F5344CB8AC3E}">
        <p14:creationId xmlns:p14="http://schemas.microsoft.com/office/powerpoint/2010/main" val="372323824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Target Organ Systems:</a:t>
            </a:r>
            <a:r>
              <a:rPr lang="en-US" dirty="0"/>
              <a:t>  Once </a:t>
            </a:r>
            <a:r>
              <a:rPr lang="en-US" baseline="0" dirty="0"/>
              <a:t>potentially harmful materials enter the body through one of the routes of exposure, they are distributed throughout the body via the circulatory system (blood).  This includes a specific site or sites where specific substances produce damage.   Some substances have an affinity for and cause damages to only one organ system, while other substances may cause damage to multiple organ systems.  As small quantities of contaminants enter the body, they may be metabolized and eliminated before an adverse health effect is manifested.  However, when large acute doses or chronic exposures occur, the body may not be able to “keep up” with the introduction of hazardous substances and the “overexposure” may lead to adverse effects.  Occupational exposure limits are, in part, intended to keep workers from receiving an exposure that may overwhelm their body.</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58</a:t>
            </a:fld>
            <a:endParaRPr lang="en-US"/>
          </a:p>
        </p:txBody>
      </p:sp>
    </p:spTree>
    <p:extLst>
      <p:ext uri="{BB962C8B-B14F-4D97-AF65-F5344CB8AC3E}">
        <p14:creationId xmlns:p14="http://schemas.microsoft.com/office/powerpoint/2010/main" val="338925986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Occupational exposures:</a:t>
            </a:r>
            <a:r>
              <a:rPr lang="en-US" dirty="0"/>
              <a:t>  Many workers are exposed</a:t>
            </a:r>
            <a:r>
              <a:rPr lang="en-US" baseline="0" dirty="0"/>
              <a:t> to toxic substances while at work and in most cases, this exposure does not constitute a significant risk.</a:t>
            </a:r>
          </a:p>
          <a:p>
            <a:endParaRPr lang="en-US" baseline="0" dirty="0"/>
          </a:p>
          <a:p>
            <a:r>
              <a:rPr lang="en-US" b="1" u="sng" baseline="0" dirty="0"/>
              <a:t>Natural defenses:</a:t>
            </a:r>
            <a:r>
              <a:rPr lang="en-US" baseline="0" dirty="0"/>
              <a:t>  </a:t>
            </a:r>
            <a:r>
              <a:rPr lang="en-US" dirty="0"/>
              <a:t>The human body is capable of transforming/detoxifying and eliminating toxic substances that enter our</a:t>
            </a:r>
            <a:r>
              <a:rPr lang="en-US" baseline="0" dirty="0"/>
              <a:t> bodies through occupational and non-occupational exposures.  However, when the exposure becomes too great, the substance can overwhelm the bodies systems and adverse effects may manifest in the individual.  </a:t>
            </a:r>
          </a:p>
          <a:p>
            <a:endParaRPr lang="en-US" baseline="0" dirty="0"/>
          </a:p>
          <a:p>
            <a:r>
              <a:rPr lang="en-US" b="1" u="sng" baseline="0" dirty="0"/>
              <a:t>Occupational Exposure Limits:</a:t>
            </a:r>
            <a:r>
              <a:rPr lang="en-US" baseline="0" dirty="0"/>
              <a:t>  OSHA and other organizations have developed occupational exposure level guidelines that offer some guidance as to exposure levels that are “safe” for most workers.  However, it should always be remembered, these guidelines are not a defined line between “safe” and “unsafe”.  </a:t>
            </a:r>
          </a:p>
          <a:p>
            <a:endParaRPr lang="en-US" baseline="0" dirty="0"/>
          </a:p>
          <a:p>
            <a:r>
              <a:rPr lang="en-US" b="1" u="sng" baseline="0" dirty="0"/>
              <a:t>Controlling exposures:</a:t>
            </a:r>
            <a:r>
              <a:rPr lang="en-US" baseline="0" dirty="0"/>
              <a:t>  The company and the workers should do their parts to keep all exposures to the lowest levels, feasibly possible, through the use of engineering and administrative controls, and personal protective equipment.  Additionally, a robust hazard communication training program can provide workers with knowledge they need to actively participate in protecting themselves from hazardous substances and contributing to the companies overall safety program. </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59</a:t>
            </a:fld>
            <a:endParaRPr lang="en-US"/>
          </a:p>
        </p:txBody>
      </p:sp>
    </p:spTree>
    <p:extLst>
      <p:ext uri="{BB962C8B-B14F-4D97-AF65-F5344CB8AC3E}">
        <p14:creationId xmlns:p14="http://schemas.microsoft.com/office/powerpoint/2010/main" val="3006162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defTabSz="988276">
              <a:lnSpc>
                <a:spcPct val="90000"/>
              </a:lnSpc>
              <a:defRPr/>
            </a:pPr>
            <a:r>
              <a:rPr lang="en-US" dirty="0">
                <a:latin typeface="+mj-lt"/>
              </a:rPr>
              <a:t>Workers may file a complaint with OSHA if the employer retaliates by taking unfavorable personnel action against them because workers are engaged in </a:t>
            </a:r>
            <a:r>
              <a:rPr lang="en-US" b="1" dirty="0">
                <a:latin typeface="+mj-lt"/>
              </a:rPr>
              <a:t>protected activity </a:t>
            </a:r>
            <a:r>
              <a:rPr lang="en-US" dirty="0">
                <a:latin typeface="+mj-lt"/>
              </a:rPr>
              <a:t>relating to workplace safety or health.  OSHA enforces whistleblower statutes for 25 regulations, including: asbestos in schools, commercial motor carrier, consumer product, environmental, food safety, health insurance reform, nuclear, pipeline, public transportation agency, and motor vehicle safety. </a:t>
            </a:r>
          </a:p>
          <a:p>
            <a:pPr algn="just" eaLnBrk="1" hangingPunct="1">
              <a:lnSpc>
                <a:spcPct val="90000"/>
              </a:lnSpc>
            </a:pPr>
            <a:endParaRPr lang="en-US" altLang="en-US" b="1" dirty="0">
              <a:solidFill>
                <a:schemeClr val="tx2"/>
              </a:solidFill>
              <a:latin typeface="+mj-lt"/>
              <a:ea typeface="ＭＳ Ｐゴシック" panose="020B0600070205080204" pitchFamily="34" charset="-128"/>
            </a:endParaRPr>
          </a:p>
          <a:p>
            <a:pPr algn="just" eaLnBrk="1" hangingPunct="1">
              <a:lnSpc>
                <a:spcPct val="90000"/>
              </a:lnSpc>
            </a:pPr>
            <a:r>
              <a:rPr lang="en-US" altLang="en-US" b="1" dirty="0">
                <a:latin typeface="+mj-lt"/>
                <a:ea typeface="ＭＳ Ｐゴシック" panose="020B0600070205080204" pitchFamily="34" charset="-128"/>
              </a:rPr>
              <a:t>Employers cannot punish workers in any way for:</a:t>
            </a:r>
          </a:p>
          <a:p>
            <a:pPr lvl="1" algn="just" eaLnBrk="1" hangingPunct="1">
              <a:lnSpc>
                <a:spcPct val="90000"/>
              </a:lnSpc>
              <a:buFontTx/>
              <a:buChar char="•"/>
            </a:pPr>
            <a:r>
              <a:rPr lang="en-US" altLang="en-US" dirty="0">
                <a:latin typeface="+mj-lt"/>
                <a:ea typeface="ＭＳ Ｐゴシック" panose="020B0600070205080204" pitchFamily="34" charset="-128"/>
              </a:rPr>
              <a:t> Reporting an injury or illness;</a:t>
            </a:r>
          </a:p>
          <a:p>
            <a:pPr lvl="1" algn="just" eaLnBrk="1" hangingPunct="1">
              <a:lnSpc>
                <a:spcPct val="90000"/>
              </a:lnSpc>
              <a:buFontTx/>
              <a:buChar char="•"/>
            </a:pPr>
            <a:r>
              <a:rPr lang="en-US" altLang="en-US" dirty="0">
                <a:latin typeface="+mj-lt"/>
                <a:ea typeface="ＭＳ Ｐゴシック" panose="020B0600070205080204" pitchFamily="34" charset="-128"/>
              </a:rPr>
              <a:t> Complaining to your employer, union, OSHA or other agencies about safety and health problems;</a:t>
            </a:r>
          </a:p>
          <a:p>
            <a:pPr lvl="1" algn="just" eaLnBrk="1" hangingPunct="1">
              <a:lnSpc>
                <a:spcPct val="90000"/>
              </a:lnSpc>
              <a:buFontTx/>
              <a:buChar char="•"/>
            </a:pPr>
            <a:r>
              <a:rPr lang="en-US" altLang="en-US" dirty="0">
                <a:latin typeface="+mj-lt"/>
                <a:ea typeface="ＭＳ Ｐゴシック" panose="020B0600070205080204" pitchFamily="34" charset="-128"/>
              </a:rPr>
              <a:t> Filing safety and health grievances;</a:t>
            </a:r>
          </a:p>
          <a:p>
            <a:pPr lvl="1" algn="just" eaLnBrk="1" hangingPunct="1">
              <a:lnSpc>
                <a:spcPct val="90000"/>
              </a:lnSpc>
              <a:buFontTx/>
              <a:buChar char="•"/>
            </a:pPr>
            <a:r>
              <a:rPr lang="en-US" altLang="en-US" dirty="0">
                <a:latin typeface="+mj-lt"/>
                <a:ea typeface="ＭＳ Ｐゴシック" panose="020B0600070205080204" pitchFamily="34" charset="-128"/>
              </a:rPr>
              <a:t> Participating in safety and health committees; or</a:t>
            </a:r>
          </a:p>
          <a:p>
            <a:pPr lvl="1" algn="just" eaLnBrk="1" hangingPunct="1">
              <a:lnSpc>
                <a:spcPct val="90000"/>
              </a:lnSpc>
              <a:buFontTx/>
              <a:buChar char="•"/>
            </a:pPr>
            <a:r>
              <a:rPr lang="en-US" altLang="en-US" dirty="0">
                <a:latin typeface="+mj-lt"/>
                <a:ea typeface="ＭＳ Ｐゴシック" panose="020B0600070205080204" pitchFamily="34" charset="-128"/>
              </a:rPr>
              <a:t> Participating in OSHA inspections and other OSHA-related activities</a:t>
            </a:r>
            <a:r>
              <a:rPr lang="en-US" altLang="en-US" dirty="0">
                <a:solidFill>
                  <a:schemeClr val="tx2"/>
                </a:solidFill>
                <a:latin typeface="+mj-lt"/>
                <a:ea typeface="ＭＳ Ｐゴシック" panose="020B0600070205080204" pitchFamily="34" charset="-128"/>
              </a:rPr>
              <a:t>.</a:t>
            </a:r>
            <a:endParaRPr lang="en-US" dirty="0">
              <a:latin typeface="+mj-lt"/>
              <a:ea typeface="ＭＳ Ｐゴシック" charset="-128"/>
              <a:cs typeface="ＭＳ Ｐゴシック" charset="-128"/>
            </a:endParaRPr>
          </a:p>
          <a:p>
            <a:pPr algn="just" defTabSz="988276">
              <a:lnSpc>
                <a:spcPct val="90000"/>
              </a:lnSpc>
              <a:defRPr/>
            </a:pPr>
            <a:endParaRPr lang="en-US" dirty="0">
              <a:latin typeface="+mj-lt"/>
              <a:ea typeface="ＭＳ Ｐゴシック" charset="-128"/>
              <a:cs typeface="ＭＳ Ｐゴシック" charset="-128"/>
            </a:endParaRPr>
          </a:p>
          <a:p>
            <a:pPr algn="just" defTabSz="988276">
              <a:lnSpc>
                <a:spcPct val="90000"/>
              </a:lnSpc>
              <a:defRPr/>
            </a:pPr>
            <a:r>
              <a:rPr lang="en-US" dirty="0">
                <a:latin typeface="+mj-lt"/>
                <a:ea typeface="ＭＳ Ｐゴシック" charset="-128"/>
                <a:cs typeface="ＭＳ Ｐゴシック" charset="-128"/>
              </a:rPr>
              <a:t>If it is believed that the employer retaliated against the worker because of exercising his/her legal rights as an employee, the worker must contact OSHA as soon as possible. The complaints must be filed within the legal time limits. An employee can file a complaint with OSHA by visiting or calling the local OSHA office or sending a written complaint to the closest OSHA regional or area office. Written complaints may be filed by facsimile, electronic communication, hand delivery during business hours,</a:t>
            </a:r>
            <a:r>
              <a:rPr lang="tr-TR" dirty="0">
                <a:latin typeface="+mj-lt"/>
                <a:ea typeface="ＭＳ Ｐゴシック" charset="-128"/>
                <a:cs typeface="ＭＳ Ｐゴシック" charset="-128"/>
              </a:rPr>
              <a:t> </a:t>
            </a:r>
            <a:r>
              <a:rPr lang="en-US" dirty="0">
                <a:latin typeface="+mj-lt"/>
                <a:ea typeface="ＭＳ Ｐゴシック" charset="-128"/>
                <a:cs typeface="ＭＳ Ｐゴシック" charset="-128"/>
              </a:rPr>
              <a:t>U.S.</a:t>
            </a:r>
            <a:r>
              <a:rPr lang="tr-TR" dirty="0">
                <a:latin typeface="+mj-lt"/>
                <a:ea typeface="ＭＳ Ｐゴシック" charset="-128"/>
                <a:cs typeface="ＭＳ Ｐゴシック" charset="-128"/>
              </a:rPr>
              <a:t> </a:t>
            </a:r>
            <a:r>
              <a:rPr lang="en-US" dirty="0">
                <a:latin typeface="+mj-lt"/>
                <a:ea typeface="ＭＳ Ｐゴシック" charset="-128"/>
                <a:cs typeface="ＭＳ Ｐゴシック" charset="-128"/>
              </a:rPr>
              <a:t>mail (confirmation services recommended), or another third-party commercial carrier.  If a worker is fired, demoted, transferred or discriminated against in any way for using his/her rights under the law, he/she </a:t>
            </a:r>
            <a:r>
              <a:rPr lang="en-US" b="1" u="sng" dirty="0">
                <a:latin typeface="+mj-lt"/>
                <a:ea typeface="ＭＳ Ｐゴシック" charset="-128"/>
                <a:cs typeface="ＭＳ Ｐゴシック" charset="-128"/>
              </a:rPr>
              <a:t>must file a complaint with OSHA within calendar 30 days</a:t>
            </a:r>
            <a:r>
              <a:rPr lang="en-US" b="0" u="none" dirty="0">
                <a:latin typeface="+mj-lt"/>
                <a:ea typeface="ＭＳ Ｐゴシック" charset="-128"/>
                <a:cs typeface="ＭＳ Ｐゴシック" charset="-128"/>
              </a:rPr>
              <a:t> for OSHA to take the case.</a:t>
            </a:r>
          </a:p>
        </p:txBody>
      </p:sp>
      <p:sp>
        <p:nvSpPr>
          <p:cNvPr id="4" name="Slide Number Placeholder 3"/>
          <p:cNvSpPr>
            <a:spLocks noGrp="1"/>
          </p:cNvSpPr>
          <p:nvPr>
            <p:ph type="sldNum" sz="quarter" idx="10"/>
          </p:nvPr>
        </p:nvSpPr>
        <p:spPr/>
        <p:txBody>
          <a:bodyPr/>
          <a:lstStyle/>
          <a:p>
            <a:fld id="{3B1D492B-E9D3-BB44-9E0F-2301FD336AA1}" type="slidenum">
              <a:rPr lang="en-US" smtClean="0"/>
              <a:t>6</a:t>
            </a:fld>
            <a:endParaRPr lang="en-US"/>
          </a:p>
        </p:txBody>
      </p:sp>
    </p:spTree>
    <p:extLst>
      <p:ext uri="{BB962C8B-B14F-4D97-AF65-F5344CB8AC3E}">
        <p14:creationId xmlns:p14="http://schemas.microsoft.com/office/powerpoint/2010/main" val="2519209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a:t>
            </a:r>
            <a:r>
              <a:rPr lang="en-US" dirty="0"/>
              <a:t>  The purpose of this presentation is to provide support information to go along a site-specific hazard</a:t>
            </a:r>
            <a:r>
              <a:rPr lang="en-US" baseline="0" dirty="0"/>
              <a:t> communication training program.  It is </a:t>
            </a:r>
            <a:r>
              <a:rPr lang="en-US" u="sng" baseline="0" dirty="0"/>
              <a:t>not intended</a:t>
            </a:r>
            <a:r>
              <a:rPr lang="en-US" baseline="0" dirty="0"/>
              <a:t> to be a replacement for a site-specific training program.</a:t>
            </a:r>
          </a:p>
          <a:p>
            <a:endParaRPr lang="en-US" baseline="0" dirty="0"/>
          </a:p>
          <a:p>
            <a:r>
              <a:rPr lang="en-US" b="1" baseline="0" dirty="0"/>
              <a:t>Scope:</a:t>
            </a:r>
            <a:r>
              <a:rPr lang="en-US" baseline="0" dirty="0"/>
              <a:t>  The primary focus of this presentation is occupational health.  The presentation will define and discuss common terminology used in occupational health standards, and the concepts that are incorporated into the development of many of the occupational health standards.  However, it will focus primarily on hazard communication training, and specifically terminology commonly associated with Safety Data Sheets (Sections 2,4, 8 and 11).</a:t>
            </a:r>
          </a:p>
          <a:p>
            <a:endParaRPr lang="en-US" baseline="0" dirty="0"/>
          </a:p>
          <a:p>
            <a:r>
              <a:rPr lang="en-US" b="1" baseline="0" dirty="0"/>
              <a:t>Presentation Format:</a:t>
            </a:r>
            <a:r>
              <a:rPr lang="en-US" baseline="0" dirty="0"/>
              <a:t>  The presentation has two distinct parts.  Part 1 will cover occupational health terminology found in specific sections of safety data sheets, and Part 2 will cover principles of toxicology and </a:t>
            </a:r>
            <a:r>
              <a:rPr lang="en-US" baseline="0" dirty="0" err="1"/>
              <a:t>toxicokenetics</a:t>
            </a:r>
            <a:r>
              <a:rPr lang="en-US" baseline="0" dirty="0"/>
              <a:t>.</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7</a:t>
            </a:fld>
            <a:endParaRPr lang="en-US"/>
          </a:p>
        </p:txBody>
      </p:sp>
    </p:spTree>
    <p:extLst>
      <p:ext uri="{BB962C8B-B14F-4D97-AF65-F5344CB8AC3E}">
        <p14:creationId xmlns:p14="http://schemas.microsoft.com/office/powerpoint/2010/main" val="184829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 1 of the presentations will focus on the Safety</a:t>
            </a:r>
            <a:r>
              <a:rPr lang="en-US" baseline="0" dirty="0"/>
              <a:t> Data Sheet (SDS) and sections having terminology more specific to occupational health (industrial hygiene).  This part will begin with a brief discussion regarding the layout of 29 CFR 1910 Subparts and standards, then, a brief refresher of the Hazard Communication Standard (1910.1200).  A more detailed discussion of Safety Data Sheets will follow, with special emphasis on those sections that tend to use terminology particular to occupational health.</a:t>
            </a:r>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8</a:t>
            </a:fld>
            <a:endParaRPr lang="en-US"/>
          </a:p>
        </p:txBody>
      </p:sp>
    </p:spTree>
    <p:extLst>
      <p:ext uri="{BB962C8B-B14F-4D97-AF65-F5344CB8AC3E}">
        <p14:creationId xmlns:p14="http://schemas.microsoft.com/office/powerpoint/2010/main" val="1178108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brief introduction</a:t>
            </a:r>
            <a:r>
              <a:rPr lang="en-US" baseline="0" dirty="0"/>
              <a:t> to OSHA:  </a:t>
            </a:r>
            <a:r>
              <a:rPr lang="en-US" dirty="0"/>
              <a:t>In 1970, the U.S. Congressed</a:t>
            </a:r>
            <a:r>
              <a:rPr lang="en-US" baseline="0" dirty="0"/>
              <a:t> passed the Williams-</a:t>
            </a:r>
            <a:r>
              <a:rPr lang="en-US" baseline="0" dirty="0" err="1"/>
              <a:t>Steiger</a:t>
            </a:r>
            <a:r>
              <a:rPr lang="en-US" baseline="0" dirty="0"/>
              <a:t> Occupational Safety and Health Act (</a:t>
            </a:r>
            <a:r>
              <a:rPr lang="en-US" baseline="0" dirty="0" err="1"/>
              <a:t>OSHAct</a:t>
            </a:r>
            <a:r>
              <a:rPr lang="en-US" baseline="0" dirty="0"/>
              <a:t>).  The purpose of the act was to protect the safety and health of the American work force.  The act called for the creation of the Occupational Safety and Health Administration (OSHA) and the development standards (laws) to protect workers.  Additionally, numerous services have been developed, such as OSHA’s consultative services and training services to help businesses protect their employees.</a:t>
            </a:r>
          </a:p>
          <a:p>
            <a:endParaRPr lang="en-US" baseline="0" dirty="0"/>
          </a:p>
          <a:p>
            <a:r>
              <a:rPr lang="en-US" dirty="0"/>
              <a:t>29 CFR 1910:  OSHA standard (laws) are published</a:t>
            </a:r>
            <a:r>
              <a:rPr lang="en-US" baseline="0" dirty="0"/>
              <a:t> in Title 29 of the Code of Federal Regulations (CFR).  Title 29 contains all Department of Labor regulations.  Part “1910” are the Occupational Safety and Health regulations.  1910 is divided into numerous subparts that contain standards covering similar topics.  For example, Subpart D is Walking-Working Surfaces; Subpart G: Occupational Health and Environmental Control; Subpart L: Fire Protection; Subpart O: Machinery and Machine Guarding; and Subpart Z: Toxic and Hazardous Substances.</a:t>
            </a:r>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3B1D492B-E9D3-BB44-9E0F-2301FD336AA1}" type="slidenum">
              <a:rPr lang="en-US" smtClean="0"/>
              <a:t>9</a:t>
            </a:fld>
            <a:endParaRPr lang="en-US"/>
          </a:p>
        </p:txBody>
      </p:sp>
    </p:spTree>
    <p:extLst>
      <p:ext uri="{BB962C8B-B14F-4D97-AF65-F5344CB8AC3E}">
        <p14:creationId xmlns:p14="http://schemas.microsoft.com/office/powerpoint/2010/main" val="28181776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Times New Roman"/>
                <a:cs typeface="Times New Roman"/>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latin typeface="Times New Roman"/>
                <a:cs typeface="Times New Roman"/>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BE3B7164-C9CB-4D44-8627-0EFA3960F823}"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6F359-4006-384A-A077-8C411FC9A495}" type="slidenum">
              <a:rPr lang="en-US" smtClean="0"/>
              <a:t>‹#›</a:t>
            </a:fld>
            <a:endParaRPr lang="en-US"/>
          </a:p>
        </p:txBody>
      </p:sp>
      <p:sp>
        <p:nvSpPr>
          <p:cNvPr id="8" name="Rectangle 7"/>
          <p:cNvSpPr/>
          <p:nvPr userDrawn="1"/>
        </p:nvSpPr>
        <p:spPr>
          <a:xfrm>
            <a:off x="4479666" y="3244334"/>
            <a:ext cx="1877989" cy="646331"/>
          </a:xfrm>
          <a:prstGeom prst="rect">
            <a:avLst/>
          </a:prstGeom>
        </p:spPr>
        <p:txBody>
          <a:bodyPr wrap="square">
            <a:spAutoFit/>
          </a:bodyPr>
          <a:lstStyle/>
          <a:p>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10" name="Rectangle 9"/>
          <p:cNvSpPr/>
          <p:nvPr userDrawn="1"/>
        </p:nvSpPr>
        <p:spPr>
          <a:xfrm>
            <a:off x="4479667" y="3244334"/>
            <a:ext cx="184666" cy="369332"/>
          </a:xfrm>
          <a:prstGeom prst="rect">
            <a:avLst/>
          </a:prstGeom>
        </p:spPr>
        <p:txBody>
          <a:bodyPr wrap="none">
            <a:spAutoFit/>
          </a:bodyPr>
          <a:lstStyle/>
          <a:p>
            <a:r>
              <a:rPr lang="en-US" sz="1800" kern="1200" dirty="0">
                <a:solidFill>
                  <a:schemeClr val="tx1"/>
                </a:solidFill>
                <a:latin typeface="+mn-lt"/>
                <a:ea typeface="+mn-ea"/>
                <a:cs typeface="+mn-cs"/>
              </a:rPr>
              <a:t>  </a:t>
            </a:r>
            <a:endParaRPr lang="en-US" dirty="0"/>
          </a:p>
        </p:txBody>
      </p:sp>
      <p:pic>
        <p:nvPicPr>
          <p:cNvPr id="11" name="Picture 10" descr="Image depicts the academic emblem for the University of Louisiane @ Monroe" title="ULM Emblem"/>
          <p:cNvPicPr>
            <a:picLocks noChangeAspect="1"/>
          </p:cNvPicPr>
          <p:nvPr userDrawn="1"/>
        </p:nvPicPr>
        <p:blipFill>
          <a:blip r:embed="rId2"/>
          <a:stretch>
            <a:fillRect/>
          </a:stretch>
        </p:blipFill>
        <p:spPr>
          <a:xfrm>
            <a:off x="45905" y="116864"/>
            <a:ext cx="1785037" cy="1785037"/>
          </a:xfrm>
          <a:prstGeom prst="rect">
            <a:avLst/>
          </a:prstGeom>
        </p:spPr>
      </p:pic>
      <p:sp>
        <p:nvSpPr>
          <p:cNvPr id="12" name="TextBox 11"/>
          <p:cNvSpPr txBox="1"/>
          <p:nvPr userDrawn="1"/>
        </p:nvSpPr>
        <p:spPr>
          <a:xfrm>
            <a:off x="1897970" y="521995"/>
            <a:ext cx="6560230" cy="1015663"/>
          </a:xfrm>
          <a:prstGeom prst="rect">
            <a:avLst/>
          </a:prstGeom>
          <a:noFill/>
        </p:spPr>
        <p:txBody>
          <a:bodyPr wrap="square" rtlCol="0">
            <a:spAutoFit/>
          </a:bodyPr>
          <a:lstStyle/>
          <a:p>
            <a:r>
              <a:rPr lang="en-US" sz="2000" b="1" dirty="0">
                <a:solidFill>
                  <a:schemeClr val="accent2">
                    <a:lumMod val="75000"/>
                  </a:schemeClr>
                </a:solidFill>
                <a:latin typeface="Times New Roman"/>
                <a:cs typeface="Times New Roman"/>
              </a:rPr>
              <a:t>College of Pharmacy</a:t>
            </a:r>
          </a:p>
          <a:p>
            <a:r>
              <a:rPr lang="en-US" sz="2000" b="1" dirty="0">
                <a:solidFill>
                  <a:schemeClr val="accent2">
                    <a:lumMod val="75000"/>
                  </a:schemeClr>
                </a:solidFill>
                <a:latin typeface="Times New Roman"/>
                <a:cs typeface="Times New Roman"/>
              </a:rPr>
              <a:t>School of Basic Pharmaceutical</a:t>
            </a:r>
            <a:r>
              <a:rPr lang="en-US" sz="2000" b="1" baseline="0" dirty="0">
                <a:solidFill>
                  <a:schemeClr val="accent2">
                    <a:lumMod val="75000"/>
                  </a:schemeClr>
                </a:solidFill>
                <a:latin typeface="Times New Roman"/>
                <a:cs typeface="Times New Roman"/>
              </a:rPr>
              <a:t> and Toxicological Sciences</a:t>
            </a:r>
          </a:p>
          <a:p>
            <a:r>
              <a:rPr lang="en-US" sz="2000" b="1" baseline="0" dirty="0">
                <a:solidFill>
                  <a:schemeClr val="accent2">
                    <a:lumMod val="75000"/>
                  </a:schemeClr>
                </a:solidFill>
                <a:latin typeface="Times New Roman"/>
                <a:cs typeface="Times New Roman"/>
              </a:rPr>
              <a:t>Undergraduate Toxicology Program</a:t>
            </a:r>
            <a:r>
              <a:rPr lang="en-US" sz="2000" b="1" baseline="0" dirty="0">
                <a:latin typeface="Times New Roman"/>
                <a:cs typeface="Times New Roman"/>
              </a:rPr>
              <a:t> </a:t>
            </a:r>
            <a:endParaRPr lang="en-US" sz="2000" b="1" dirty="0">
              <a:latin typeface="Times New Roman"/>
              <a:cs typeface="Times New Roman"/>
            </a:endParaRPr>
          </a:p>
        </p:txBody>
      </p:sp>
    </p:spTree>
    <p:extLst>
      <p:ext uri="{BB962C8B-B14F-4D97-AF65-F5344CB8AC3E}">
        <p14:creationId xmlns:p14="http://schemas.microsoft.com/office/powerpoint/2010/main" val="4136971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3B7164-C9CB-4D44-8627-0EFA3960F823}"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6F359-4006-384A-A077-8C411FC9A495}" type="slidenum">
              <a:rPr lang="en-US" smtClean="0"/>
              <a:t>‹#›</a:t>
            </a:fld>
            <a:endParaRPr lang="en-US"/>
          </a:p>
        </p:txBody>
      </p:sp>
    </p:spTree>
    <p:extLst>
      <p:ext uri="{BB962C8B-B14F-4D97-AF65-F5344CB8AC3E}">
        <p14:creationId xmlns:p14="http://schemas.microsoft.com/office/powerpoint/2010/main" val="1516028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3B7164-C9CB-4D44-8627-0EFA3960F823}"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6F359-4006-384A-A077-8C411FC9A495}" type="slidenum">
              <a:rPr lang="en-US" smtClean="0"/>
              <a:t>‹#›</a:t>
            </a:fld>
            <a:endParaRPr lang="en-US"/>
          </a:p>
        </p:txBody>
      </p:sp>
    </p:spTree>
    <p:extLst>
      <p:ext uri="{BB962C8B-B14F-4D97-AF65-F5344CB8AC3E}">
        <p14:creationId xmlns:p14="http://schemas.microsoft.com/office/powerpoint/2010/main" val="3515781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a:cs typeface="Times New Roman"/>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Times New Roman"/>
                <a:cs typeface="Times New Roman"/>
              </a:defRPr>
            </a:lvl1pPr>
            <a:lvl2pPr>
              <a:defRPr>
                <a:latin typeface="Times New Roman"/>
                <a:cs typeface="Times New Roman"/>
              </a:defRPr>
            </a:lvl2pPr>
            <a:lvl3pPr>
              <a:defRPr>
                <a:latin typeface="Times New Roman"/>
                <a:cs typeface="Times New Roman"/>
              </a:defRPr>
            </a:lvl3pPr>
            <a:lvl4pPr>
              <a:defRPr>
                <a:latin typeface="Times New Roman"/>
                <a:cs typeface="Times New Roman"/>
              </a:defRPr>
            </a:lvl4pPr>
            <a:lvl5pPr>
              <a:defRPr>
                <a:latin typeface="Times New Roman"/>
                <a:cs typeface="Times New Roman"/>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E3B7164-C9CB-4D44-8627-0EFA3960F823}"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6F359-4006-384A-A077-8C411FC9A495}" type="slidenum">
              <a:rPr lang="en-US" smtClean="0"/>
              <a:t>‹#›</a:t>
            </a:fld>
            <a:endParaRPr lang="en-US"/>
          </a:p>
        </p:txBody>
      </p:sp>
      <p:sp>
        <p:nvSpPr>
          <p:cNvPr id="8" name="TextBox 7"/>
          <p:cNvSpPr txBox="1"/>
          <p:nvPr userDrawn="1"/>
        </p:nvSpPr>
        <p:spPr>
          <a:xfrm>
            <a:off x="1304858" y="6239152"/>
            <a:ext cx="6560230" cy="369332"/>
          </a:xfrm>
          <a:prstGeom prst="rect">
            <a:avLst/>
          </a:prstGeom>
          <a:noFill/>
        </p:spPr>
        <p:txBody>
          <a:bodyPr wrap="square" rtlCol="0">
            <a:spAutoFit/>
          </a:bodyPr>
          <a:lstStyle/>
          <a:p>
            <a:r>
              <a:rPr lang="en-US" sz="900" b="1" dirty="0">
                <a:solidFill>
                  <a:schemeClr val="accent2">
                    <a:lumMod val="75000"/>
                  </a:schemeClr>
                </a:solidFill>
                <a:latin typeface="Times New Roman"/>
                <a:cs typeface="Times New Roman"/>
              </a:rPr>
              <a:t>School of Basic Pharmaceutical</a:t>
            </a:r>
            <a:r>
              <a:rPr lang="en-US" sz="900" b="1" baseline="0" dirty="0">
                <a:solidFill>
                  <a:schemeClr val="accent2">
                    <a:lumMod val="75000"/>
                  </a:schemeClr>
                </a:solidFill>
                <a:latin typeface="Times New Roman"/>
                <a:cs typeface="Times New Roman"/>
              </a:rPr>
              <a:t> and Toxicological Sciences</a:t>
            </a:r>
          </a:p>
          <a:p>
            <a:r>
              <a:rPr lang="en-US" sz="900" b="1" baseline="0" dirty="0">
                <a:solidFill>
                  <a:schemeClr val="accent2">
                    <a:lumMod val="75000"/>
                  </a:schemeClr>
                </a:solidFill>
                <a:latin typeface="Times New Roman"/>
                <a:cs typeface="Times New Roman"/>
              </a:rPr>
              <a:t>Undergraduate Toxicology Program </a:t>
            </a:r>
            <a:endParaRPr lang="en-US" sz="900" b="1" dirty="0">
              <a:solidFill>
                <a:schemeClr val="accent2">
                  <a:lumMod val="75000"/>
                </a:schemeClr>
              </a:solidFill>
              <a:latin typeface="Times New Roman"/>
              <a:cs typeface="Times New Roman"/>
            </a:endParaRPr>
          </a:p>
        </p:txBody>
      </p:sp>
      <p:pic>
        <p:nvPicPr>
          <p:cNvPr id="9" name="Picture 8"/>
          <p:cNvPicPr>
            <a:picLocks noChangeAspect="1"/>
          </p:cNvPicPr>
          <p:nvPr userDrawn="1"/>
        </p:nvPicPr>
        <p:blipFill>
          <a:blip r:embed="rId2"/>
          <a:stretch>
            <a:fillRect/>
          </a:stretch>
        </p:blipFill>
        <p:spPr>
          <a:xfrm>
            <a:off x="444227" y="6126163"/>
            <a:ext cx="847658" cy="595311"/>
          </a:xfrm>
          <a:prstGeom prst="rect">
            <a:avLst/>
          </a:prstGeom>
        </p:spPr>
      </p:pic>
    </p:spTree>
    <p:extLst>
      <p:ext uri="{BB962C8B-B14F-4D97-AF65-F5344CB8AC3E}">
        <p14:creationId xmlns:p14="http://schemas.microsoft.com/office/powerpoint/2010/main" val="1274801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3B7164-C9CB-4D44-8627-0EFA3960F823}"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6F359-4006-384A-A077-8C411FC9A495}" type="slidenum">
              <a:rPr lang="en-US" smtClean="0"/>
              <a:t>‹#›</a:t>
            </a:fld>
            <a:endParaRPr lang="en-US"/>
          </a:p>
        </p:txBody>
      </p:sp>
    </p:spTree>
    <p:extLst>
      <p:ext uri="{BB962C8B-B14F-4D97-AF65-F5344CB8AC3E}">
        <p14:creationId xmlns:p14="http://schemas.microsoft.com/office/powerpoint/2010/main" val="3433218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3B7164-C9CB-4D44-8627-0EFA3960F823}"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76F359-4006-384A-A077-8C411FC9A495}" type="slidenum">
              <a:rPr lang="en-US" smtClean="0"/>
              <a:t>‹#›</a:t>
            </a:fld>
            <a:endParaRPr lang="en-US"/>
          </a:p>
        </p:txBody>
      </p:sp>
    </p:spTree>
    <p:extLst>
      <p:ext uri="{BB962C8B-B14F-4D97-AF65-F5344CB8AC3E}">
        <p14:creationId xmlns:p14="http://schemas.microsoft.com/office/powerpoint/2010/main" val="1025423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3B7164-C9CB-4D44-8627-0EFA3960F823}" type="datetimeFigureOut">
              <a:rPr lang="en-US" smtClean="0"/>
              <a:t>10/3/2022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76F359-4006-384A-A077-8C411FC9A495}" type="slidenum">
              <a:rPr lang="en-US" smtClean="0"/>
              <a:t>‹#›</a:t>
            </a:fld>
            <a:endParaRPr lang="en-US"/>
          </a:p>
        </p:txBody>
      </p:sp>
      <p:pic>
        <p:nvPicPr>
          <p:cNvPr id="10" name="Picture 9"/>
          <p:cNvPicPr>
            <a:picLocks noChangeAspect="1"/>
          </p:cNvPicPr>
          <p:nvPr userDrawn="1"/>
        </p:nvPicPr>
        <p:blipFill>
          <a:blip r:embed="rId2"/>
          <a:stretch>
            <a:fillRect/>
          </a:stretch>
        </p:blipFill>
        <p:spPr>
          <a:xfrm>
            <a:off x="436582" y="6126163"/>
            <a:ext cx="868036" cy="611997"/>
          </a:xfrm>
          <a:prstGeom prst="rect">
            <a:avLst/>
          </a:prstGeom>
        </p:spPr>
      </p:pic>
      <p:sp>
        <p:nvSpPr>
          <p:cNvPr id="12" name="TextBox 11"/>
          <p:cNvSpPr txBox="1"/>
          <p:nvPr userDrawn="1"/>
        </p:nvSpPr>
        <p:spPr>
          <a:xfrm>
            <a:off x="1304858" y="6239152"/>
            <a:ext cx="6560230" cy="369332"/>
          </a:xfrm>
          <a:prstGeom prst="rect">
            <a:avLst/>
          </a:prstGeom>
          <a:noFill/>
        </p:spPr>
        <p:txBody>
          <a:bodyPr wrap="square" rtlCol="0">
            <a:spAutoFit/>
          </a:bodyPr>
          <a:lstStyle/>
          <a:p>
            <a:r>
              <a:rPr lang="en-US" sz="900" b="1" dirty="0">
                <a:solidFill>
                  <a:schemeClr val="accent2">
                    <a:lumMod val="75000"/>
                  </a:schemeClr>
                </a:solidFill>
                <a:latin typeface="Times New Roman"/>
                <a:cs typeface="Times New Roman"/>
              </a:rPr>
              <a:t>School of Basic Pharmaceutical</a:t>
            </a:r>
            <a:r>
              <a:rPr lang="en-US" sz="900" b="1" baseline="0" dirty="0">
                <a:solidFill>
                  <a:schemeClr val="accent2">
                    <a:lumMod val="75000"/>
                  </a:schemeClr>
                </a:solidFill>
                <a:latin typeface="Times New Roman"/>
                <a:cs typeface="Times New Roman"/>
              </a:rPr>
              <a:t> and Toxicological Sciences</a:t>
            </a:r>
          </a:p>
          <a:p>
            <a:r>
              <a:rPr lang="en-US" sz="900" b="1" baseline="0" dirty="0">
                <a:solidFill>
                  <a:schemeClr val="accent2">
                    <a:lumMod val="75000"/>
                  </a:schemeClr>
                </a:solidFill>
                <a:latin typeface="Times New Roman"/>
                <a:cs typeface="Times New Roman"/>
              </a:rPr>
              <a:t>Undergraduate Toxicology Program </a:t>
            </a:r>
            <a:endParaRPr lang="en-US" sz="900" b="1" dirty="0">
              <a:solidFill>
                <a:schemeClr val="accent2">
                  <a:lumMod val="75000"/>
                </a:schemeClr>
              </a:solidFill>
              <a:latin typeface="Times New Roman"/>
              <a:cs typeface="Times New Roman"/>
            </a:endParaRPr>
          </a:p>
        </p:txBody>
      </p:sp>
    </p:spTree>
    <p:extLst>
      <p:ext uri="{BB962C8B-B14F-4D97-AF65-F5344CB8AC3E}">
        <p14:creationId xmlns:p14="http://schemas.microsoft.com/office/powerpoint/2010/main" val="3501107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3B7164-C9CB-4D44-8627-0EFA3960F823}" type="datetimeFigureOut">
              <a:rPr lang="en-US" smtClean="0"/>
              <a:t>10/3/2022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76F359-4006-384A-A077-8C411FC9A495}" type="slidenum">
              <a:rPr lang="en-US" smtClean="0"/>
              <a:t>‹#›</a:t>
            </a:fld>
            <a:endParaRPr lang="en-US"/>
          </a:p>
        </p:txBody>
      </p:sp>
    </p:spTree>
    <p:extLst>
      <p:ext uri="{BB962C8B-B14F-4D97-AF65-F5344CB8AC3E}">
        <p14:creationId xmlns:p14="http://schemas.microsoft.com/office/powerpoint/2010/main" val="3849539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3B7164-C9CB-4D44-8627-0EFA3960F823}" type="datetimeFigureOut">
              <a:rPr lang="en-US" smtClean="0"/>
              <a:t>10/3/2022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76F359-4006-384A-A077-8C411FC9A495}" type="slidenum">
              <a:rPr lang="en-US" smtClean="0"/>
              <a:t>‹#›</a:t>
            </a:fld>
            <a:endParaRPr lang="en-US"/>
          </a:p>
        </p:txBody>
      </p:sp>
    </p:spTree>
    <p:extLst>
      <p:ext uri="{BB962C8B-B14F-4D97-AF65-F5344CB8AC3E}">
        <p14:creationId xmlns:p14="http://schemas.microsoft.com/office/powerpoint/2010/main" val="1741142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3B7164-C9CB-4D44-8627-0EFA3960F823}"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76F359-4006-384A-A077-8C411FC9A495}" type="slidenum">
              <a:rPr lang="en-US" smtClean="0"/>
              <a:t>‹#›</a:t>
            </a:fld>
            <a:endParaRPr lang="en-US"/>
          </a:p>
        </p:txBody>
      </p:sp>
    </p:spTree>
    <p:extLst>
      <p:ext uri="{BB962C8B-B14F-4D97-AF65-F5344CB8AC3E}">
        <p14:creationId xmlns:p14="http://schemas.microsoft.com/office/powerpoint/2010/main" val="1346720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3B7164-C9CB-4D44-8627-0EFA3960F823}"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76F359-4006-384A-A077-8C411FC9A495}" type="slidenum">
              <a:rPr lang="en-US" smtClean="0"/>
              <a:t>‹#›</a:t>
            </a:fld>
            <a:endParaRPr lang="en-US"/>
          </a:p>
        </p:txBody>
      </p:sp>
    </p:spTree>
    <p:extLst>
      <p:ext uri="{BB962C8B-B14F-4D97-AF65-F5344CB8AC3E}">
        <p14:creationId xmlns:p14="http://schemas.microsoft.com/office/powerpoint/2010/main" val="3130913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3B7164-C9CB-4D44-8627-0EFA3960F823}" type="datetimeFigureOut">
              <a:rPr lang="en-US" smtClean="0"/>
              <a:t>10/3/2022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76F359-4006-384A-A077-8C411FC9A495}" type="slidenum">
              <a:rPr lang="en-US" smtClean="0"/>
              <a:t>‹#›</a:t>
            </a:fld>
            <a:endParaRPr lang="en-US"/>
          </a:p>
        </p:txBody>
      </p:sp>
    </p:spTree>
    <p:extLst>
      <p:ext uri="{BB962C8B-B14F-4D97-AF65-F5344CB8AC3E}">
        <p14:creationId xmlns:p14="http://schemas.microsoft.com/office/powerpoint/2010/main" val="1776156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osha.gov/laws-regs/regulations/standardnumber/1910/1910.120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osha.gov/sites/default/files/publications/OSHA3638.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title" idx="4294967295"/>
          </p:nvPr>
        </p:nvSpPr>
        <p:spPr>
          <a:xfrm>
            <a:off x="957263" y="2559050"/>
            <a:ext cx="7199312" cy="30464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200" b="1" i="0" u="none" strike="noStrike" kern="1200" cap="none" spc="0" normalizeH="0" baseline="0" noProof="0" dirty="0">
                <a:ln>
                  <a:noFill/>
                </a:ln>
                <a:solidFill>
                  <a:schemeClr val="tx1"/>
                </a:solidFill>
                <a:effectLst/>
                <a:uLnTx/>
                <a:uFillTx/>
                <a:latin typeface="Times New Roman"/>
                <a:ea typeface="+mn-ea"/>
                <a:cs typeface="Times New Roman"/>
              </a:rPr>
              <a:t>HAZARD COMMUNICATION: OCCUPATIONAL HEALTH TERMINOLOGY </a:t>
            </a:r>
          </a:p>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200" b="1" i="0" u="none" strike="noStrike" kern="1200" cap="none" spc="0" normalizeH="0" baseline="0" noProof="0" dirty="0">
                <a:ln>
                  <a:noFill/>
                </a:ln>
                <a:solidFill>
                  <a:schemeClr val="tx1"/>
                </a:solidFill>
                <a:effectLst/>
                <a:uLnTx/>
                <a:uFillTx/>
                <a:latin typeface="Times New Roman"/>
                <a:ea typeface="+mn-ea"/>
                <a:cs typeface="Times New Roman"/>
              </a:rPr>
              <a:t>AND</a:t>
            </a:r>
          </a:p>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3200" b="1" i="0" u="none" strike="noStrike" kern="1200" cap="none" spc="0" normalizeH="0" baseline="0" noProof="0" dirty="0">
                <a:ln>
                  <a:noFill/>
                </a:ln>
                <a:solidFill>
                  <a:schemeClr val="tx1"/>
                </a:solidFill>
                <a:effectLst/>
                <a:uLnTx/>
                <a:uFillTx/>
                <a:latin typeface="Times New Roman"/>
                <a:ea typeface="+mn-ea"/>
                <a:cs typeface="Times New Roman"/>
              </a:rPr>
              <a:t>CONCEPTS </a:t>
            </a:r>
          </a:p>
        </p:txBody>
      </p:sp>
    </p:spTree>
    <p:extLst>
      <p:ext uri="{BB962C8B-B14F-4D97-AF65-F5344CB8AC3E}">
        <p14:creationId xmlns:p14="http://schemas.microsoft.com/office/powerpoint/2010/main" val="3581628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Toxic and Hazardous Substances</a:t>
            </a:r>
          </a:p>
        </p:txBody>
      </p:sp>
      <p:sp>
        <p:nvSpPr>
          <p:cNvPr id="3" name="Content Placeholder 2"/>
          <p:cNvSpPr>
            <a:spLocks noGrp="1"/>
          </p:cNvSpPr>
          <p:nvPr>
            <p:ph idx="1"/>
          </p:nvPr>
        </p:nvSpPr>
        <p:spPr/>
        <p:txBody>
          <a:bodyPr>
            <a:normAutofit/>
          </a:bodyPr>
          <a:lstStyle/>
          <a:p>
            <a:r>
              <a:rPr lang="en-US" dirty="0"/>
              <a:t>29 CFR 1910; Subpart Z</a:t>
            </a:r>
          </a:p>
          <a:p>
            <a:pPr lvl="1"/>
            <a:r>
              <a:rPr lang="en-US" dirty="0"/>
              <a:t>Example standards:</a:t>
            </a:r>
          </a:p>
          <a:p>
            <a:pPr lvl="2"/>
            <a:r>
              <a:rPr lang="en-US" dirty="0"/>
              <a:t>1910.1001: Asbestos</a:t>
            </a:r>
          </a:p>
          <a:p>
            <a:pPr lvl="2"/>
            <a:r>
              <a:rPr lang="en-US" dirty="0"/>
              <a:t>1910.1025: Lead</a:t>
            </a:r>
          </a:p>
          <a:p>
            <a:pPr lvl="2"/>
            <a:r>
              <a:rPr lang="en-US" dirty="0"/>
              <a:t>1910.1000: Air Contaminants</a:t>
            </a:r>
          </a:p>
          <a:p>
            <a:pPr lvl="2"/>
            <a:r>
              <a:rPr lang="en-US" dirty="0"/>
              <a:t>1910.1200: Hazard Communication</a:t>
            </a:r>
          </a:p>
        </p:txBody>
      </p:sp>
    </p:spTree>
    <p:extLst>
      <p:ext uri="{BB962C8B-B14F-4D97-AF65-F5344CB8AC3E}">
        <p14:creationId xmlns:p14="http://schemas.microsoft.com/office/powerpoint/2010/main" val="2418271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829735"/>
          </a:xfrm>
        </p:spPr>
        <p:txBody>
          <a:bodyPr>
            <a:normAutofit fontScale="90000"/>
          </a:bodyPr>
          <a:lstStyle/>
          <a:p>
            <a:r>
              <a:rPr lang="en-US" dirty="0"/>
              <a:t>Review of</a:t>
            </a:r>
            <a:br>
              <a:rPr lang="en-US" dirty="0"/>
            </a:br>
            <a:r>
              <a:rPr lang="en-US" dirty="0"/>
              <a:t>Hazard Communication Standard</a:t>
            </a:r>
            <a:br>
              <a:rPr lang="en-US" dirty="0"/>
            </a:br>
            <a:r>
              <a:rPr lang="en-US" sz="4000" dirty="0"/>
              <a:t>(29 CFR 1910.1200)</a:t>
            </a:r>
          </a:p>
        </p:txBody>
      </p:sp>
      <p:sp>
        <p:nvSpPr>
          <p:cNvPr id="3" name="Content Placeholder 2"/>
          <p:cNvSpPr>
            <a:spLocks noGrp="1"/>
          </p:cNvSpPr>
          <p:nvPr>
            <p:ph idx="1"/>
          </p:nvPr>
        </p:nvSpPr>
        <p:spPr>
          <a:xfrm>
            <a:off x="457200" y="2517732"/>
            <a:ext cx="8229600" cy="3608431"/>
          </a:xfrm>
        </p:spPr>
        <p:txBody>
          <a:bodyPr>
            <a:normAutofit lnSpcReduction="10000"/>
          </a:bodyPr>
          <a:lstStyle/>
          <a:p>
            <a:r>
              <a:rPr lang="en-US" dirty="0"/>
              <a:t>Right-to-Know Law</a:t>
            </a:r>
          </a:p>
          <a:p>
            <a:pPr lvl="1"/>
            <a:r>
              <a:rPr lang="en-US" dirty="0"/>
              <a:t>Requirement to inform workers about potential chemical hazards in the workplace</a:t>
            </a:r>
          </a:p>
          <a:p>
            <a:r>
              <a:rPr lang="en-US" dirty="0"/>
              <a:t>Communication Methods</a:t>
            </a:r>
          </a:p>
          <a:p>
            <a:pPr lvl="1"/>
            <a:r>
              <a:rPr lang="en-US" dirty="0"/>
              <a:t>Employer Training</a:t>
            </a:r>
          </a:p>
          <a:p>
            <a:pPr lvl="1"/>
            <a:r>
              <a:rPr lang="en-US" dirty="0"/>
              <a:t>Container Labeling</a:t>
            </a:r>
          </a:p>
          <a:p>
            <a:pPr lvl="1"/>
            <a:r>
              <a:rPr lang="en-US" dirty="0"/>
              <a:t>Safety Data Sheets</a:t>
            </a:r>
          </a:p>
          <a:p>
            <a:pPr lvl="1"/>
            <a:endParaRPr lang="en-US" dirty="0"/>
          </a:p>
        </p:txBody>
      </p:sp>
    </p:spTree>
    <p:extLst>
      <p:ext uri="{BB962C8B-B14F-4D97-AF65-F5344CB8AC3E}">
        <p14:creationId xmlns:p14="http://schemas.microsoft.com/office/powerpoint/2010/main" val="109469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Globally Harmonized System</a:t>
            </a:r>
          </a:p>
        </p:txBody>
      </p:sp>
      <p:sp>
        <p:nvSpPr>
          <p:cNvPr id="3" name="Content Placeholder 2"/>
          <p:cNvSpPr>
            <a:spLocks noGrp="1"/>
          </p:cNvSpPr>
          <p:nvPr>
            <p:ph idx="1"/>
          </p:nvPr>
        </p:nvSpPr>
        <p:spPr/>
        <p:txBody>
          <a:bodyPr/>
          <a:lstStyle/>
          <a:p>
            <a:r>
              <a:rPr lang="en-US" dirty="0"/>
              <a:t>Full title: “Globally Harmonized System of Classification and Labeling of Chemicals”</a:t>
            </a:r>
          </a:p>
          <a:p>
            <a:endParaRPr lang="en-US" dirty="0"/>
          </a:p>
          <a:p>
            <a:r>
              <a:rPr lang="en-US" dirty="0"/>
              <a:t>Purpose: To develop global continuity in classifying and communicating chemical hazards</a:t>
            </a:r>
          </a:p>
          <a:p>
            <a:pPr lvl="1"/>
            <a:endParaRPr lang="en-US" dirty="0"/>
          </a:p>
        </p:txBody>
      </p:sp>
    </p:spTree>
    <p:extLst>
      <p:ext uri="{BB962C8B-B14F-4D97-AF65-F5344CB8AC3E}">
        <p14:creationId xmlns:p14="http://schemas.microsoft.com/office/powerpoint/2010/main" val="1792429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Safety Data Sheets</a:t>
            </a:r>
          </a:p>
        </p:txBody>
      </p:sp>
      <p:sp>
        <p:nvSpPr>
          <p:cNvPr id="3" name="Content Placeholder 2"/>
          <p:cNvSpPr>
            <a:spLocks noGrp="1"/>
          </p:cNvSpPr>
          <p:nvPr>
            <p:ph idx="1"/>
          </p:nvPr>
        </p:nvSpPr>
        <p:spPr/>
        <p:txBody>
          <a:bodyPr>
            <a:normAutofit fontScale="92500" lnSpcReduction="20000"/>
          </a:bodyPr>
          <a:lstStyle/>
          <a:p>
            <a:r>
              <a:rPr lang="en-US" dirty="0"/>
              <a:t>Purpose</a:t>
            </a:r>
          </a:p>
          <a:p>
            <a:pPr lvl="1"/>
            <a:r>
              <a:rPr lang="en-US" dirty="0"/>
              <a:t>Provide information regarding the hazards of a product</a:t>
            </a:r>
          </a:p>
          <a:p>
            <a:r>
              <a:rPr lang="en-US" dirty="0"/>
              <a:t>Content organization</a:t>
            </a:r>
          </a:p>
          <a:p>
            <a:pPr lvl="1"/>
            <a:r>
              <a:rPr lang="en-US" dirty="0"/>
              <a:t>OSHA mandated format</a:t>
            </a:r>
          </a:p>
          <a:p>
            <a:pPr lvl="1"/>
            <a:r>
              <a:rPr lang="en-US" dirty="0"/>
              <a:t>16 designated sections </a:t>
            </a:r>
          </a:p>
          <a:p>
            <a:r>
              <a:rPr lang="en-US" dirty="0"/>
              <a:t>Sections important to occupational health</a:t>
            </a:r>
          </a:p>
          <a:p>
            <a:pPr lvl="1"/>
            <a:r>
              <a:rPr lang="en-US" dirty="0"/>
              <a:t>Section 2: Hazard(s) Identification</a:t>
            </a:r>
          </a:p>
          <a:p>
            <a:pPr lvl="1"/>
            <a:r>
              <a:rPr lang="en-US" dirty="0"/>
              <a:t>Section 4: First-Aid Measures</a:t>
            </a:r>
          </a:p>
          <a:p>
            <a:pPr lvl="1"/>
            <a:r>
              <a:rPr lang="en-US" dirty="0"/>
              <a:t>Section 8: Exposure Control/Personal Protection</a:t>
            </a:r>
          </a:p>
          <a:p>
            <a:pPr lvl="1"/>
            <a:r>
              <a:rPr lang="en-US" dirty="0"/>
              <a:t>Section 11: Toxicological Information</a:t>
            </a:r>
          </a:p>
        </p:txBody>
      </p:sp>
    </p:spTree>
    <p:extLst>
      <p:ext uri="{BB962C8B-B14F-4D97-AF65-F5344CB8AC3E}">
        <p14:creationId xmlns:p14="http://schemas.microsoft.com/office/powerpoint/2010/main" val="2696542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60581-4F93-4457-EF47-30FF0D849674}"/>
              </a:ext>
            </a:extLst>
          </p:cNvPr>
          <p:cNvSpPr>
            <a:spLocks noGrp="1"/>
          </p:cNvSpPr>
          <p:nvPr>
            <p:ph type="title"/>
          </p:nvPr>
        </p:nvSpPr>
        <p:spPr/>
        <p:txBody>
          <a:bodyPr>
            <a:normAutofit fontScale="90000"/>
          </a:bodyPr>
          <a:lstStyle/>
          <a:p>
            <a:r>
              <a:rPr lang="en-US" dirty="0"/>
              <a:t>SDS – Description of Sections</a:t>
            </a:r>
            <a:br>
              <a:rPr lang="en-US" dirty="0"/>
            </a:br>
            <a:r>
              <a:rPr lang="en-US" dirty="0"/>
              <a:t>Slide 1</a:t>
            </a:r>
          </a:p>
        </p:txBody>
      </p:sp>
      <p:sp>
        <p:nvSpPr>
          <p:cNvPr id="3" name="Content Placeholder 2">
            <a:extLst>
              <a:ext uri="{FF2B5EF4-FFF2-40B4-BE49-F238E27FC236}">
                <a16:creationId xmlns:a16="http://schemas.microsoft.com/office/drawing/2014/main" id="{85847BDD-78B7-8DB6-3B0A-C906B2319A02}"/>
              </a:ext>
            </a:extLst>
          </p:cNvPr>
          <p:cNvSpPr>
            <a:spLocks noGrp="1"/>
          </p:cNvSpPr>
          <p:nvPr>
            <p:ph idx="1"/>
          </p:nvPr>
        </p:nvSpPr>
        <p:spPr/>
        <p:txBody>
          <a:bodyPr/>
          <a:lstStyle/>
          <a:p>
            <a:r>
              <a:rPr lang="en-US" dirty="0"/>
              <a:t>Section 1: Identification</a:t>
            </a:r>
          </a:p>
          <a:p>
            <a:r>
              <a:rPr lang="en-US" dirty="0"/>
              <a:t>Section 2: Hazard(s) Identification</a:t>
            </a:r>
          </a:p>
          <a:p>
            <a:r>
              <a:rPr lang="en-US" dirty="0"/>
              <a:t>Section 3: Composition/Information on Ingredients</a:t>
            </a:r>
          </a:p>
          <a:p>
            <a:pPr lvl="1"/>
            <a:r>
              <a:rPr lang="en-US" dirty="0"/>
              <a:t>Chemical Abstract Services (CAS) number</a:t>
            </a:r>
          </a:p>
          <a:p>
            <a:r>
              <a:rPr lang="en-US" dirty="0"/>
              <a:t>Section 4: First-Aid Measures</a:t>
            </a:r>
          </a:p>
          <a:p>
            <a:pPr lvl="1"/>
            <a:r>
              <a:rPr lang="en-US" dirty="0"/>
              <a:t>Routes of Exposure</a:t>
            </a:r>
          </a:p>
          <a:p>
            <a:r>
              <a:rPr lang="en-US" dirty="0"/>
              <a:t>Section 5: Fire-fighting Measures</a:t>
            </a:r>
          </a:p>
          <a:p>
            <a:endParaRPr lang="en-US" dirty="0"/>
          </a:p>
        </p:txBody>
      </p:sp>
    </p:spTree>
    <p:extLst>
      <p:ext uri="{BB962C8B-B14F-4D97-AF65-F5344CB8AC3E}">
        <p14:creationId xmlns:p14="http://schemas.microsoft.com/office/powerpoint/2010/main" val="1498980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FE43-7E26-42EA-DB95-18E867E12E1E}"/>
              </a:ext>
            </a:extLst>
          </p:cNvPr>
          <p:cNvSpPr>
            <a:spLocks noGrp="1"/>
          </p:cNvSpPr>
          <p:nvPr>
            <p:ph type="title"/>
          </p:nvPr>
        </p:nvSpPr>
        <p:spPr/>
        <p:txBody>
          <a:bodyPr>
            <a:normAutofit fontScale="90000"/>
          </a:bodyPr>
          <a:lstStyle/>
          <a:p>
            <a:r>
              <a:rPr lang="en-US" dirty="0"/>
              <a:t>SDS – Description of Sections</a:t>
            </a:r>
            <a:br>
              <a:rPr lang="en-US" dirty="0"/>
            </a:br>
            <a:r>
              <a:rPr lang="en-US" dirty="0"/>
              <a:t>Slide 2</a:t>
            </a:r>
          </a:p>
        </p:txBody>
      </p:sp>
      <p:sp>
        <p:nvSpPr>
          <p:cNvPr id="3" name="Content Placeholder 2">
            <a:extLst>
              <a:ext uri="{FF2B5EF4-FFF2-40B4-BE49-F238E27FC236}">
                <a16:creationId xmlns:a16="http://schemas.microsoft.com/office/drawing/2014/main" id="{00D66CA5-C84A-9DC8-86D3-51BE273F84A9}"/>
              </a:ext>
            </a:extLst>
          </p:cNvPr>
          <p:cNvSpPr>
            <a:spLocks noGrp="1"/>
          </p:cNvSpPr>
          <p:nvPr>
            <p:ph idx="1"/>
          </p:nvPr>
        </p:nvSpPr>
        <p:spPr/>
        <p:txBody>
          <a:bodyPr>
            <a:normAutofit fontScale="92500"/>
          </a:bodyPr>
          <a:lstStyle/>
          <a:p>
            <a:r>
              <a:rPr lang="en-US" dirty="0"/>
              <a:t>Section 6: Accidental Release Measures</a:t>
            </a:r>
          </a:p>
          <a:p>
            <a:r>
              <a:rPr lang="en-US" dirty="0"/>
              <a:t>Section 7: Handling and Storage</a:t>
            </a:r>
          </a:p>
          <a:p>
            <a:r>
              <a:rPr lang="en-US" dirty="0"/>
              <a:t>Section 8: Exposure Controls/Personal Protection</a:t>
            </a:r>
          </a:p>
          <a:p>
            <a:pPr lvl="1"/>
            <a:r>
              <a:rPr lang="en-US" dirty="0"/>
              <a:t>Occupational Exposure Limits</a:t>
            </a:r>
          </a:p>
          <a:p>
            <a:r>
              <a:rPr lang="en-US" dirty="0"/>
              <a:t>Section 9: Physical and Chemical Properties</a:t>
            </a:r>
          </a:p>
          <a:p>
            <a:r>
              <a:rPr lang="en-US" dirty="0"/>
              <a:t>Section 10: Stability and Reactivity</a:t>
            </a:r>
          </a:p>
          <a:p>
            <a:r>
              <a:rPr lang="en-US" dirty="0"/>
              <a:t>Section 11: Toxicological Information</a:t>
            </a:r>
          </a:p>
          <a:p>
            <a:pPr lvl="1"/>
            <a:r>
              <a:rPr lang="en-US" dirty="0"/>
              <a:t>Adverse health effects, Symptoms of exposure, etc.</a:t>
            </a:r>
          </a:p>
        </p:txBody>
      </p:sp>
    </p:spTree>
    <p:extLst>
      <p:ext uri="{BB962C8B-B14F-4D97-AF65-F5344CB8AC3E}">
        <p14:creationId xmlns:p14="http://schemas.microsoft.com/office/powerpoint/2010/main" val="1932722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C6393-A702-C7E1-44F4-8B4356E5DFAB}"/>
              </a:ext>
            </a:extLst>
          </p:cNvPr>
          <p:cNvSpPr>
            <a:spLocks noGrp="1"/>
          </p:cNvSpPr>
          <p:nvPr>
            <p:ph type="title"/>
          </p:nvPr>
        </p:nvSpPr>
        <p:spPr/>
        <p:txBody>
          <a:bodyPr>
            <a:normAutofit fontScale="90000"/>
          </a:bodyPr>
          <a:lstStyle/>
          <a:p>
            <a:r>
              <a:rPr lang="en-US" dirty="0"/>
              <a:t>SDS – Description of Sections</a:t>
            </a:r>
            <a:br>
              <a:rPr lang="en-US" dirty="0"/>
            </a:br>
            <a:r>
              <a:rPr lang="en-US" dirty="0"/>
              <a:t>Slide 3</a:t>
            </a:r>
          </a:p>
        </p:txBody>
      </p:sp>
      <p:sp>
        <p:nvSpPr>
          <p:cNvPr id="3" name="Content Placeholder 2">
            <a:extLst>
              <a:ext uri="{FF2B5EF4-FFF2-40B4-BE49-F238E27FC236}">
                <a16:creationId xmlns:a16="http://schemas.microsoft.com/office/drawing/2014/main" id="{EDDAFA4C-6CCD-7C73-003D-D74CD0882C52}"/>
              </a:ext>
            </a:extLst>
          </p:cNvPr>
          <p:cNvSpPr>
            <a:spLocks noGrp="1"/>
          </p:cNvSpPr>
          <p:nvPr>
            <p:ph idx="1"/>
          </p:nvPr>
        </p:nvSpPr>
        <p:spPr/>
        <p:txBody>
          <a:bodyPr/>
          <a:lstStyle/>
          <a:p>
            <a:r>
              <a:rPr lang="en-US" dirty="0"/>
              <a:t>Section 12: Ecological Information</a:t>
            </a:r>
          </a:p>
          <a:p>
            <a:r>
              <a:rPr lang="en-US" dirty="0"/>
              <a:t>Section 13: Disposal Considerations</a:t>
            </a:r>
          </a:p>
          <a:p>
            <a:r>
              <a:rPr lang="en-US" dirty="0"/>
              <a:t>Section 14: Transportation Information</a:t>
            </a:r>
          </a:p>
          <a:p>
            <a:r>
              <a:rPr lang="en-US" dirty="0"/>
              <a:t>Section 15: Regulation Information</a:t>
            </a:r>
          </a:p>
          <a:p>
            <a:r>
              <a:rPr lang="en-US" dirty="0"/>
              <a:t>Section 16: Other Information</a:t>
            </a:r>
          </a:p>
        </p:txBody>
      </p:sp>
    </p:spTree>
    <p:extLst>
      <p:ext uri="{BB962C8B-B14F-4D97-AF65-F5344CB8AC3E}">
        <p14:creationId xmlns:p14="http://schemas.microsoft.com/office/powerpoint/2010/main" val="1955692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Safety Data Sheets</a:t>
            </a:r>
            <a:br>
              <a:rPr lang="en-US" dirty="0"/>
            </a:br>
            <a:r>
              <a:rPr lang="en-US" sz="4000" dirty="0"/>
              <a:t>Section 2: Hazard(s) Identification</a:t>
            </a:r>
          </a:p>
        </p:txBody>
      </p:sp>
      <p:sp>
        <p:nvSpPr>
          <p:cNvPr id="3" name="Content Placeholder 2"/>
          <p:cNvSpPr>
            <a:spLocks noGrp="1"/>
          </p:cNvSpPr>
          <p:nvPr>
            <p:ph idx="1"/>
          </p:nvPr>
        </p:nvSpPr>
        <p:spPr/>
        <p:txBody>
          <a:bodyPr>
            <a:normAutofit fontScale="85000" lnSpcReduction="20000"/>
          </a:bodyPr>
          <a:lstStyle/>
          <a:p>
            <a:r>
              <a:rPr lang="en-US" dirty="0"/>
              <a:t>Target Organ System Definition.:</a:t>
            </a:r>
          </a:p>
          <a:p>
            <a:pPr lvl="1"/>
            <a:r>
              <a:rPr lang="en-US" dirty="0"/>
              <a:t>The “part” of the body negatively affected by the substance</a:t>
            </a:r>
          </a:p>
          <a:p>
            <a:r>
              <a:rPr lang="en-US" dirty="0"/>
              <a:t>Target Organ Systems:</a:t>
            </a:r>
          </a:p>
          <a:p>
            <a:pPr lvl="1"/>
            <a:r>
              <a:rPr lang="en-US" dirty="0"/>
              <a:t>Respiratory system</a:t>
            </a:r>
          </a:p>
          <a:p>
            <a:pPr lvl="1"/>
            <a:r>
              <a:rPr lang="en-US" dirty="0"/>
              <a:t>Nervous system</a:t>
            </a:r>
          </a:p>
          <a:p>
            <a:pPr lvl="1"/>
            <a:r>
              <a:rPr lang="en-US" dirty="0"/>
              <a:t>Gastrointestinal (digestive) system</a:t>
            </a:r>
          </a:p>
          <a:p>
            <a:pPr lvl="1"/>
            <a:r>
              <a:rPr lang="en-US" dirty="0"/>
              <a:t>Renal (kidney) system</a:t>
            </a:r>
          </a:p>
          <a:p>
            <a:pPr lvl="1"/>
            <a:r>
              <a:rPr lang="en-US" dirty="0"/>
              <a:t>Hematopoietic (blood) system</a:t>
            </a:r>
          </a:p>
          <a:p>
            <a:pPr lvl="1"/>
            <a:r>
              <a:rPr lang="en-US" dirty="0"/>
              <a:t>Hepatic (liver) system</a:t>
            </a:r>
          </a:p>
          <a:p>
            <a:pPr lvl="1"/>
            <a:r>
              <a:rPr lang="en-US" dirty="0"/>
              <a:t>Immune system</a:t>
            </a:r>
          </a:p>
          <a:p>
            <a:pPr lvl="1"/>
            <a:r>
              <a:rPr lang="en-US" dirty="0"/>
              <a:t>Skin</a:t>
            </a:r>
          </a:p>
        </p:txBody>
      </p:sp>
    </p:spTree>
    <p:extLst>
      <p:ext uri="{BB962C8B-B14F-4D97-AF65-F5344CB8AC3E}">
        <p14:creationId xmlns:p14="http://schemas.microsoft.com/office/powerpoint/2010/main" val="3857811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Safety Data Sheets</a:t>
            </a:r>
            <a:br>
              <a:rPr lang="en-US" dirty="0"/>
            </a:br>
            <a:r>
              <a:rPr lang="en-US" sz="4000" dirty="0"/>
              <a:t>Section 4: First Aid Measures</a:t>
            </a:r>
          </a:p>
        </p:txBody>
      </p:sp>
      <p:sp>
        <p:nvSpPr>
          <p:cNvPr id="3" name="Content Placeholder 2"/>
          <p:cNvSpPr>
            <a:spLocks noGrp="1"/>
          </p:cNvSpPr>
          <p:nvPr>
            <p:ph idx="1"/>
          </p:nvPr>
        </p:nvSpPr>
        <p:spPr/>
        <p:txBody>
          <a:bodyPr/>
          <a:lstStyle/>
          <a:p>
            <a:r>
              <a:rPr lang="en-US" dirty="0"/>
              <a:t>Terminology of interest:</a:t>
            </a:r>
          </a:p>
          <a:p>
            <a:pPr lvl="1"/>
            <a:r>
              <a:rPr lang="en-US" dirty="0"/>
              <a:t>“Route of Exposure”</a:t>
            </a:r>
          </a:p>
          <a:p>
            <a:r>
              <a:rPr lang="en-US" dirty="0"/>
              <a:t>Potential Routes of Exposure:</a:t>
            </a:r>
          </a:p>
          <a:p>
            <a:pPr lvl="1"/>
            <a:r>
              <a:rPr lang="en-US" dirty="0"/>
              <a:t>Inhalation</a:t>
            </a:r>
          </a:p>
          <a:p>
            <a:pPr lvl="1"/>
            <a:r>
              <a:rPr lang="en-US" dirty="0"/>
              <a:t>Contact</a:t>
            </a:r>
          </a:p>
          <a:p>
            <a:pPr lvl="1"/>
            <a:r>
              <a:rPr lang="en-US" dirty="0"/>
              <a:t>Absorption</a:t>
            </a:r>
          </a:p>
          <a:p>
            <a:pPr lvl="1"/>
            <a:r>
              <a:rPr lang="en-US" dirty="0"/>
              <a:t>Ingestion</a:t>
            </a:r>
          </a:p>
          <a:p>
            <a:pPr lvl="1"/>
            <a:r>
              <a:rPr lang="en-US" dirty="0"/>
              <a:t>Injection (subcutaneous)</a:t>
            </a:r>
          </a:p>
        </p:txBody>
      </p:sp>
    </p:spTree>
    <p:extLst>
      <p:ext uri="{BB962C8B-B14F-4D97-AF65-F5344CB8AC3E}">
        <p14:creationId xmlns:p14="http://schemas.microsoft.com/office/powerpoint/2010/main" val="421629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655" y="274637"/>
            <a:ext cx="8575963" cy="1513219"/>
          </a:xfrm>
        </p:spPr>
        <p:txBody>
          <a:bodyPr>
            <a:normAutofit fontScale="90000"/>
          </a:bodyPr>
          <a:lstStyle/>
          <a:p>
            <a:r>
              <a:rPr lang="en-US" dirty="0"/>
              <a:t>Safety Data Sheets</a:t>
            </a:r>
            <a:br>
              <a:rPr lang="en-US" dirty="0"/>
            </a:br>
            <a:r>
              <a:rPr lang="en-US" sz="3600" dirty="0"/>
              <a:t>Section 8: Exposure Control and Personal Protection – Slide 1</a:t>
            </a:r>
          </a:p>
        </p:txBody>
      </p:sp>
      <p:sp>
        <p:nvSpPr>
          <p:cNvPr id="3" name="Content Placeholder 2"/>
          <p:cNvSpPr>
            <a:spLocks noGrp="1"/>
          </p:cNvSpPr>
          <p:nvPr>
            <p:ph idx="1"/>
          </p:nvPr>
        </p:nvSpPr>
        <p:spPr>
          <a:xfrm>
            <a:off x="457200" y="2036619"/>
            <a:ext cx="8229600" cy="3948545"/>
          </a:xfrm>
        </p:spPr>
        <p:txBody>
          <a:bodyPr>
            <a:normAutofit fontScale="92500" lnSpcReduction="20000"/>
          </a:bodyPr>
          <a:lstStyle/>
          <a:p>
            <a:r>
              <a:rPr lang="en-US" dirty="0"/>
              <a:t>Engineering Controls:</a:t>
            </a:r>
          </a:p>
          <a:p>
            <a:pPr lvl="1"/>
            <a:r>
              <a:rPr lang="en-US" dirty="0"/>
              <a:t>Ventilation</a:t>
            </a:r>
          </a:p>
          <a:p>
            <a:pPr lvl="1"/>
            <a:r>
              <a:rPr lang="en-US" dirty="0"/>
              <a:t>Enclosure or isolation</a:t>
            </a:r>
          </a:p>
          <a:p>
            <a:r>
              <a:rPr lang="en-US" dirty="0"/>
              <a:t>Personal Protective Equipment:</a:t>
            </a:r>
          </a:p>
          <a:p>
            <a:pPr lvl="1"/>
            <a:r>
              <a:rPr lang="en-US" dirty="0"/>
              <a:t>Respiratory protection</a:t>
            </a:r>
          </a:p>
          <a:p>
            <a:pPr lvl="1"/>
            <a:r>
              <a:rPr lang="en-US" dirty="0"/>
              <a:t>Skin and eye protection</a:t>
            </a:r>
          </a:p>
          <a:p>
            <a:r>
              <a:rPr lang="en-US" dirty="0"/>
              <a:t>Exposure Limits &amp; Recommendations:</a:t>
            </a:r>
          </a:p>
          <a:p>
            <a:pPr lvl="1"/>
            <a:r>
              <a:rPr lang="en-US" dirty="0"/>
              <a:t>OSHA exposure limits</a:t>
            </a:r>
          </a:p>
          <a:p>
            <a:pPr lvl="1"/>
            <a:r>
              <a:rPr lang="en-US" dirty="0"/>
              <a:t>Other exposure recommendations</a:t>
            </a:r>
          </a:p>
        </p:txBody>
      </p:sp>
    </p:spTree>
    <p:extLst>
      <p:ext uri="{BB962C8B-B14F-4D97-AF65-F5344CB8AC3E}">
        <p14:creationId xmlns:p14="http://schemas.microsoft.com/office/powerpoint/2010/main" val="2632080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Acknowledgement</a:t>
            </a:r>
          </a:p>
        </p:txBody>
      </p:sp>
      <p:sp>
        <p:nvSpPr>
          <p:cNvPr id="3" name="Content Placeholder 2"/>
          <p:cNvSpPr>
            <a:spLocks noGrp="1"/>
          </p:cNvSpPr>
          <p:nvPr>
            <p:ph idx="1"/>
          </p:nvPr>
        </p:nvSpPr>
        <p:spPr>
          <a:xfrm>
            <a:off x="457200" y="1850873"/>
            <a:ext cx="8229600" cy="2385503"/>
          </a:xfrm>
        </p:spPr>
        <p:txBody>
          <a:bodyPr>
            <a:normAutofit/>
          </a:bodyPr>
          <a:lstStyle/>
          <a:p>
            <a:pPr marL="0" indent="0" algn="ctr">
              <a:buNone/>
            </a:pPr>
            <a:r>
              <a:rPr lang="en-US" sz="2800" dirty="0"/>
              <a:t>United States Department of Labor</a:t>
            </a:r>
          </a:p>
          <a:p>
            <a:pPr marL="0" indent="0" algn="ctr">
              <a:buNone/>
            </a:pPr>
            <a:r>
              <a:rPr lang="en-US" sz="2800" dirty="0"/>
              <a:t>Occupational Safety of Health Administration (OSHA)</a:t>
            </a:r>
          </a:p>
          <a:p>
            <a:pPr marL="0" indent="0" algn="ctr">
              <a:buNone/>
            </a:pPr>
            <a:r>
              <a:rPr lang="en-US" sz="2800" dirty="0"/>
              <a:t>Susan Harwood Training Grant</a:t>
            </a:r>
          </a:p>
          <a:p>
            <a:pPr marL="0" indent="0" algn="ctr">
              <a:buNone/>
            </a:pPr>
            <a:r>
              <a:rPr lang="en-US" sz="2800" dirty="0"/>
              <a:t>SH-37205-SH1</a:t>
            </a:r>
          </a:p>
        </p:txBody>
      </p:sp>
      <p:sp>
        <p:nvSpPr>
          <p:cNvPr id="4" name="TextBox 3"/>
          <p:cNvSpPr txBox="1"/>
          <p:nvPr/>
        </p:nvSpPr>
        <p:spPr>
          <a:xfrm>
            <a:off x="1311807" y="4929905"/>
            <a:ext cx="6792984" cy="954107"/>
          </a:xfrm>
          <a:prstGeom prst="rect">
            <a:avLst/>
          </a:prstGeom>
          <a:noFill/>
        </p:spPr>
        <p:txBody>
          <a:bodyPr wrap="square" rtlCol="0">
            <a:spAutoFit/>
          </a:bodyPr>
          <a:lstStyle/>
          <a:p>
            <a:r>
              <a:rPr lang="en-US" sz="1400" i="1" dirty="0">
                <a:latin typeface="Times New Roman"/>
                <a:cs typeface="Times New Roman"/>
              </a:rPr>
              <a:t>This material was produced under a grant (SH-37205-SH1) from the Occupational Safety and Health Administration, U.S. Department of Labor.  It does not necessarily reflect the views or policies of the U.S. Department of Labor, nor does its mention of any trade names, commercial products, or organizations imply an endorsement by the U.S. Government.</a:t>
            </a:r>
          </a:p>
        </p:txBody>
      </p:sp>
    </p:spTree>
    <p:extLst>
      <p:ext uri="{BB962C8B-B14F-4D97-AF65-F5344CB8AC3E}">
        <p14:creationId xmlns:p14="http://schemas.microsoft.com/office/powerpoint/2010/main" val="1038127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6074"/>
            <a:ext cx="8229600" cy="1557911"/>
          </a:xfrm>
        </p:spPr>
        <p:txBody>
          <a:bodyPr>
            <a:normAutofit fontScale="90000"/>
          </a:bodyPr>
          <a:lstStyle/>
          <a:p>
            <a:r>
              <a:rPr lang="en-US" dirty="0"/>
              <a:t>Safety Data Sheets</a:t>
            </a:r>
            <a:br>
              <a:rPr lang="en-US" dirty="0"/>
            </a:br>
            <a:r>
              <a:rPr lang="en-US" sz="3600" dirty="0"/>
              <a:t>Section 8: Exposure Control and Personal Protection – Slide 2</a:t>
            </a:r>
          </a:p>
        </p:txBody>
      </p:sp>
      <p:sp>
        <p:nvSpPr>
          <p:cNvPr id="3" name="Content Placeholder 2"/>
          <p:cNvSpPr>
            <a:spLocks noGrp="1"/>
          </p:cNvSpPr>
          <p:nvPr>
            <p:ph idx="1"/>
          </p:nvPr>
        </p:nvSpPr>
        <p:spPr>
          <a:xfrm>
            <a:off x="457200" y="1869520"/>
            <a:ext cx="8229600" cy="4147461"/>
          </a:xfrm>
        </p:spPr>
        <p:txBody>
          <a:bodyPr>
            <a:normAutofit fontScale="92500" lnSpcReduction="10000"/>
          </a:bodyPr>
          <a:lstStyle/>
          <a:p>
            <a:r>
              <a:rPr lang="en-US" dirty="0"/>
              <a:t>Occupational Exposure Limits (OELs)</a:t>
            </a:r>
          </a:p>
          <a:p>
            <a:pPr lvl="1"/>
            <a:r>
              <a:rPr lang="en-US" dirty="0"/>
              <a:t>Purpose:</a:t>
            </a:r>
          </a:p>
          <a:p>
            <a:pPr lvl="2"/>
            <a:r>
              <a:rPr lang="en-US" dirty="0"/>
              <a:t>Establish legal limits</a:t>
            </a:r>
          </a:p>
          <a:p>
            <a:pPr lvl="2"/>
            <a:r>
              <a:rPr lang="en-US" dirty="0"/>
              <a:t>Provide recommendations</a:t>
            </a:r>
          </a:p>
          <a:p>
            <a:pPr lvl="1"/>
            <a:r>
              <a:rPr lang="en-US" dirty="0"/>
              <a:t>Classification:</a:t>
            </a:r>
          </a:p>
          <a:p>
            <a:pPr lvl="2"/>
            <a:r>
              <a:rPr lang="en-US" dirty="0"/>
              <a:t>Legal Limits</a:t>
            </a:r>
          </a:p>
          <a:p>
            <a:pPr lvl="3"/>
            <a:r>
              <a:rPr lang="en-US" dirty="0"/>
              <a:t>OSHA Exposure Limit</a:t>
            </a:r>
          </a:p>
          <a:p>
            <a:pPr lvl="2"/>
            <a:r>
              <a:rPr lang="en-US" dirty="0"/>
              <a:t>Consensus or Recommended Exposure levels</a:t>
            </a:r>
          </a:p>
          <a:p>
            <a:pPr lvl="3"/>
            <a:r>
              <a:rPr lang="en-US" dirty="0"/>
              <a:t>ACGIH Threshold limit Value (TLV)</a:t>
            </a:r>
          </a:p>
          <a:p>
            <a:pPr lvl="3"/>
            <a:r>
              <a:rPr lang="en-US" dirty="0"/>
              <a:t>AIHA</a:t>
            </a:r>
          </a:p>
          <a:p>
            <a:pPr lvl="3"/>
            <a:r>
              <a:rPr lang="en-US" dirty="0"/>
              <a:t>Other</a:t>
            </a:r>
          </a:p>
        </p:txBody>
      </p:sp>
    </p:spTree>
    <p:extLst>
      <p:ext uri="{BB962C8B-B14F-4D97-AF65-F5344CB8AC3E}">
        <p14:creationId xmlns:p14="http://schemas.microsoft.com/office/powerpoint/2010/main" val="2742042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Exposure Limits - Units of Measure</a:t>
            </a:r>
            <a:br>
              <a:rPr lang="en-US" dirty="0"/>
            </a:br>
            <a:r>
              <a:rPr lang="en-US" dirty="0"/>
              <a:t>Slide 1</a:t>
            </a:r>
          </a:p>
        </p:txBody>
      </p:sp>
      <p:sp>
        <p:nvSpPr>
          <p:cNvPr id="3" name="Content Placeholder 2"/>
          <p:cNvSpPr>
            <a:spLocks noGrp="1"/>
          </p:cNvSpPr>
          <p:nvPr>
            <p:ph idx="1"/>
          </p:nvPr>
        </p:nvSpPr>
        <p:spPr/>
        <p:txBody>
          <a:bodyPr>
            <a:normAutofit lnSpcReduction="10000"/>
          </a:bodyPr>
          <a:lstStyle/>
          <a:p>
            <a:r>
              <a:rPr lang="en-US" dirty="0"/>
              <a:t>Exposure limits are expressed as a concentration of a substance in the atmosphere.</a:t>
            </a:r>
          </a:p>
          <a:p>
            <a:r>
              <a:rPr lang="en-US" dirty="0"/>
              <a:t>Commonly used units:</a:t>
            </a:r>
          </a:p>
          <a:p>
            <a:pPr lvl="1"/>
            <a:r>
              <a:rPr lang="en-US" dirty="0"/>
              <a:t>Parts-Per-Million (ppm)</a:t>
            </a:r>
          </a:p>
          <a:p>
            <a:pPr lvl="1"/>
            <a:r>
              <a:rPr lang="en-US" dirty="0"/>
              <a:t>Parts-Per-Billion (ppb)</a:t>
            </a:r>
          </a:p>
          <a:p>
            <a:pPr lvl="1"/>
            <a:r>
              <a:rPr lang="en-US" dirty="0"/>
              <a:t>Milligrams per Cubic Meter (mg/m</a:t>
            </a:r>
            <a:r>
              <a:rPr lang="en-US" baseline="30000" dirty="0"/>
              <a:t>3</a:t>
            </a:r>
            <a:r>
              <a:rPr lang="en-US" dirty="0"/>
              <a:t>)</a:t>
            </a:r>
          </a:p>
          <a:p>
            <a:pPr lvl="1"/>
            <a:r>
              <a:rPr lang="en-US" dirty="0"/>
              <a:t>Micrograms per Cubic Meter (µg/m</a:t>
            </a:r>
            <a:r>
              <a:rPr lang="en-US" baseline="30000" dirty="0"/>
              <a:t>3</a:t>
            </a:r>
            <a:r>
              <a:rPr lang="en-US" dirty="0"/>
              <a:t>)</a:t>
            </a:r>
          </a:p>
          <a:p>
            <a:pPr lvl="1"/>
            <a:r>
              <a:rPr lang="en-US" dirty="0"/>
              <a:t>Fibers Per Cubic Centimeter (f/cc)</a:t>
            </a:r>
          </a:p>
        </p:txBody>
      </p:sp>
    </p:spTree>
    <p:extLst>
      <p:ext uri="{BB962C8B-B14F-4D97-AF65-F5344CB8AC3E}">
        <p14:creationId xmlns:p14="http://schemas.microsoft.com/office/powerpoint/2010/main" val="2520767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Exposure Limits - Units of Measure</a:t>
            </a:r>
            <a:br>
              <a:rPr lang="en-US" dirty="0"/>
            </a:br>
            <a:r>
              <a:rPr lang="en-US" dirty="0"/>
              <a:t>Slide 2</a:t>
            </a:r>
          </a:p>
        </p:txBody>
      </p:sp>
      <p:sp>
        <p:nvSpPr>
          <p:cNvPr id="3" name="Content Placeholder 2"/>
          <p:cNvSpPr>
            <a:spLocks noGrp="1"/>
          </p:cNvSpPr>
          <p:nvPr>
            <p:ph idx="1"/>
          </p:nvPr>
        </p:nvSpPr>
        <p:spPr/>
        <p:txBody>
          <a:bodyPr>
            <a:normAutofit fontScale="92500"/>
          </a:bodyPr>
          <a:lstStyle/>
          <a:p>
            <a:r>
              <a:rPr lang="en-US" dirty="0"/>
              <a:t>Gasses and vapors</a:t>
            </a:r>
          </a:p>
          <a:p>
            <a:r>
              <a:rPr lang="en-US" dirty="0"/>
              <a:t>Parts-Per-Million</a:t>
            </a:r>
          </a:p>
          <a:p>
            <a:pPr lvl="1"/>
            <a:r>
              <a:rPr lang="en-US" dirty="0"/>
              <a:t>PPM or ppm</a:t>
            </a:r>
          </a:p>
          <a:p>
            <a:pPr lvl="1"/>
            <a:r>
              <a:rPr lang="en-US" dirty="0"/>
              <a:t>The number of “pieces” out of a million total “pieces”</a:t>
            </a:r>
          </a:p>
          <a:p>
            <a:pPr lvl="1"/>
            <a:r>
              <a:rPr lang="en-US" dirty="0"/>
              <a:t>$10 is 10 ppm of a million dollars</a:t>
            </a:r>
          </a:p>
          <a:p>
            <a:r>
              <a:rPr lang="en-US" dirty="0"/>
              <a:t>Parts-Per-Billion</a:t>
            </a:r>
          </a:p>
          <a:p>
            <a:pPr lvl="1"/>
            <a:r>
              <a:rPr lang="en-US" dirty="0"/>
              <a:t>PPB or ppb</a:t>
            </a:r>
          </a:p>
          <a:p>
            <a:pPr lvl="1"/>
            <a:r>
              <a:rPr lang="en-US" dirty="0"/>
              <a:t>The number of “pieces” out of a billion total “pieces”</a:t>
            </a:r>
          </a:p>
          <a:p>
            <a:pPr lvl="1"/>
            <a:r>
              <a:rPr lang="en-US" dirty="0"/>
              <a:t>$10 is 10 ppb of a billion dollars</a:t>
            </a:r>
          </a:p>
          <a:p>
            <a:pPr lvl="1"/>
            <a:endParaRPr lang="en-US" dirty="0"/>
          </a:p>
        </p:txBody>
      </p:sp>
    </p:spTree>
    <p:extLst>
      <p:ext uri="{BB962C8B-B14F-4D97-AF65-F5344CB8AC3E}">
        <p14:creationId xmlns:p14="http://schemas.microsoft.com/office/powerpoint/2010/main" val="25284178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Exposure Limits - Units of Measure</a:t>
            </a:r>
            <a:br>
              <a:rPr lang="en-US" dirty="0"/>
            </a:br>
            <a:r>
              <a:rPr lang="en-US" dirty="0"/>
              <a:t>Slide 3</a:t>
            </a:r>
          </a:p>
        </p:txBody>
      </p:sp>
      <p:sp>
        <p:nvSpPr>
          <p:cNvPr id="3" name="Content Placeholder 2"/>
          <p:cNvSpPr>
            <a:spLocks noGrp="1"/>
          </p:cNvSpPr>
          <p:nvPr>
            <p:ph idx="1"/>
          </p:nvPr>
        </p:nvSpPr>
        <p:spPr/>
        <p:txBody>
          <a:bodyPr>
            <a:normAutofit/>
          </a:bodyPr>
          <a:lstStyle/>
          <a:p>
            <a:r>
              <a:rPr lang="en-US" dirty="0"/>
              <a:t>Airborne particulates (dusts and fumes)</a:t>
            </a:r>
          </a:p>
          <a:p>
            <a:r>
              <a:rPr lang="en-US" dirty="0"/>
              <a:t>Weight-based concentration units</a:t>
            </a:r>
          </a:p>
          <a:p>
            <a:r>
              <a:rPr lang="en-US" dirty="0"/>
              <a:t>Milligrams per Cubic Meter:</a:t>
            </a:r>
          </a:p>
          <a:p>
            <a:pPr lvl="1"/>
            <a:r>
              <a:rPr lang="en-US" dirty="0"/>
              <a:t>mg/m</a:t>
            </a:r>
            <a:r>
              <a:rPr lang="en-US" baseline="30000" dirty="0"/>
              <a:t>3</a:t>
            </a:r>
          </a:p>
          <a:p>
            <a:pPr lvl="1"/>
            <a:r>
              <a:rPr lang="en-US" dirty="0"/>
              <a:t>Weight (mg) of a substance in a volume (m</a:t>
            </a:r>
            <a:r>
              <a:rPr lang="en-US" baseline="30000" dirty="0"/>
              <a:t>3</a:t>
            </a:r>
            <a:r>
              <a:rPr lang="en-US" dirty="0"/>
              <a:t>) of air</a:t>
            </a:r>
          </a:p>
          <a:p>
            <a:r>
              <a:rPr lang="en-US" dirty="0"/>
              <a:t>Micrograms per Cubic Meter:</a:t>
            </a:r>
          </a:p>
          <a:p>
            <a:pPr lvl="1"/>
            <a:r>
              <a:rPr lang="en-US" dirty="0"/>
              <a:t>µg/m</a:t>
            </a:r>
            <a:r>
              <a:rPr lang="en-US" baseline="30000" dirty="0"/>
              <a:t>3</a:t>
            </a:r>
          </a:p>
          <a:p>
            <a:pPr lvl="1"/>
            <a:r>
              <a:rPr lang="en-US" dirty="0"/>
              <a:t>Weight (µg) of a substance in a volume (m</a:t>
            </a:r>
            <a:r>
              <a:rPr lang="en-US" baseline="30000" dirty="0"/>
              <a:t>3</a:t>
            </a:r>
            <a:r>
              <a:rPr lang="en-US" dirty="0"/>
              <a:t>) of air</a:t>
            </a:r>
          </a:p>
        </p:txBody>
      </p:sp>
    </p:spTree>
    <p:extLst>
      <p:ext uri="{BB962C8B-B14F-4D97-AF65-F5344CB8AC3E}">
        <p14:creationId xmlns:p14="http://schemas.microsoft.com/office/powerpoint/2010/main" val="27779673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Exposure Limits - Units of Measure</a:t>
            </a:r>
            <a:br>
              <a:rPr lang="en-US" dirty="0"/>
            </a:br>
            <a:r>
              <a:rPr lang="en-US" dirty="0"/>
              <a:t>Slide 4</a:t>
            </a:r>
          </a:p>
        </p:txBody>
      </p:sp>
      <p:sp>
        <p:nvSpPr>
          <p:cNvPr id="3" name="Content Placeholder 2"/>
          <p:cNvSpPr>
            <a:spLocks noGrp="1"/>
          </p:cNvSpPr>
          <p:nvPr>
            <p:ph idx="1"/>
          </p:nvPr>
        </p:nvSpPr>
        <p:spPr/>
        <p:txBody>
          <a:bodyPr/>
          <a:lstStyle/>
          <a:p>
            <a:r>
              <a:rPr lang="en-US" dirty="0"/>
              <a:t>Fibers per Cubic Centimeter:</a:t>
            </a:r>
          </a:p>
          <a:p>
            <a:pPr lvl="1"/>
            <a:r>
              <a:rPr lang="en-US" dirty="0"/>
              <a:t>f/cc</a:t>
            </a:r>
          </a:p>
          <a:p>
            <a:pPr lvl="1"/>
            <a:r>
              <a:rPr lang="en-US" dirty="0"/>
              <a:t>Average number of fibers (typically asbestos) found in a cubic centimeter of air</a:t>
            </a:r>
          </a:p>
        </p:txBody>
      </p:sp>
    </p:spTree>
    <p:extLst>
      <p:ext uri="{BB962C8B-B14F-4D97-AF65-F5344CB8AC3E}">
        <p14:creationId xmlns:p14="http://schemas.microsoft.com/office/powerpoint/2010/main" val="40257149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OSHA</a:t>
            </a:r>
            <a:br>
              <a:rPr lang="en-US" dirty="0"/>
            </a:br>
            <a:r>
              <a:rPr lang="en-US" dirty="0"/>
              <a:t>Exposure Limits</a:t>
            </a:r>
          </a:p>
        </p:txBody>
      </p:sp>
      <p:sp>
        <p:nvSpPr>
          <p:cNvPr id="3" name="Content Placeholder 2"/>
          <p:cNvSpPr>
            <a:spLocks noGrp="1"/>
          </p:cNvSpPr>
          <p:nvPr>
            <p:ph idx="1"/>
          </p:nvPr>
        </p:nvSpPr>
        <p:spPr/>
        <p:txBody>
          <a:bodyPr/>
          <a:lstStyle/>
          <a:p>
            <a:r>
              <a:rPr lang="en-US" dirty="0"/>
              <a:t>Law</a:t>
            </a:r>
          </a:p>
          <a:p>
            <a:r>
              <a:rPr lang="en-US" dirty="0"/>
              <a:t>Types of OSHA Exposure Limits</a:t>
            </a:r>
          </a:p>
          <a:p>
            <a:pPr lvl="1"/>
            <a:r>
              <a:rPr lang="en-US" dirty="0"/>
              <a:t>Permissible Exposure Limits (PELs)</a:t>
            </a:r>
          </a:p>
          <a:p>
            <a:pPr lvl="1"/>
            <a:r>
              <a:rPr lang="en-US" dirty="0"/>
              <a:t>Action Level</a:t>
            </a:r>
          </a:p>
          <a:p>
            <a:pPr lvl="1"/>
            <a:r>
              <a:rPr lang="en-US" dirty="0"/>
              <a:t>Short-Term Exposure Limits</a:t>
            </a:r>
          </a:p>
          <a:p>
            <a:pPr lvl="1"/>
            <a:r>
              <a:rPr lang="en-US" dirty="0"/>
              <a:t>Ceiling Levels</a:t>
            </a:r>
          </a:p>
          <a:p>
            <a:r>
              <a:rPr lang="en-US" dirty="0"/>
              <a:t>Location in standards</a:t>
            </a:r>
          </a:p>
          <a:p>
            <a:pPr lvl="1"/>
            <a:r>
              <a:rPr lang="en-US" dirty="0"/>
              <a:t>Subpart Z</a:t>
            </a:r>
          </a:p>
        </p:txBody>
      </p:sp>
    </p:spTree>
    <p:extLst>
      <p:ext uri="{BB962C8B-B14F-4D97-AF65-F5344CB8AC3E}">
        <p14:creationId xmlns:p14="http://schemas.microsoft.com/office/powerpoint/2010/main" val="3257421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OSHA – Exposure Limits</a:t>
            </a:r>
            <a:br>
              <a:rPr lang="en-US" dirty="0"/>
            </a:br>
            <a:r>
              <a:rPr lang="en-US" sz="4000" dirty="0"/>
              <a:t>Permissible Exposure Limit</a:t>
            </a:r>
          </a:p>
        </p:txBody>
      </p:sp>
      <p:sp>
        <p:nvSpPr>
          <p:cNvPr id="3" name="Content Placeholder 2"/>
          <p:cNvSpPr>
            <a:spLocks noGrp="1"/>
          </p:cNvSpPr>
          <p:nvPr>
            <p:ph idx="1"/>
          </p:nvPr>
        </p:nvSpPr>
        <p:spPr>
          <a:xfrm>
            <a:off x="457200" y="1842655"/>
            <a:ext cx="8229600" cy="4283508"/>
          </a:xfrm>
        </p:spPr>
        <p:txBody>
          <a:bodyPr/>
          <a:lstStyle/>
          <a:p>
            <a:r>
              <a:rPr lang="en-US" dirty="0"/>
              <a:t>Legal exposure limit</a:t>
            </a:r>
          </a:p>
          <a:p>
            <a:r>
              <a:rPr lang="en-US" dirty="0"/>
              <a:t>8-hr Time-Weighted-Average</a:t>
            </a:r>
          </a:p>
          <a:p>
            <a:r>
              <a:rPr lang="en-US" dirty="0"/>
              <a:t>Example PELs:</a:t>
            </a:r>
          </a:p>
          <a:p>
            <a:pPr lvl="1"/>
            <a:r>
              <a:rPr lang="en-US" dirty="0"/>
              <a:t>Acetone:  1000 ppm (2400 mg/m</a:t>
            </a:r>
            <a:r>
              <a:rPr lang="en-US" baseline="30000" dirty="0"/>
              <a:t>3</a:t>
            </a:r>
            <a:r>
              <a:rPr lang="en-US" dirty="0"/>
              <a:t>)</a:t>
            </a:r>
          </a:p>
          <a:p>
            <a:pPr lvl="1"/>
            <a:r>
              <a:rPr lang="en-US" dirty="0"/>
              <a:t>Benzene:  1 ppm</a:t>
            </a:r>
          </a:p>
          <a:p>
            <a:pPr lvl="1"/>
            <a:r>
              <a:rPr lang="en-US" dirty="0"/>
              <a:t>Total dust: 15 mg/m</a:t>
            </a:r>
            <a:r>
              <a:rPr lang="en-US" baseline="30000" dirty="0"/>
              <a:t>3</a:t>
            </a:r>
          </a:p>
          <a:p>
            <a:endParaRPr lang="en-US" dirty="0"/>
          </a:p>
        </p:txBody>
      </p:sp>
    </p:spTree>
    <p:extLst>
      <p:ext uri="{BB962C8B-B14F-4D97-AF65-F5344CB8AC3E}">
        <p14:creationId xmlns:p14="http://schemas.microsoft.com/office/powerpoint/2010/main" val="6018980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OSHA – Exposure Limits</a:t>
            </a:r>
            <a:br>
              <a:rPr lang="en-US" dirty="0"/>
            </a:br>
            <a:r>
              <a:rPr lang="en-US" dirty="0"/>
              <a:t>Action Levels</a:t>
            </a:r>
          </a:p>
        </p:txBody>
      </p:sp>
      <p:sp>
        <p:nvSpPr>
          <p:cNvPr id="3" name="Content Placeholder 2"/>
          <p:cNvSpPr>
            <a:spLocks noGrp="1"/>
          </p:cNvSpPr>
          <p:nvPr>
            <p:ph idx="1"/>
          </p:nvPr>
        </p:nvSpPr>
        <p:spPr/>
        <p:txBody>
          <a:bodyPr>
            <a:normAutofit/>
          </a:bodyPr>
          <a:lstStyle/>
          <a:p>
            <a:r>
              <a:rPr lang="en-US" dirty="0"/>
              <a:t>Lower than the PEL</a:t>
            </a:r>
          </a:p>
          <a:p>
            <a:r>
              <a:rPr lang="en-US" dirty="0"/>
              <a:t>An enforceable exposure limit</a:t>
            </a:r>
          </a:p>
          <a:p>
            <a:r>
              <a:rPr lang="en-US" dirty="0"/>
              <a:t>Not available for all regulated substances</a:t>
            </a:r>
          </a:p>
          <a:p>
            <a:r>
              <a:rPr lang="en-US" dirty="0"/>
              <a:t>Require some action to be taken</a:t>
            </a:r>
          </a:p>
          <a:p>
            <a:pPr lvl="1"/>
            <a:r>
              <a:rPr lang="en-US" dirty="0"/>
              <a:t>Medical Surveillance</a:t>
            </a:r>
          </a:p>
          <a:p>
            <a:pPr lvl="1"/>
            <a:r>
              <a:rPr lang="en-US" dirty="0"/>
              <a:t>Periodic Exposure Monitoring</a:t>
            </a:r>
          </a:p>
          <a:p>
            <a:pPr lvl="1"/>
            <a:r>
              <a:rPr lang="en-US" dirty="0"/>
              <a:t>Employee Training</a:t>
            </a:r>
          </a:p>
        </p:txBody>
      </p:sp>
    </p:spTree>
    <p:extLst>
      <p:ext uri="{BB962C8B-B14F-4D97-AF65-F5344CB8AC3E}">
        <p14:creationId xmlns:p14="http://schemas.microsoft.com/office/powerpoint/2010/main" val="5633413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OSHA – Exposure Limits</a:t>
            </a:r>
            <a:br>
              <a:rPr lang="en-US" dirty="0"/>
            </a:br>
            <a:r>
              <a:rPr lang="en-US" sz="3600" dirty="0"/>
              <a:t>Short-Term Exposure Limit and Ceiling Value</a:t>
            </a:r>
          </a:p>
        </p:txBody>
      </p:sp>
      <p:sp>
        <p:nvSpPr>
          <p:cNvPr id="3" name="Content Placeholder 2"/>
          <p:cNvSpPr>
            <a:spLocks noGrp="1"/>
          </p:cNvSpPr>
          <p:nvPr>
            <p:ph idx="1"/>
          </p:nvPr>
        </p:nvSpPr>
        <p:spPr/>
        <p:txBody>
          <a:bodyPr/>
          <a:lstStyle/>
          <a:p>
            <a:r>
              <a:rPr lang="en-US" dirty="0"/>
              <a:t>Short-Term Exposure Limit:</a:t>
            </a:r>
          </a:p>
          <a:p>
            <a:pPr lvl="1"/>
            <a:r>
              <a:rPr lang="en-US" dirty="0"/>
              <a:t>STEL</a:t>
            </a:r>
          </a:p>
          <a:p>
            <a:pPr lvl="1"/>
            <a:r>
              <a:rPr lang="en-US" dirty="0"/>
              <a:t>15-min TWA</a:t>
            </a:r>
          </a:p>
          <a:p>
            <a:pPr lvl="1"/>
            <a:endParaRPr lang="en-US" dirty="0"/>
          </a:p>
          <a:p>
            <a:r>
              <a:rPr lang="en-US" dirty="0"/>
              <a:t>Ceiling Value</a:t>
            </a:r>
          </a:p>
          <a:p>
            <a:pPr lvl="1"/>
            <a:r>
              <a:rPr lang="en-US" dirty="0"/>
              <a:t>Instantaneous exposure </a:t>
            </a:r>
          </a:p>
        </p:txBody>
      </p:sp>
    </p:spTree>
    <p:extLst>
      <p:ext uri="{BB962C8B-B14F-4D97-AF65-F5344CB8AC3E}">
        <p14:creationId xmlns:p14="http://schemas.microsoft.com/office/powerpoint/2010/main" val="25431112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OSHA Exposure Limits</a:t>
            </a:r>
            <a:br>
              <a:rPr lang="en-US" dirty="0"/>
            </a:br>
            <a:r>
              <a:rPr lang="en-US" dirty="0"/>
              <a:t>Example</a:t>
            </a:r>
          </a:p>
        </p:txBody>
      </p:sp>
      <p:sp>
        <p:nvSpPr>
          <p:cNvPr id="3" name="Content Placeholder 2"/>
          <p:cNvSpPr>
            <a:spLocks noGrp="1"/>
          </p:cNvSpPr>
          <p:nvPr>
            <p:ph idx="1"/>
          </p:nvPr>
        </p:nvSpPr>
        <p:spPr/>
        <p:txBody>
          <a:bodyPr>
            <a:normAutofit fontScale="92500" lnSpcReduction="10000"/>
          </a:bodyPr>
          <a:lstStyle/>
          <a:p>
            <a:r>
              <a:rPr lang="en-US" dirty="0"/>
              <a:t>Formaldehyde (29 CFR 1910.1048)</a:t>
            </a:r>
          </a:p>
          <a:p>
            <a:pPr marL="0" indent="0" algn="ctr">
              <a:buNone/>
            </a:pPr>
            <a:r>
              <a:rPr lang="en-US" dirty="0"/>
              <a:t>PLEASE NOTE: Use For Example Only</a:t>
            </a:r>
          </a:p>
          <a:p>
            <a:r>
              <a:rPr lang="en-US" dirty="0"/>
              <a:t>PEL: 0.75 ppm, as 8-hr TWA</a:t>
            </a:r>
          </a:p>
          <a:p>
            <a:r>
              <a:rPr lang="en-US" dirty="0"/>
              <a:t>Action Level: 0.5 ppm, as 8-hr TWA</a:t>
            </a:r>
          </a:p>
          <a:p>
            <a:pPr lvl="1"/>
            <a:r>
              <a:rPr lang="en-US" dirty="0"/>
              <a:t>Periodic monitoring</a:t>
            </a:r>
          </a:p>
          <a:p>
            <a:pPr lvl="1"/>
            <a:r>
              <a:rPr lang="en-US" dirty="0"/>
              <a:t>Medical Surveillance</a:t>
            </a:r>
          </a:p>
          <a:p>
            <a:r>
              <a:rPr lang="en-US" dirty="0"/>
              <a:t>STEL: 2 ppm, as 15-minute TWA</a:t>
            </a:r>
          </a:p>
          <a:p>
            <a:pPr lvl="1"/>
            <a:r>
              <a:rPr lang="en-US" dirty="0"/>
              <a:t>Medical Surveillance</a:t>
            </a:r>
          </a:p>
          <a:p>
            <a:r>
              <a:rPr lang="en-US" dirty="0"/>
              <a:t>Mandatory Training: 0.1 ppm, any exposure</a:t>
            </a:r>
          </a:p>
        </p:txBody>
      </p:sp>
    </p:spTree>
    <p:extLst>
      <p:ext uri="{BB962C8B-B14F-4D97-AF65-F5344CB8AC3E}">
        <p14:creationId xmlns:p14="http://schemas.microsoft.com/office/powerpoint/2010/main" val="1649574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pPr marL="0" indent="0" algn="ctr">
              <a:buNone/>
            </a:pPr>
            <a:r>
              <a:rPr lang="en-US" sz="2800" i="1" dirty="0"/>
              <a:t>The materials provided in this presentation are for information and awareness purposes.  In no instances and under no conditions should they be used as a reference for compliance with the OSHA Hazard Communication standard (29CFR 1910.1200).  The link to obtain a copy of the standard is provided below.</a:t>
            </a:r>
          </a:p>
          <a:p>
            <a:pPr marL="0" indent="0" algn="ctr">
              <a:buNone/>
            </a:pPr>
            <a:endParaRPr lang="en-US" sz="2800" i="1" dirty="0"/>
          </a:p>
          <a:p>
            <a:pPr marL="0" indent="0" algn="ctr">
              <a:buNone/>
            </a:pPr>
            <a:r>
              <a:rPr lang="en-US" sz="2800" dirty="0">
                <a:hlinkClick r:id="rId3"/>
              </a:rPr>
              <a:t>OSHA Hazard Communication Standard (29 CFR 1910.1200</a:t>
            </a:r>
            <a:endParaRPr lang="en-US" sz="2800" dirty="0"/>
          </a:p>
        </p:txBody>
      </p:sp>
    </p:spTree>
    <p:extLst>
      <p:ext uri="{BB962C8B-B14F-4D97-AF65-F5344CB8AC3E}">
        <p14:creationId xmlns:p14="http://schemas.microsoft.com/office/powerpoint/2010/main" val="15514354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Non-OSHA</a:t>
            </a:r>
            <a:br>
              <a:rPr lang="en-US" dirty="0"/>
            </a:br>
            <a:r>
              <a:rPr lang="en-US" sz="4000" dirty="0"/>
              <a:t>Occupational Exposure Recommendations</a:t>
            </a:r>
          </a:p>
        </p:txBody>
      </p:sp>
      <p:sp>
        <p:nvSpPr>
          <p:cNvPr id="3" name="Content Placeholder 2"/>
          <p:cNvSpPr>
            <a:spLocks noGrp="1"/>
          </p:cNvSpPr>
          <p:nvPr>
            <p:ph idx="1"/>
          </p:nvPr>
        </p:nvSpPr>
        <p:spPr/>
        <p:txBody>
          <a:bodyPr>
            <a:normAutofit/>
          </a:bodyPr>
          <a:lstStyle/>
          <a:p>
            <a:r>
              <a:rPr lang="en-US" dirty="0"/>
              <a:t>Purpose:</a:t>
            </a:r>
          </a:p>
          <a:p>
            <a:pPr lvl="1"/>
            <a:r>
              <a:rPr lang="en-US" dirty="0"/>
              <a:t>Provide guidelines</a:t>
            </a:r>
          </a:p>
          <a:p>
            <a:r>
              <a:rPr lang="en-US" dirty="0"/>
              <a:t>Sources:</a:t>
            </a:r>
          </a:p>
          <a:p>
            <a:pPr lvl="1"/>
            <a:r>
              <a:rPr lang="en-US" dirty="0"/>
              <a:t>American Conference of Governmental Industrial Hygienist (ACGIH)</a:t>
            </a:r>
          </a:p>
          <a:p>
            <a:pPr lvl="2"/>
            <a:r>
              <a:rPr lang="en-US" dirty="0"/>
              <a:t>Threshold Limit Values (TLV)</a:t>
            </a:r>
          </a:p>
          <a:p>
            <a:pPr lvl="1"/>
            <a:r>
              <a:rPr lang="en-US" dirty="0"/>
              <a:t>American Industrial Hygiene Association (AIHA)</a:t>
            </a:r>
          </a:p>
          <a:p>
            <a:pPr lvl="2"/>
            <a:r>
              <a:rPr lang="en-US" dirty="0"/>
              <a:t>Workplace Environmental Exposure Levels (WEEL)</a:t>
            </a:r>
          </a:p>
          <a:p>
            <a:pPr lvl="1"/>
            <a:r>
              <a:rPr lang="en-US" dirty="0"/>
              <a:t>Manufacturers</a:t>
            </a:r>
          </a:p>
        </p:txBody>
      </p:sp>
    </p:spTree>
    <p:extLst>
      <p:ext uri="{BB962C8B-B14F-4D97-AF65-F5344CB8AC3E}">
        <p14:creationId xmlns:p14="http://schemas.microsoft.com/office/powerpoint/2010/main" val="31236726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ACGIH TLV</a:t>
            </a:r>
          </a:p>
        </p:txBody>
      </p:sp>
      <p:sp>
        <p:nvSpPr>
          <p:cNvPr id="3" name="Content Placeholder 2"/>
          <p:cNvSpPr>
            <a:spLocks noGrp="1"/>
          </p:cNvSpPr>
          <p:nvPr>
            <p:ph idx="1"/>
          </p:nvPr>
        </p:nvSpPr>
        <p:spPr/>
        <p:txBody>
          <a:bodyPr/>
          <a:lstStyle/>
          <a:p>
            <a:r>
              <a:rPr lang="en-US" dirty="0"/>
              <a:t>Threshold Limit Values</a:t>
            </a:r>
          </a:p>
          <a:p>
            <a:pPr lvl="1"/>
            <a:r>
              <a:rPr lang="en-US" dirty="0"/>
              <a:t>A.k.a.: TLV</a:t>
            </a:r>
          </a:p>
          <a:p>
            <a:pPr lvl="1"/>
            <a:r>
              <a:rPr lang="en-US" dirty="0"/>
              <a:t>Recommendation, not law</a:t>
            </a:r>
          </a:p>
          <a:p>
            <a:pPr lvl="1"/>
            <a:r>
              <a:rPr lang="en-US" dirty="0"/>
              <a:t>Consensus standards</a:t>
            </a:r>
          </a:p>
          <a:p>
            <a:pPr lvl="1"/>
            <a:r>
              <a:rPr lang="en-US" dirty="0"/>
              <a:t>8-hr Time-Weighted-Averages</a:t>
            </a:r>
          </a:p>
          <a:p>
            <a:pPr lvl="1"/>
            <a:r>
              <a:rPr lang="en-US" dirty="0"/>
              <a:t>Short-Term Exposure Limits</a:t>
            </a:r>
          </a:p>
        </p:txBody>
      </p:sp>
    </p:spTree>
    <p:extLst>
      <p:ext uri="{BB962C8B-B14F-4D97-AF65-F5344CB8AC3E}">
        <p14:creationId xmlns:p14="http://schemas.microsoft.com/office/powerpoint/2010/main" val="21151320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Safety Data Sheet</a:t>
            </a:r>
            <a:br>
              <a:rPr lang="en-US" dirty="0"/>
            </a:br>
            <a:r>
              <a:rPr lang="en-US" dirty="0"/>
              <a:t>Section 11: Toxicological Information</a:t>
            </a:r>
          </a:p>
        </p:txBody>
      </p:sp>
      <p:sp>
        <p:nvSpPr>
          <p:cNvPr id="3" name="Content Placeholder 2"/>
          <p:cNvSpPr>
            <a:spLocks noGrp="1"/>
          </p:cNvSpPr>
          <p:nvPr>
            <p:ph idx="1"/>
          </p:nvPr>
        </p:nvSpPr>
        <p:spPr/>
        <p:txBody>
          <a:bodyPr/>
          <a:lstStyle/>
          <a:p>
            <a:r>
              <a:rPr lang="en-US" dirty="0"/>
              <a:t>Covers numerous health topics</a:t>
            </a:r>
          </a:p>
          <a:p>
            <a:pPr lvl="1"/>
            <a:r>
              <a:rPr lang="en-US" dirty="0"/>
              <a:t>Route of exposure</a:t>
            </a:r>
          </a:p>
          <a:p>
            <a:pPr lvl="1"/>
            <a:r>
              <a:rPr lang="en-US" dirty="0"/>
              <a:t>Potential health effects</a:t>
            </a:r>
          </a:p>
          <a:p>
            <a:pPr lvl="2"/>
            <a:r>
              <a:rPr lang="en-US" dirty="0"/>
              <a:t>Delayed, immediate, and/or chronic effects</a:t>
            </a:r>
          </a:p>
          <a:p>
            <a:pPr lvl="2"/>
            <a:r>
              <a:rPr lang="en-US" dirty="0"/>
              <a:t>Short and long-term exposures</a:t>
            </a:r>
          </a:p>
          <a:p>
            <a:pPr lvl="1"/>
            <a:r>
              <a:rPr lang="en-US" dirty="0"/>
              <a:t>Measures of toxicity</a:t>
            </a:r>
          </a:p>
          <a:p>
            <a:pPr lvl="2"/>
            <a:r>
              <a:rPr lang="en-US" dirty="0"/>
              <a:t>Lethal Dose 50 (LD-50), etc.</a:t>
            </a:r>
          </a:p>
          <a:p>
            <a:pPr lvl="1"/>
            <a:r>
              <a:rPr lang="en-US" dirty="0"/>
              <a:t>Symptoms of exposure</a:t>
            </a:r>
          </a:p>
          <a:p>
            <a:pPr lvl="1"/>
            <a:r>
              <a:rPr lang="en-US" dirty="0"/>
              <a:t>Carcinogen status</a:t>
            </a:r>
          </a:p>
        </p:txBody>
      </p:sp>
    </p:spTree>
    <p:extLst>
      <p:ext uri="{BB962C8B-B14F-4D97-AF65-F5344CB8AC3E}">
        <p14:creationId xmlns:p14="http://schemas.microsoft.com/office/powerpoint/2010/main" val="27927079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Routes of Exposure</a:t>
            </a:r>
          </a:p>
        </p:txBody>
      </p:sp>
      <p:sp>
        <p:nvSpPr>
          <p:cNvPr id="3" name="Content Placeholder 2"/>
          <p:cNvSpPr>
            <a:spLocks noGrp="1"/>
          </p:cNvSpPr>
          <p:nvPr>
            <p:ph idx="1"/>
          </p:nvPr>
        </p:nvSpPr>
        <p:spPr/>
        <p:txBody>
          <a:bodyPr/>
          <a:lstStyle/>
          <a:p>
            <a:r>
              <a:rPr lang="en-US" dirty="0"/>
              <a:t>How can chemicals from the workplace enter workers’ bodies?</a:t>
            </a:r>
          </a:p>
          <a:p>
            <a:r>
              <a:rPr lang="en-US" dirty="0"/>
              <a:t>Workplace routes of exposure</a:t>
            </a:r>
          </a:p>
          <a:p>
            <a:pPr lvl="1"/>
            <a:r>
              <a:rPr lang="en-US" dirty="0"/>
              <a:t>Inhalation</a:t>
            </a:r>
          </a:p>
          <a:p>
            <a:pPr lvl="1"/>
            <a:r>
              <a:rPr lang="en-US" dirty="0"/>
              <a:t>Contact</a:t>
            </a:r>
          </a:p>
          <a:p>
            <a:pPr lvl="1"/>
            <a:r>
              <a:rPr lang="en-US" dirty="0"/>
              <a:t>Absorption</a:t>
            </a:r>
          </a:p>
          <a:p>
            <a:pPr lvl="1"/>
            <a:r>
              <a:rPr lang="en-US" dirty="0"/>
              <a:t>Ingestion</a:t>
            </a:r>
          </a:p>
          <a:p>
            <a:pPr lvl="1"/>
            <a:r>
              <a:rPr lang="en-US" dirty="0"/>
              <a:t>Injection</a:t>
            </a:r>
          </a:p>
        </p:txBody>
      </p:sp>
    </p:spTree>
    <p:extLst>
      <p:ext uri="{BB962C8B-B14F-4D97-AF65-F5344CB8AC3E}">
        <p14:creationId xmlns:p14="http://schemas.microsoft.com/office/powerpoint/2010/main" val="20149685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Health Effects</a:t>
            </a:r>
          </a:p>
        </p:txBody>
      </p:sp>
      <p:sp>
        <p:nvSpPr>
          <p:cNvPr id="3" name="Content Placeholder 2"/>
          <p:cNvSpPr>
            <a:spLocks noGrp="1"/>
          </p:cNvSpPr>
          <p:nvPr>
            <p:ph idx="1"/>
          </p:nvPr>
        </p:nvSpPr>
        <p:spPr/>
        <p:txBody>
          <a:bodyPr/>
          <a:lstStyle/>
          <a:p>
            <a:r>
              <a:rPr lang="en-US" dirty="0"/>
              <a:t>Time for effect onset:</a:t>
            </a:r>
          </a:p>
          <a:p>
            <a:pPr lvl="1"/>
            <a:r>
              <a:rPr lang="en-US" dirty="0"/>
              <a:t>Delayed effects</a:t>
            </a:r>
          </a:p>
          <a:p>
            <a:pPr lvl="1"/>
            <a:r>
              <a:rPr lang="en-US" dirty="0"/>
              <a:t>Immediate effects</a:t>
            </a:r>
          </a:p>
          <a:p>
            <a:pPr lvl="1"/>
            <a:r>
              <a:rPr lang="en-US" dirty="0"/>
              <a:t>Chronic effects</a:t>
            </a:r>
          </a:p>
          <a:p>
            <a:r>
              <a:rPr lang="en-US" dirty="0"/>
              <a:t>Exposure times:</a:t>
            </a:r>
          </a:p>
          <a:p>
            <a:pPr lvl="1"/>
            <a:r>
              <a:rPr lang="en-US" dirty="0"/>
              <a:t>Short-term (acute) exposure</a:t>
            </a:r>
          </a:p>
          <a:p>
            <a:pPr lvl="1"/>
            <a:r>
              <a:rPr lang="en-US" dirty="0"/>
              <a:t>Long-term (chronic) exposure</a:t>
            </a:r>
          </a:p>
          <a:p>
            <a:endParaRPr lang="en-US" dirty="0"/>
          </a:p>
        </p:txBody>
      </p:sp>
    </p:spTree>
    <p:extLst>
      <p:ext uri="{BB962C8B-B14F-4D97-AF65-F5344CB8AC3E}">
        <p14:creationId xmlns:p14="http://schemas.microsoft.com/office/powerpoint/2010/main" val="7693548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Health Effects</a:t>
            </a:r>
          </a:p>
        </p:txBody>
      </p:sp>
      <p:sp>
        <p:nvSpPr>
          <p:cNvPr id="3" name="Content Placeholder 2"/>
          <p:cNvSpPr>
            <a:spLocks noGrp="1"/>
          </p:cNvSpPr>
          <p:nvPr>
            <p:ph idx="1"/>
          </p:nvPr>
        </p:nvSpPr>
        <p:spPr/>
        <p:txBody>
          <a:bodyPr/>
          <a:lstStyle/>
          <a:p>
            <a:r>
              <a:rPr lang="en-US" dirty="0"/>
              <a:t>Def.: </a:t>
            </a:r>
          </a:p>
          <a:p>
            <a:pPr lvl="1"/>
            <a:r>
              <a:rPr lang="en-US" dirty="0"/>
              <a:t>Adverse health effects that occur quickly after a significant exposure </a:t>
            </a:r>
          </a:p>
          <a:p>
            <a:r>
              <a:rPr lang="en-US" dirty="0"/>
              <a:t>Significance of adverse health effect:</a:t>
            </a:r>
          </a:p>
          <a:p>
            <a:pPr lvl="1"/>
            <a:r>
              <a:rPr lang="en-US" dirty="0"/>
              <a:t>Insignificant or minor</a:t>
            </a:r>
          </a:p>
          <a:p>
            <a:pPr lvl="1"/>
            <a:r>
              <a:rPr lang="en-US" dirty="0"/>
              <a:t>Serious but treatable</a:t>
            </a:r>
          </a:p>
          <a:p>
            <a:pPr lvl="1"/>
            <a:r>
              <a:rPr lang="en-US" dirty="0"/>
              <a:t>Death or life altering outcomes</a:t>
            </a:r>
          </a:p>
        </p:txBody>
      </p:sp>
    </p:spTree>
    <p:extLst>
      <p:ext uri="{BB962C8B-B14F-4D97-AF65-F5344CB8AC3E}">
        <p14:creationId xmlns:p14="http://schemas.microsoft.com/office/powerpoint/2010/main" val="20707408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Chronic Health Hazards</a:t>
            </a:r>
          </a:p>
        </p:txBody>
      </p:sp>
      <p:sp>
        <p:nvSpPr>
          <p:cNvPr id="3" name="Content Placeholder 2"/>
          <p:cNvSpPr>
            <a:spLocks noGrp="1"/>
          </p:cNvSpPr>
          <p:nvPr>
            <p:ph idx="1"/>
          </p:nvPr>
        </p:nvSpPr>
        <p:spPr/>
        <p:txBody>
          <a:bodyPr>
            <a:normAutofit fontScale="92500" lnSpcReduction="10000"/>
          </a:bodyPr>
          <a:lstStyle/>
          <a:p>
            <a:r>
              <a:rPr lang="en-US" dirty="0"/>
              <a:t>Def.:</a:t>
            </a:r>
          </a:p>
          <a:p>
            <a:pPr lvl="1"/>
            <a:r>
              <a:rPr lang="en-US" dirty="0"/>
              <a:t>An adverse health effect resulting from a long-term exposure to a substance</a:t>
            </a:r>
          </a:p>
          <a:p>
            <a:r>
              <a:rPr lang="en-US" dirty="0"/>
              <a:t>Significance of exposure:</a:t>
            </a:r>
          </a:p>
          <a:p>
            <a:pPr lvl="1"/>
            <a:r>
              <a:rPr lang="en-US" dirty="0"/>
              <a:t>Permanent adverse conditions:</a:t>
            </a:r>
          </a:p>
          <a:p>
            <a:pPr lvl="2"/>
            <a:r>
              <a:rPr lang="en-US" dirty="0"/>
              <a:t>Reduced lung capacities</a:t>
            </a:r>
          </a:p>
          <a:p>
            <a:pPr lvl="2"/>
            <a:r>
              <a:rPr lang="en-US" dirty="0"/>
              <a:t>Hypersensitivity</a:t>
            </a:r>
          </a:p>
          <a:p>
            <a:pPr lvl="2"/>
            <a:r>
              <a:rPr lang="en-US" dirty="0"/>
              <a:t>Chemically-induced asthma</a:t>
            </a:r>
          </a:p>
          <a:p>
            <a:pPr lvl="1"/>
            <a:r>
              <a:rPr lang="en-US" dirty="0"/>
              <a:t>Serious Illnesses:</a:t>
            </a:r>
          </a:p>
          <a:p>
            <a:pPr lvl="2"/>
            <a:r>
              <a:rPr lang="en-US" dirty="0"/>
              <a:t>Cancers</a:t>
            </a:r>
          </a:p>
          <a:p>
            <a:pPr lvl="2"/>
            <a:r>
              <a:rPr lang="en-US" dirty="0"/>
              <a:t>Significant pneumoconiosis (New-Mo-Cone-Knee-O-Sis)</a:t>
            </a:r>
          </a:p>
        </p:txBody>
      </p:sp>
    </p:spTree>
    <p:extLst>
      <p:ext uri="{BB962C8B-B14F-4D97-AF65-F5344CB8AC3E}">
        <p14:creationId xmlns:p14="http://schemas.microsoft.com/office/powerpoint/2010/main" val="1981494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Measures of Toxicity</a:t>
            </a:r>
          </a:p>
        </p:txBody>
      </p:sp>
      <p:sp>
        <p:nvSpPr>
          <p:cNvPr id="3" name="Content Placeholder 2"/>
          <p:cNvSpPr>
            <a:spLocks noGrp="1"/>
          </p:cNvSpPr>
          <p:nvPr>
            <p:ph idx="1"/>
          </p:nvPr>
        </p:nvSpPr>
        <p:spPr/>
        <p:txBody>
          <a:bodyPr/>
          <a:lstStyle/>
          <a:p>
            <a:r>
              <a:rPr lang="en-US" dirty="0"/>
              <a:t>Terminology often associated with toxicity studies</a:t>
            </a:r>
          </a:p>
          <a:p>
            <a:pPr lvl="1"/>
            <a:r>
              <a:rPr lang="en-US" dirty="0"/>
              <a:t>Lethal Dose 50 (LD-50)</a:t>
            </a:r>
          </a:p>
          <a:p>
            <a:pPr lvl="2"/>
            <a:r>
              <a:rPr lang="en-US" dirty="0"/>
              <a:t>Evaluate lethality </a:t>
            </a:r>
          </a:p>
          <a:p>
            <a:pPr lvl="1"/>
            <a:r>
              <a:rPr lang="en-US" dirty="0"/>
              <a:t>Immediately Dangerous to Life and Health</a:t>
            </a:r>
          </a:p>
          <a:p>
            <a:pPr lvl="2"/>
            <a:r>
              <a:rPr lang="en-US" dirty="0"/>
              <a:t>Dangerous atmospheric concentrations</a:t>
            </a:r>
          </a:p>
        </p:txBody>
      </p:sp>
    </p:spTree>
    <p:extLst>
      <p:ext uri="{BB962C8B-B14F-4D97-AF65-F5344CB8AC3E}">
        <p14:creationId xmlns:p14="http://schemas.microsoft.com/office/powerpoint/2010/main" val="36172619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Symptoms of Exposure</a:t>
            </a:r>
          </a:p>
        </p:txBody>
      </p:sp>
      <p:sp>
        <p:nvSpPr>
          <p:cNvPr id="3" name="Content Placeholder 2"/>
          <p:cNvSpPr>
            <a:spLocks noGrp="1"/>
          </p:cNvSpPr>
          <p:nvPr>
            <p:ph idx="1"/>
          </p:nvPr>
        </p:nvSpPr>
        <p:spPr/>
        <p:txBody>
          <a:bodyPr>
            <a:normAutofit lnSpcReduction="10000"/>
          </a:bodyPr>
          <a:lstStyle/>
          <a:p>
            <a:r>
              <a:rPr lang="en-US" dirty="0"/>
              <a:t>Indication of an exposure</a:t>
            </a:r>
          </a:p>
          <a:p>
            <a:r>
              <a:rPr lang="en-US" dirty="0"/>
              <a:t>Examples:</a:t>
            </a:r>
          </a:p>
          <a:p>
            <a:pPr lvl="1"/>
            <a:r>
              <a:rPr lang="en-US" dirty="0"/>
              <a:t>Eye, nose, throat, mucus membrane irritation</a:t>
            </a:r>
          </a:p>
          <a:p>
            <a:pPr lvl="1"/>
            <a:r>
              <a:rPr lang="en-US" dirty="0"/>
              <a:t>Nausea, dizziness, light headedness</a:t>
            </a:r>
          </a:p>
          <a:p>
            <a:pPr lvl="1"/>
            <a:r>
              <a:rPr lang="en-US" dirty="0"/>
              <a:t>Metallic taste in mouth</a:t>
            </a:r>
          </a:p>
          <a:p>
            <a:pPr lvl="1"/>
            <a:r>
              <a:rPr lang="en-US" dirty="0"/>
              <a:t>Tingling of lips or mouth</a:t>
            </a:r>
          </a:p>
          <a:p>
            <a:pPr lvl="1"/>
            <a:r>
              <a:rPr lang="en-US" dirty="0"/>
              <a:t>Unconsciousness</a:t>
            </a:r>
          </a:p>
          <a:p>
            <a:pPr lvl="1"/>
            <a:r>
              <a:rPr lang="en-US" dirty="0"/>
              <a:t>Tremors</a:t>
            </a:r>
          </a:p>
          <a:p>
            <a:pPr lvl="1"/>
            <a:r>
              <a:rPr lang="en-US" dirty="0"/>
              <a:t>Others</a:t>
            </a:r>
          </a:p>
        </p:txBody>
      </p:sp>
    </p:spTree>
    <p:extLst>
      <p:ext uri="{BB962C8B-B14F-4D97-AF65-F5344CB8AC3E}">
        <p14:creationId xmlns:p14="http://schemas.microsoft.com/office/powerpoint/2010/main" val="28559215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Carcinogen Status – Slide 1</a:t>
            </a:r>
          </a:p>
        </p:txBody>
      </p:sp>
      <p:sp>
        <p:nvSpPr>
          <p:cNvPr id="3" name="Content Placeholder 2"/>
          <p:cNvSpPr>
            <a:spLocks noGrp="1"/>
          </p:cNvSpPr>
          <p:nvPr>
            <p:ph idx="1"/>
          </p:nvPr>
        </p:nvSpPr>
        <p:spPr/>
        <p:txBody>
          <a:bodyPr/>
          <a:lstStyle/>
          <a:p>
            <a:r>
              <a:rPr lang="en-US" dirty="0"/>
              <a:t>OSHA reporting requirement:</a:t>
            </a:r>
          </a:p>
          <a:p>
            <a:pPr lvl="1"/>
            <a:r>
              <a:rPr lang="en-US" dirty="0"/>
              <a:t>0.1% or greater</a:t>
            </a:r>
          </a:p>
          <a:p>
            <a:r>
              <a:rPr lang="en-US" dirty="0"/>
              <a:t>29 CFR 1910.1003:</a:t>
            </a:r>
          </a:p>
          <a:p>
            <a:pPr lvl="1"/>
            <a:r>
              <a:rPr lang="en-US" dirty="0"/>
              <a:t>13 Carcinogens</a:t>
            </a:r>
          </a:p>
          <a:p>
            <a:r>
              <a:rPr lang="en-US" dirty="0"/>
              <a:t>Carcinogen Designation:</a:t>
            </a:r>
          </a:p>
          <a:p>
            <a:pPr lvl="1"/>
            <a:r>
              <a:rPr lang="en-US" dirty="0"/>
              <a:t>International Agency for Research on Cancer</a:t>
            </a:r>
          </a:p>
          <a:p>
            <a:pPr lvl="1"/>
            <a:r>
              <a:rPr lang="en-US" dirty="0"/>
              <a:t>American Conference of Governmental Industrial Hygienist</a:t>
            </a:r>
          </a:p>
        </p:txBody>
      </p:sp>
    </p:spTree>
    <p:extLst>
      <p:ext uri="{BB962C8B-B14F-4D97-AF65-F5344CB8AC3E}">
        <p14:creationId xmlns:p14="http://schemas.microsoft.com/office/powerpoint/2010/main" val="3980072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a:xfrm>
            <a:off x="457200" y="1417638"/>
            <a:ext cx="8229600" cy="4525963"/>
          </a:xfrm>
        </p:spPr>
        <p:txBody>
          <a:bodyPr>
            <a:normAutofit/>
          </a:bodyPr>
          <a:lstStyle/>
          <a:p>
            <a:r>
              <a:rPr lang="en-US" dirty="0"/>
              <a:t>Introduction</a:t>
            </a:r>
          </a:p>
          <a:p>
            <a:pPr lvl="1"/>
            <a:r>
              <a:rPr lang="en-US" dirty="0"/>
              <a:t>Worker Rights under OSH Act</a:t>
            </a:r>
          </a:p>
          <a:p>
            <a:r>
              <a:rPr lang="en-US" dirty="0"/>
              <a:t>Purpose and Scope of Presentation</a:t>
            </a:r>
          </a:p>
          <a:p>
            <a:r>
              <a:rPr lang="en-US" dirty="0"/>
              <a:t>Part 1: Occupational Health Terminology</a:t>
            </a:r>
          </a:p>
          <a:p>
            <a:pPr lvl="1"/>
            <a:r>
              <a:rPr lang="en-US" dirty="0"/>
              <a:t>Review of OSHA Health Standards</a:t>
            </a:r>
          </a:p>
          <a:p>
            <a:pPr lvl="1"/>
            <a:r>
              <a:rPr lang="en-US" dirty="0"/>
              <a:t>Brief Hazard Communication Refresher</a:t>
            </a:r>
          </a:p>
          <a:p>
            <a:pPr lvl="1"/>
            <a:r>
              <a:rPr lang="en-US" dirty="0"/>
              <a:t>Discussion of Common Terminology</a:t>
            </a:r>
          </a:p>
          <a:p>
            <a:r>
              <a:rPr lang="en-US" dirty="0"/>
              <a:t>Part 2: Toxicology and </a:t>
            </a:r>
            <a:r>
              <a:rPr lang="en-US" dirty="0" err="1"/>
              <a:t>Toxicokenetics</a:t>
            </a:r>
            <a:endParaRPr lang="en-US" dirty="0"/>
          </a:p>
          <a:p>
            <a:endParaRPr lang="en-US" dirty="0"/>
          </a:p>
        </p:txBody>
      </p:sp>
    </p:spTree>
    <p:extLst>
      <p:ext uri="{BB962C8B-B14F-4D97-AF65-F5344CB8AC3E}">
        <p14:creationId xmlns:p14="http://schemas.microsoft.com/office/powerpoint/2010/main" val="3679157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Carcinogen Status – Slide 2</a:t>
            </a:r>
          </a:p>
        </p:txBody>
      </p:sp>
      <p:sp>
        <p:nvSpPr>
          <p:cNvPr id="3" name="Text Placeholder 2"/>
          <p:cNvSpPr>
            <a:spLocks noGrp="1"/>
          </p:cNvSpPr>
          <p:nvPr>
            <p:ph type="body" idx="1"/>
          </p:nvPr>
        </p:nvSpPr>
        <p:spPr>
          <a:ln>
            <a:solidFill>
              <a:schemeClr val="tx1"/>
            </a:solidFill>
          </a:ln>
        </p:spPr>
        <p:txBody>
          <a:bodyPr/>
          <a:lstStyle/>
          <a:p>
            <a:pPr algn="ctr"/>
            <a:r>
              <a:rPr lang="en-US" dirty="0">
                <a:latin typeface="Times New Roman" panose="02020603050405020304" pitchFamily="18" charset="0"/>
                <a:cs typeface="Times New Roman" panose="02020603050405020304" pitchFamily="18" charset="0"/>
              </a:rPr>
              <a:t>ACGIH</a:t>
            </a:r>
          </a:p>
        </p:txBody>
      </p:sp>
      <p:sp>
        <p:nvSpPr>
          <p:cNvPr id="4" name="Content Placeholder 3"/>
          <p:cNvSpPr>
            <a:spLocks noGrp="1"/>
          </p:cNvSpPr>
          <p:nvPr>
            <p:ph sz="half" idx="2"/>
          </p:nvPr>
        </p:nvSpPr>
        <p:spPr>
          <a:ln>
            <a:solidFill>
              <a:schemeClr val="tx1"/>
            </a:solidFill>
          </a:ln>
        </p:spPr>
        <p:txBody>
          <a:bodyPr>
            <a:normAutofit/>
          </a:bodyPr>
          <a:lstStyle/>
          <a:p>
            <a:pPr>
              <a:lnSpc>
                <a:spcPct val="80000"/>
              </a:lnSpc>
              <a:spcBef>
                <a:spcPts val="600"/>
              </a:spcBef>
              <a:defRPr/>
            </a:pPr>
            <a:r>
              <a:rPr lang="en-US" sz="2800" dirty="0">
                <a:latin typeface="Times New Roman" charset="0"/>
                <a:cs typeface="Times New Roman" panose="02020603050405020304" pitchFamily="18" charset="0"/>
              </a:rPr>
              <a:t>A1: Confirmed human carcinogen</a:t>
            </a:r>
            <a:endParaRPr lang="en-US" sz="2400" dirty="0">
              <a:latin typeface="Times New Roman" charset="0"/>
            </a:endParaRPr>
          </a:p>
          <a:p>
            <a:pPr>
              <a:lnSpc>
                <a:spcPct val="80000"/>
              </a:lnSpc>
              <a:spcBef>
                <a:spcPts val="600"/>
              </a:spcBef>
              <a:defRPr/>
            </a:pPr>
            <a:r>
              <a:rPr lang="en-US" sz="2800" dirty="0">
                <a:latin typeface="Times New Roman" charset="0"/>
                <a:cs typeface="Times New Roman" panose="02020603050405020304" pitchFamily="18" charset="0"/>
              </a:rPr>
              <a:t>A2: Suspected human carcinogen</a:t>
            </a:r>
            <a:endParaRPr lang="en-US" sz="2400" dirty="0">
              <a:latin typeface="Times New Roman" charset="0"/>
            </a:endParaRPr>
          </a:p>
          <a:p>
            <a:pPr>
              <a:lnSpc>
                <a:spcPct val="80000"/>
              </a:lnSpc>
              <a:spcBef>
                <a:spcPts val="600"/>
              </a:spcBef>
              <a:defRPr/>
            </a:pPr>
            <a:r>
              <a:rPr lang="en-US" sz="2800" dirty="0">
                <a:latin typeface="Times New Roman" charset="0"/>
                <a:cs typeface="Times New Roman" panose="02020603050405020304" pitchFamily="18" charset="0"/>
              </a:rPr>
              <a:t>A3:  Animal carcinogen</a:t>
            </a:r>
            <a:endParaRPr lang="en-US" sz="2400" dirty="0">
              <a:latin typeface="Times New Roman" charset="0"/>
            </a:endParaRPr>
          </a:p>
          <a:p>
            <a:pPr>
              <a:lnSpc>
                <a:spcPct val="80000"/>
              </a:lnSpc>
              <a:spcBef>
                <a:spcPts val="600"/>
              </a:spcBef>
              <a:defRPr/>
            </a:pPr>
            <a:r>
              <a:rPr lang="en-US" sz="2800" dirty="0">
                <a:latin typeface="Times New Roman" charset="0"/>
                <a:cs typeface="Times New Roman" panose="02020603050405020304" pitchFamily="18" charset="0"/>
              </a:rPr>
              <a:t>A4:	 Not classified as a human carcinogen</a:t>
            </a:r>
            <a:endParaRPr lang="en-US" sz="2400" dirty="0">
              <a:latin typeface="Times New Roman" charset="0"/>
            </a:endParaRPr>
          </a:p>
          <a:p>
            <a:pPr>
              <a:lnSpc>
                <a:spcPct val="80000"/>
              </a:lnSpc>
              <a:spcBef>
                <a:spcPts val="600"/>
              </a:spcBef>
              <a:defRPr/>
            </a:pPr>
            <a:r>
              <a:rPr lang="en-US" sz="2800" dirty="0">
                <a:latin typeface="Times New Roman" charset="0"/>
                <a:cs typeface="Times New Roman" panose="02020603050405020304" pitchFamily="18" charset="0"/>
              </a:rPr>
              <a:t>A5:  Not suspected as a human carcinogen</a:t>
            </a:r>
          </a:p>
        </p:txBody>
      </p:sp>
      <p:sp>
        <p:nvSpPr>
          <p:cNvPr id="5" name="Text Placeholder 4"/>
          <p:cNvSpPr>
            <a:spLocks noGrp="1"/>
          </p:cNvSpPr>
          <p:nvPr>
            <p:ph type="body" sz="quarter" idx="3"/>
          </p:nvPr>
        </p:nvSpPr>
        <p:spPr>
          <a:ln>
            <a:solidFill>
              <a:schemeClr val="tx1"/>
            </a:solidFill>
          </a:ln>
        </p:spPr>
        <p:txBody>
          <a:bodyPr/>
          <a:lstStyle/>
          <a:p>
            <a:pPr algn="ctr"/>
            <a:r>
              <a:rPr lang="en-US" dirty="0">
                <a:latin typeface="Times New Roman" panose="02020603050405020304" pitchFamily="18" charset="0"/>
                <a:cs typeface="Times New Roman" panose="02020603050405020304" pitchFamily="18" charset="0"/>
              </a:rPr>
              <a:t>IARC</a:t>
            </a:r>
          </a:p>
        </p:txBody>
      </p:sp>
      <p:sp>
        <p:nvSpPr>
          <p:cNvPr id="6" name="Content Placeholder 5"/>
          <p:cNvSpPr>
            <a:spLocks noGrp="1"/>
          </p:cNvSpPr>
          <p:nvPr>
            <p:ph sz="quarter" idx="4"/>
          </p:nvPr>
        </p:nvSpPr>
        <p:spPr>
          <a:ln>
            <a:solidFill>
              <a:schemeClr val="tx1"/>
            </a:solidFill>
          </a:ln>
        </p:spPr>
        <p:txBody>
          <a:bodyPr>
            <a:normAutofit fontScale="92500" lnSpcReduction="20000"/>
          </a:bodyPr>
          <a:lstStyle/>
          <a:p>
            <a:pPr>
              <a:spcBef>
                <a:spcPts val="600"/>
              </a:spcBef>
              <a:defRPr/>
            </a:pPr>
            <a:r>
              <a:rPr lang="en-US" sz="2800" dirty="0">
                <a:latin typeface="Times New Roman" panose="02020603050405020304" pitchFamily="18" charset="0"/>
                <a:cs typeface="Times New Roman" panose="02020603050405020304" pitchFamily="18" charset="0"/>
              </a:rPr>
              <a:t>Group 1:  Carcinogenic to Humans</a:t>
            </a:r>
            <a:endParaRPr lang="en-US" dirty="0">
              <a:latin typeface="Times New Roman" panose="02020603050405020304" pitchFamily="18" charset="0"/>
              <a:cs typeface="Times New Roman" panose="02020603050405020304" pitchFamily="18" charset="0"/>
            </a:endParaRPr>
          </a:p>
          <a:p>
            <a:pPr>
              <a:spcBef>
                <a:spcPts val="600"/>
              </a:spcBef>
              <a:defRPr/>
            </a:pPr>
            <a:r>
              <a:rPr lang="en-US" sz="2800" dirty="0">
                <a:latin typeface="Times New Roman" panose="02020603050405020304" pitchFamily="18" charset="0"/>
                <a:cs typeface="Times New Roman" panose="02020603050405020304" pitchFamily="18" charset="0"/>
              </a:rPr>
              <a:t>Group 2A:  Probably Carcinogenic to Humans</a:t>
            </a:r>
            <a:endParaRPr lang="en-US" dirty="0">
              <a:latin typeface="Times New Roman" panose="02020603050405020304" pitchFamily="18" charset="0"/>
              <a:cs typeface="Times New Roman" panose="02020603050405020304" pitchFamily="18" charset="0"/>
            </a:endParaRPr>
          </a:p>
          <a:p>
            <a:pPr>
              <a:spcBef>
                <a:spcPts val="600"/>
              </a:spcBef>
              <a:defRPr/>
            </a:pPr>
            <a:r>
              <a:rPr lang="en-US" sz="2800" dirty="0">
                <a:latin typeface="Times New Roman" panose="02020603050405020304" pitchFamily="18" charset="0"/>
                <a:cs typeface="Times New Roman" panose="02020603050405020304" pitchFamily="18" charset="0"/>
              </a:rPr>
              <a:t>Group 2B: Possibly Carcinogenic to Humans</a:t>
            </a:r>
            <a:endParaRPr lang="en-US" dirty="0">
              <a:latin typeface="Times New Roman" panose="02020603050405020304" pitchFamily="18" charset="0"/>
              <a:cs typeface="Times New Roman" panose="02020603050405020304" pitchFamily="18" charset="0"/>
            </a:endParaRPr>
          </a:p>
          <a:p>
            <a:pPr>
              <a:spcBef>
                <a:spcPts val="600"/>
              </a:spcBef>
              <a:defRPr/>
            </a:pPr>
            <a:r>
              <a:rPr lang="en-US" sz="2800" dirty="0">
                <a:latin typeface="Times New Roman" panose="02020603050405020304" pitchFamily="18" charset="0"/>
                <a:cs typeface="Times New Roman" panose="02020603050405020304" pitchFamily="18" charset="0"/>
              </a:rPr>
              <a:t>Group 3:  Not Classifiable as to its Carcinogenicity to Humans</a:t>
            </a:r>
            <a:endParaRPr lang="en-US" dirty="0">
              <a:latin typeface="Times New Roman" panose="02020603050405020304" pitchFamily="18" charset="0"/>
              <a:cs typeface="Times New Roman" panose="02020603050405020304" pitchFamily="18" charset="0"/>
            </a:endParaRPr>
          </a:p>
          <a:p>
            <a:pPr>
              <a:spcBef>
                <a:spcPts val="600"/>
              </a:spcBef>
              <a:defRPr/>
            </a:pPr>
            <a:r>
              <a:rPr lang="en-US" sz="2800" dirty="0">
                <a:latin typeface="Times New Roman" panose="02020603050405020304" pitchFamily="18" charset="0"/>
                <a:cs typeface="Times New Roman" panose="02020603050405020304" pitchFamily="18" charset="0"/>
              </a:rPr>
              <a:t>Group 4:  Probably not Carcinogenic to Humans</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256613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 2</a:t>
            </a:r>
            <a:br>
              <a:rPr lang="en-US" dirty="0"/>
            </a:br>
            <a:r>
              <a:rPr lang="en-US" dirty="0"/>
              <a:t>Toxicology</a:t>
            </a:r>
          </a:p>
        </p:txBody>
      </p:sp>
      <p:sp>
        <p:nvSpPr>
          <p:cNvPr id="3" name="Content Placeholder 2"/>
          <p:cNvSpPr>
            <a:spLocks noGrp="1"/>
          </p:cNvSpPr>
          <p:nvPr>
            <p:ph idx="1"/>
          </p:nvPr>
        </p:nvSpPr>
        <p:spPr/>
        <p:txBody>
          <a:bodyPr/>
          <a:lstStyle/>
          <a:p>
            <a:r>
              <a:rPr lang="en-US" dirty="0"/>
              <a:t>Topics to be discussed:</a:t>
            </a:r>
          </a:p>
          <a:p>
            <a:pPr lvl="1"/>
            <a:r>
              <a:rPr lang="en-US" dirty="0"/>
              <a:t>Introduction to Toxicology</a:t>
            </a:r>
          </a:p>
          <a:p>
            <a:pPr lvl="1"/>
            <a:r>
              <a:rPr lang="en-US" dirty="0"/>
              <a:t>Dose-Response relationship</a:t>
            </a:r>
          </a:p>
          <a:p>
            <a:pPr lvl="1"/>
            <a:r>
              <a:rPr lang="en-US" dirty="0" err="1"/>
              <a:t>Toxicokinetics</a:t>
            </a:r>
            <a:endParaRPr lang="en-US" dirty="0"/>
          </a:p>
          <a:p>
            <a:pPr lvl="2"/>
            <a:r>
              <a:rPr lang="en-US" dirty="0"/>
              <a:t>Definition</a:t>
            </a:r>
          </a:p>
          <a:p>
            <a:pPr lvl="2"/>
            <a:r>
              <a:rPr lang="en-US" dirty="0"/>
              <a:t>Routes of exposure</a:t>
            </a:r>
          </a:p>
          <a:p>
            <a:pPr lvl="2"/>
            <a:r>
              <a:rPr lang="en-US" dirty="0"/>
              <a:t>Distribution</a:t>
            </a:r>
          </a:p>
          <a:p>
            <a:pPr lvl="2"/>
            <a:r>
              <a:rPr lang="en-US" dirty="0"/>
              <a:t>Elimination</a:t>
            </a:r>
          </a:p>
        </p:txBody>
      </p:sp>
    </p:spTree>
    <p:extLst>
      <p:ext uri="{BB962C8B-B14F-4D97-AF65-F5344CB8AC3E}">
        <p14:creationId xmlns:p14="http://schemas.microsoft.com/office/powerpoint/2010/main" val="424117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Toxicology</a:t>
            </a:r>
          </a:p>
        </p:txBody>
      </p:sp>
      <p:sp>
        <p:nvSpPr>
          <p:cNvPr id="3" name="Content Placeholder 2"/>
          <p:cNvSpPr>
            <a:spLocks noGrp="1"/>
          </p:cNvSpPr>
          <p:nvPr>
            <p:ph idx="1"/>
          </p:nvPr>
        </p:nvSpPr>
        <p:spPr/>
        <p:txBody>
          <a:bodyPr/>
          <a:lstStyle/>
          <a:p>
            <a:r>
              <a:rPr lang="en-US" dirty="0"/>
              <a:t>What is Toxicology?</a:t>
            </a:r>
          </a:p>
          <a:p>
            <a:r>
              <a:rPr lang="en-US" dirty="0"/>
              <a:t>Def.:  The study of the adverse effects of substances on living organisms and the environment</a:t>
            </a:r>
          </a:p>
          <a:p>
            <a:r>
              <a:rPr lang="en-US" dirty="0"/>
              <a:t>Paracelsus</a:t>
            </a:r>
          </a:p>
          <a:p>
            <a:pPr lvl="1"/>
            <a:r>
              <a:rPr lang="en-US" dirty="0"/>
              <a:t>Father of Toxicology</a:t>
            </a:r>
          </a:p>
          <a:p>
            <a:pPr lvl="1"/>
            <a:r>
              <a:rPr lang="en-US" dirty="0"/>
              <a:t>“All things are poisons”</a:t>
            </a:r>
          </a:p>
          <a:p>
            <a:pPr lvl="1"/>
            <a:r>
              <a:rPr lang="en-US" dirty="0"/>
              <a:t>“The dose determines the poison”</a:t>
            </a:r>
          </a:p>
        </p:txBody>
      </p:sp>
    </p:spTree>
    <p:extLst>
      <p:ext uri="{BB962C8B-B14F-4D97-AF65-F5344CB8AC3E}">
        <p14:creationId xmlns:p14="http://schemas.microsoft.com/office/powerpoint/2010/main" val="37891256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Dose-Response Relationship</a:t>
            </a:r>
          </a:p>
        </p:txBody>
      </p:sp>
      <p:sp>
        <p:nvSpPr>
          <p:cNvPr id="3" name="Content Placeholder 2"/>
          <p:cNvSpPr>
            <a:spLocks noGrp="1"/>
          </p:cNvSpPr>
          <p:nvPr>
            <p:ph idx="1"/>
          </p:nvPr>
        </p:nvSpPr>
        <p:spPr/>
        <p:txBody>
          <a:bodyPr/>
          <a:lstStyle/>
          <a:p>
            <a:r>
              <a:rPr lang="en-US" dirty="0"/>
              <a:t>Dose Def.: </a:t>
            </a:r>
          </a:p>
          <a:p>
            <a:pPr lvl="1"/>
            <a:r>
              <a:rPr lang="en-US" dirty="0"/>
              <a:t>The amount or concentration of a substance or stimulus received</a:t>
            </a:r>
          </a:p>
          <a:p>
            <a:pPr lvl="1"/>
            <a:endParaRPr lang="en-US" dirty="0"/>
          </a:p>
          <a:p>
            <a:r>
              <a:rPr lang="en-US" dirty="0"/>
              <a:t>Response:</a:t>
            </a:r>
          </a:p>
          <a:p>
            <a:pPr lvl="1"/>
            <a:r>
              <a:rPr lang="en-US" dirty="0"/>
              <a:t>The change caused by the substance, at the given dose</a:t>
            </a:r>
          </a:p>
        </p:txBody>
      </p:sp>
    </p:spTree>
    <p:extLst>
      <p:ext uri="{BB962C8B-B14F-4D97-AF65-F5344CB8AC3E}">
        <p14:creationId xmlns:p14="http://schemas.microsoft.com/office/powerpoint/2010/main" val="34930594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Dose-Response Curve</a:t>
            </a:r>
            <a:br>
              <a:rPr lang="en-US" dirty="0"/>
            </a:br>
            <a:r>
              <a:rPr lang="en-US" dirty="0"/>
              <a:t>Example 1</a:t>
            </a:r>
          </a:p>
        </p:txBody>
      </p:sp>
      <p:pic>
        <p:nvPicPr>
          <p:cNvPr id="4" name="Picture 3" descr="Picture states the purpose of the graph: a basic dose-response curve.">
            <a:extLst>
              <a:ext uri="{FF2B5EF4-FFF2-40B4-BE49-F238E27FC236}">
                <a16:creationId xmlns:a16="http://schemas.microsoft.com/office/drawing/2014/main" id="{AA78A1D4-1414-210D-7D99-8FA44904A516}"/>
              </a:ext>
            </a:extLst>
          </p:cNvPr>
          <p:cNvPicPr>
            <a:picLocks noChangeAspect="1"/>
          </p:cNvPicPr>
          <p:nvPr/>
        </p:nvPicPr>
        <p:blipFill>
          <a:blip r:embed="rId3"/>
          <a:stretch>
            <a:fillRect/>
          </a:stretch>
        </p:blipFill>
        <p:spPr>
          <a:xfrm>
            <a:off x="2944732" y="1859414"/>
            <a:ext cx="2828789" cy="493819"/>
          </a:xfrm>
          <a:prstGeom prst="rect">
            <a:avLst/>
          </a:prstGeom>
        </p:spPr>
      </p:pic>
      <p:sp>
        <p:nvSpPr>
          <p:cNvPr id="19" name="TextBox 18"/>
          <p:cNvSpPr txBox="1"/>
          <p:nvPr/>
        </p:nvSpPr>
        <p:spPr>
          <a:xfrm rot="16200000">
            <a:off x="395540" y="3510260"/>
            <a:ext cx="1081515" cy="369332"/>
          </a:xfrm>
          <a:prstGeom prst="rect">
            <a:avLst/>
          </a:prstGeom>
          <a:noFill/>
        </p:spPr>
        <p:txBody>
          <a:bodyPr wrap="none" rtlCol="0">
            <a:spAutoFit/>
          </a:bodyPr>
          <a:lstStyle/>
          <a:p>
            <a:r>
              <a:rPr lang="en-US" dirty="0"/>
              <a:t>Response</a:t>
            </a:r>
          </a:p>
        </p:txBody>
      </p:sp>
      <p:cxnSp>
        <p:nvCxnSpPr>
          <p:cNvPr id="17" name="Straight Arrow Connector 16" descr="Arrow pointing up, parallel to the dose-response graph &quot;Y&quot; axis.  Represents an increasing response. "/>
          <p:cNvCxnSpPr/>
          <p:nvPr/>
        </p:nvCxnSpPr>
        <p:spPr>
          <a:xfrm flipV="1">
            <a:off x="1240971" y="2514600"/>
            <a:ext cx="0" cy="251460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5" name="Straight Connector 4" descr="Vertical line.  Represents the &quot;Y&quot; axis of a dose response curve"/>
          <p:cNvCxnSpPr/>
          <p:nvPr/>
        </p:nvCxnSpPr>
        <p:spPr>
          <a:xfrm>
            <a:off x="1698171" y="2334986"/>
            <a:ext cx="0" cy="269421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5" name="Freeform 14" descr="Curved line; line increases in height from lower left to upper right, line represents an increase in response (effects) as dose increases."/>
          <p:cNvSpPr/>
          <p:nvPr/>
        </p:nvSpPr>
        <p:spPr>
          <a:xfrm>
            <a:off x="1861457" y="2470450"/>
            <a:ext cx="5421086" cy="2530928"/>
          </a:xfrm>
          <a:custGeom>
            <a:avLst/>
            <a:gdLst>
              <a:gd name="connsiteX0" fmla="*/ 0 w 5421086"/>
              <a:gd name="connsiteY0" fmla="*/ 2530928 h 2530928"/>
              <a:gd name="connsiteX1" fmla="*/ 571500 w 5421086"/>
              <a:gd name="connsiteY1" fmla="*/ 2514600 h 2530928"/>
              <a:gd name="connsiteX2" fmla="*/ 571500 w 5421086"/>
              <a:gd name="connsiteY2" fmla="*/ 2514600 h 2530928"/>
              <a:gd name="connsiteX3" fmla="*/ 2383972 w 5421086"/>
              <a:gd name="connsiteY3" fmla="*/ 1698171 h 2530928"/>
              <a:gd name="connsiteX4" fmla="*/ 3249386 w 5421086"/>
              <a:gd name="connsiteY4" fmla="*/ 1143000 h 2530928"/>
              <a:gd name="connsiteX5" fmla="*/ 4392386 w 5421086"/>
              <a:gd name="connsiteY5" fmla="*/ 212271 h 2530928"/>
              <a:gd name="connsiteX6" fmla="*/ 5421086 w 5421086"/>
              <a:gd name="connsiteY6" fmla="*/ 0 h 2530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1086" h="2530928">
                <a:moveTo>
                  <a:pt x="0" y="2530928"/>
                </a:moveTo>
                <a:lnTo>
                  <a:pt x="571500" y="2514600"/>
                </a:lnTo>
                <a:lnTo>
                  <a:pt x="571500" y="2514600"/>
                </a:lnTo>
                <a:cubicBezTo>
                  <a:pt x="873579" y="2378529"/>
                  <a:pt x="1937658" y="1926771"/>
                  <a:pt x="2383972" y="1698171"/>
                </a:cubicBezTo>
                <a:cubicBezTo>
                  <a:pt x="2830286" y="1469571"/>
                  <a:pt x="2914650" y="1390650"/>
                  <a:pt x="3249386" y="1143000"/>
                </a:cubicBezTo>
                <a:cubicBezTo>
                  <a:pt x="3584122" y="895350"/>
                  <a:pt x="4030436" y="402771"/>
                  <a:pt x="4392386" y="212271"/>
                </a:cubicBezTo>
                <a:cubicBezTo>
                  <a:pt x="4754336" y="21771"/>
                  <a:pt x="5087711" y="10885"/>
                  <a:pt x="5421086" y="0"/>
                </a:cubicBezTo>
              </a:path>
            </a:pathLst>
          </a:cu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8" name="Straight Connector 7" descr="Horizontal line.  Represents the &quot;X&quot; axis of a dose-response graph"/>
          <p:cNvCxnSpPr>
            <a:cxnSpLocks/>
          </p:cNvCxnSpPr>
          <p:nvPr/>
        </p:nvCxnSpPr>
        <p:spPr>
          <a:xfrm flipV="1">
            <a:off x="1698171" y="4988163"/>
            <a:ext cx="5976258" cy="4103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Arrow Connector 25" descr="Horizontal arrow pointing towards the right, parallel to the graph's &quot;X&quot; axis.  Represents an increasing dose."/>
          <p:cNvCxnSpPr/>
          <p:nvPr/>
        </p:nvCxnSpPr>
        <p:spPr>
          <a:xfrm flipV="1">
            <a:off x="1885950" y="5339834"/>
            <a:ext cx="5600700" cy="16329"/>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4031954" y="5590597"/>
            <a:ext cx="654346" cy="369332"/>
          </a:xfrm>
          <a:prstGeom prst="rect">
            <a:avLst/>
          </a:prstGeom>
          <a:noFill/>
        </p:spPr>
        <p:txBody>
          <a:bodyPr wrap="none" rtlCol="0">
            <a:spAutoFit/>
          </a:bodyPr>
          <a:lstStyle/>
          <a:p>
            <a:r>
              <a:rPr lang="en-US" dirty="0"/>
              <a:t>Dose</a:t>
            </a:r>
          </a:p>
        </p:txBody>
      </p:sp>
    </p:spTree>
    <p:extLst>
      <p:ext uri="{BB962C8B-B14F-4D97-AF65-F5344CB8AC3E}">
        <p14:creationId xmlns:p14="http://schemas.microsoft.com/office/powerpoint/2010/main" val="20010081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Dose-Response Curve</a:t>
            </a:r>
            <a:br>
              <a:rPr lang="en-US" dirty="0"/>
            </a:br>
            <a:r>
              <a:rPr lang="en-US" dirty="0"/>
              <a:t>Example 2</a:t>
            </a:r>
          </a:p>
        </p:txBody>
      </p:sp>
      <p:sp>
        <p:nvSpPr>
          <p:cNvPr id="46" name="TextBox 45"/>
          <p:cNvSpPr txBox="1"/>
          <p:nvPr/>
        </p:nvSpPr>
        <p:spPr>
          <a:xfrm>
            <a:off x="2344704" y="2003363"/>
            <a:ext cx="2748509" cy="369332"/>
          </a:xfrm>
          <a:prstGeom prst="rect">
            <a:avLst/>
          </a:prstGeom>
          <a:noFill/>
        </p:spPr>
        <p:txBody>
          <a:bodyPr wrap="none" rtlCol="0">
            <a:spAutoFit/>
          </a:bodyPr>
          <a:lstStyle/>
          <a:p>
            <a:r>
              <a:rPr lang="en-US" dirty="0"/>
              <a:t>Basic Dose-Response Curve</a:t>
            </a:r>
          </a:p>
        </p:txBody>
      </p:sp>
      <p:sp>
        <p:nvSpPr>
          <p:cNvPr id="45" name="TextBox 44"/>
          <p:cNvSpPr txBox="1"/>
          <p:nvPr/>
        </p:nvSpPr>
        <p:spPr>
          <a:xfrm rot="16200000">
            <a:off x="128972" y="3510260"/>
            <a:ext cx="1081515" cy="369332"/>
          </a:xfrm>
          <a:prstGeom prst="rect">
            <a:avLst/>
          </a:prstGeom>
          <a:noFill/>
        </p:spPr>
        <p:txBody>
          <a:bodyPr wrap="none" rtlCol="0">
            <a:spAutoFit/>
          </a:bodyPr>
          <a:lstStyle/>
          <a:p>
            <a:r>
              <a:rPr lang="en-US" dirty="0"/>
              <a:t>Response</a:t>
            </a:r>
          </a:p>
        </p:txBody>
      </p:sp>
      <p:cxnSp>
        <p:nvCxnSpPr>
          <p:cNvPr id="42" name="Straight Arrow Connector 41" descr="Arrow pointing up, parallel to the dose-response graph &quot;Y&quot; axis.  Represents an increasing response. "/>
          <p:cNvCxnSpPr>
            <a:cxnSpLocks/>
          </p:cNvCxnSpPr>
          <p:nvPr/>
        </p:nvCxnSpPr>
        <p:spPr>
          <a:xfrm flipV="1">
            <a:off x="958830" y="2275367"/>
            <a:ext cx="0" cy="283911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 name="Straight Connector 5" descr="Vertical line.  Represents the &quot;Y&quot; axis of a dose response curve"/>
          <p:cNvCxnSpPr/>
          <p:nvPr/>
        </p:nvCxnSpPr>
        <p:spPr>
          <a:xfrm flipV="1">
            <a:off x="1294188" y="2120297"/>
            <a:ext cx="0" cy="3086100"/>
          </a:xfrm>
          <a:prstGeom prst="line">
            <a:avLst/>
          </a:prstGeom>
        </p:spPr>
        <p:style>
          <a:lnRef idx="2">
            <a:schemeClr val="dk1"/>
          </a:lnRef>
          <a:fillRef idx="0">
            <a:schemeClr val="dk1"/>
          </a:fillRef>
          <a:effectRef idx="1">
            <a:schemeClr val="dk1"/>
          </a:effectRef>
          <a:fontRef idx="minor">
            <a:schemeClr val="tx1"/>
          </a:fontRef>
        </p:style>
      </p:cxnSp>
      <p:sp>
        <p:nvSpPr>
          <p:cNvPr id="36" name="Freeform 35" descr="Curved line; line increases in height from lower left to upper right, line represents an increase in response (effects) as dose increases."/>
          <p:cNvSpPr/>
          <p:nvPr/>
        </p:nvSpPr>
        <p:spPr>
          <a:xfrm>
            <a:off x="1329070" y="2651409"/>
            <a:ext cx="5943600" cy="2463074"/>
          </a:xfrm>
          <a:custGeom>
            <a:avLst/>
            <a:gdLst>
              <a:gd name="connsiteX0" fmla="*/ 0 w 5943600"/>
              <a:gd name="connsiteY0" fmla="*/ 2462851 h 2463074"/>
              <a:gd name="connsiteX1" fmla="*/ 861237 w 5943600"/>
              <a:gd name="connsiteY1" fmla="*/ 2409689 h 2463074"/>
              <a:gd name="connsiteX2" fmla="*/ 1924493 w 5943600"/>
              <a:gd name="connsiteY2" fmla="*/ 2133242 h 2463074"/>
              <a:gd name="connsiteX3" fmla="*/ 2977116 w 5943600"/>
              <a:gd name="connsiteY3" fmla="*/ 655317 h 2463074"/>
              <a:gd name="connsiteX4" fmla="*/ 3912781 w 5943600"/>
              <a:gd name="connsiteY4" fmla="*/ 81158 h 2463074"/>
              <a:gd name="connsiteX5" fmla="*/ 5943600 w 5943600"/>
              <a:gd name="connsiteY5" fmla="*/ 17363 h 2463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43600" h="2463074">
                <a:moveTo>
                  <a:pt x="0" y="2462851"/>
                </a:moveTo>
                <a:cubicBezTo>
                  <a:pt x="270244" y="2463737"/>
                  <a:pt x="540488" y="2464624"/>
                  <a:pt x="861237" y="2409689"/>
                </a:cubicBezTo>
                <a:cubicBezTo>
                  <a:pt x="1181986" y="2354754"/>
                  <a:pt x="1571847" y="2425637"/>
                  <a:pt x="1924493" y="2133242"/>
                </a:cubicBezTo>
                <a:cubicBezTo>
                  <a:pt x="2277139" y="1840847"/>
                  <a:pt x="2645735" y="997331"/>
                  <a:pt x="2977116" y="655317"/>
                </a:cubicBezTo>
                <a:cubicBezTo>
                  <a:pt x="3308497" y="313303"/>
                  <a:pt x="3418367" y="187484"/>
                  <a:pt x="3912781" y="81158"/>
                </a:cubicBezTo>
                <a:cubicBezTo>
                  <a:pt x="4407195" y="-25168"/>
                  <a:pt x="5175397" y="-3903"/>
                  <a:pt x="5943600" y="17363"/>
                </a:cubicBezTo>
              </a:path>
            </a:pathLst>
          </a:cu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 name="Straight Connector 10" descr="Horizontal line.  Represents the &quot;X&quot; axis of a dose-response graph"/>
          <p:cNvCxnSpPr/>
          <p:nvPr/>
        </p:nvCxnSpPr>
        <p:spPr>
          <a:xfrm>
            <a:off x="1277860" y="5172531"/>
            <a:ext cx="656408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Arrow Connector 37" descr="Horizontal arrow pointing towards the right, parallel to the graph's &quot;X&quot; axis.  Represents an increasing dose."/>
          <p:cNvCxnSpPr>
            <a:cxnSpLocks/>
          </p:cNvCxnSpPr>
          <p:nvPr/>
        </p:nvCxnSpPr>
        <p:spPr>
          <a:xfrm>
            <a:off x="2594344" y="5550195"/>
            <a:ext cx="454305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3391786" y="5620711"/>
            <a:ext cx="654346" cy="369332"/>
          </a:xfrm>
          <a:prstGeom prst="rect">
            <a:avLst/>
          </a:prstGeom>
          <a:noFill/>
        </p:spPr>
        <p:txBody>
          <a:bodyPr wrap="none" rtlCol="0">
            <a:spAutoFit/>
          </a:bodyPr>
          <a:lstStyle/>
          <a:p>
            <a:r>
              <a:rPr lang="en-US" dirty="0"/>
              <a:t>Dose</a:t>
            </a:r>
          </a:p>
        </p:txBody>
      </p:sp>
    </p:spTree>
    <p:extLst>
      <p:ext uri="{BB962C8B-B14F-4D97-AF65-F5344CB8AC3E}">
        <p14:creationId xmlns:p14="http://schemas.microsoft.com/office/powerpoint/2010/main" val="34318059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Toxicokinetics</a:t>
            </a:r>
            <a:endParaRPr lang="en-US" dirty="0"/>
          </a:p>
        </p:txBody>
      </p:sp>
      <p:sp>
        <p:nvSpPr>
          <p:cNvPr id="3" name="Content Placeholder 2"/>
          <p:cNvSpPr>
            <a:spLocks noGrp="1"/>
          </p:cNvSpPr>
          <p:nvPr>
            <p:ph idx="1"/>
          </p:nvPr>
        </p:nvSpPr>
        <p:spPr/>
        <p:txBody>
          <a:bodyPr/>
          <a:lstStyle/>
          <a:p>
            <a:r>
              <a:rPr lang="en-US" dirty="0"/>
              <a:t>What is </a:t>
            </a:r>
            <a:r>
              <a:rPr lang="en-US" dirty="0" err="1"/>
              <a:t>Toxicokinetics</a:t>
            </a:r>
            <a:r>
              <a:rPr lang="en-US" dirty="0"/>
              <a:t>?</a:t>
            </a:r>
          </a:p>
          <a:p>
            <a:r>
              <a:rPr lang="en-US" dirty="0"/>
              <a:t>Def.:  The study of “what happens to a chemical when it enters the body”</a:t>
            </a:r>
          </a:p>
          <a:p>
            <a:pPr lvl="1"/>
            <a:r>
              <a:rPr lang="en-US" dirty="0"/>
              <a:t>Including:</a:t>
            </a:r>
          </a:p>
          <a:p>
            <a:pPr lvl="2"/>
            <a:r>
              <a:rPr lang="en-US" dirty="0"/>
              <a:t>Absorption processes</a:t>
            </a:r>
          </a:p>
          <a:p>
            <a:pPr lvl="2"/>
            <a:r>
              <a:rPr lang="en-US" dirty="0"/>
              <a:t>Distribution through the body</a:t>
            </a:r>
          </a:p>
          <a:p>
            <a:pPr lvl="2"/>
            <a:r>
              <a:rPr lang="en-US" dirty="0"/>
              <a:t>Biotransformation (metabolism of the substance)</a:t>
            </a:r>
          </a:p>
          <a:p>
            <a:pPr lvl="2"/>
            <a:r>
              <a:rPr lang="en-US" dirty="0"/>
              <a:t>Excretion</a:t>
            </a:r>
          </a:p>
        </p:txBody>
      </p:sp>
    </p:spTree>
    <p:extLst>
      <p:ext uri="{BB962C8B-B14F-4D97-AF65-F5344CB8AC3E}">
        <p14:creationId xmlns:p14="http://schemas.microsoft.com/office/powerpoint/2010/main" val="28292927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Routes of Exposure – Slide 1</a:t>
            </a:r>
          </a:p>
        </p:txBody>
      </p:sp>
      <p:sp>
        <p:nvSpPr>
          <p:cNvPr id="3" name="Content Placeholder 2"/>
          <p:cNvSpPr>
            <a:spLocks noGrp="1"/>
          </p:cNvSpPr>
          <p:nvPr>
            <p:ph idx="1"/>
          </p:nvPr>
        </p:nvSpPr>
        <p:spPr/>
        <p:txBody>
          <a:bodyPr>
            <a:normAutofit lnSpcReduction="10000"/>
          </a:bodyPr>
          <a:lstStyle/>
          <a:p>
            <a:r>
              <a:rPr lang="en-US" dirty="0"/>
              <a:t>How can chemicals from the workplace enter workers’ bodies?</a:t>
            </a:r>
          </a:p>
          <a:p>
            <a:r>
              <a:rPr lang="en-US" dirty="0"/>
              <a:t>Workplace routes of exposure</a:t>
            </a:r>
          </a:p>
          <a:p>
            <a:pPr lvl="1"/>
            <a:r>
              <a:rPr lang="en-US" dirty="0"/>
              <a:t>Inhalation</a:t>
            </a:r>
          </a:p>
          <a:p>
            <a:pPr lvl="1"/>
            <a:r>
              <a:rPr lang="en-US" dirty="0"/>
              <a:t>Contact</a:t>
            </a:r>
          </a:p>
          <a:p>
            <a:pPr lvl="1"/>
            <a:r>
              <a:rPr lang="en-US" dirty="0"/>
              <a:t>Absorption</a:t>
            </a:r>
          </a:p>
          <a:p>
            <a:pPr lvl="1"/>
            <a:r>
              <a:rPr lang="en-US" dirty="0"/>
              <a:t>Ingestion</a:t>
            </a:r>
          </a:p>
          <a:p>
            <a:pPr lvl="1"/>
            <a:r>
              <a:rPr lang="en-US" dirty="0"/>
              <a:t>Injection</a:t>
            </a:r>
          </a:p>
          <a:p>
            <a:r>
              <a:rPr lang="en-US" dirty="0"/>
              <a:t>Multiple routes of exposure</a:t>
            </a:r>
          </a:p>
        </p:txBody>
      </p:sp>
    </p:spTree>
    <p:extLst>
      <p:ext uri="{BB962C8B-B14F-4D97-AF65-F5344CB8AC3E}">
        <p14:creationId xmlns:p14="http://schemas.microsoft.com/office/powerpoint/2010/main" val="18460944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Routes of Exposure – Slide 2</a:t>
            </a:r>
          </a:p>
        </p:txBody>
      </p:sp>
      <p:sp>
        <p:nvSpPr>
          <p:cNvPr id="3" name="Content Placeholder 2"/>
          <p:cNvSpPr>
            <a:spLocks noGrp="1"/>
          </p:cNvSpPr>
          <p:nvPr>
            <p:ph idx="1"/>
          </p:nvPr>
        </p:nvSpPr>
        <p:spPr/>
        <p:txBody>
          <a:bodyPr/>
          <a:lstStyle/>
          <a:p>
            <a:r>
              <a:rPr lang="en-US" dirty="0"/>
              <a:t>Inhalation:</a:t>
            </a:r>
          </a:p>
          <a:p>
            <a:pPr lvl="1"/>
            <a:r>
              <a:rPr lang="en-US" dirty="0"/>
              <a:t>Primary exposure route for air contaminants</a:t>
            </a:r>
          </a:p>
          <a:p>
            <a:pPr lvl="1"/>
            <a:r>
              <a:rPr lang="en-US" dirty="0"/>
              <a:t>Substance enters the body through the respiratory system</a:t>
            </a:r>
          </a:p>
          <a:p>
            <a:pPr lvl="1"/>
            <a:r>
              <a:rPr lang="en-US" dirty="0"/>
              <a:t>Adverse effect may occur:</a:t>
            </a:r>
          </a:p>
          <a:p>
            <a:pPr lvl="2"/>
            <a:r>
              <a:rPr lang="en-US" dirty="0"/>
              <a:t>Respiratory system</a:t>
            </a:r>
          </a:p>
          <a:p>
            <a:pPr lvl="2"/>
            <a:r>
              <a:rPr lang="en-US" dirty="0"/>
              <a:t>Any other target organ system</a:t>
            </a:r>
          </a:p>
        </p:txBody>
      </p:sp>
    </p:spTree>
    <p:extLst>
      <p:ext uri="{BB962C8B-B14F-4D97-AF65-F5344CB8AC3E}">
        <p14:creationId xmlns:p14="http://schemas.microsoft.com/office/powerpoint/2010/main" val="14818593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Routes of Exposure – Slide 3</a:t>
            </a:r>
          </a:p>
        </p:txBody>
      </p:sp>
      <p:sp>
        <p:nvSpPr>
          <p:cNvPr id="3" name="Content Placeholder 2"/>
          <p:cNvSpPr>
            <a:spLocks noGrp="1"/>
          </p:cNvSpPr>
          <p:nvPr>
            <p:ph idx="1"/>
          </p:nvPr>
        </p:nvSpPr>
        <p:spPr/>
        <p:txBody>
          <a:bodyPr/>
          <a:lstStyle/>
          <a:p>
            <a:r>
              <a:rPr lang="en-US" dirty="0"/>
              <a:t>Contact:</a:t>
            </a:r>
          </a:p>
          <a:p>
            <a:pPr lvl="1"/>
            <a:r>
              <a:rPr lang="en-US" dirty="0"/>
              <a:t> Generally associated with materials that cause damage to the skin</a:t>
            </a:r>
          </a:p>
          <a:p>
            <a:pPr lvl="1"/>
            <a:r>
              <a:rPr lang="en-US" dirty="0"/>
              <a:t>Primary concern for exposure to corrosives</a:t>
            </a:r>
          </a:p>
          <a:p>
            <a:pPr lvl="2"/>
            <a:r>
              <a:rPr lang="en-US" dirty="0"/>
              <a:t>Acids and bases</a:t>
            </a:r>
          </a:p>
          <a:p>
            <a:pPr lvl="1"/>
            <a:r>
              <a:rPr lang="en-US" dirty="0"/>
              <a:t>Contact may lead to other routes of exposure</a:t>
            </a:r>
          </a:p>
          <a:p>
            <a:pPr lvl="2"/>
            <a:r>
              <a:rPr lang="en-US" dirty="0"/>
              <a:t>Absorption</a:t>
            </a:r>
          </a:p>
          <a:p>
            <a:pPr lvl="2"/>
            <a:r>
              <a:rPr lang="en-US" dirty="0"/>
              <a:t>Ingestion</a:t>
            </a:r>
          </a:p>
        </p:txBody>
      </p:sp>
    </p:spTree>
    <p:extLst>
      <p:ext uri="{BB962C8B-B14F-4D97-AF65-F5344CB8AC3E}">
        <p14:creationId xmlns:p14="http://schemas.microsoft.com/office/powerpoint/2010/main" val="4151642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Worker Rights </a:t>
            </a:r>
            <a:r>
              <a:rPr lang="mr-IN" dirty="0"/>
              <a:t>–</a:t>
            </a:r>
            <a:r>
              <a:rPr lang="en-US" dirty="0"/>
              <a:t> OSH Act</a:t>
            </a:r>
          </a:p>
        </p:txBody>
      </p:sp>
      <p:sp>
        <p:nvSpPr>
          <p:cNvPr id="3" name="Content Placeholder 2"/>
          <p:cNvSpPr>
            <a:spLocks noGrp="1"/>
          </p:cNvSpPr>
          <p:nvPr>
            <p:ph idx="1"/>
          </p:nvPr>
        </p:nvSpPr>
        <p:spPr>
          <a:xfrm>
            <a:off x="457200" y="1600200"/>
            <a:ext cx="8229600" cy="4525963"/>
          </a:xfrm>
        </p:spPr>
        <p:txBody>
          <a:bodyPr>
            <a:normAutofit fontScale="92500"/>
          </a:bodyPr>
          <a:lstStyle/>
          <a:p>
            <a:r>
              <a:rPr lang="en-US" dirty="0"/>
              <a:t>Occupational Safety and Health Act (OSH Act):</a:t>
            </a:r>
          </a:p>
          <a:p>
            <a:pPr lvl="1"/>
            <a:r>
              <a:rPr lang="en-US" dirty="0"/>
              <a:t>Signed into law December 29, 1970</a:t>
            </a:r>
          </a:p>
          <a:p>
            <a:pPr lvl="1"/>
            <a:r>
              <a:rPr lang="en-US" dirty="0"/>
              <a:t>Entitles workers to safe and healthful conditions</a:t>
            </a:r>
          </a:p>
          <a:p>
            <a:pPr lvl="1"/>
            <a:r>
              <a:rPr lang="en-US" dirty="0"/>
              <a:t>Provides workers with the right to:</a:t>
            </a:r>
          </a:p>
          <a:p>
            <a:pPr lvl="2"/>
            <a:r>
              <a:rPr lang="en-US" dirty="0"/>
              <a:t>Ask OSHA to inspect their workplace</a:t>
            </a:r>
          </a:p>
          <a:p>
            <a:pPr lvl="2"/>
            <a:r>
              <a:rPr lang="en-US" dirty="0"/>
              <a:t>Review employers’ records of work-related injuries and illnesses</a:t>
            </a:r>
          </a:p>
          <a:p>
            <a:pPr lvl="2"/>
            <a:r>
              <a:rPr lang="en-US" dirty="0"/>
              <a:t>Get copies of their medical records</a:t>
            </a:r>
          </a:p>
          <a:p>
            <a:pPr lvl="2"/>
            <a:r>
              <a:rPr lang="en-US" dirty="0"/>
              <a:t>Receive information and training about hazards and their prevention, using applicable OSHA standards.</a:t>
            </a:r>
          </a:p>
        </p:txBody>
      </p:sp>
    </p:spTree>
    <p:extLst>
      <p:ext uri="{BB962C8B-B14F-4D97-AF65-F5344CB8AC3E}">
        <p14:creationId xmlns:p14="http://schemas.microsoft.com/office/powerpoint/2010/main" val="24713779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Routes of Exposure – Slide 4</a:t>
            </a:r>
          </a:p>
        </p:txBody>
      </p:sp>
      <p:sp>
        <p:nvSpPr>
          <p:cNvPr id="3" name="Content Placeholder 2"/>
          <p:cNvSpPr>
            <a:spLocks noGrp="1"/>
          </p:cNvSpPr>
          <p:nvPr>
            <p:ph idx="1"/>
          </p:nvPr>
        </p:nvSpPr>
        <p:spPr/>
        <p:txBody>
          <a:bodyPr>
            <a:normAutofit fontScale="92500" lnSpcReduction="10000"/>
          </a:bodyPr>
          <a:lstStyle/>
          <a:p>
            <a:r>
              <a:rPr lang="en-US" dirty="0"/>
              <a:t>Absorption</a:t>
            </a:r>
          </a:p>
          <a:p>
            <a:pPr lvl="1"/>
            <a:r>
              <a:rPr lang="en-US" dirty="0"/>
              <a:t>“Skin” absorption</a:t>
            </a:r>
          </a:p>
          <a:p>
            <a:pPr lvl="1"/>
            <a:r>
              <a:rPr lang="en-US" dirty="0"/>
              <a:t>Generally, associated with chemicals being absorbed through the skin</a:t>
            </a:r>
          </a:p>
          <a:p>
            <a:pPr lvl="2"/>
            <a:r>
              <a:rPr lang="en-US" dirty="0"/>
              <a:t>Epidermis</a:t>
            </a:r>
          </a:p>
          <a:p>
            <a:pPr lvl="2"/>
            <a:r>
              <a:rPr lang="en-US" dirty="0"/>
              <a:t>Appendages</a:t>
            </a:r>
          </a:p>
          <a:p>
            <a:pPr lvl="2"/>
            <a:r>
              <a:rPr lang="en-US" dirty="0"/>
              <a:t>Damaged skin</a:t>
            </a:r>
          </a:p>
          <a:p>
            <a:pPr lvl="1"/>
            <a:r>
              <a:rPr lang="en-US" dirty="0"/>
              <a:t>Examples:</a:t>
            </a:r>
          </a:p>
          <a:p>
            <a:pPr lvl="2"/>
            <a:r>
              <a:rPr lang="en-US" dirty="0"/>
              <a:t>Carbon Tetrachloride</a:t>
            </a:r>
          </a:p>
          <a:p>
            <a:pPr lvl="2"/>
            <a:r>
              <a:rPr lang="en-US" dirty="0"/>
              <a:t>Pesticides</a:t>
            </a:r>
          </a:p>
          <a:p>
            <a:pPr lvl="2"/>
            <a:r>
              <a:rPr lang="en-US" dirty="0"/>
              <a:t>Sarin</a:t>
            </a:r>
          </a:p>
        </p:txBody>
      </p:sp>
    </p:spTree>
    <p:extLst>
      <p:ext uri="{BB962C8B-B14F-4D97-AF65-F5344CB8AC3E}">
        <p14:creationId xmlns:p14="http://schemas.microsoft.com/office/powerpoint/2010/main" val="32780705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Routes of Exposure – Slide 5</a:t>
            </a:r>
          </a:p>
        </p:txBody>
      </p:sp>
      <p:sp>
        <p:nvSpPr>
          <p:cNvPr id="3" name="Content Placeholder 2"/>
          <p:cNvSpPr>
            <a:spLocks noGrp="1"/>
          </p:cNvSpPr>
          <p:nvPr>
            <p:ph idx="1"/>
          </p:nvPr>
        </p:nvSpPr>
        <p:spPr/>
        <p:txBody>
          <a:bodyPr/>
          <a:lstStyle/>
          <a:p>
            <a:r>
              <a:rPr lang="en-US" dirty="0"/>
              <a:t>Ingestion:</a:t>
            </a:r>
          </a:p>
          <a:p>
            <a:pPr lvl="1"/>
            <a:r>
              <a:rPr lang="en-US" dirty="0"/>
              <a:t> Substances enter the body orally</a:t>
            </a:r>
          </a:p>
          <a:p>
            <a:pPr lvl="1"/>
            <a:r>
              <a:rPr lang="en-US" dirty="0"/>
              <a:t>Not considered an important route of exposure in industrial settings</a:t>
            </a:r>
          </a:p>
          <a:p>
            <a:pPr lvl="1"/>
            <a:r>
              <a:rPr lang="en-US" dirty="0"/>
              <a:t>Generally associated with cross-contamination or improper labeling/storage</a:t>
            </a:r>
          </a:p>
        </p:txBody>
      </p:sp>
    </p:spTree>
    <p:extLst>
      <p:ext uri="{BB962C8B-B14F-4D97-AF65-F5344CB8AC3E}">
        <p14:creationId xmlns:p14="http://schemas.microsoft.com/office/powerpoint/2010/main" val="39152333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Routes of Exposure – Slide 6</a:t>
            </a:r>
          </a:p>
        </p:txBody>
      </p:sp>
      <p:sp>
        <p:nvSpPr>
          <p:cNvPr id="3" name="Content Placeholder 2"/>
          <p:cNvSpPr>
            <a:spLocks noGrp="1"/>
          </p:cNvSpPr>
          <p:nvPr>
            <p:ph idx="1"/>
          </p:nvPr>
        </p:nvSpPr>
        <p:spPr/>
        <p:txBody>
          <a:bodyPr>
            <a:normAutofit lnSpcReduction="10000"/>
          </a:bodyPr>
          <a:lstStyle/>
          <a:p>
            <a:r>
              <a:rPr lang="en-US" dirty="0"/>
              <a:t>Injection:</a:t>
            </a:r>
          </a:p>
          <a:p>
            <a:pPr lvl="1"/>
            <a:r>
              <a:rPr lang="en-US" dirty="0"/>
              <a:t>The substance is injected or inserted under the skin or into tissue</a:t>
            </a:r>
          </a:p>
          <a:p>
            <a:pPr lvl="1"/>
            <a:r>
              <a:rPr lang="en-US" dirty="0"/>
              <a:t>Industrial workplaces:</a:t>
            </a:r>
          </a:p>
          <a:p>
            <a:pPr lvl="2"/>
            <a:r>
              <a:rPr lang="en-US" dirty="0"/>
              <a:t>Often associated with accidental cuts or punctures by contaminated tools or other equipment</a:t>
            </a:r>
          </a:p>
          <a:p>
            <a:pPr lvl="2"/>
            <a:r>
              <a:rPr lang="en-US" dirty="0"/>
              <a:t>Damaged skin</a:t>
            </a:r>
          </a:p>
          <a:p>
            <a:pPr lvl="1"/>
            <a:r>
              <a:rPr lang="en-US" dirty="0"/>
              <a:t>Healthcare workplaces:</a:t>
            </a:r>
          </a:p>
          <a:p>
            <a:pPr lvl="2"/>
            <a:r>
              <a:rPr lang="en-US" dirty="0"/>
              <a:t>Often associated with punctures (needle sticks) or other “sharps”</a:t>
            </a:r>
          </a:p>
        </p:txBody>
      </p:sp>
    </p:spTree>
    <p:extLst>
      <p:ext uri="{BB962C8B-B14F-4D97-AF65-F5344CB8AC3E}">
        <p14:creationId xmlns:p14="http://schemas.microsoft.com/office/powerpoint/2010/main" val="40774594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Distribution</a:t>
            </a:r>
            <a:br>
              <a:rPr lang="en-US" dirty="0"/>
            </a:br>
            <a:r>
              <a:rPr lang="en-US" sz="4000" dirty="0"/>
              <a:t>A General Overview – Slide 1</a:t>
            </a:r>
          </a:p>
        </p:txBody>
      </p:sp>
      <p:sp>
        <p:nvSpPr>
          <p:cNvPr id="3" name="Content Placeholder 2"/>
          <p:cNvSpPr>
            <a:spLocks noGrp="1"/>
          </p:cNvSpPr>
          <p:nvPr>
            <p:ph idx="1"/>
          </p:nvPr>
        </p:nvSpPr>
        <p:spPr/>
        <p:txBody>
          <a:bodyPr/>
          <a:lstStyle/>
          <a:p>
            <a:r>
              <a:rPr lang="en-US" dirty="0"/>
              <a:t>Movement of toxic substances through the body</a:t>
            </a:r>
          </a:p>
          <a:p>
            <a:pPr lvl="1"/>
            <a:r>
              <a:rPr lang="en-US" dirty="0"/>
              <a:t>Entering capillary blood flow and the circulatory system</a:t>
            </a:r>
          </a:p>
          <a:p>
            <a:pPr lvl="1"/>
            <a:r>
              <a:rPr lang="en-US" dirty="0"/>
              <a:t>Transport through the lymph system</a:t>
            </a:r>
          </a:p>
          <a:p>
            <a:pPr lvl="1"/>
            <a:r>
              <a:rPr lang="en-US" dirty="0"/>
              <a:t>Transported to receptor sites or storage sites</a:t>
            </a:r>
          </a:p>
        </p:txBody>
      </p:sp>
    </p:spTree>
    <p:extLst>
      <p:ext uri="{BB962C8B-B14F-4D97-AF65-F5344CB8AC3E}">
        <p14:creationId xmlns:p14="http://schemas.microsoft.com/office/powerpoint/2010/main" val="26627116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Distribution</a:t>
            </a:r>
            <a:br>
              <a:rPr lang="en-US" dirty="0"/>
            </a:br>
            <a:r>
              <a:rPr lang="en-US" sz="4000" dirty="0"/>
              <a:t>A General Overview – Slide 2</a:t>
            </a:r>
          </a:p>
        </p:txBody>
      </p:sp>
      <p:sp>
        <p:nvSpPr>
          <p:cNvPr id="3" name="Content Placeholder 2"/>
          <p:cNvSpPr>
            <a:spLocks noGrp="1"/>
          </p:cNvSpPr>
          <p:nvPr>
            <p:ph idx="1"/>
          </p:nvPr>
        </p:nvSpPr>
        <p:spPr/>
        <p:txBody>
          <a:bodyPr/>
          <a:lstStyle/>
          <a:p>
            <a:r>
              <a:rPr lang="en-US" dirty="0"/>
              <a:t>Storage of substances is based on a particular substance’s chemical properties</a:t>
            </a:r>
          </a:p>
          <a:p>
            <a:r>
              <a:rPr lang="en-US" dirty="0"/>
              <a:t>Primary storage sites:</a:t>
            </a:r>
          </a:p>
          <a:p>
            <a:pPr lvl="1"/>
            <a:r>
              <a:rPr lang="en-US" dirty="0"/>
              <a:t>Adipose tissue (fat)</a:t>
            </a:r>
          </a:p>
          <a:p>
            <a:pPr lvl="2"/>
            <a:r>
              <a:rPr lang="en-US" dirty="0"/>
              <a:t>Lipid (fat) soluble substances</a:t>
            </a:r>
          </a:p>
          <a:p>
            <a:pPr lvl="1"/>
            <a:r>
              <a:rPr lang="en-US" dirty="0"/>
              <a:t>Bone</a:t>
            </a:r>
          </a:p>
          <a:p>
            <a:pPr lvl="2"/>
            <a:r>
              <a:rPr lang="en-US" dirty="0"/>
              <a:t>Substances that can be incorporated into the bone</a:t>
            </a:r>
          </a:p>
          <a:p>
            <a:pPr lvl="1"/>
            <a:r>
              <a:rPr lang="en-US" dirty="0"/>
              <a:t>Liver and Kidney</a:t>
            </a:r>
          </a:p>
          <a:p>
            <a:pPr lvl="2"/>
            <a:r>
              <a:rPr lang="en-US" dirty="0"/>
              <a:t>Toxins can bind with proteins in these organs</a:t>
            </a:r>
          </a:p>
        </p:txBody>
      </p:sp>
    </p:spTree>
    <p:extLst>
      <p:ext uri="{BB962C8B-B14F-4D97-AF65-F5344CB8AC3E}">
        <p14:creationId xmlns:p14="http://schemas.microsoft.com/office/powerpoint/2010/main" val="37444630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Biotransformation – Slide 1</a:t>
            </a:r>
          </a:p>
        </p:txBody>
      </p:sp>
      <p:sp>
        <p:nvSpPr>
          <p:cNvPr id="3" name="Content Placeholder 2"/>
          <p:cNvSpPr>
            <a:spLocks noGrp="1"/>
          </p:cNvSpPr>
          <p:nvPr>
            <p:ph idx="1"/>
          </p:nvPr>
        </p:nvSpPr>
        <p:spPr/>
        <p:txBody>
          <a:bodyPr/>
          <a:lstStyle/>
          <a:p>
            <a:r>
              <a:rPr lang="en-US" dirty="0"/>
              <a:t>Does a substance that enters the body remain or stay the same, unchanged?</a:t>
            </a:r>
          </a:p>
          <a:p>
            <a:pPr lvl="1"/>
            <a:r>
              <a:rPr lang="en-US" dirty="0"/>
              <a:t>Not necessarily!! – Biotransformation may occur</a:t>
            </a:r>
          </a:p>
          <a:p>
            <a:r>
              <a:rPr lang="en-US" dirty="0"/>
              <a:t>Def.: “Process by which a substance is changed from one chemical to another chemical within the body”</a:t>
            </a:r>
          </a:p>
        </p:txBody>
      </p:sp>
    </p:spTree>
    <p:extLst>
      <p:ext uri="{BB962C8B-B14F-4D97-AF65-F5344CB8AC3E}">
        <p14:creationId xmlns:p14="http://schemas.microsoft.com/office/powerpoint/2010/main" val="13867249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Biotransformation – Slide 2</a:t>
            </a:r>
          </a:p>
        </p:txBody>
      </p:sp>
      <p:sp>
        <p:nvSpPr>
          <p:cNvPr id="3" name="Content Placeholder 2"/>
          <p:cNvSpPr>
            <a:spLocks noGrp="1"/>
          </p:cNvSpPr>
          <p:nvPr>
            <p:ph idx="1"/>
          </p:nvPr>
        </p:nvSpPr>
        <p:spPr/>
        <p:txBody>
          <a:bodyPr/>
          <a:lstStyle/>
          <a:p>
            <a:r>
              <a:rPr lang="en-US" dirty="0"/>
              <a:t>Biotransformation functions</a:t>
            </a:r>
          </a:p>
          <a:p>
            <a:pPr lvl="1"/>
            <a:r>
              <a:rPr lang="en-US" dirty="0"/>
              <a:t>Transforms absorbed nutrients into substances required for normal body function</a:t>
            </a:r>
          </a:p>
          <a:p>
            <a:pPr lvl="1"/>
            <a:r>
              <a:rPr lang="en-US" dirty="0"/>
              <a:t>Detoxifies and eliminates waste products</a:t>
            </a:r>
          </a:p>
          <a:p>
            <a:pPr lvl="1"/>
            <a:r>
              <a:rPr lang="en-US" dirty="0"/>
              <a:t>Detoxifies lipophilic (environmental) toxins</a:t>
            </a:r>
          </a:p>
          <a:p>
            <a:pPr lvl="1"/>
            <a:r>
              <a:rPr lang="en-US" dirty="0" err="1"/>
              <a:t>Bioactivation</a:t>
            </a:r>
            <a:endParaRPr lang="en-US" dirty="0"/>
          </a:p>
        </p:txBody>
      </p:sp>
    </p:spTree>
    <p:extLst>
      <p:ext uri="{BB962C8B-B14F-4D97-AF65-F5344CB8AC3E}">
        <p14:creationId xmlns:p14="http://schemas.microsoft.com/office/powerpoint/2010/main" val="34630108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Pathways of Elimination</a:t>
            </a:r>
          </a:p>
        </p:txBody>
      </p:sp>
      <p:sp>
        <p:nvSpPr>
          <p:cNvPr id="3" name="Content Placeholder 2"/>
          <p:cNvSpPr>
            <a:spLocks noGrp="1"/>
          </p:cNvSpPr>
          <p:nvPr>
            <p:ph idx="1"/>
          </p:nvPr>
        </p:nvSpPr>
        <p:spPr/>
        <p:txBody>
          <a:bodyPr/>
          <a:lstStyle/>
          <a:p>
            <a:r>
              <a:rPr lang="en-US" dirty="0"/>
              <a:t>Removal of toxins, their metabolites, and other waste</a:t>
            </a:r>
          </a:p>
          <a:p>
            <a:r>
              <a:rPr lang="en-US" dirty="0"/>
              <a:t>Common pathways:</a:t>
            </a:r>
          </a:p>
          <a:p>
            <a:pPr lvl="1"/>
            <a:r>
              <a:rPr lang="en-US" dirty="0"/>
              <a:t>Urine</a:t>
            </a:r>
          </a:p>
          <a:p>
            <a:pPr lvl="1"/>
            <a:r>
              <a:rPr lang="en-US" dirty="0"/>
              <a:t>Feces</a:t>
            </a:r>
          </a:p>
          <a:p>
            <a:pPr lvl="1"/>
            <a:r>
              <a:rPr lang="en-US" dirty="0"/>
              <a:t>Exhaled air</a:t>
            </a:r>
          </a:p>
        </p:txBody>
      </p:sp>
    </p:spTree>
    <p:extLst>
      <p:ext uri="{BB962C8B-B14F-4D97-AF65-F5344CB8AC3E}">
        <p14:creationId xmlns:p14="http://schemas.microsoft.com/office/powerpoint/2010/main" val="36415368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Target Organ Systems</a:t>
            </a:r>
          </a:p>
        </p:txBody>
      </p:sp>
      <p:sp>
        <p:nvSpPr>
          <p:cNvPr id="3" name="Content Placeholder 2"/>
          <p:cNvSpPr>
            <a:spLocks noGrp="1"/>
          </p:cNvSpPr>
          <p:nvPr>
            <p:ph idx="1"/>
          </p:nvPr>
        </p:nvSpPr>
        <p:spPr/>
        <p:txBody>
          <a:bodyPr>
            <a:normAutofit fontScale="77500" lnSpcReduction="20000"/>
          </a:bodyPr>
          <a:lstStyle/>
          <a:p>
            <a:r>
              <a:rPr lang="en-US" dirty="0"/>
              <a:t>Sites in the body where hazardous substances produce damage</a:t>
            </a:r>
          </a:p>
          <a:p>
            <a:r>
              <a:rPr lang="en-US" dirty="0"/>
              <a:t>Common target organ systems include:</a:t>
            </a:r>
          </a:p>
          <a:p>
            <a:pPr lvl="1"/>
            <a:r>
              <a:rPr lang="en-US" dirty="0"/>
              <a:t>Skin</a:t>
            </a:r>
          </a:p>
          <a:p>
            <a:pPr lvl="1"/>
            <a:r>
              <a:rPr lang="en-US" dirty="0"/>
              <a:t>Respiratory system (lungs and associated airways)</a:t>
            </a:r>
          </a:p>
          <a:p>
            <a:pPr lvl="1"/>
            <a:r>
              <a:rPr lang="en-US" dirty="0"/>
              <a:t>Renal system (kidneys, ureters, bladder, urethra)</a:t>
            </a:r>
          </a:p>
          <a:p>
            <a:pPr lvl="1"/>
            <a:r>
              <a:rPr lang="en-US" dirty="0"/>
              <a:t>Reproductive system</a:t>
            </a:r>
          </a:p>
          <a:p>
            <a:pPr lvl="2"/>
            <a:r>
              <a:rPr lang="en-US" dirty="0"/>
              <a:t>Women: ovaries, uterus, fallopian tubes, etc.</a:t>
            </a:r>
          </a:p>
          <a:p>
            <a:pPr lvl="2"/>
            <a:r>
              <a:rPr lang="en-US" dirty="0"/>
              <a:t>Men: testicles, prostate, seminal vesicles, etc.</a:t>
            </a:r>
          </a:p>
          <a:p>
            <a:pPr lvl="1"/>
            <a:r>
              <a:rPr lang="en-US" dirty="0"/>
              <a:t>Gastro-intestinal system (mouth, throat, stomach, intestines, etc.)</a:t>
            </a:r>
          </a:p>
          <a:p>
            <a:pPr lvl="1"/>
            <a:r>
              <a:rPr lang="en-US" dirty="0"/>
              <a:t>Nervous system (brain, spinal cord, peripheral nerves, etc.)</a:t>
            </a:r>
          </a:p>
          <a:p>
            <a:pPr lvl="1"/>
            <a:r>
              <a:rPr lang="en-US" dirty="0"/>
              <a:t>Hematopoietic system (blood cell system)</a:t>
            </a:r>
          </a:p>
          <a:p>
            <a:pPr lvl="1"/>
            <a:endParaRPr lang="en-US" dirty="0"/>
          </a:p>
        </p:txBody>
      </p:sp>
    </p:spTree>
    <p:extLst>
      <p:ext uri="{BB962C8B-B14F-4D97-AF65-F5344CB8AC3E}">
        <p14:creationId xmlns:p14="http://schemas.microsoft.com/office/powerpoint/2010/main" val="15096726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 Comments</a:t>
            </a:r>
          </a:p>
        </p:txBody>
      </p:sp>
      <p:sp>
        <p:nvSpPr>
          <p:cNvPr id="3" name="Content Placeholder 2"/>
          <p:cNvSpPr>
            <a:spLocks noGrp="1"/>
          </p:cNvSpPr>
          <p:nvPr>
            <p:ph idx="1"/>
          </p:nvPr>
        </p:nvSpPr>
        <p:spPr/>
        <p:txBody>
          <a:bodyPr/>
          <a:lstStyle/>
          <a:p>
            <a:r>
              <a:rPr lang="en-US" dirty="0"/>
              <a:t>Occupational exposures</a:t>
            </a:r>
          </a:p>
          <a:p>
            <a:r>
              <a:rPr lang="en-US" dirty="0"/>
              <a:t>Natural defenses</a:t>
            </a:r>
          </a:p>
          <a:p>
            <a:r>
              <a:rPr lang="en-US" dirty="0"/>
              <a:t>Utilize OELs</a:t>
            </a:r>
          </a:p>
          <a:p>
            <a:r>
              <a:rPr lang="en-US" dirty="0"/>
              <a:t>Control exposures</a:t>
            </a:r>
          </a:p>
        </p:txBody>
      </p:sp>
    </p:spTree>
    <p:extLst>
      <p:ext uri="{BB962C8B-B14F-4D97-AF65-F5344CB8AC3E}">
        <p14:creationId xmlns:p14="http://schemas.microsoft.com/office/powerpoint/2010/main" val="2834463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Worker Rights </a:t>
            </a:r>
            <a:r>
              <a:rPr lang="mr-IN" dirty="0"/>
              <a:t>–</a:t>
            </a:r>
            <a:r>
              <a:rPr lang="en-US" dirty="0"/>
              <a:t> OSH Act - continued</a:t>
            </a:r>
          </a:p>
        </p:txBody>
      </p:sp>
      <p:sp>
        <p:nvSpPr>
          <p:cNvPr id="3" name="Content Placeholder 2"/>
          <p:cNvSpPr>
            <a:spLocks noGrp="1"/>
          </p:cNvSpPr>
          <p:nvPr>
            <p:ph idx="1"/>
          </p:nvPr>
        </p:nvSpPr>
        <p:spPr/>
        <p:txBody>
          <a:bodyPr>
            <a:normAutofit fontScale="92500" lnSpcReduction="10000"/>
          </a:bodyPr>
          <a:lstStyle/>
          <a:p>
            <a:r>
              <a:rPr lang="en-US" dirty="0"/>
              <a:t>Worker complaint:</a:t>
            </a:r>
          </a:p>
          <a:p>
            <a:pPr lvl="1"/>
            <a:r>
              <a:rPr lang="en-US" dirty="0"/>
              <a:t>Workers have the right and may file a complaint against their employer with OSHA</a:t>
            </a:r>
          </a:p>
          <a:p>
            <a:pPr lvl="1"/>
            <a:r>
              <a:rPr lang="en-US" dirty="0"/>
              <a:t>Employers may not retaliate (take unfavorable personnel actions) against an employee for being a whistleblower.</a:t>
            </a:r>
          </a:p>
          <a:p>
            <a:pPr lvl="1"/>
            <a:r>
              <a:rPr lang="en-US" dirty="0"/>
              <a:t>For more information, please see:</a:t>
            </a:r>
          </a:p>
          <a:p>
            <a:pPr marL="457200" lvl="1" indent="0">
              <a:buNone/>
            </a:pPr>
            <a:r>
              <a:rPr lang="en-US" dirty="0">
                <a:hlinkClick r:id="rId3"/>
              </a:rPr>
              <a:t>OSHA Whistleblowers Protection Program</a:t>
            </a:r>
            <a:endParaRPr lang="en-US" dirty="0"/>
          </a:p>
          <a:p>
            <a:pPr lvl="1"/>
            <a:r>
              <a:rPr lang="en-US" dirty="0"/>
              <a:t>Whistleblower laws require that complaints be filed with OSHA within 30 calendar days following the alleged retaliation.</a:t>
            </a:r>
          </a:p>
        </p:txBody>
      </p:sp>
    </p:spTree>
    <p:extLst>
      <p:ext uri="{BB962C8B-B14F-4D97-AF65-F5344CB8AC3E}">
        <p14:creationId xmlns:p14="http://schemas.microsoft.com/office/powerpoint/2010/main" val="817282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and Scope</a:t>
            </a:r>
          </a:p>
        </p:txBody>
      </p:sp>
      <p:sp>
        <p:nvSpPr>
          <p:cNvPr id="3" name="Content Placeholder 2"/>
          <p:cNvSpPr>
            <a:spLocks noGrp="1"/>
          </p:cNvSpPr>
          <p:nvPr>
            <p:ph idx="1"/>
          </p:nvPr>
        </p:nvSpPr>
        <p:spPr/>
        <p:txBody>
          <a:bodyPr>
            <a:normAutofit fontScale="92500" lnSpcReduction="10000"/>
          </a:bodyPr>
          <a:lstStyle/>
          <a:p>
            <a:r>
              <a:rPr lang="en-US" dirty="0"/>
              <a:t>Purpose:</a:t>
            </a:r>
          </a:p>
          <a:p>
            <a:pPr lvl="1"/>
            <a:r>
              <a:rPr lang="en-US" dirty="0"/>
              <a:t>Provide support information for “site-specific” Hazard Communication training</a:t>
            </a:r>
          </a:p>
          <a:p>
            <a:r>
              <a:rPr lang="en-US" dirty="0"/>
              <a:t>Scope:</a:t>
            </a:r>
          </a:p>
          <a:p>
            <a:pPr lvl="1"/>
            <a:r>
              <a:rPr lang="en-US" dirty="0"/>
              <a:t>Focus on occupational health terminology and concepts associated with toxic substances</a:t>
            </a:r>
          </a:p>
          <a:p>
            <a:r>
              <a:rPr lang="en-US" dirty="0"/>
              <a:t>Presentation Format:</a:t>
            </a:r>
          </a:p>
          <a:p>
            <a:pPr lvl="1"/>
            <a:r>
              <a:rPr lang="en-US" dirty="0"/>
              <a:t>Two Parts</a:t>
            </a:r>
          </a:p>
          <a:p>
            <a:pPr lvl="2"/>
            <a:r>
              <a:rPr lang="en-US" dirty="0"/>
              <a:t>Part 1: Safety Data Sheet terminology</a:t>
            </a:r>
          </a:p>
          <a:p>
            <a:pPr lvl="2"/>
            <a:r>
              <a:rPr lang="en-US" dirty="0"/>
              <a:t>Part 2: Principles of toxicology</a:t>
            </a:r>
          </a:p>
        </p:txBody>
      </p:sp>
    </p:spTree>
    <p:extLst>
      <p:ext uri="{BB962C8B-B14F-4D97-AF65-F5344CB8AC3E}">
        <p14:creationId xmlns:p14="http://schemas.microsoft.com/office/powerpoint/2010/main" val="2170629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 1: Occupational Health Terminology</a:t>
            </a:r>
          </a:p>
        </p:txBody>
      </p:sp>
      <p:sp>
        <p:nvSpPr>
          <p:cNvPr id="3" name="Content Placeholder 2"/>
          <p:cNvSpPr>
            <a:spLocks noGrp="1"/>
          </p:cNvSpPr>
          <p:nvPr>
            <p:ph idx="1"/>
          </p:nvPr>
        </p:nvSpPr>
        <p:spPr/>
        <p:txBody>
          <a:bodyPr>
            <a:normAutofit lnSpcReduction="10000"/>
          </a:bodyPr>
          <a:lstStyle/>
          <a:p>
            <a:r>
              <a:rPr lang="en-US" dirty="0"/>
              <a:t>Introduction to OSHA standards</a:t>
            </a:r>
          </a:p>
          <a:p>
            <a:pPr lvl="1"/>
            <a:r>
              <a:rPr lang="en-US" dirty="0"/>
              <a:t>A brief discussion of 29 CFR 1910</a:t>
            </a:r>
          </a:p>
          <a:p>
            <a:r>
              <a:rPr lang="en-US" dirty="0"/>
              <a:t>Hazard Communication refresher</a:t>
            </a:r>
          </a:p>
          <a:p>
            <a:pPr lvl="1"/>
            <a:r>
              <a:rPr lang="en-US" dirty="0"/>
              <a:t>A brief refresher of 1910.1200 training requirements</a:t>
            </a:r>
          </a:p>
          <a:p>
            <a:r>
              <a:rPr lang="en-US" dirty="0"/>
              <a:t>Discussion of the Safety Data Sheet</a:t>
            </a:r>
          </a:p>
          <a:p>
            <a:pPr lvl="1"/>
            <a:r>
              <a:rPr lang="en-US" dirty="0"/>
              <a:t>General discussion</a:t>
            </a:r>
          </a:p>
          <a:p>
            <a:pPr lvl="1"/>
            <a:r>
              <a:rPr lang="en-US" dirty="0"/>
              <a:t>Detailed discussion of occupational health terminology used in particular SDS sections </a:t>
            </a:r>
          </a:p>
        </p:txBody>
      </p:sp>
    </p:spTree>
    <p:extLst>
      <p:ext uri="{BB962C8B-B14F-4D97-AF65-F5344CB8AC3E}">
        <p14:creationId xmlns:p14="http://schemas.microsoft.com/office/powerpoint/2010/main" val="1789503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Occupational Safety and Health Act</a:t>
            </a:r>
          </a:p>
          <a:p>
            <a:r>
              <a:rPr lang="en-US" dirty="0"/>
              <a:t>29 CFR 1910</a:t>
            </a:r>
          </a:p>
          <a:p>
            <a:pPr lvl="1"/>
            <a:r>
              <a:rPr lang="en-US" dirty="0"/>
              <a:t>Subparts:</a:t>
            </a:r>
          </a:p>
          <a:p>
            <a:pPr lvl="2"/>
            <a:r>
              <a:rPr lang="en-US" dirty="0"/>
              <a:t>D: Walking-Working Surfaces</a:t>
            </a:r>
          </a:p>
          <a:p>
            <a:pPr lvl="2"/>
            <a:r>
              <a:rPr lang="en-US" dirty="0"/>
              <a:t>G: Occupational Health and Environmental Control</a:t>
            </a:r>
          </a:p>
          <a:p>
            <a:pPr lvl="2"/>
            <a:r>
              <a:rPr lang="en-US" dirty="0"/>
              <a:t>L: Fire Protection</a:t>
            </a:r>
          </a:p>
          <a:p>
            <a:pPr lvl="2"/>
            <a:r>
              <a:rPr lang="en-US" dirty="0"/>
              <a:t>O: Machinery and Machine Guarding</a:t>
            </a:r>
          </a:p>
          <a:p>
            <a:pPr lvl="2"/>
            <a:r>
              <a:rPr lang="en-US" dirty="0"/>
              <a:t>Z: Toxic and Hazardous Substances</a:t>
            </a:r>
          </a:p>
        </p:txBody>
      </p:sp>
    </p:spTree>
    <p:extLst>
      <p:ext uri="{BB962C8B-B14F-4D97-AF65-F5344CB8AC3E}">
        <p14:creationId xmlns:p14="http://schemas.microsoft.com/office/powerpoint/2010/main" val="4226674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54396</TotalTime>
  <Words>11598</Words>
  <Application>Microsoft Office PowerPoint</Application>
  <PresentationFormat>On-screen Show (4:3)</PresentationFormat>
  <Paragraphs>854</Paragraphs>
  <Slides>59</Slides>
  <Notes>59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59</vt:i4>
      </vt:variant>
    </vt:vector>
  </HeadingPairs>
  <TitlesOfParts>
    <vt:vector size="63" baseType="lpstr">
      <vt:lpstr>Arial</vt:lpstr>
      <vt:lpstr>Calibri</vt:lpstr>
      <vt:lpstr>Times New Roman</vt:lpstr>
      <vt:lpstr>Office Theme</vt:lpstr>
      <vt:lpstr>HAZARD COMMUNICATION: OCCUPATIONAL HEALTH TERMINOLOGY  AND CONCEPTS </vt:lpstr>
      <vt:lpstr>Acknowledgement</vt:lpstr>
      <vt:lpstr>Disclaimer</vt:lpstr>
      <vt:lpstr>Overview</vt:lpstr>
      <vt:lpstr>Worker Rights – OSH Act</vt:lpstr>
      <vt:lpstr>Worker Rights – OSH Act - continued</vt:lpstr>
      <vt:lpstr>Purpose and Scope</vt:lpstr>
      <vt:lpstr>Part 1: Occupational Health Terminology</vt:lpstr>
      <vt:lpstr>Introduction</vt:lpstr>
      <vt:lpstr>Toxic and Hazardous Substances</vt:lpstr>
      <vt:lpstr>Review of Hazard Communication Standard (29 CFR 1910.1200)</vt:lpstr>
      <vt:lpstr>Globally Harmonized System</vt:lpstr>
      <vt:lpstr>Safety Data Sheets</vt:lpstr>
      <vt:lpstr>SDS – Description of Sections Slide 1</vt:lpstr>
      <vt:lpstr>SDS – Description of Sections Slide 2</vt:lpstr>
      <vt:lpstr>SDS – Description of Sections Slide 3</vt:lpstr>
      <vt:lpstr>Safety Data Sheets Section 2: Hazard(s) Identification</vt:lpstr>
      <vt:lpstr>Safety Data Sheets Section 4: First Aid Measures</vt:lpstr>
      <vt:lpstr>Safety Data Sheets Section 8: Exposure Control and Personal Protection – Slide 1</vt:lpstr>
      <vt:lpstr>Safety Data Sheets Section 8: Exposure Control and Personal Protection – Slide 2</vt:lpstr>
      <vt:lpstr>Exposure Limits - Units of Measure Slide 1</vt:lpstr>
      <vt:lpstr>Exposure Limits - Units of Measure Slide 2</vt:lpstr>
      <vt:lpstr>Exposure Limits - Units of Measure Slide 3</vt:lpstr>
      <vt:lpstr>Exposure Limits - Units of Measure Slide 4</vt:lpstr>
      <vt:lpstr>OSHA Exposure Limits</vt:lpstr>
      <vt:lpstr>OSHA – Exposure Limits Permissible Exposure Limit</vt:lpstr>
      <vt:lpstr>OSHA – Exposure Limits Action Levels</vt:lpstr>
      <vt:lpstr>OSHA – Exposure Limits Short-Term Exposure Limit and Ceiling Value</vt:lpstr>
      <vt:lpstr>OSHA Exposure Limits Example</vt:lpstr>
      <vt:lpstr>Non-OSHA Occupational Exposure Recommendations</vt:lpstr>
      <vt:lpstr>ACGIH TLV</vt:lpstr>
      <vt:lpstr>Safety Data Sheet Section 11: Toxicological Information</vt:lpstr>
      <vt:lpstr>Routes of Exposure</vt:lpstr>
      <vt:lpstr>Potential Health Effects</vt:lpstr>
      <vt:lpstr>Acute Health Effects</vt:lpstr>
      <vt:lpstr>Chronic Health Hazards</vt:lpstr>
      <vt:lpstr>Measures of Toxicity</vt:lpstr>
      <vt:lpstr>Symptoms of Exposure</vt:lpstr>
      <vt:lpstr>Carcinogen Status – Slide 1</vt:lpstr>
      <vt:lpstr>Carcinogen Status – Slide 2</vt:lpstr>
      <vt:lpstr>Part 2 Toxicology</vt:lpstr>
      <vt:lpstr>Toxicology</vt:lpstr>
      <vt:lpstr>Dose-Response Relationship</vt:lpstr>
      <vt:lpstr>Dose-Response Curve Example 1</vt:lpstr>
      <vt:lpstr>Dose-Response Curve Example 2</vt:lpstr>
      <vt:lpstr>Toxicokinetics</vt:lpstr>
      <vt:lpstr>Routes of Exposure – Slide 1</vt:lpstr>
      <vt:lpstr>Routes of Exposure – Slide 2</vt:lpstr>
      <vt:lpstr>Routes of Exposure – Slide 3</vt:lpstr>
      <vt:lpstr>Routes of Exposure – Slide 4</vt:lpstr>
      <vt:lpstr>Routes of Exposure – Slide 5</vt:lpstr>
      <vt:lpstr>Routes of Exposure – Slide 6</vt:lpstr>
      <vt:lpstr>Distribution A General Overview – Slide 1</vt:lpstr>
      <vt:lpstr>Distribution A General Overview – Slide 2</vt:lpstr>
      <vt:lpstr>Biotransformation – Slide 1</vt:lpstr>
      <vt:lpstr>Biotransformation – Slide 2</vt:lpstr>
      <vt:lpstr>Pathways of Elimination</vt:lpstr>
      <vt:lpstr>Target Organ Systems</vt:lpstr>
      <vt:lpstr>Closing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John Herrock</dc:creator>
  <cp:lastModifiedBy>John Herrock</cp:lastModifiedBy>
  <cp:revision>846</cp:revision>
  <cp:lastPrinted>2022-07-14T15:16:41Z</cp:lastPrinted>
  <dcterms:created xsi:type="dcterms:W3CDTF">2020-02-06T14:50:14Z</dcterms:created>
  <dcterms:modified xsi:type="dcterms:W3CDTF">2022-10-03T16:04:28Z</dcterms:modified>
</cp:coreProperties>
</file>