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752C4-446C-41A4-A184-FA5139E5398F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A47B-D30C-4D78-AE6E-A0C40078FD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12. Automated Medication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Jeffery D. Evans,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Associate Professor of Pharmacy Practice</a:t>
            </a:r>
          </a:p>
          <a:p>
            <a:r>
              <a:rPr lang="en-US" dirty="0" smtClean="0"/>
              <a:t>ULM COP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stuff</a:t>
            </a:r>
          </a:p>
          <a:p>
            <a:pPr lvl="1"/>
            <a:r>
              <a:rPr lang="en-US" dirty="0" smtClean="0"/>
              <a:t>Duties of the PIC</a:t>
            </a:r>
          </a:p>
          <a:p>
            <a:pPr lvl="1"/>
            <a:r>
              <a:rPr lang="en-US" dirty="0" smtClean="0"/>
              <a:t>What is the profile driven stuff?</a:t>
            </a:r>
          </a:p>
          <a:p>
            <a:pPr lvl="1"/>
            <a:r>
              <a:rPr lang="en-US" dirty="0" smtClean="0"/>
              <a:t>Duties of pharmacist in stocking </a:t>
            </a:r>
            <a:r>
              <a:rPr lang="en-US" smtClean="0"/>
              <a:t>the machine.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12 Automated Medication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Intent:</a:t>
            </a:r>
          </a:p>
          <a:p>
            <a:pPr lvl="1"/>
            <a:r>
              <a:rPr lang="en-US" dirty="0" smtClean="0"/>
              <a:t>To regulate AMSs </a:t>
            </a:r>
          </a:p>
          <a:p>
            <a:pPr lvl="1"/>
            <a:r>
              <a:rPr lang="en-US" dirty="0" smtClean="0"/>
              <a:t>To ensure proper usage and oversight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Impact on Pharmacy Practice</a:t>
            </a:r>
          </a:p>
          <a:p>
            <a:pPr lvl="1"/>
            <a:r>
              <a:rPr lang="en-US" dirty="0" smtClean="0"/>
              <a:t>Significant if you are around one or depend on one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an Automated Medication System (1201 - 1203)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AMSs are </a:t>
            </a:r>
            <a:r>
              <a:rPr lang="en-US" i="1" dirty="0" smtClean="0"/>
              <a:t>mechanical systems</a:t>
            </a:r>
            <a:r>
              <a:rPr lang="en-US" dirty="0"/>
              <a:t> </a:t>
            </a:r>
            <a:r>
              <a:rPr lang="en-US" dirty="0" smtClean="0"/>
              <a:t>that store, package and deliver (not </a:t>
            </a:r>
            <a:r>
              <a:rPr lang="en-US" b="1" dirty="0" smtClean="0"/>
              <a:t>compounding or administration</a:t>
            </a:r>
            <a:r>
              <a:rPr lang="en-US" dirty="0" smtClean="0"/>
              <a:t>) and collects data from the transactions.  May be </a:t>
            </a:r>
            <a:r>
              <a:rPr lang="en-US" b="1" dirty="0" smtClean="0"/>
              <a:t>profile </a:t>
            </a:r>
            <a:r>
              <a:rPr lang="en-US" dirty="0" smtClean="0"/>
              <a:t>or </a:t>
            </a:r>
            <a:r>
              <a:rPr lang="en-US" b="1" dirty="0" smtClean="0"/>
              <a:t>non-profile</a:t>
            </a:r>
            <a:r>
              <a:rPr lang="en-US" dirty="0" smtClean="0"/>
              <a:t> driven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Must be </a:t>
            </a:r>
          </a:p>
          <a:p>
            <a:pPr lvl="1"/>
            <a:r>
              <a:rPr lang="en-US" dirty="0" smtClean="0"/>
              <a:t>In a licensed hospital or health care area</a:t>
            </a:r>
          </a:p>
          <a:p>
            <a:pPr lvl="1"/>
            <a:r>
              <a:rPr lang="en-US" dirty="0" smtClean="0"/>
              <a:t>Licensed with a CDSL if needed</a:t>
            </a:r>
          </a:p>
          <a:p>
            <a:pPr lvl="1"/>
            <a:r>
              <a:rPr lang="en-US" dirty="0" smtClean="0"/>
              <a:t>Licensed by the board if neither of the above are present</a:t>
            </a:r>
          </a:p>
          <a:p>
            <a:r>
              <a:rPr lang="en-US" dirty="0" smtClean="0"/>
              <a:t>Permit expires on June 30</a:t>
            </a:r>
            <a:r>
              <a:rPr lang="en-US" baseline="30000" dirty="0" smtClean="0"/>
              <a:t>th</a:t>
            </a:r>
            <a:r>
              <a:rPr lang="en-US" dirty="0" smtClean="0"/>
              <a:t> of each year</a:t>
            </a:r>
          </a:p>
          <a:p>
            <a:r>
              <a:rPr lang="en-US" dirty="0" smtClean="0"/>
              <a:t>Application must be received 30 days prior to start-up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 about the PIC (1205)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Again the </a:t>
            </a:r>
            <a:r>
              <a:rPr lang="en-US" b="1" dirty="0" smtClean="0"/>
              <a:t>PIC</a:t>
            </a:r>
            <a:r>
              <a:rPr lang="en-US" dirty="0" smtClean="0"/>
              <a:t> takes care of the duties</a:t>
            </a:r>
          </a:p>
          <a:p>
            <a:pPr lvl="1"/>
            <a:r>
              <a:rPr lang="en-US" b="1" dirty="0" smtClean="0"/>
              <a:t>Ensures</a:t>
            </a:r>
            <a:r>
              <a:rPr lang="en-US" dirty="0" smtClean="0"/>
              <a:t> machine is working well</a:t>
            </a:r>
          </a:p>
          <a:p>
            <a:pPr lvl="1"/>
            <a:r>
              <a:rPr lang="en-US" b="1" dirty="0" smtClean="0"/>
              <a:t>Establishes </a:t>
            </a:r>
            <a:r>
              <a:rPr lang="en-US" dirty="0" smtClean="0"/>
              <a:t> a QA program</a:t>
            </a:r>
          </a:p>
          <a:p>
            <a:pPr lvl="1"/>
            <a:r>
              <a:rPr lang="en-US" b="1" dirty="0" smtClean="0"/>
              <a:t>Notifies </a:t>
            </a:r>
            <a:r>
              <a:rPr lang="en-US" dirty="0" smtClean="0"/>
              <a:t>board if one is removed</a:t>
            </a:r>
          </a:p>
          <a:p>
            <a:pPr lvl="1"/>
            <a:r>
              <a:rPr lang="en-US" b="1" dirty="0" smtClean="0"/>
              <a:t>Gives </a:t>
            </a:r>
            <a:r>
              <a:rPr lang="en-US" dirty="0" smtClean="0"/>
              <a:t>access to the machine</a:t>
            </a:r>
          </a:p>
          <a:p>
            <a:pPr lvl="1"/>
            <a:r>
              <a:rPr lang="en-US" b="1" dirty="0" smtClean="0"/>
              <a:t>Ensures </a:t>
            </a:r>
            <a:r>
              <a:rPr lang="en-US" dirty="0" smtClean="0"/>
              <a:t>machine is properly stocked</a:t>
            </a:r>
          </a:p>
          <a:p>
            <a:pPr lvl="1"/>
            <a:r>
              <a:rPr lang="en-US" b="1" dirty="0" smtClean="0"/>
              <a:t>Retains</a:t>
            </a:r>
            <a:r>
              <a:rPr lang="en-US" dirty="0" smtClean="0"/>
              <a:t> records for two years</a:t>
            </a:r>
          </a:p>
          <a:p>
            <a:pPr lvl="1"/>
            <a:r>
              <a:rPr lang="en-US" b="1" dirty="0" smtClean="0"/>
              <a:t>Notifies</a:t>
            </a:r>
            <a:r>
              <a:rPr lang="en-US" dirty="0" smtClean="0"/>
              <a:t> prescribers they can prescribe other things.  Must be on front of </a:t>
            </a:r>
            <a:r>
              <a:rPr lang="en-US" b="1" dirty="0" smtClean="0"/>
              <a:t>EVERY</a:t>
            </a:r>
            <a:r>
              <a:rPr lang="en-US" dirty="0" smtClean="0"/>
              <a:t> medical record.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Pharmacist review (1207)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 orders shall be prospectively reviewed.</a:t>
            </a:r>
          </a:p>
          <a:p>
            <a:r>
              <a:rPr lang="en-US" dirty="0" smtClean="0"/>
              <a:t>If not* then they must be retrospectively reviewed.</a:t>
            </a:r>
          </a:p>
          <a:p>
            <a:endParaRPr lang="en-US" dirty="0"/>
          </a:p>
          <a:p>
            <a:r>
              <a:rPr lang="en-US" dirty="0" smtClean="0"/>
              <a:t>So which is it?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big book of rules and reports (1209 – 1213)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 creates this using the template given</a:t>
            </a:r>
          </a:p>
          <a:p>
            <a:r>
              <a:rPr lang="en-US" dirty="0" smtClean="0"/>
              <a:t>Must be reviewed at least annually</a:t>
            </a:r>
          </a:p>
          <a:p>
            <a:endParaRPr lang="en-US" dirty="0"/>
          </a:p>
          <a:p>
            <a:r>
              <a:rPr lang="en-US" dirty="0" smtClean="0"/>
              <a:t>Records must be retrievable</a:t>
            </a:r>
          </a:p>
          <a:p>
            <a:r>
              <a:rPr lang="en-US" dirty="0" smtClean="0"/>
              <a:t>Shall be maintained for one year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Security, Stocking, and Packaging</a:t>
            </a:r>
            <a:br>
              <a:rPr lang="en-US" dirty="0" smtClean="0"/>
            </a:br>
            <a:r>
              <a:rPr lang="en-US" dirty="0" smtClean="0"/>
              <a:t>(1215 – 1219)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Machine must</a:t>
            </a:r>
          </a:p>
          <a:p>
            <a:pPr lvl="1"/>
            <a:r>
              <a:rPr lang="en-US" dirty="0" smtClean="0"/>
              <a:t>Prevent baddies from getting in</a:t>
            </a:r>
          </a:p>
          <a:p>
            <a:pPr lvl="1"/>
            <a:r>
              <a:rPr lang="en-US" dirty="0" smtClean="0"/>
              <a:t>Follow all the rules</a:t>
            </a:r>
          </a:p>
          <a:p>
            <a:pPr lvl="1"/>
            <a:r>
              <a:rPr lang="en-US" dirty="0" smtClean="0"/>
              <a:t>Protect patient confidentiality</a:t>
            </a:r>
          </a:p>
          <a:p>
            <a:endParaRPr lang="en-US" dirty="0"/>
          </a:p>
          <a:p>
            <a:r>
              <a:rPr lang="en-US" dirty="0" smtClean="0"/>
              <a:t>Restocking </a:t>
            </a:r>
          </a:p>
          <a:p>
            <a:pPr lvl="1"/>
            <a:r>
              <a:rPr lang="en-US" dirty="0" smtClean="0"/>
              <a:t>Offsite vs. Onsite.  Is there a difference?</a:t>
            </a:r>
          </a:p>
          <a:p>
            <a:pPr lvl="1"/>
            <a:endParaRPr lang="en-US" dirty="0"/>
          </a:p>
          <a:p>
            <a:r>
              <a:rPr lang="en-US" dirty="0" smtClean="0"/>
              <a:t>Packaging</a:t>
            </a:r>
          </a:p>
          <a:p>
            <a:pPr lvl="1"/>
            <a:r>
              <a:rPr lang="en-US" dirty="0" smtClean="0"/>
              <a:t>Must follow state and federal law (see Chap 25)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the patient get the medication (1221 – 1223)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must document </a:t>
            </a:r>
          </a:p>
          <a:p>
            <a:pPr lvl="1"/>
            <a:r>
              <a:rPr lang="en-US" dirty="0" smtClean="0"/>
              <a:t>What patient got the med</a:t>
            </a:r>
          </a:p>
          <a:p>
            <a:pPr lvl="1"/>
            <a:r>
              <a:rPr lang="en-US" dirty="0" smtClean="0"/>
              <a:t>Who gave it to them</a:t>
            </a:r>
          </a:p>
          <a:p>
            <a:pPr lvl="1"/>
            <a:r>
              <a:rPr lang="en-US" dirty="0" smtClean="0"/>
              <a:t>What the medication was</a:t>
            </a:r>
          </a:p>
          <a:p>
            <a:pPr lvl="1"/>
            <a:r>
              <a:rPr lang="en-US" dirty="0" smtClean="0"/>
              <a:t>When it was taken</a:t>
            </a:r>
          </a:p>
          <a:p>
            <a:endParaRPr lang="en-US" dirty="0"/>
          </a:p>
          <a:p>
            <a:r>
              <a:rPr lang="en-US" dirty="0" smtClean="0"/>
              <a:t>Wasted meds</a:t>
            </a:r>
          </a:p>
          <a:p>
            <a:pPr lvl="1"/>
            <a:r>
              <a:rPr lang="en-US" dirty="0" smtClean="0"/>
              <a:t>Must be removed from the system and destroyed.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Cleanup (1225 – 1231)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Inspections may occur</a:t>
            </a:r>
          </a:p>
          <a:p>
            <a:endParaRPr lang="en-US" dirty="0"/>
          </a:p>
          <a:p>
            <a:r>
              <a:rPr lang="en-US" dirty="0" smtClean="0"/>
              <a:t>Weird statement about out of state pharmacies</a:t>
            </a:r>
          </a:p>
          <a:p>
            <a:endParaRPr lang="en-US" dirty="0"/>
          </a:p>
          <a:p>
            <a:r>
              <a:rPr lang="en-US" dirty="0" smtClean="0"/>
              <a:t>There are penalties if you don’t follow the rules.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393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12. Automated Medication Systems</vt:lpstr>
      <vt:lpstr>Chapter 12 Automated Medication Systems</vt:lpstr>
      <vt:lpstr>What is an Automated Medication System (1201 - 1203)</vt:lpstr>
      <vt:lpstr>Always about the PIC (1205)</vt:lpstr>
      <vt:lpstr>Pharmacist review (1207)</vt:lpstr>
      <vt:lpstr>The big book of rules and reports (1209 – 1213)</vt:lpstr>
      <vt:lpstr>Security, Stocking, and Packaging (1215 – 1219)</vt:lpstr>
      <vt:lpstr>Did the patient get the medication (1221 – 1223)</vt:lpstr>
      <vt:lpstr>Cleanup (1225 – 1231) </vt:lpstr>
      <vt:lpstr>In closing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12. Automated Medication Systems</dc:title>
  <dc:creator>ULM Computer</dc:creator>
  <cp:lastModifiedBy>ULM Computer</cp:lastModifiedBy>
  <cp:revision>3</cp:revision>
  <dcterms:created xsi:type="dcterms:W3CDTF">2010-11-30T03:02:22Z</dcterms:created>
  <dcterms:modified xsi:type="dcterms:W3CDTF">2010-11-30T03:24:44Z</dcterms:modified>
</cp:coreProperties>
</file>