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7F082-D6F7-45F4-9CF1-7297358AF180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6574-790C-4C4C-8249-89CEC9FF11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29</a:t>
            </a:r>
            <a:br>
              <a:rPr lang="en-US" dirty="0" smtClean="0"/>
            </a:br>
            <a:r>
              <a:rPr lang="en-US" dirty="0" smtClean="0"/>
              <a:t>The PMP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to be confused with 50 Cent’s song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 (2917 – 2921)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access the data</a:t>
            </a:r>
          </a:p>
          <a:p>
            <a:pPr lvl="1"/>
            <a:r>
              <a:rPr lang="en-US" dirty="0" smtClean="0"/>
              <a:t>Through internet from prescribers and dispensers</a:t>
            </a:r>
          </a:p>
          <a:p>
            <a:pPr lvl="1"/>
            <a:r>
              <a:rPr lang="en-US" dirty="0" smtClean="0"/>
              <a:t>Must be credentialed</a:t>
            </a:r>
          </a:p>
          <a:p>
            <a:pPr lvl="1"/>
            <a:r>
              <a:rPr lang="en-US" dirty="0" smtClean="0"/>
              <a:t>Law enforcement with</a:t>
            </a:r>
          </a:p>
          <a:p>
            <a:pPr lvl="2"/>
            <a:r>
              <a:rPr lang="en-US" dirty="0" smtClean="0"/>
              <a:t>Court order</a:t>
            </a:r>
          </a:p>
          <a:p>
            <a:pPr lvl="2"/>
            <a:r>
              <a:rPr lang="en-US" dirty="0" smtClean="0"/>
              <a:t>Grand jury subpoena</a:t>
            </a:r>
          </a:p>
          <a:p>
            <a:pPr lvl="2"/>
            <a:r>
              <a:rPr lang="en-US" dirty="0" smtClean="0"/>
              <a:t>Administrative request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Unlawful use of data (2923)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get bounced to your board (pharmacy for you)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Clean up of the chapter (2925 – 2931)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may be released for research purposes</a:t>
            </a:r>
          </a:p>
          <a:p>
            <a:pPr lvl="1"/>
            <a:r>
              <a:rPr lang="en-US" dirty="0" smtClean="0"/>
              <a:t>All ID must be washed though</a:t>
            </a:r>
          </a:p>
          <a:p>
            <a:endParaRPr lang="en-US" dirty="0"/>
          </a:p>
          <a:p>
            <a:r>
              <a:rPr lang="en-US" dirty="0" err="1" smtClean="0"/>
              <a:t>Leges</a:t>
            </a:r>
            <a:r>
              <a:rPr lang="en-US" dirty="0" smtClean="0"/>
              <a:t> still have oversight, and must be reported to</a:t>
            </a:r>
          </a:p>
          <a:p>
            <a:endParaRPr lang="en-US" dirty="0"/>
          </a:p>
          <a:p>
            <a:r>
              <a:rPr lang="en-US" dirty="0" smtClean="0"/>
              <a:t>Board of Pharmacy must evaluate the program</a:t>
            </a:r>
          </a:p>
          <a:p>
            <a:endParaRPr lang="en-US" dirty="0"/>
          </a:p>
          <a:p>
            <a:r>
              <a:rPr lang="en-US" dirty="0" smtClean="0"/>
              <a:t>Veterinarians are exempt if dispensing to their own patients.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r>
              <a:rPr lang="en-US" smtClean="0"/>
              <a:t>and concerns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</a:p>
          <a:p>
            <a:pPr lvl="1"/>
            <a:r>
              <a:rPr lang="en-US" dirty="0" smtClean="0"/>
              <a:t>Purpose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Impact on Pharmacy Practice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of interest (2901)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Advisory Council</a:t>
            </a:r>
          </a:p>
          <a:p>
            <a:endParaRPr lang="en-US" dirty="0"/>
          </a:p>
          <a:p>
            <a:r>
              <a:rPr lang="en-US" dirty="0" smtClean="0"/>
              <a:t>Dispenser</a:t>
            </a:r>
          </a:p>
          <a:p>
            <a:pPr lvl="1"/>
            <a:r>
              <a:rPr lang="en-US" dirty="0" smtClean="0"/>
              <a:t>Who is not a dispenser</a:t>
            </a:r>
          </a:p>
          <a:p>
            <a:endParaRPr lang="en-US" dirty="0"/>
          </a:p>
          <a:p>
            <a:r>
              <a:rPr lang="en-US" dirty="0" smtClean="0"/>
              <a:t>Drugs of concern</a:t>
            </a:r>
          </a:p>
          <a:p>
            <a:pPr lvl="1"/>
            <a:r>
              <a:rPr lang="en-US" dirty="0" err="1" smtClean="0"/>
              <a:t>Butalbital</a:t>
            </a:r>
            <a:r>
              <a:rPr lang="en-US" dirty="0" smtClean="0"/>
              <a:t> + 325 or more </a:t>
            </a:r>
            <a:r>
              <a:rPr lang="en-US" dirty="0" err="1" smtClean="0"/>
              <a:t>apap</a:t>
            </a:r>
            <a:endParaRPr lang="en-US" dirty="0" smtClean="0"/>
          </a:p>
          <a:p>
            <a:pPr lvl="1"/>
            <a:r>
              <a:rPr lang="en-US" dirty="0" err="1" smtClean="0"/>
              <a:t>Tramadol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Patients</a:t>
            </a:r>
          </a:p>
          <a:p>
            <a:pPr lvl="1"/>
            <a:r>
              <a:rPr lang="en-US" dirty="0" smtClean="0"/>
              <a:t>Animals?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Authorities (2903 – 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from LCSA</a:t>
            </a:r>
          </a:p>
          <a:p>
            <a:pPr lvl="1"/>
            <a:r>
              <a:rPr lang="en-US" dirty="0" smtClean="0"/>
              <a:t>Allows the board to create</a:t>
            </a:r>
          </a:p>
          <a:p>
            <a:pPr lvl="2"/>
            <a:r>
              <a:rPr lang="en-US" dirty="0" smtClean="0"/>
              <a:t>Programs office</a:t>
            </a:r>
          </a:p>
          <a:p>
            <a:pPr lvl="2"/>
            <a:r>
              <a:rPr lang="en-US" dirty="0" smtClean="0"/>
              <a:t>Hire staff</a:t>
            </a:r>
          </a:p>
          <a:p>
            <a:pPr lvl="2"/>
            <a:r>
              <a:rPr lang="en-US" dirty="0" smtClean="0"/>
              <a:t>Contract someone to do the work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who’s and </a:t>
            </a:r>
            <a:r>
              <a:rPr lang="en-US" dirty="0" err="1" smtClean="0"/>
              <a:t>whats</a:t>
            </a:r>
            <a:r>
              <a:rPr lang="en-US" dirty="0" smtClean="0"/>
              <a:t> of the advisory counsel (2909)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members from numerous organizations (private and public)</a:t>
            </a:r>
          </a:p>
          <a:p>
            <a:r>
              <a:rPr lang="en-US" dirty="0" smtClean="0"/>
              <a:t>What they do?</a:t>
            </a:r>
          </a:p>
          <a:p>
            <a:pPr lvl="1"/>
            <a:r>
              <a:rPr lang="en-US" dirty="0" smtClean="0"/>
              <a:t>Determine substances (controlled or concern)</a:t>
            </a:r>
          </a:p>
          <a:p>
            <a:pPr lvl="1"/>
            <a:r>
              <a:rPr lang="en-US" dirty="0" smtClean="0"/>
              <a:t>Design education courses</a:t>
            </a:r>
          </a:p>
          <a:p>
            <a:pPr lvl="1"/>
            <a:r>
              <a:rPr lang="en-US" dirty="0" smtClean="0"/>
              <a:t>Analyze information from database</a:t>
            </a:r>
          </a:p>
          <a:p>
            <a:pPr lvl="1"/>
            <a:r>
              <a:rPr lang="en-US" dirty="0" smtClean="0"/>
              <a:t>IDENTIFY ADDITIONAL MEMBERS????????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needs to be done by dispensers? (2911 – 2913)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 electronically </a:t>
            </a:r>
          </a:p>
          <a:p>
            <a:pPr lvl="1"/>
            <a:r>
              <a:rPr lang="en-US" dirty="0" smtClean="0"/>
              <a:t>At least every 14 days</a:t>
            </a:r>
          </a:p>
          <a:p>
            <a:pPr lvl="1"/>
            <a:r>
              <a:rPr lang="en-US" dirty="0" smtClean="0"/>
              <a:t>Not more than every 7 days</a:t>
            </a:r>
          </a:p>
          <a:p>
            <a:r>
              <a:rPr lang="en-US" dirty="0" smtClean="0"/>
              <a:t>If not able to send electronically, may ask to be written</a:t>
            </a:r>
          </a:p>
          <a:p>
            <a:r>
              <a:rPr lang="en-US" dirty="0" smtClean="0"/>
              <a:t>Facts collected</a:t>
            </a:r>
          </a:p>
          <a:p>
            <a:pPr lvl="1"/>
            <a:r>
              <a:rPr lang="en-US" dirty="0" smtClean="0"/>
              <a:t>Data on Prescriber, patient, dispenser drug, prescription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you don’t submit (2915)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licensing agency of the person regulates the person</a:t>
            </a:r>
          </a:p>
          <a:p>
            <a:pPr lvl="1"/>
            <a:r>
              <a:rPr lang="en-US" dirty="0" smtClean="0"/>
              <a:t>Board of pharmacy only involved in pharmacy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 (2917 – 2921)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Who may access the data collected? (2917)</a:t>
            </a:r>
          </a:p>
          <a:p>
            <a:pPr lvl="1"/>
            <a:r>
              <a:rPr lang="en-US" dirty="0" smtClean="0"/>
              <a:t>Persons authorized to dispense or prescribe</a:t>
            </a:r>
          </a:p>
          <a:p>
            <a:pPr lvl="1"/>
            <a:r>
              <a:rPr lang="en-US" dirty="0" smtClean="0"/>
              <a:t>People from licensing agencies</a:t>
            </a:r>
          </a:p>
          <a:p>
            <a:pPr lvl="1"/>
            <a:r>
              <a:rPr lang="en-US" dirty="0" smtClean="0"/>
              <a:t>Medicaid people looking at Medicaid patients</a:t>
            </a:r>
          </a:p>
          <a:p>
            <a:pPr lvl="1"/>
            <a:r>
              <a:rPr lang="en-US" dirty="0" smtClean="0"/>
              <a:t>People from the computer company</a:t>
            </a:r>
          </a:p>
          <a:p>
            <a:r>
              <a:rPr lang="en-US" dirty="0" smtClean="0"/>
              <a:t>How to register? (2919)</a:t>
            </a:r>
          </a:p>
          <a:p>
            <a:pPr lvl="1"/>
            <a:r>
              <a:rPr lang="en-US" dirty="0" smtClean="0"/>
              <a:t>Must take orientation course</a:t>
            </a:r>
          </a:p>
          <a:p>
            <a:pPr lvl="1"/>
            <a:r>
              <a:rPr lang="en-US" dirty="0" smtClean="0"/>
              <a:t>Complete an application</a:t>
            </a:r>
          </a:p>
          <a:p>
            <a:pPr lvl="1"/>
            <a:r>
              <a:rPr lang="en-US" dirty="0" smtClean="0"/>
              <a:t>BOP ensures applicant has a licenses</a:t>
            </a:r>
          </a:p>
          <a:p>
            <a:pPr lvl="1"/>
            <a:r>
              <a:rPr lang="en-US" dirty="0" smtClean="0"/>
              <a:t>BOP gives password, but can take away.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359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29 The PMP</vt:lpstr>
      <vt:lpstr>Objective</vt:lpstr>
      <vt:lpstr>Chapter 29</vt:lpstr>
      <vt:lpstr>Terms of interest (2901)</vt:lpstr>
      <vt:lpstr>Authorities (2903 – 07)</vt:lpstr>
      <vt:lpstr>The who’s and whats of the advisory counsel (2909)</vt:lpstr>
      <vt:lpstr>What needs to be done by dispensers? (2911 – 2913)</vt:lpstr>
      <vt:lpstr>What happens if you don’t submit (2915)</vt:lpstr>
      <vt:lpstr>Accessing the data (2917 – 2921)</vt:lpstr>
      <vt:lpstr>Accessing the data (2917 – 2921)</vt:lpstr>
      <vt:lpstr>Unlawful use of data (2923)</vt:lpstr>
      <vt:lpstr>Clean up of the chapter (2925 – 2931)</vt:lpstr>
      <vt:lpstr>Questions and concerns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29 The PMP</dc:title>
  <dc:creator>ULM Computer</dc:creator>
  <cp:lastModifiedBy>ULM Computer</cp:lastModifiedBy>
  <cp:revision>16</cp:revision>
  <dcterms:created xsi:type="dcterms:W3CDTF">2010-11-11T00:14:22Z</dcterms:created>
  <dcterms:modified xsi:type="dcterms:W3CDTF">2010-11-17T03:16:25Z</dcterms:modified>
</cp:coreProperties>
</file>