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3" autoAdjust="0"/>
    <p:restoredTop sz="94660"/>
  </p:normalViewPr>
  <p:slideViewPr>
    <p:cSldViewPr>
      <p:cViewPr varScale="1">
        <p:scale>
          <a:sx n="69" d="100"/>
          <a:sy n="69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30AFE-E7F8-4C15-838D-19316DC39F79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8F69D-7F22-43A0-A07A-9BA5A0483F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Pharmacies and More Pharmacies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Jeffery D. Evans, </a:t>
            </a:r>
            <a:r>
              <a:rPr lang="en-US" dirty="0" err="1" smtClean="0"/>
              <a:t>Pharm.D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Assistant Professor of Pharmacy Practice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11,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Subchapter D. Off-site Services</a:t>
            </a:r>
          </a:p>
          <a:p>
            <a:pPr lvl="1"/>
            <a:r>
              <a:rPr lang="en-US" dirty="0" smtClean="0"/>
              <a:t>	One of the newest sections</a:t>
            </a:r>
          </a:p>
          <a:p>
            <a:r>
              <a:rPr lang="en-US" dirty="0" smtClean="0"/>
              <a:t>1139 Definitions</a:t>
            </a:r>
          </a:p>
          <a:p>
            <a:endParaRPr lang="en-US" dirty="0"/>
          </a:p>
          <a:p>
            <a:r>
              <a:rPr lang="en-US" dirty="0" smtClean="0"/>
              <a:t>1141. Centralized Prescription Dispensing</a:t>
            </a:r>
          </a:p>
          <a:p>
            <a:endParaRPr lang="en-US" dirty="0" smtClean="0"/>
          </a:p>
          <a:p>
            <a:r>
              <a:rPr lang="en-US" dirty="0" smtClean="0"/>
              <a:t>1143.  Remote Processing of Medical Orders or Prescription Drug Orders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this presentation, the student will be able to:</a:t>
            </a:r>
          </a:p>
          <a:p>
            <a:pPr lvl="1"/>
            <a:r>
              <a:rPr lang="en-US" dirty="0" smtClean="0"/>
              <a:t>Apply the chapters of the LAC covered today to their current and future pharmacy practices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Subchapter A. General Requirements</a:t>
            </a:r>
          </a:p>
          <a:p>
            <a:endParaRPr lang="en-US" dirty="0"/>
          </a:p>
          <a:p>
            <a:r>
              <a:rPr lang="en-US" dirty="0" smtClean="0"/>
              <a:t>1101 Pharmacy</a:t>
            </a:r>
          </a:p>
          <a:p>
            <a:pPr lvl="1"/>
            <a:r>
              <a:rPr lang="en-US" dirty="0" smtClean="0"/>
              <a:t>Renewal date 12-31-XXXX</a:t>
            </a:r>
          </a:p>
          <a:p>
            <a:pPr lvl="1"/>
            <a:endParaRPr lang="en-US" dirty="0"/>
          </a:p>
          <a:p>
            <a:r>
              <a:rPr lang="en-US" dirty="0" smtClean="0"/>
              <a:t>1103 Prescription Department Requirements</a:t>
            </a:r>
          </a:p>
          <a:p>
            <a:pPr lvl="1"/>
            <a:r>
              <a:rPr lang="en-US" dirty="0" smtClean="0"/>
              <a:t>Size requirements</a:t>
            </a:r>
          </a:p>
          <a:p>
            <a:pPr lvl="2"/>
            <a:r>
              <a:rPr lang="en-US" dirty="0" smtClean="0"/>
              <a:t>300 feet</a:t>
            </a:r>
            <a:r>
              <a:rPr lang="en-US" baseline="30000" dirty="0" smtClean="0"/>
              <a:t>2</a:t>
            </a:r>
          </a:p>
          <a:p>
            <a:pPr lvl="2"/>
            <a:r>
              <a:rPr lang="en-US" dirty="0" smtClean="0"/>
              <a:t>24 feet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 </a:t>
            </a:r>
            <a:r>
              <a:rPr lang="en-US" dirty="0" smtClean="0"/>
              <a:t>of counter space</a:t>
            </a:r>
          </a:p>
          <a:p>
            <a:pPr lvl="2"/>
            <a:r>
              <a:rPr lang="en-US" dirty="0" smtClean="0"/>
              <a:t>30 inches between shelves</a:t>
            </a:r>
            <a:endParaRPr lang="en-US" dirty="0"/>
          </a:p>
          <a:p>
            <a:r>
              <a:rPr lang="en-US" dirty="0" smtClean="0"/>
              <a:t>1105. Pharmacists-in-Charge</a:t>
            </a:r>
          </a:p>
          <a:p>
            <a:pPr lvl="1"/>
            <a:r>
              <a:rPr lang="en-US" dirty="0" smtClean="0"/>
              <a:t>Are responsible for everything</a:t>
            </a:r>
          </a:p>
          <a:p>
            <a:pPr lvl="1"/>
            <a:r>
              <a:rPr lang="en-US" dirty="0" smtClean="0"/>
              <a:t>Even if they are not around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11,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1107. Pharmacy Operation</a:t>
            </a:r>
          </a:p>
          <a:p>
            <a:pPr lvl="1"/>
            <a:r>
              <a:rPr lang="en-US" dirty="0" smtClean="0"/>
              <a:t>Pharmacist shall be on duty all times (see 1109)</a:t>
            </a:r>
            <a:endParaRPr lang="en-US" dirty="0"/>
          </a:p>
          <a:p>
            <a:r>
              <a:rPr lang="en-US" dirty="0" smtClean="0"/>
              <a:t>1109. Pharmacist Temporary Absence</a:t>
            </a:r>
          </a:p>
          <a:p>
            <a:pPr lvl="1"/>
            <a:r>
              <a:rPr lang="en-US" dirty="0" smtClean="0"/>
              <a:t>Must be on site</a:t>
            </a:r>
          </a:p>
          <a:p>
            <a:pPr lvl="1"/>
            <a:r>
              <a:rPr lang="en-US" dirty="0" smtClean="0"/>
              <a:t>&lt; 30 minutes, &lt;60 minutes total in twelve hours</a:t>
            </a:r>
          </a:p>
          <a:p>
            <a:pPr lvl="1"/>
            <a:r>
              <a:rPr lang="en-US" dirty="0" smtClean="0"/>
              <a:t>Cert tech or intern present</a:t>
            </a:r>
          </a:p>
          <a:p>
            <a:pPr lvl="1"/>
            <a:r>
              <a:rPr lang="en-US" dirty="0" smtClean="0"/>
              <a:t>&lt; 5 minutes, does not count.</a:t>
            </a:r>
            <a:endParaRPr lang="en-US" dirty="0"/>
          </a:p>
          <a:p>
            <a:r>
              <a:rPr lang="en-US" dirty="0" smtClean="0"/>
              <a:t>1111. Pharmacist Absence</a:t>
            </a:r>
          </a:p>
          <a:p>
            <a:pPr lvl="1"/>
            <a:r>
              <a:rPr lang="en-US" dirty="0" smtClean="0"/>
              <a:t>Off site</a:t>
            </a:r>
          </a:p>
          <a:p>
            <a:pPr lvl="1"/>
            <a:r>
              <a:rPr lang="en-US" dirty="0" smtClean="0"/>
              <a:t>PRESCRIPTION DEPARTMENT CLOSED</a:t>
            </a:r>
            <a:endParaRPr lang="en-US" dirty="0"/>
          </a:p>
          <a:p>
            <a:r>
              <a:rPr lang="en-US" dirty="0" smtClean="0"/>
              <a:t>1113. Mechanical Drug Dispensing Devices</a:t>
            </a:r>
          </a:p>
          <a:p>
            <a:pPr lvl="1"/>
            <a:r>
              <a:rPr lang="en-US" dirty="0" smtClean="0"/>
              <a:t>Another name for a pharmacist, just kidding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11,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1115. Advertising</a:t>
            </a:r>
          </a:p>
          <a:p>
            <a:pPr lvl="1"/>
            <a:r>
              <a:rPr lang="en-US" dirty="0" smtClean="0"/>
              <a:t>Prohibited words</a:t>
            </a:r>
          </a:p>
          <a:p>
            <a:pPr lvl="1"/>
            <a:r>
              <a:rPr lang="en-US" dirty="0" smtClean="0"/>
              <a:t>No prescription forms**</a:t>
            </a:r>
          </a:p>
          <a:p>
            <a:pPr lvl="1"/>
            <a:r>
              <a:rPr lang="en-US" dirty="0" smtClean="0"/>
              <a:t>No advertising of Cs</a:t>
            </a:r>
            <a:endParaRPr lang="en-US" dirty="0"/>
          </a:p>
          <a:p>
            <a:r>
              <a:rPr lang="en-US" dirty="0" smtClean="0"/>
              <a:t>1117. Centralized Prescription Processing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Subchapter B. Pharmacy Records</a:t>
            </a:r>
          </a:p>
          <a:p>
            <a:endParaRPr lang="en-US" dirty="0"/>
          </a:p>
          <a:p>
            <a:r>
              <a:rPr lang="en-US" dirty="0" smtClean="0"/>
              <a:t>1119. Availability and inspection</a:t>
            </a:r>
          </a:p>
          <a:p>
            <a:pPr lvl="1"/>
            <a:r>
              <a:rPr lang="en-US" dirty="0" smtClean="0"/>
              <a:t>72 hours</a:t>
            </a:r>
          </a:p>
          <a:p>
            <a:r>
              <a:rPr lang="en-US" dirty="0" smtClean="0"/>
              <a:t>1121. General Record Keeping</a:t>
            </a:r>
          </a:p>
          <a:p>
            <a:pPr lvl="1"/>
            <a:r>
              <a:rPr lang="en-US" dirty="0" smtClean="0"/>
              <a:t>Two years retention</a:t>
            </a:r>
            <a:endParaRPr lang="en-US" dirty="0"/>
          </a:p>
          <a:p>
            <a:r>
              <a:rPr lang="en-US" dirty="0" smtClean="0"/>
              <a:t>1123. Records</a:t>
            </a:r>
          </a:p>
          <a:p>
            <a:pPr lvl="1"/>
            <a:r>
              <a:rPr lang="en-US" dirty="0" smtClean="0"/>
              <a:t>Similar to CDSs</a:t>
            </a:r>
          </a:p>
          <a:p>
            <a:pPr lvl="1"/>
            <a:r>
              <a:rPr lang="en-US" dirty="0" smtClean="0"/>
              <a:t>Daily </a:t>
            </a:r>
            <a:r>
              <a:rPr lang="en-US" dirty="0" smtClean="0"/>
              <a:t>backups</a:t>
            </a:r>
          </a:p>
          <a:p>
            <a:pPr lvl="1"/>
            <a:r>
              <a:rPr lang="en-US" smtClean="0"/>
              <a:t>Digital Images?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11,B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1125. Security</a:t>
            </a:r>
          </a:p>
          <a:p>
            <a:endParaRPr lang="en-US" dirty="0"/>
          </a:p>
          <a:p>
            <a:r>
              <a:rPr lang="en-US" dirty="0" smtClean="0"/>
              <a:t>1127. Register</a:t>
            </a:r>
          </a:p>
          <a:p>
            <a:pPr lvl="1"/>
            <a:r>
              <a:rPr lang="en-US" dirty="0" smtClean="0"/>
              <a:t>Must be signed each day by each pharmacist</a:t>
            </a:r>
          </a:p>
          <a:p>
            <a:pPr lvl="1"/>
            <a:endParaRPr lang="en-US" dirty="0"/>
          </a:p>
          <a:p>
            <a:r>
              <a:rPr lang="en-US" dirty="0" smtClean="0"/>
              <a:t>1129. Confidentiality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11,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Subchapter C. Pharmacy Opening, Closing, Change of Ownership and Change of Location Procedures</a:t>
            </a:r>
          </a:p>
          <a:p>
            <a:endParaRPr lang="en-US" dirty="0"/>
          </a:p>
          <a:p>
            <a:r>
              <a:rPr lang="en-US" dirty="0" smtClean="0"/>
              <a:t>1131. Pharmacy Opening Procedures</a:t>
            </a:r>
          </a:p>
          <a:p>
            <a:pPr lvl="1"/>
            <a:r>
              <a:rPr lang="en-US" dirty="0" smtClean="0"/>
              <a:t>Application due 30 days prior to opening</a:t>
            </a:r>
          </a:p>
          <a:p>
            <a:endParaRPr lang="en-US" dirty="0"/>
          </a:p>
          <a:p>
            <a:r>
              <a:rPr lang="en-US" dirty="0" smtClean="0"/>
              <a:t>1133. Pharmacy Closing Procedures</a:t>
            </a:r>
          </a:p>
          <a:p>
            <a:pPr lvl="1"/>
            <a:r>
              <a:rPr lang="en-US" dirty="0" smtClean="0"/>
              <a:t>Notify public &gt; 10 days</a:t>
            </a:r>
          </a:p>
          <a:p>
            <a:pPr lvl="1"/>
            <a:r>
              <a:rPr lang="en-US" dirty="0" smtClean="0"/>
              <a:t>Notify board &gt; 10 days</a:t>
            </a:r>
          </a:p>
          <a:p>
            <a:pPr lvl="1"/>
            <a:r>
              <a:rPr lang="en-US" dirty="0" smtClean="0"/>
              <a:t>Note disposal of drugs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11,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1135. Pharmacy Change of Ownership Procedures</a:t>
            </a:r>
          </a:p>
          <a:p>
            <a:pPr lvl="1"/>
            <a:r>
              <a:rPr lang="en-US" dirty="0" smtClean="0"/>
              <a:t>Similar rules to the CDS stuff</a:t>
            </a:r>
          </a:p>
          <a:p>
            <a:pPr lvl="1"/>
            <a:endParaRPr lang="en-US" dirty="0"/>
          </a:p>
          <a:p>
            <a:r>
              <a:rPr lang="en-US" dirty="0" smtClean="0"/>
              <a:t>1137. Pharmacy Change of Location Procedures</a:t>
            </a:r>
          </a:p>
          <a:p>
            <a:pPr lvl="1"/>
            <a:r>
              <a:rPr lang="en-US" dirty="0" smtClean="0"/>
              <a:t>Notification stuff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323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Pharmacies and More Pharmacies</vt:lpstr>
      <vt:lpstr>Objectives</vt:lpstr>
      <vt:lpstr>Chapter 11</vt:lpstr>
      <vt:lpstr>Chapter 11, A</vt:lpstr>
      <vt:lpstr>Chapter 11, A</vt:lpstr>
      <vt:lpstr>Chapter 11</vt:lpstr>
      <vt:lpstr>Chapter 11,B</vt:lpstr>
      <vt:lpstr>Chapter 11, C</vt:lpstr>
      <vt:lpstr>Chapter 11, C</vt:lpstr>
      <vt:lpstr>Chapter 11, D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Pharmacies and More Pharmacies</dc:title>
  <dc:creator>ULM Computer</dc:creator>
  <cp:lastModifiedBy>ULM Computer</cp:lastModifiedBy>
  <cp:revision>16</cp:revision>
  <dcterms:created xsi:type="dcterms:W3CDTF">2009-11-17T02:01:59Z</dcterms:created>
  <dcterms:modified xsi:type="dcterms:W3CDTF">2010-11-11T03:33:13Z</dcterms:modified>
</cp:coreProperties>
</file>