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9F342-873B-4326-A56F-30CB0A980C51}" type="datetimeFigureOut">
              <a:rPr lang="en-US" smtClean="0"/>
              <a:pPr/>
              <a:t>6/9/2010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6154D-AFC9-4418-A8B0-2DBF80ABD6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LAC: Pharmacists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2537 Requirements for Compounding of Sterile Products, more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reserved for future use!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SubChapter</a:t>
            </a:r>
            <a:r>
              <a:rPr lang="en-US" dirty="0" smtClean="0"/>
              <a:t> A</a:t>
            </a:r>
          </a:p>
          <a:p>
            <a:pPr lvl="1"/>
            <a:r>
              <a:rPr lang="en-US" dirty="0" smtClean="0"/>
              <a:t>2501 Prescription Drugs and Devices</a:t>
            </a:r>
          </a:p>
          <a:p>
            <a:pPr lvl="2"/>
            <a:r>
              <a:rPr lang="en-US" dirty="0" smtClean="0"/>
              <a:t>Wording from the Food Drug and Cosmetic Act</a:t>
            </a:r>
            <a:endParaRPr lang="en-US" dirty="0"/>
          </a:p>
          <a:p>
            <a:pPr lvl="3"/>
            <a:r>
              <a:rPr lang="en-US" dirty="0" smtClean="0"/>
              <a:t>Note what dispensing is</a:t>
            </a:r>
          </a:p>
          <a:p>
            <a:pPr lvl="3"/>
            <a:r>
              <a:rPr lang="en-US" dirty="0" smtClean="0"/>
              <a:t>Misbranding is</a:t>
            </a:r>
          </a:p>
          <a:p>
            <a:pPr lvl="3"/>
            <a:r>
              <a:rPr lang="en-US" dirty="0" smtClean="0"/>
              <a:t>Adulterated is</a:t>
            </a:r>
          </a:p>
          <a:p>
            <a:pPr lvl="4"/>
            <a:r>
              <a:rPr lang="en-US" dirty="0" smtClean="0"/>
              <a:t>Can you possess these?</a:t>
            </a:r>
          </a:p>
          <a:p>
            <a:pPr lvl="3"/>
            <a:r>
              <a:rPr lang="en-US" dirty="0" smtClean="0"/>
              <a:t>Expired drugs are kept where?</a:t>
            </a:r>
          </a:p>
          <a:p>
            <a:pPr lvl="3"/>
            <a:r>
              <a:rPr lang="en-US" dirty="0" smtClean="0"/>
              <a:t>Recalled drugs</a:t>
            </a:r>
          </a:p>
          <a:p>
            <a:pPr lvl="4"/>
            <a:r>
              <a:rPr lang="en-US" dirty="0" smtClean="0"/>
              <a:t>What class is which</a:t>
            </a:r>
            <a:endParaRPr lang="en-US" dirty="0"/>
          </a:p>
          <a:p>
            <a:pPr lvl="1"/>
            <a:r>
              <a:rPr lang="en-US" dirty="0" smtClean="0"/>
              <a:t>2503 Drug Returns</a:t>
            </a:r>
          </a:p>
          <a:p>
            <a:pPr lvl="2"/>
            <a:r>
              <a:rPr lang="en-US" dirty="0" smtClean="0"/>
              <a:t>Once they leave, they are not yours</a:t>
            </a:r>
          </a:p>
          <a:p>
            <a:pPr lvl="3"/>
            <a:r>
              <a:rPr lang="en-US" dirty="0" smtClean="0"/>
              <a:t>Well, this is not completely true.  Read On.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2505 Investigational Drugs</a:t>
            </a:r>
          </a:p>
          <a:p>
            <a:pPr lvl="1"/>
            <a:r>
              <a:rPr lang="en-US" dirty="0" smtClean="0"/>
              <a:t>So these are research only drugs</a:t>
            </a:r>
          </a:p>
          <a:p>
            <a:endParaRPr lang="en-US" dirty="0"/>
          </a:p>
          <a:p>
            <a:r>
              <a:rPr lang="en-US" dirty="0" smtClean="0"/>
              <a:t>2507 Veterinary Prescription Drugs</a:t>
            </a:r>
          </a:p>
          <a:p>
            <a:pPr lvl="1"/>
            <a:r>
              <a:rPr lang="en-US" b="1" dirty="0" smtClean="0"/>
              <a:t>Labeling</a:t>
            </a:r>
          </a:p>
          <a:p>
            <a:pPr lvl="1"/>
            <a:r>
              <a:rPr lang="en-US" b="1" dirty="0" smtClean="0"/>
              <a:t>Storage</a:t>
            </a:r>
          </a:p>
          <a:p>
            <a:pPr lvl="1"/>
            <a:endParaRPr lang="en-US" b="1" dirty="0"/>
          </a:p>
          <a:p>
            <a:r>
              <a:rPr lang="en-US" dirty="0" smtClean="0"/>
              <a:t>2509 Prescription Devices</a:t>
            </a:r>
          </a:p>
          <a:p>
            <a:pPr lvl="1"/>
            <a:r>
              <a:rPr lang="en-US" b="1" dirty="0" smtClean="0"/>
              <a:t>Syringes</a:t>
            </a:r>
          </a:p>
          <a:p>
            <a:pPr lvl="2"/>
            <a:r>
              <a:rPr lang="en-US" dirty="0" smtClean="0"/>
              <a:t>So an embalmer can sell syringes?</a:t>
            </a:r>
          </a:p>
          <a:p>
            <a:pPr lvl="2"/>
            <a:r>
              <a:rPr lang="en-US" dirty="0" smtClean="0"/>
              <a:t>Storage</a:t>
            </a:r>
          </a:p>
          <a:p>
            <a:pPr lvl="2"/>
            <a:r>
              <a:rPr lang="en-US" dirty="0" smtClean="0"/>
              <a:t>Couple of folks mentioned exchange programs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2511 Prescriptions</a:t>
            </a:r>
          </a:p>
          <a:p>
            <a:pPr lvl="1"/>
            <a:r>
              <a:rPr lang="en-US" dirty="0" smtClean="0"/>
              <a:t>Written Prescriptions</a:t>
            </a:r>
          </a:p>
          <a:p>
            <a:pPr lvl="2"/>
            <a:r>
              <a:rPr lang="en-US" dirty="0" smtClean="0"/>
              <a:t>Size Matters</a:t>
            </a:r>
          </a:p>
          <a:p>
            <a:pPr lvl="2"/>
            <a:r>
              <a:rPr lang="en-US" dirty="0" smtClean="0"/>
              <a:t>Note what goes on it</a:t>
            </a:r>
          </a:p>
          <a:p>
            <a:pPr lvl="2"/>
            <a:r>
              <a:rPr lang="en-US" dirty="0" smtClean="0"/>
              <a:t>Midlevel must have MD info on script</a:t>
            </a:r>
          </a:p>
          <a:p>
            <a:pPr lvl="2"/>
            <a:r>
              <a:rPr lang="en-US" dirty="0" smtClean="0"/>
              <a:t>Max orders per script</a:t>
            </a:r>
            <a:endParaRPr lang="en-US" dirty="0"/>
          </a:p>
          <a:p>
            <a:pPr lvl="1"/>
            <a:r>
              <a:rPr lang="en-US" dirty="0" err="1" smtClean="0"/>
              <a:t>Equilivalent</a:t>
            </a:r>
            <a:r>
              <a:rPr lang="en-US" dirty="0" smtClean="0"/>
              <a:t> Drug Product Interchanges</a:t>
            </a:r>
          </a:p>
          <a:p>
            <a:pPr lvl="2"/>
            <a:r>
              <a:rPr lang="en-US" dirty="0" smtClean="0"/>
              <a:t>Note rule for </a:t>
            </a:r>
            <a:r>
              <a:rPr lang="en-US" dirty="0" err="1" smtClean="0"/>
              <a:t>medicaid</a:t>
            </a:r>
            <a:r>
              <a:rPr lang="en-US" dirty="0" smtClean="0"/>
              <a:t>/</a:t>
            </a:r>
            <a:r>
              <a:rPr lang="en-US" dirty="0" err="1" smtClean="0"/>
              <a:t>medicare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If DAW is checked, don’t ask don’t tell</a:t>
            </a:r>
          </a:p>
          <a:p>
            <a:pPr lvl="2"/>
            <a:r>
              <a:rPr lang="en-US" dirty="0" smtClean="0"/>
              <a:t>Issue with ins charges for new generics</a:t>
            </a:r>
            <a:endParaRPr lang="en-US" dirty="0"/>
          </a:p>
          <a:p>
            <a:pPr lvl="1"/>
            <a:r>
              <a:rPr lang="en-US" dirty="0" smtClean="0"/>
              <a:t>Oral Prescriptions</a:t>
            </a:r>
          </a:p>
          <a:p>
            <a:pPr lvl="2"/>
            <a:r>
              <a:rPr lang="en-US" dirty="0" smtClean="0"/>
              <a:t>Note in this section it does not mention technicians?</a:t>
            </a:r>
            <a:endParaRPr lang="en-US" dirty="0"/>
          </a:p>
          <a:p>
            <a:pPr lvl="1"/>
            <a:r>
              <a:rPr lang="en-US" dirty="0" smtClean="0"/>
              <a:t>Electronic Prescriptions</a:t>
            </a:r>
          </a:p>
          <a:p>
            <a:pPr lvl="2"/>
            <a:r>
              <a:rPr lang="en-US" dirty="0" smtClean="0"/>
              <a:t>This definition presents an issue in Chap 27</a:t>
            </a:r>
          </a:p>
          <a:p>
            <a:pPr lvl="2"/>
            <a:r>
              <a:rPr lang="en-US" dirty="0" smtClean="0"/>
              <a:t>Fax outside of pharmacy?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2513 Prescription Receipt and Verification</a:t>
            </a:r>
            <a:endParaRPr lang="en-US" dirty="0"/>
          </a:p>
          <a:p>
            <a:pPr lvl="1"/>
            <a:r>
              <a:rPr lang="en-US" dirty="0" smtClean="0"/>
              <a:t>Oral – Remember the tech could write the oral Rx down…</a:t>
            </a:r>
          </a:p>
          <a:p>
            <a:pPr lvl="1"/>
            <a:r>
              <a:rPr lang="en-US" dirty="0" smtClean="0"/>
              <a:t>Electronic – Does note require a hard copy, here..</a:t>
            </a:r>
          </a:p>
          <a:p>
            <a:pPr lvl="1"/>
            <a:endParaRPr lang="en-US" dirty="0"/>
          </a:p>
          <a:p>
            <a:r>
              <a:rPr lang="en-US" dirty="0" smtClean="0"/>
              <a:t>2515. Prescriptions Based upon Electronic Questionnaires</a:t>
            </a:r>
          </a:p>
          <a:p>
            <a:pPr lvl="1"/>
            <a:r>
              <a:rPr lang="en-US" dirty="0" smtClean="0"/>
              <a:t>Naughty, Naughty pharmacist/physicians</a:t>
            </a: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2517 Prescription dispensing</a:t>
            </a:r>
          </a:p>
          <a:p>
            <a:pPr lvl="1"/>
            <a:r>
              <a:rPr lang="en-US" dirty="0" smtClean="0"/>
              <a:t>What are the six things?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2519 Prescription Refills</a:t>
            </a:r>
          </a:p>
          <a:p>
            <a:pPr lvl="1"/>
            <a:r>
              <a:rPr lang="en-US" dirty="0" smtClean="0"/>
              <a:t>Note the requirement for a new RX number</a:t>
            </a:r>
          </a:p>
          <a:p>
            <a:pPr lvl="1"/>
            <a:r>
              <a:rPr lang="en-US" dirty="0" smtClean="0"/>
              <a:t>Note rules for controls</a:t>
            </a:r>
            <a:endParaRPr lang="en-US" dirty="0"/>
          </a:p>
          <a:p>
            <a:r>
              <a:rPr lang="en-US" dirty="0" smtClean="0"/>
              <a:t>2521 Emergency Refills</a:t>
            </a:r>
          </a:p>
          <a:p>
            <a:pPr lvl="1"/>
            <a:r>
              <a:rPr lang="en-US" dirty="0" smtClean="0"/>
              <a:t>‘Practitioner is not available’</a:t>
            </a:r>
            <a:endParaRPr lang="en-US" dirty="0"/>
          </a:p>
          <a:p>
            <a:r>
              <a:rPr lang="en-US" dirty="0" smtClean="0"/>
              <a:t>2523 Transfer of Prescription Information</a:t>
            </a:r>
          </a:p>
          <a:p>
            <a:pPr lvl="1"/>
            <a:r>
              <a:rPr lang="en-US" dirty="0" smtClean="0"/>
              <a:t>Controlled Substances</a:t>
            </a:r>
          </a:p>
          <a:p>
            <a:pPr lvl="2"/>
            <a:r>
              <a:rPr lang="en-US" dirty="0" smtClean="0"/>
              <a:t>Transfers only once</a:t>
            </a:r>
          </a:p>
          <a:p>
            <a:pPr lvl="2"/>
            <a:r>
              <a:rPr lang="en-US" dirty="0" smtClean="0"/>
              <a:t>Well, unless you share a real, time database</a:t>
            </a:r>
          </a:p>
          <a:p>
            <a:pPr lvl="2"/>
            <a:r>
              <a:rPr lang="en-US" dirty="0" smtClean="0"/>
              <a:t>What information do you need!!!</a:t>
            </a:r>
            <a:endParaRPr lang="en-US" dirty="0"/>
          </a:p>
          <a:p>
            <a:pPr lvl="1"/>
            <a:r>
              <a:rPr lang="en-US" dirty="0" smtClean="0"/>
              <a:t>Non-Controlled Substances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2525 Prescription Expiration</a:t>
            </a:r>
          </a:p>
          <a:p>
            <a:pPr lvl="1"/>
            <a:r>
              <a:rPr lang="en-US" dirty="0" smtClean="0"/>
              <a:t>Script expires after 1 year</a:t>
            </a:r>
          </a:p>
          <a:p>
            <a:pPr lvl="2"/>
            <a:r>
              <a:rPr lang="en-US" dirty="0" smtClean="0"/>
              <a:t>Unless controlled six months</a:t>
            </a:r>
            <a:endParaRPr lang="en-US" dirty="0"/>
          </a:p>
          <a:p>
            <a:r>
              <a:rPr lang="en-US" dirty="0" smtClean="0"/>
              <a:t>2527 Prescription Labeling</a:t>
            </a:r>
          </a:p>
          <a:p>
            <a:pPr lvl="1"/>
            <a:r>
              <a:rPr lang="en-US" dirty="0" smtClean="0"/>
              <a:t>Yeah, know these</a:t>
            </a:r>
          </a:p>
          <a:p>
            <a:pPr lvl="1"/>
            <a:endParaRPr lang="en-US" dirty="0"/>
          </a:p>
          <a:p>
            <a:r>
              <a:rPr lang="en-US" dirty="0" smtClean="0"/>
              <a:t>2529 Pharmacy Prepackaging</a:t>
            </a:r>
          </a:p>
          <a:p>
            <a:pPr lvl="1"/>
            <a:r>
              <a:rPr lang="en-US" dirty="0" smtClean="0"/>
              <a:t>Note what goes on the label here!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SubChapter</a:t>
            </a:r>
            <a:r>
              <a:rPr lang="en-US" dirty="0" smtClean="0"/>
              <a:t> C: Compounding of Drugs</a:t>
            </a:r>
          </a:p>
          <a:p>
            <a:endParaRPr lang="en-US" dirty="0"/>
          </a:p>
          <a:p>
            <a:r>
              <a:rPr lang="en-US" dirty="0" smtClean="0"/>
              <a:t>2531 Purpose and Scope </a:t>
            </a:r>
          </a:p>
          <a:p>
            <a:endParaRPr lang="en-US" dirty="0"/>
          </a:p>
          <a:p>
            <a:r>
              <a:rPr lang="en-US" dirty="0" smtClean="0"/>
              <a:t>2533 Definitions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25,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2535. General Standards</a:t>
            </a:r>
          </a:p>
          <a:p>
            <a:pPr lvl="1"/>
            <a:r>
              <a:rPr lang="en-US" dirty="0" smtClean="0"/>
              <a:t>Duplicate products</a:t>
            </a:r>
          </a:p>
          <a:p>
            <a:pPr lvl="1"/>
            <a:r>
              <a:rPr lang="en-US" dirty="0" smtClean="0"/>
              <a:t>Written procedures</a:t>
            </a:r>
          </a:p>
          <a:p>
            <a:pPr lvl="1"/>
            <a:r>
              <a:rPr lang="en-US" dirty="0" smtClean="0"/>
              <a:t>Beyond use date</a:t>
            </a:r>
            <a:endParaRPr lang="en-US" dirty="0"/>
          </a:p>
          <a:p>
            <a:pPr lvl="1"/>
            <a:r>
              <a:rPr lang="en-US" dirty="0" smtClean="0"/>
              <a:t>Anticipated Use Products</a:t>
            </a:r>
          </a:p>
          <a:p>
            <a:pPr lvl="1"/>
            <a:r>
              <a:rPr lang="en-US" dirty="0" smtClean="0"/>
              <a:t>Labeling</a:t>
            </a:r>
          </a:p>
          <a:p>
            <a:endParaRPr lang="en-US" dirty="0"/>
          </a:p>
          <a:p>
            <a:r>
              <a:rPr lang="en-US" dirty="0" smtClean="0"/>
              <a:t>2537 Requirements for Compounding of Sterile Products</a:t>
            </a:r>
          </a:p>
          <a:p>
            <a:pPr lvl="1"/>
            <a:r>
              <a:rPr lang="en-US" dirty="0" smtClean="0"/>
              <a:t>Note the use of ‘pharmacist in charge’ more on that in Chap 11</a:t>
            </a:r>
          </a:p>
          <a:p>
            <a:pPr lvl="1"/>
            <a:r>
              <a:rPr lang="en-US" dirty="0" smtClean="0"/>
              <a:t>Note CE requirement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405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LAC: Pharmacists</vt:lpstr>
      <vt:lpstr>Chapter 25</vt:lpstr>
      <vt:lpstr>Chapter 25, A</vt:lpstr>
      <vt:lpstr>Chapter 25, B</vt:lpstr>
      <vt:lpstr>Chapter 25, B</vt:lpstr>
      <vt:lpstr>Chapter 25, B</vt:lpstr>
      <vt:lpstr>Chapter 25, B</vt:lpstr>
      <vt:lpstr>Chapter 25, C</vt:lpstr>
      <vt:lpstr>Chapter 25, C</vt:lpstr>
      <vt:lpstr>Chapter 25, C</vt:lpstr>
      <vt:lpstr>Questions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LAC: Pharmacists</dc:title>
  <dc:creator>ULM Computer</dc:creator>
  <cp:lastModifiedBy>ULM Computer</cp:lastModifiedBy>
  <cp:revision>16</cp:revision>
  <dcterms:created xsi:type="dcterms:W3CDTF">2009-11-10T00:24:38Z</dcterms:created>
  <dcterms:modified xsi:type="dcterms:W3CDTF">2010-06-10T04:16:56Z</dcterms:modified>
</cp:coreProperties>
</file>