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2D0D-4A11-4E4A-9F9A-BCB6CD1E3E76}" type="datetimeFigureOut">
              <a:rPr lang="en-US" smtClean="0"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E6363-4AA6-4233-B5DC-653BC756D6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Jeffery D. Evans, </a:t>
            </a:r>
            <a:r>
              <a:rPr lang="en-US" dirty="0" err="1" smtClean="0"/>
              <a:t>Pharm.D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Associate Professor of Clinical and Administrative Sciences</a:t>
            </a:r>
          </a:p>
          <a:p>
            <a:r>
              <a:rPr lang="en-US" dirty="0" smtClean="0"/>
              <a:t>University of Louisiana, College of Pharmacy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21. Charitable Pharmacy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To fulfill a requirement of the Pharmacy      Practice Act</a:t>
            </a:r>
          </a:p>
          <a:p>
            <a:pPr lvl="1"/>
            <a:r>
              <a:rPr lang="en-US" dirty="0" smtClean="0"/>
              <a:t>Regulate and create charitable pharmacies</a:t>
            </a:r>
          </a:p>
          <a:p>
            <a:pPr lvl="1"/>
            <a:endParaRPr lang="en-US" dirty="0"/>
          </a:p>
          <a:p>
            <a:r>
              <a:rPr lang="en-US" dirty="0" smtClean="0"/>
              <a:t>Impact</a:t>
            </a:r>
          </a:p>
          <a:p>
            <a:pPr lvl="1"/>
            <a:r>
              <a:rPr lang="en-US" dirty="0" smtClean="0"/>
              <a:t>Pretty cool social experiment</a:t>
            </a:r>
          </a:p>
          <a:p>
            <a:pPr lvl="1"/>
            <a:r>
              <a:rPr lang="en-US" dirty="0" smtClean="0"/>
              <a:t>Allow a ‘free’ and ‘recycled’ drug market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(2101 – 2103)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Is it different than other pharmacies?</a:t>
            </a:r>
          </a:p>
          <a:p>
            <a:pPr lvl="1"/>
            <a:r>
              <a:rPr lang="en-US" dirty="0" smtClean="0"/>
              <a:t>Well same rules apply from chap 11</a:t>
            </a:r>
          </a:p>
          <a:p>
            <a:pPr lvl="1"/>
            <a:r>
              <a:rPr lang="en-US" dirty="0" smtClean="0"/>
              <a:t>Unless rules in this chapter say different</a:t>
            </a:r>
          </a:p>
          <a:p>
            <a:pPr lvl="1"/>
            <a:endParaRPr lang="en-US" dirty="0"/>
          </a:p>
          <a:p>
            <a:r>
              <a:rPr lang="en-US" dirty="0" smtClean="0"/>
              <a:t>What/who is involved?</a:t>
            </a:r>
          </a:p>
          <a:p>
            <a:pPr lvl="1"/>
            <a:r>
              <a:rPr lang="en-US" dirty="0" smtClean="0"/>
              <a:t>Charitable pharmacy – Provides </a:t>
            </a:r>
            <a:r>
              <a:rPr lang="en-US" b="1" dirty="0" smtClean="0"/>
              <a:t>free</a:t>
            </a:r>
            <a:r>
              <a:rPr lang="en-US" dirty="0" smtClean="0"/>
              <a:t> medication to </a:t>
            </a:r>
            <a:r>
              <a:rPr lang="en-US" b="1" dirty="0" smtClean="0"/>
              <a:t>screened</a:t>
            </a:r>
            <a:r>
              <a:rPr lang="en-US" dirty="0" smtClean="0"/>
              <a:t> patients.</a:t>
            </a:r>
          </a:p>
          <a:p>
            <a:pPr lvl="1"/>
            <a:r>
              <a:rPr lang="en-US" dirty="0" smtClean="0"/>
              <a:t>Qualified Patients – Do not have </a:t>
            </a:r>
            <a:r>
              <a:rPr lang="en-US" b="1" dirty="0" smtClean="0"/>
              <a:t>sufficient funds </a:t>
            </a:r>
            <a:r>
              <a:rPr lang="en-US" dirty="0" smtClean="0"/>
              <a:t>to buy medications and are screened by </a:t>
            </a:r>
            <a:r>
              <a:rPr lang="en-US" b="1" dirty="0" smtClean="0"/>
              <a:t>strict guidelines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Permit information (2105)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 you need a permit to give out free drugs?</a:t>
            </a:r>
          </a:p>
          <a:p>
            <a:pPr lvl="1"/>
            <a:r>
              <a:rPr lang="en-US" dirty="0" smtClean="0"/>
              <a:t>Yes, if you claim to be a pharmacy*</a:t>
            </a:r>
          </a:p>
          <a:p>
            <a:endParaRPr lang="en-US" dirty="0"/>
          </a:p>
          <a:p>
            <a:r>
              <a:rPr lang="en-US" dirty="0" smtClean="0"/>
              <a:t>Who can do it?</a:t>
            </a:r>
          </a:p>
          <a:p>
            <a:pPr lvl="1"/>
            <a:r>
              <a:rPr lang="en-US" dirty="0" smtClean="0"/>
              <a:t>Must be a charitable organization (defined by IRS)</a:t>
            </a:r>
          </a:p>
          <a:p>
            <a:endParaRPr lang="en-US" dirty="0"/>
          </a:p>
          <a:p>
            <a:r>
              <a:rPr lang="en-US" dirty="0" smtClean="0"/>
              <a:t>What must a permit do?</a:t>
            </a:r>
          </a:p>
          <a:p>
            <a:pPr lvl="1"/>
            <a:r>
              <a:rPr lang="en-US" dirty="0" smtClean="0"/>
              <a:t>Compliance with all rules and laws</a:t>
            </a:r>
          </a:p>
          <a:p>
            <a:pPr lvl="1"/>
            <a:r>
              <a:rPr lang="en-US" dirty="0" smtClean="0"/>
              <a:t>Guidelines that say who should benefit from the meds</a:t>
            </a:r>
          </a:p>
          <a:p>
            <a:pPr lvl="1"/>
            <a:r>
              <a:rPr lang="en-US" dirty="0" smtClean="0"/>
              <a:t>The board may request screenings</a:t>
            </a:r>
          </a:p>
          <a:p>
            <a:pPr lvl="1"/>
            <a:r>
              <a:rPr lang="en-US" dirty="0" smtClean="0"/>
              <a:t>Meds only dispensed to qualified patients.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their drugs come from? (2107 – 2109)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Prescription Drug Samples</a:t>
            </a:r>
          </a:p>
          <a:p>
            <a:pPr lvl="1"/>
            <a:r>
              <a:rPr lang="en-US" dirty="0" smtClean="0"/>
              <a:t>May possess and dispense</a:t>
            </a:r>
          </a:p>
          <a:p>
            <a:pPr lvl="1"/>
            <a:r>
              <a:rPr lang="en-US" dirty="0" smtClean="0"/>
              <a:t>May not sell, must give away</a:t>
            </a:r>
          </a:p>
          <a:p>
            <a:pPr lvl="1"/>
            <a:r>
              <a:rPr lang="en-US" dirty="0" smtClean="0"/>
              <a:t>Must conform to FPDMA</a:t>
            </a:r>
          </a:p>
          <a:p>
            <a:endParaRPr lang="en-US" dirty="0"/>
          </a:p>
          <a:p>
            <a:r>
              <a:rPr lang="en-US" dirty="0" smtClean="0"/>
              <a:t>Donated medications </a:t>
            </a:r>
          </a:p>
          <a:p>
            <a:pPr lvl="1"/>
            <a:r>
              <a:rPr lang="en-US" dirty="0" smtClean="0"/>
              <a:t>PIC must make decision to accept</a:t>
            </a:r>
          </a:p>
          <a:p>
            <a:pPr lvl="1"/>
            <a:r>
              <a:rPr lang="en-US" dirty="0" smtClean="0"/>
              <a:t>May not dispense more than once</a:t>
            </a:r>
          </a:p>
          <a:p>
            <a:pPr lvl="1"/>
            <a:r>
              <a:rPr lang="en-US" dirty="0" smtClean="0"/>
              <a:t>No controls</a:t>
            </a:r>
          </a:p>
          <a:p>
            <a:pPr lvl="1"/>
            <a:r>
              <a:rPr lang="en-US" dirty="0" smtClean="0"/>
              <a:t>Donator must complete a form and consent</a:t>
            </a:r>
          </a:p>
          <a:p>
            <a:pPr lvl="1"/>
            <a:r>
              <a:rPr lang="en-US" dirty="0" smtClean="0"/>
              <a:t>Patient information must be removed, but med data stays</a:t>
            </a:r>
          </a:p>
          <a:p>
            <a:pPr lvl="1"/>
            <a:r>
              <a:rPr lang="en-US" dirty="0" smtClean="0"/>
              <a:t>No expired drugs</a:t>
            </a:r>
          </a:p>
          <a:p>
            <a:pPr lvl="1"/>
            <a:r>
              <a:rPr lang="en-US" dirty="0" smtClean="0"/>
              <a:t>One charitable pharmacy can not transfer to another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Banned things (2111)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they not do?</a:t>
            </a:r>
          </a:p>
          <a:p>
            <a:pPr lvl="1"/>
            <a:r>
              <a:rPr lang="en-US" dirty="0" smtClean="0"/>
              <a:t>Once again, no controls</a:t>
            </a:r>
          </a:p>
          <a:p>
            <a:pPr lvl="1"/>
            <a:r>
              <a:rPr lang="en-US" dirty="0" smtClean="0"/>
              <a:t>Have a relationship with a ‘for-profit’ pharmacy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Charitable pharmacies are provided ‘benefits’</a:t>
            </a:r>
          </a:p>
          <a:p>
            <a:pPr lvl="1"/>
            <a:r>
              <a:rPr lang="en-US" dirty="0" smtClean="0"/>
              <a:t>Samples</a:t>
            </a:r>
          </a:p>
          <a:p>
            <a:pPr lvl="1"/>
            <a:r>
              <a:rPr lang="en-US" dirty="0" smtClean="0"/>
              <a:t>Donations</a:t>
            </a:r>
          </a:p>
          <a:p>
            <a:pPr lvl="1"/>
            <a:endParaRPr lang="en-US" dirty="0"/>
          </a:p>
          <a:p>
            <a:r>
              <a:rPr lang="en-US" dirty="0" smtClean="0"/>
              <a:t>Charitable pharmacies have drawbacks</a:t>
            </a:r>
          </a:p>
          <a:p>
            <a:pPr lvl="1"/>
            <a:r>
              <a:rPr lang="en-US" dirty="0" smtClean="0"/>
              <a:t>Can not charge for anything</a:t>
            </a:r>
          </a:p>
          <a:p>
            <a:pPr lvl="1"/>
            <a:r>
              <a:rPr lang="en-US" dirty="0" smtClean="0"/>
              <a:t>PIC makes decision what is good</a:t>
            </a:r>
          </a:p>
          <a:p>
            <a:pPr lvl="1"/>
            <a:r>
              <a:rPr lang="en-US" dirty="0" smtClean="0"/>
              <a:t>No out of dates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319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Chapter 21</vt:lpstr>
      <vt:lpstr>Chapter 21. Charitable Pharmacy</vt:lpstr>
      <vt:lpstr>Introduction (2101 – 2103)</vt:lpstr>
      <vt:lpstr>Permit information (2105)</vt:lpstr>
      <vt:lpstr>Where do their drugs come from? (2107 – 2109)</vt:lpstr>
      <vt:lpstr>Banned things (2111)</vt:lpstr>
      <vt:lpstr>Conclusion</vt:lpstr>
    </vt:vector>
  </TitlesOfParts>
  <Company>University of Louisiana at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21</dc:title>
  <dc:creator>ULM Computer</dc:creator>
  <cp:lastModifiedBy>ULM Computer</cp:lastModifiedBy>
  <cp:revision>8</cp:revision>
  <dcterms:created xsi:type="dcterms:W3CDTF">2010-11-16T01:24:39Z</dcterms:created>
  <dcterms:modified xsi:type="dcterms:W3CDTF">2010-11-16T02:42:37Z</dcterms:modified>
</cp:coreProperties>
</file>