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7" r:id="rId61"/>
    <p:sldId id="315" r:id="rId62"/>
    <p:sldId id="316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60"/>
  </p:normalViewPr>
  <p:slideViewPr>
    <p:cSldViewPr>
      <p:cViewPr varScale="1">
        <p:scale>
          <a:sx n="111" d="100"/>
          <a:sy n="111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473A86-431F-4468-89A2-8C86554F51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C17E2D-B5CF-4DDC-81D4-4AEB81DEF9EF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http://cfr.vlex.com/vid/1301-77-controls-freight-forwarding-19719214 Federal rules where this rule originates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73A86-431F-4468-89A2-8C86554F51E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73A86-431F-4468-89A2-8C86554F51EE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BCCB20-81BB-459C-B74C-1B46D51649D4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E06F5D-CB39-478A-A8C8-879719F6949F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3DA97-C6D9-49DF-9C98-CB746F4F0FCA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E0C09E-6271-4E85-9DCC-43E32D889B26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C1EE5-4864-464A-9D64-14BE927806EA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18BBF7-75F2-455B-9B00-8EABBABC1D0E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02B06-DFC1-48CA-96D6-0EBBA835557A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r>
              <a:rPr lang="en-US" baseline="0" dirty="0" smtClean="0"/>
              <a:t> of the form</a:t>
            </a:r>
          </a:p>
          <a:p>
            <a:r>
              <a:rPr lang="en-US" dirty="0" smtClean="0"/>
              <a:t>http://www.peacecorps.gov/multimedia/pdf/manual/%5C700_Financial_Management%5C730-739_Procurement%5CMS_734%5CAttachment_G.pdf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73A86-431F-4468-89A2-8C86554F51E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0BD03-41B1-4D56-8F4D-1F56BB3757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88E68-E706-41C1-800E-5FA54ED114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CDBBE-1B1F-4FFB-B88B-D071C3F298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9F12F-2E33-4B01-8213-264ACBFA40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E2962-D62B-4C5F-AE5F-14E5461E2C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2B0E3-08F3-466B-BD8D-5352A3998C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787A2-C89E-4CC0-872E-35346E69B2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0D8D4-BFAB-446A-9D47-9CA2F48FAF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FE541-A705-4E0B-A306-AA7F092CF1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8011E-CE08-457D-AA4D-6F255886C2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18BF9-237D-4443-AB5C-62B6AD2C70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787D81-A225-4823-B286-7662AD66BB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27 Controlled Dangerous Substances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Jeffery D. Evans, Pharm.D,</a:t>
            </a:r>
          </a:p>
          <a:p>
            <a:r>
              <a:rPr lang="en-US"/>
              <a:t>Associate Professor of Pharmacy Practice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CDS Licensure (2705)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Every person who </a:t>
            </a:r>
            <a:r>
              <a:rPr lang="en-US" u="sng" dirty="0" smtClean="0"/>
              <a:t>   </a:t>
            </a:r>
            <a:r>
              <a:rPr lang="en-US" dirty="0" smtClean="0"/>
              <a:t> </a:t>
            </a:r>
            <a:r>
              <a:rPr lang="en-US" u="sng" dirty="0" smtClean="0"/>
              <a:t>   		</a:t>
            </a:r>
            <a:r>
              <a:rPr lang="en-US" dirty="0" smtClean="0"/>
              <a:t> any controlled substance</a:t>
            </a:r>
          </a:p>
          <a:p>
            <a:pPr lvl="1"/>
            <a:r>
              <a:rPr lang="en-US" dirty="0" smtClean="0"/>
              <a:t>Manufactures</a:t>
            </a:r>
          </a:p>
          <a:p>
            <a:pPr lvl="1"/>
            <a:r>
              <a:rPr lang="en-US" dirty="0" smtClean="0"/>
              <a:t>Distributes</a:t>
            </a:r>
          </a:p>
          <a:p>
            <a:pPr lvl="1"/>
            <a:r>
              <a:rPr lang="en-US" dirty="0" smtClean="0"/>
              <a:t>Prescribes</a:t>
            </a:r>
          </a:p>
          <a:p>
            <a:pPr lvl="1"/>
            <a:r>
              <a:rPr lang="en-US" dirty="0" smtClean="0"/>
              <a:t>Dispenses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Every person who proposes to engage in the  </a:t>
            </a:r>
            <a:r>
              <a:rPr lang="en-US" u="sng" dirty="0" smtClean="0"/>
              <a:t>		</a:t>
            </a:r>
            <a:r>
              <a:rPr lang="en-US" dirty="0" smtClean="0"/>
              <a:t> any controlled substance</a:t>
            </a:r>
          </a:p>
          <a:p>
            <a:pPr lvl="1"/>
            <a:r>
              <a:rPr lang="en-US" dirty="0" smtClean="0"/>
              <a:t>Manufacture</a:t>
            </a:r>
          </a:p>
          <a:p>
            <a:pPr lvl="1"/>
            <a:r>
              <a:rPr lang="en-US" dirty="0" smtClean="0"/>
              <a:t>Distribution</a:t>
            </a:r>
          </a:p>
          <a:p>
            <a:pPr lvl="1"/>
            <a:r>
              <a:rPr lang="en-US" dirty="0" smtClean="0"/>
              <a:t>Prescribing</a:t>
            </a:r>
          </a:p>
          <a:p>
            <a:pPr lvl="1"/>
            <a:r>
              <a:rPr lang="en-US" dirty="0" smtClean="0"/>
              <a:t>Dispensing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CDS Licensure (2705)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exempt from registration?</a:t>
            </a:r>
          </a:p>
          <a:p>
            <a:pPr lvl="1"/>
            <a:r>
              <a:rPr lang="en-US" dirty="0" smtClean="0"/>
              <a:t>Workmen for the company</a:t>
            </a:r>
          </a:p>
          <a:p>
            <a:pPr lvl="2"/>
            <a:r>
              <a:rPr lang="en-US" dirty="0" smtClean="0"/>
              <a:t>Not sales reps*</a:t>
            </a:r>
          </a:p>
          <a:p>
            <a:pPr lvl="2"/>
            <a:r>
              <a:rPr lang="en-US" dirty="0" smtClean="0"/>
              <a:t>Contract carriers</a:t>
            </a:r>
          </a:p>
          <a:p>
            <a:pPr lvl="2"/>
            <a:r>
              <a:rPr lang="en-US" dirty="0" smtClean="0"/>
              <a:t>Warehouseman</a:t>
            </a:r>
          </a:p>
          <a:p>
            <a:pPr lvl="1"/>
            <a:r>
              <a:rPr lang="en-US" dirty="0" smtClean="0"/>
              <a:t>Person who possesses a CDS </a:t>
            </a:r>
            <a:r>
              <a:rPr lang="en-US" i="1" dirty="0" smtClean="0"/>
              <a:t>pursuant to a valid prescription</a:t>
            </a:r>
            <a:endParaRPr lang="en-US" dirty="0" smtClean="0"/>
          </a:p>
          <a:p>
            <a:pPr lvl="1"/>
            <a:r>
              <a:rPr lang="en-US" dirty="0" smtClean="0"/>
              <a:t>People located on the site of a licensed entity</a:t>
            </a:r>
          </a:p>
          <a:p>
            <a:pPr lvl="2"/>
            <a:r>
              <a:rPr lang="en-US" dirty="0" smtClean="0"/>
              <a:t>researchers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CDS Licensure (2705)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Practitioners who must register</a:t>
            </a:r>
          </a:p>
          <a:p>
            <a:pPr lvl="1"/>
            <a:r>
              <a:rPr lang="en-US" dirty="0" smtClean="0"/>
              <a:t>Must have another license before the CDS</a:t>
            </a:r>
          </a:p>
          <a:p>
            <a:pPr lvl="1"/>
            <a:r>
              <a:rPr lang="en-US" dirty="0" smtClean="0"/>
              <a:t>May have one CDS for their prescribing, but must have </a:t>
            </a:r>
            <a:r>
              <a:rPr lang="en-US" b="1" dirty="0" smtClean="0"/>
              <a:t>individual licenses for each of their sites.</a:t>
            </a:r>
          </a:p>
          <a:p>
            <a:pPr lvl="2"/>
            <a:r>
              <a:rPr lang="en-US" dirty="0" smtClean="0"/>
              <a:t>If only one site, only need one license for practitioner and site</a:t>
            </a:r>
          </a:p>
          <a:p>
            <a:pPr lvl="1"/>
            <a:r>
              <a:rPr lang="en-US" i="1" dirty="0" smtClean="0"/>
              <a:t>Physicians in possession of a medical license and a CDS license may prescribe marijuana for authorized therapeutic reasons.</a:t>
            </a:r>
            <a:endParaRPr lang="en-US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CDS Licensure (2705)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Pharmacies</a:t>
            </a:r>
          </a:p>
          <a:p>
            <a:pPr lvl="1"/>
            <a:r>
              <a:rPr lang="en-US" dirty="0" smtClean="0"/>
              <a:t>Must be licensed by the board of pharmacy</a:t>
            </a:r>
          </a:p>
          <a:p>
            <a:pPr lvl="1"/>
            <a:r>
              <a:rPr lang="en-US" dirty="0" smtClean="0"/>
              <a:t>CDS license only valid at the address on the license</a:t>
            </a:r>
          </a:p>
          <a:p>
            <a:pPr lvl="1"/>
            <a:r>
              <a:rPr lang="en-US" dirty="0" smtClean="0"/>
              <a:t>Different location = Different license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Manufacturers and distributors</a:t>
            </a:r>
          </a:p>
          <a:p>
            <a:pPr lvl="1"/>
            <a:r>
              <a:rPr lang="en-US" dirty="0" smtClean="0"/>
              <a:t>Must be credentialed by the appropriate LA licensing body</a:t>
            </a:r>
          </a:p>
          <a:p>
            <a:pPr lvl="1"/>
            <a:r>
              <a:rPr lang="en-US" dirty="0" smtClean="0"/>
              <a:t>Outside folks need a CDS if transporting inside the State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CDS Licensure (2705)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Researchers</a:t>
            </a:r>
          </a:p>
          <a:p>
            <a:pPr lvl="1"/>
            <a:r>
              <a:rPr lang="en-US" dirty="0" smtClean="0"/>
              <a:t>Must have Institutional Review Board Approval for a trial</a:t>
            </a:r>
          </a:p>
          <a:p>
            <a:pPr lvl="1"/>
            <a:r>
              <a:rPr lang="en-US" dirty="0" smtClean="0"/>
              <a:t>Reviewed by board to determine if </a:t>
            </a:r>
            <a:r>
              <a:rPr lang="en-US" dirty="0" err="1" smtClean="0"/>
              <a:t>elgible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Drug Reps</a:t>
            </a:r>
          </a:p>
          <a:p>
            <a:pPr lvl="1"/>
            <a:r>
              <a:rPr lang="en-US" dirty="0" smtClean="0"/>
              <a:t>Must show proof of employment if carrying and delivering CDSs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would like a license, how do I get one? (2707)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Application to BOP</a:t>
            </a:r>
          </a:p>
          <a:p>
            <a:r>
              <a:rPr lang="en-US" dirty="0" smtClean="0"/>
              <a:t>ONE CDS license per applicant per location</a:t>
            </a:r>
          </a:p>
          <a:p>
            <a:r>
              <a:rPr lang="en-US" dirty="0" smtClean="0"/>
              <a:t>Can not fax in or submit non-complete applications</a:t>
            </a:r>
          </a:p>
          <a:p>
            <a:r>
              <a:rPr lang="en-US" dirty="0" smtClean="0"/>
              <a:t>If not licensed by other board, must submit to a background check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CDS license is good for one year</a:t>
            </a:r>
          </a:p>
          <a:p>
            <a:r>
              <a:rPr lang="en-US" dirty="0" smtClean="0"/>
              <a:t>If you have a temporary license, you get a temporary CDS license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have a CDS license, how do I keep it (2707)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the form and pay the fees</a:t>
            </a:r>
          </a:p>
          <a:p>
            <a:r>
              <a:rPr lang="en-US" dirty="0" smtClean="0"/>
              <a:t>Must be renewed </a:t>
            </a:r>
            <a:r>
              <a:rPr lang="en-US" i="1" dirty="0" smtClean="0"/>
              <a:t>prior</a:t>
            </a:r>
            <a:r>
              <a:rPr lang="en-US" dirty="0" smtClean="0"/>
              <a:t> to the expiration date.</a:t>
            </a:r>
          </a:p>
          <a:p>
            <a:r>
              <a:rPr lang="en-US" dirty="0" smtClean="0"/>
              <a:t>May not fax</a:t>
            </a:r>
          </a:p>
          <a:p>
            <a:r>
              <a:rPr lang="en-US" dirty="0" smtClean="0"/>
              <a:t>If expiration date is past, the licensee may not act as if they have a CDS license</a:t>
            </a:r>
          </a:p>
          <a:p>
            <a:r>
              <a:rPr lang="en-US" dirty="0" smtClean="0"/>
              <a:t>If expired for 30 days, the license dies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took my license, may I have it back (2707)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If late renewal</a:t>
            </a:r>
          </a:p>
          <a:p>
            <a:pPr lvl="1"/>
            <a:r>
              <a:rPr lang="en-US" sz="2400" dirty="0" smtClean="0"/>
              <a:t>Pay late fees + registration</a:t>
            </a:r>
          </a:p>
          <a:p>
            <a:r>
              <a:rPr lang="en-US" sz="2400" dirty="0" smtClean="0"/>
              <a:t>If expired for</a:t>
            </a:r>
          </a:p>
          <a:p>
            <a:pPr lvl="1"/>
            <a:r>
              <a:rPr lang="en-US" sz="2400" dirty="0" smtClean="0"/>
              <a:t>&lt; 1year an administrative assistant may renew</a:t>
            </a:r>
          </a:p>
          <a:p>
            <a:pPr lvl="1"/>
            <a:r>
              <a:rPr lang="en-US" sz="2400" dirty="0" smtClean="0"/>
              <a:t>1 – 5 years the board member in charge of CDS may renew</a:t>
            </a:r>
          </a:p>
          <a:p>
            <a:pPr lvl="1"/>
            <a:r>
              <a:rPr lang="en-US" sz="2400" dirty="0" smtClean="0"/>
              <a:t>&gt;5 years full board hearing required</a:t>
            </a:r>
          </a:p>
          <a:p>
            <a:r>
              <a:rPr lang="en-US" sz="2400" dirty="0" smtClean="0"/>
              <a:t>If taken due to loss of other license, other license must be reinstated</a:t>
            </a:r>
          </a:p>
          <a:p>
            <a:r>
              <a:rPr lang="en-US" sz="2400" dirty="0" smtClean="0"/>
              <a:t>Application for reinstatement secondary to board punishment, must occur to the full board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circumstances change? (2707)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CDS license is only good for the person who it was issued to</a:t>
            </a:r>
          </a:p>
          <a:p>
            <a:pPr lvl="1"/>
            <a:r>
              <a:rPr lang="en-US" dirty="0" smtClean="0"/>
              <a:t>All changes of location must be provided within 10 days</a:t>
            </a:r>
          </a:p>
          <a:p>
            <a:pPr lvl="1"/>
            <a:r>
              <a:rPr lang="en-US" dirty="0" smtClean="0"/>
              <a:t>If you need a new license (printed), you will pay for it</a:t>
            </a:r>
          </a:p>
          <a:p>
            <a:pPr lvl="1"/>
            <a:r>
              <a:rPr lang="en-US" dirty="0" smtClean="0"/>
              <a:t>A CDS license is not transferable</a:t>
            </a:r>
          </a:p>
          <a:p>
            <a:pPr lvl="2"/>
            <a:r>
              <a:rPr lang="en-US" dirty="0" smtClean="0"/>
              <a:t>New ownership needs a new CDS license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they have to approve my application? (2709)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answer, no</a:t>
            </a:r>
          </a:p>
          <a:p>
            <a:pPr lvl="1"/>
            <a:r>
              <a:rPr lang="en-US" dirty="0" smtClean="0"/>
              <a:t>Must be denied ‘for cause’</a:t>
            </a:r>
          </a:p>
          <a:p>
            <a:pPr lvl="2"/>
            <a:r>
              <a:rPr lang="en-US" dirty="0" smtClean="0"/>
              <a:t>Any CDS issues is cause</a:t>
            </a:r>
          </a:p>
          <a:p>
            <a:pPr lvl="2"/>
            <a:r>
              <a:rPr lang="en-US" dirty="0" smtClean="0"/>
              <a:t>Even if you surrender and plead not guilty, they still have cause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 the end of this presentation the student will be able to:</a:t>
            </a:r>
          </a:p>
          <a:p>
            <a:pPr lvl="1"/>
            <a:r>
              <a:rPr lang="en-US"/>
              <a:t>Apply various aspects of controlled substance law to practice</a:t>
            </a:r>
          </a:p>
          <a:p>
            <a:pPr lvl="1"/>
            <a:r>
              <a:rPr lang="en-US"/>
              <a:t>Understand the interaction between the Federal CSA and the board rules for LA</a:t>
            </a:r>
          </a:p>
          <a:p>
            <a:pPr lvl="1"/>
            <a:r>
              <a:rPr lang="en-US"/>
              <a:t>Know which agents are in which class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I messed up, what can happen? (2711)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rehash of Chapter 3, thus will cover there</a:t>
            </a:r>
          </a:p>
          <a:p>
            <a:pPr lvl="1"/>
            <a:r>
              <a:rPr lang="en-US" dirty="0" smtClean="0"/>
              <a:t>However, full range of punishments may occur including permanent licensure </a:t>
            </a:r>
            <a:r>
              <a:rPr lang="en-US" dirty="0" err="1" smtClean="0"/>
              <a:t>revokement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will the board inspector be looking for when he stops by? (2713)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Type of activity conducted</a:t>
            </a:r>
          </a:p>
          <a:p>
            <a:r>
              <a:rPr lang="en-US" sz="2800" dirty="0" smtClean="0"/>
              <a:t>What CDSs are handled</a:t>
            </a:r>
          </a:p>
          <a:p>
            <a:r>
              <a:rPr lang="en-US" sz="2800" dirty="0" smtClean="0"/>
              <a:t>Quantity of CDS handled</a:t>
            </a:r>
          </a:p>
          <a:p>
            <a:r>
              <a:rPr lang="en-US" sz="2800" dirty="0" smtClean="0"/>
              <a:t>Location of licensee</a:t>
            </a:r>
          </a:p>
          <a:p>
            <a:r>
              <a:rPr lang="en-US" sz="2800" dirty="0" smtClean="0"/>
              <a:t>Type of building and characteristics of building</a:t>
            </a:r>
          </a:p>
          <a:p>
            <a:r>
              <a:rPr lang="en-US" sz="2800" dirty="0" smtClean="0"/>
              <a:t>Type of storage area (vault)</a:t>
            </a:r>
          </a:p>
          <a:p>
            <a:r>
              <a:rPr lang="en-US" sz="2800" dirty="0" smtClean="0"/>
              <a:t>Adequacy of security systems</a:t>
            </a:r>
          </a:p>
          <a:p>
            <a:r>
              <a:rPr lang="en-US" sz="2800" dirty="0" smtClean="0"/>
              <a:t>Who enters the premises (public)</a:t>
            </a:r>
          </a:p>
          <a:p>
            <a:r>
              <a:rPr lang="en-US" sz="2800" dirty="0" smtClean="0"/>
              <a:t>Local police protection</a:t>
            </a:r>
          </a:p>
          <a:p>
            <a:r>
              <a:rPr lang="en-US" sz="2800" dirty="0" smtClean="0"/>
              <a:t>Documentation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Stuff not so interesting to us (2715)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section deals with storage requirements not of a pharmacy.</a:t>
            </a:r>
          </a:p>
          <a:p>
            <a:endParaRPr lang="en-US" dirty="0"/>
          </a:p>
          <a:p>
            <a:r>
              <a:rPr lang="en-US" dirty="0" smtClean="0"/>
              <a:t>Interesting to read, but not directed at Pharmacy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store controls in a pharmacy? (2717)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Schedule I</a:t>
            </a:r>
          </a:p>
          <a:p>
            <a:pPr lvl="1"/>
            <a:r>
              <a:rPr lang="en-US" sz="2400" dirty="0" smtClean="0"/>
              <a:t>Always in a locked, substantial cabinet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Schedules II, III, IV, and V</a:t>
            </a:r>
          </a:p>
          <a:p>
            <a:pPr lvl="1"/>
            <a:r>
              <a:rPr lang="en-US" sz="2400" dirty="0" smtClean="0"/>
              <a:t>Store in a securely locked, substantial cabinet</a:t>
            </a:r>
          </a:p>
          <a:p>
            <a:pPr lvl="1"/>
            <a:r>
              <a:rPr lang="en-US" sz="2400" dirty="0" smtClean="0"/>
              <a:t>May disperse such substances throughout the stock of non-controlled substances … as to obstruct theft or diversion of the CDS</a:t>
            </a:r>
          </a:p>
          <a:p>
            <a:endParaRPr lang="en-US" sz="2400" dirty="0"/>
          </a:p>
          <a:p>
            <a:r>
              <a:rPr lang="en-US" sz="2400" dirty="0" smtClean="0"/>
              <a:t>People with felonies related to CDSs are not allowed near CDSs in a pharmacy</a:t>
            </a: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some stuff is missing? (2717)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loss or theft must be reported within </a:t>
            </a:r>
            <a:r>
              <a:rPr lang="en-US" b="1" dirty="0" smtClean="0"/>
              <a:t>1 day</a:t>
            </a:r>
            <a:endParaRPr lang="en-US" dirty="0" smtClean="0"/>
          </a:p>
          <a:p>
            <a:pPr lvl="1"/>
            <a:r>
              <a:rPr lang="en-US" dirty="0" smtClean="0"/>
              <a:t>How is a significant loss determined significant?</a:t>
            </a:r>
          </a:p>
          <a:p>
            <a:pPr lvl="2"/>
            <a:r>
              <a:rPr lang="en-US" dirty="0" smtClean="0"/>
              <a:t>Actual quantity</a:t>
            </a:r>
          </a:p>
          <a:p>
            <a:pPr lvl="2"/>
            <a:r>
              <a:rPr lang="en-US" dirty="0" smtClean="0"/>
              <a:t>Agents lost/stolen</a:t>
            </a:r>
          </a:p>
          <a:p>
            <a:pPr lvl="2"/>
            <a:r>
              <a:rPr lang="en-US" dirty="0" smtClean="0"/>
              <a:t>Is the loss tied to an individual</a:t>
            </a:r>
          </a:p>
          <a:p>
            <a:pPr lvl="2"/>
            <a:r>
              <a:rPr lang="en-US" dirty="0" smtClean="0"/>
              <a:t>A pattern of loss over a time period</a:t>
            </a:r>
          </a:p>
          <a:p>
            <a:pPr lvl="2"/>
            <a:r>
              <a:rPr lang="en-US" dirty="0" smtClean="0"/>
              <a:t>Are the drugs candidates for diversion</a:t>
            </a:r>
          </a:p>
          <a:p>
            <a:pPr lvl="2"/>
            <a:r>
              <a:rPr lang="en-US" dirty="0" smtClean="0"/>
              <a:t>Local trends and other indicators for diversion</a:t>
            </a:r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6128266" y="3396734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DEA Form 106 must be used to report loss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a central fill pharmacy loses it? (2717)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is</a:t>
            </a:r>
          </a:p>
          <a:p>
            <a:pPr lvl="1"/>
            <a:r>
              <a:rPr lang="en-US" dirty="0" smtClean="0"/>
              <a:t>Whoever is contracted with the carrier, is responsible for filing the loss/theft paperwork</a:t>
            </a:r>
          </a:p>
          <a:p>
            <a:pPr lvl="1"/>
            <a:endParaRPr lang="en-US" dirty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/>
              <a:t>JoeBob</a:t>
            </a:r>
            <a:r>
              <a:rPr lang="en-US" dirty="0" smtClean="0"/>
              <a:t> contracts with </a:t>
            </a:r>
            <a:r>
              <a:rPr lang="en-US" dirty="0" err="1" smtClean="0"/>
              <a:t>JimBob</a:t>
            </a:r>
            <a:r>
              <a:rPr lang="en-US" dirty="0" smtClean="0"/>
              <a:t> trucking to pick up scripts from </a:t>
            </a:r>
            <a:r>
              <a:rPr lang="en-US" dirty="0" err="1" smtClean="0"/>
              <a:t>LarryBob’s</a:t>
            </a:r>
            <a:r>
              <a:rPr lang="en-US" dirty="0" smtClean="0"/>
              <a:t> Central fill pharmacy.  A truck done went and got hijacked on the way from </a:t>
            </a:r>
            <a:r>
              <a:rPr lang="en-US" dirty="0" err="1" smtClean="0"/>
              <a:t>LarryBob’s</a:t>
            </a:r>
            <a:r>
              <a:rPr lang="en-US" dirty="0" smtClean="0"/>
              <a:t> to </a:t>
            </a:r>
            <a:r>
              <a:rPr lang="en-US" dirty="0" err="1" smtClean="0"/>
              <a:t>JoeBob’s</a:t>
            </a:r>
            <a:r>
              <a:rPr lang="en-US" dirty="0" smtClean="0"/>
              <a:t>.  Who reports the loss?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No, not important (2719)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Deals with freight forwarding facilities</a:t>
            </a:r>
          </a:p>
          <a:p>
            <a:pPr lvl="1"/>
            <a:r>
              <a:rPr lang="en-US" dirty="0" smtClean="0"/>
              <a:t>I assume life FedEx or UPS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there questions you should ask of new employees? (2721)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Yep!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Within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past five years, have you been convicted of a felony, or within the past two years, of any misdemeanor or are you presently formally charged with committing a criminal offense? (Do not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traffic violations, juvenile offenses or military convictions, except by general court-martial.) If the answer is yes, furnish details of conviction, offense, location, date and sentence. </a:t>
            </a: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In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past three years, have you ever knowingly used any narcotics, amphetamines or barbiturates, other than those prescribed to you by a physician or other authorized prescriber? If the answer is yes, furnish details. </a:t>
            </a:r>
            <a:endParaRPr lang="en-US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Symbol required on all controlled stock bottles (2723,2725,2727)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controlled, the commercial bottle must have the schedule symbol on it*</a:t>
            </a:r>
          </a:p>
          <a:p>
            <a:pPr lvl="1">
              <a:buNone/>
            </a:pPr>
            <a:r>
              <a:rPr lang="en-US" dirty="0" smtClean="0"/>
              <a:t>Schedule I -    CI or C-I </a:t>
            </a:r>
          </a:p>
          <a:p>
            <a:pPr lvl="1">
              <a:buNone/>
            </a:pPr>
            <a:r>
              <a:rPr lang="en-US" dirty="0" smtClean="0"/>
              <a:t>Schedule II -    CII or C-II</a:t>
            </a:r>
          </a:p>
          <a:p>
            <a:pPr lvl="1">
              <a:buNone/>
            </a:pPr>
            <a:r>
              <a:rPr lang="en-US" dirty="0" smtClean="0"/>
              <a:t>Schedule III -    CI or C-III</a:t>
            </a:r>
          </a:p>
          <a:p>
            <a:pPr lvl="1">
              <a:buNone/>
            </a:pPr>
            <a:r>
              <a:rPr lang="en-US" dirty="0" smtClean="0"/>
              <a:t>Schedule IV -    CI or C-IV</a:t>
            </a:r>
          </a:p>
          <a:p>
            <a:pPr lvl="1">
              <a:buNone/>
            </a:pPr>
            <a:r>
              <a:rPr lang="en-US" dirty="0" smtClean="0"/>
              <a:t>Schedule V -    CI or C-V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62484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If bottle too small, it does not need to appear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4247467" y="428693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Must appear large enough to notice when walking by.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5657168" y="4477434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Bottles must be tamper evident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Exporting and importing (2729)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really important to pharmacy</a:t>
            </a:r>
          </a:p>
          <a:p>
            <a:endParaRPr lang="en-US" dirty="0"/>
          </a:p>
          <a:p>
            <a:r>
              <a:rPr lang="en-US" dirty="0" smtClean="0"/>
              <a:t>Deals </a:t>
            </a:r>
            <a:r>
              <a:rPr lang="en-US" smtClean="0"/>
              <a:t>with manufacturers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27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Purpose</a:t>
            </a:r>
          </a:p>
          <a:p>
            <a:pPr lvl="1"/>
            <a:r>
              <a:rPr lang="en-US"/>
              <a:t>Regulate multiple aspects of Controlled Dangerous Substances</a:t>
            </a:r>
          </a:p>
          <a:p>
            <a:pPr lvl="1"/>
            <a:r>
              <a:rPr lang="en-US"/>
              <a:t>Impose penalties for failing to comply with them.</a:t>
            </a:r>
          </a:p>
          <a:p>
            <a:pPr lvl="1"/>
            <a:endParaRPr lang="en-US"/>
          </a:p>
          <a:p>
            <a:r>
              <a:rPr lang="en-US"/>
              <a:t>Impact on pharmacy practice</a:t>
            </a:r>
          </a:p>
          <a:p>
            <a:pPr lvl="1"/>
            <a:r>
              <a:rPr lang="en-US"/>
              <a:t>In most areas significant.  Nuclear for example is zero.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records should I keep for CDSs? (2731)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Practitioners are required to keep records for all CDSs which are dispensed</a:t>
            </a:r>
          </a:p>
          <a:p>
            <a:pPr lvl="1"/>
            <a:r>
              <a:rPr lang="en-US" sz="2400" dirty="0" smtClean="0"/>
              <a:t>Not if they are prescribed or administered</a:t>
            </a:r>
          </a:p>
          <a:p>
            <a:pPr lvl="1"/>
            <a:r>
              <a:rPr lang="en-US" sz="2400" dirty="0" smtClean="0"/>
              <a:t>They are required if prescribed for </a:t>
            </a:r>
            <a:r>
              <a:rPr lang="en-US" sz="2400" dirty="0" err="1" smtClean="0"/>
              <a:t>detox</a:t>
            </a:r>
            <a:r>
              <a:rPr lang="en-US" sz="2400" dirty="0" smtClean="0"/>
              <a:t> or maintenance of addiction.</a:t>
            </a:r>
          </a:p>
          <a:p>
            <a:pPr lvl="1"/>
            <a:r>
              <a:rPr lang="en-US" sz="2400" dirty="0" smtClean="0"/>
              <a:t>If they charge for administered or dispensed meds, they must document.</a:t>
            </a:r>
          </a:p>
          <a:p>
            <a:pPr lvl="1"/>
            <a:r>
              <a:rPr lang="en-US" sz="2400" dirty="0" err="1" smtClean="0"/>
              <a:t>Midlevels</a:t>
            </a:r>
            <a:r>
              <a:rPr lang="en-US" sz="2400" dirty="0" smtClean="0"/>
              <a:t> must keep documentation of what they </a:t>
            </a:r>
            <a:r>
              <a:rPr lang="en-US" sz="2400" i="1" dirty="0" smtClean="0"/>
              <a:t>may</a:t>
            </a:r>
            <a:r>
              <a:rPr lang="en-US" sz="2400" dirty="0" smtClean="0"/>
              <a:t> prescribe</a:t>
            </a:r>
          </a:p>
          <a:p>
            <a:pPr lvl="1"/>
            <a:r>
              <a:rPr lang="en-US" sz="2400" dirty="0" smtClean="0"/>
              <a:t>Records must be kept in English, or a translator must translate within 72 hours if requested.</a:t>
            </a:r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I store my CDS records? (2731)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records should be kept for at least two years</a:t>
            </a:r>
          </a:p>
          <a:p>
            <a:r>
              <a:rPr lang="en-US" dirty="0" smtClean="0"/>
              <a:t>Records can be kept at a central location</a:t>
            </a:r>
          </a:p>
          <a:p>
            <a:pPr lvl="1"/>
            <a:r>
              <a:rPr lang="en-US" dirty="0" smtClean="0"/>
              <a:t>If financial or shipping</a:t>
            </a:r>
          </a:p>
          <a:p>
            <a:pPr lvl="1"/>
            <a:r>
              <a:rPr lang="en-US" dirty="0" smtClean="0"/>
              <a:t>Executed order form can not be kept at a central location</a:t>
            </a:r>
          </a:p>
          <a:p>
            <a:pPr lvl="1"/>
            <a:r>
              <a:rPr lang="en-US" dirty="0" smtClean="0"/>
              <a:t>If you use special equipment, you must provide the investigator with that equipment</a:t>
            </a:r>
          </a:p>
          <a:p>
            <a:r>
              <a:rPr lang="en-US" dirty="0" smtClean="0"/>
              <a:t>Prescriptions and prescription records are special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store my prescription records? (2731)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Records </a:t>
            </a:r>
          </a:p>
          <a:p>
            <a:pPr lvl="1"/>
            <a:r>
              <a:rPr lang="en-US" sz="2400" dirty="0" smtClean="0"/>
              <a:t>Dealing with CI or CII must be stored in a different place than other records</a:t>
            </a:r>
          </a:p>
          <a:p>
            <a:pPr lvl="1"/>
            <a:r>
              <a:rPr lang="en-US" sz="2400" dirty="0" smtClean="0"/>
              <a:t>CIII, CIV, or CV must be stored in a different location than other records</a:t>
            </a:r>
          </a:p>
          <a:p>
            <a:r>
              <a:rPr lang="en-US" dirty="0" smtClean="0"/>
              <a:t>Prescriptions must be stored in one of the three following ways?</a:t>
            </a:r>
          </a:p>
          <a:p>
            <a:pPr lvl="1"/>
            <a:r>
              <a:rPr lang="en-US" sz="2400" dirty="0" smtClean="0"/>
              <a:t>A ‘C’ in red ink of at least 1 inch in height stamped in the lower right corner</a:t>
            </a:r>
          </a:p>
          <a:p>
            <a:pPr lvl="1"/>
            <a:r>
              <a:rPr lang="en-US" sz="2400" dirty="0" smtClean="0"/>
              <a:t>Have a CII, CIII – CV, and a non-controlled file</a:t>
            </a:r>
            <a:endParaRPr lang="en-US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records dealing with central fill pharmacies? (2731)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Pharmacy must have information about </a:t>
            </a:r>
            <a:r>
              <a:rPr lang="en-US" sz="3000" i="1" dirty="0" smtClean="0"/>
              <a:t>each</a:t>
            </a:r>
            <a:r>
              <a:rPr lang="en-US" sz="3000" dirty="0" smtClean="0"/>
              <a:t> central fill pharmacy (CFP) it uses including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DEA Number</a:t>
            </a:r>
          </a:p>
          <a:p>
            <a:r>
              <a:rPr lang="en-US" sz="3000" dirty="0" smtClean="0"/>
              <a:t>Pharmacy must also document that it verifies the registration of the CFP</a:t>
            </a:r>
          </a:p>
          <a:p>
            <a:r>
              <a:rPr lang="en-US" sz="3000" dirty="0" smtClean="0"/>
              <a:t>The CFP must do the same for the pharmacies it serves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I complete an inventory? (2733)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Inventories must be in hard copy</a:t>
            </a:r>
          </a:p>
          <a:p>
            <a:pPr lvl="1"/>
            <a:r>
              <a:rPr lang="en-US" dirty="0" smtClean="0"/>
              <a:t>If electronic, then print</a:t>
            </a:r>
          </a:p>
          <a:p>
            <a:pPr lvl="1"/>
            <a:r>
              <a:rPr lang="en-US" dirty="0" smtClean="0"/>
              <a:t>If oral, then transcribe it</a:t>
            </a:r>
          </a:p>
          <a:p>
            <a:r>
              <a:rPr lang="en-US" dirty="0" smtClean="0"/>
              <a:t>Initial Inventory date</a:t>
            </a:r>
          </a:p>
          <a:p>
            <a:pPr lvl="1"/>
            <a:r>
              <a:rPr lang="en-US" dirty="0" smtClean="0"/>
              <a:t>Occurs when the business first handles CDSs</a:t>
            </a:r>
          </a:p>
          <a:p>
            <a:r>
              <a:rPr lang="en-US" dirty="0" smtClean="0"/>
              <a:t>Biennial Inventory</a:t>
            </a:r>
          </a:p>
          <a:p>
            <a:pPr lvl="1"/>
            <a:r>
              <a:rPr lang="en-US" dirty="0" smtClean="0"/>
              <a:t>Every one, but PHARMACY, must do an inventory every OTHER year</a:t>
            </a:r>
          </a:p>
          <a:p>
            <a:pPr lvl="2"/>
            <a:r>
              <a:rPr lang="en-US" dirty="0" smtClean="0"/>
              <a:t>Pharmacies must do </a:t>
            </a:r>
            <a:r>
              <a:rPr lang="en-US" smtClean="0"/>
              <a:t>them yearly!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times to do a CDS inventory? (2733)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YES!</a:t>
            </a:r>
          </a:p>
          <a:p>
            <a:pPr lvl="1"/>
            <a:r>
              <a:rPr lang="en-US" dirty="0" smtClean="0"/>
              <a:t>Change in Pharmacist in Charge</a:t>
            </a:r>
          </a:p>
          <a:p>
            <a:pPr lvl="2"/>
            <a:r>
              <a:rPr lang="en-US" dirty="0" smtClean="0"/>
              <a:t>When old one leaves </a:t>
            </a:r>
            <a:r>
              <a:rPr lang="en-US" b="1" dirty="0" smtClean="0"/>
              <a:t>AND</a:t>
            </a:r>
          </a:p>
          <a:p>
            <a:pPr lvl="2"/>
            <a:r>
              <a:rPr lang="en-US" dirty="0" smtClean="0"/>
              <a:t>When new one starts.</a:t>
            </a:r>
          </a:p>
          <a:p>
            <a:pPr lvl="1"/>
            <a:r>
              <a:rPr lang="en-US" dirty="0" smtClean="0"/>
              <a:t>Substantial Loss of CDS</a:t>
            </a:r>
          </a:p>
          <a:p>
            <a:pPr lvl="2"/>
            <a:r>
              <a:rPr lang="en-US" dirty="0" smtClean="0"/>
              <a:t>Theft</a:t>
            </a:r>
          </a:p>
          <a:p>
            <a:pPr lvl="2"/>
            <a:r>
              <a:rPr lang="en-US" dirty="0" smtClean="0"/>
              <a:t>Lost</a:t>
            </a:r>
          </a:p>
          <a:p>
            <a:pPr lvl="1"/>
            <a:r>
              <a:rPr lang="en-US" dirty="0" smtClean="0"/>
              <a:t>Closure of the Pharmacy (Permanent)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I count? (2733)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 I or II</a:t>
            </a:r>
          </a:p>
          <a:p>
            <a:pPr lvl="1"/>
            <a:r>
              <a:rPr lang="en-US" dirty="0" smtClean="0"/>
              <a:t>Exact counts</a:t>
            </a:r>
          </a:p>
          <a:p>
            <a:endParaRPr lang="en-US" dirty="0" smtClean="0"/>
          </a:p>
          <a:p>
            <a:r>
              <a:rPr lang="en-US" dirty="0" smtClean="0"/>
              <a:t>Schedule III – V</a:t>
            </a:r>
          </a:p>
          <a:p>
            <a:pPr lvl="1"/>
            <a:r>
              <a:rPr lang="en-US" dirty="0" smtClean="0"/>
              <a:t>If container has less than 1k doses in it</a:t>
            </a:r>
          </a:p>
          <a:p>
            <a:pPr lvl="2"/>
            <a:r>
              <a:rPr lang="en-US" dirty="0" smtClean="0"/>
              <a:t>Guesstimate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container has 1k or more doses in it</a:t>
            </a:r>
          </a:p>
          <a:p>
            <a:pPr lvl="2"/>
            <a:r>
              <a:rPr lang="en-US" dirty="0" smtClean="0"/>
              <a:t>EXACT COUNT ONLY!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must be recorded? (2733)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the following data must be kept in the official, </a:t>
            </a:r>
            <a:r>
              <a:rPr lang="en-US" b="1" dirty="0" smtClean="0"/>
              <a:t>written</a:t>
            </a:r>
            <a:r>
              <a:rPr lang="en-US" dirty="0" smtClean="0"/>
              <a:t> </a:t>
            </a:r>
            <a:r>
              <a:rPr lang="en-US" dirty="0" smtClean="0"/>
              <a:t>inventory</a:t>
            </a:r>
          </a:p>
          <a:p>
            <a:pPr lvl="1"/>
            <a:r>
              <a:rPr lang="en-US" dirty="0" smtClean="0"/>
              <a:t>Name of substance</a:t>
            </a:r>
          </a:p>
          <a:p>
            <a:pPr lvl="2"/>
            <a:r>
              <a:rPr lang="en-US" dirty="0" smtClean="0"/>
              <a:t>Not specified if Brand or Generic is expected</a:t>
            </a:r>
          </a:p>
          <a:p>
            <a:pPr lvl="1"/>
            <a:r>
              <a:rPr lang="en-US" dirty="0" smtClean="0"/>
              <a:t>Finished form of the substance</a:t>
            </a:r>
          </a:p>
          <a:p>
            <a:pPr lvl="2"/>
            <a:r>
              <a:rPr lang="en-US" dirty="0" err="1" smtClean="0"/>
              <a:t>e.g</a:t>
            </a:r>
            <a:r>
              <a:rPr lang="en-US" dirty="0" smtClean="0"/>
              <a:t> 10 mg tablets, 4 mg capsule</a:t>
            </a:r>
          </a:p>
          <a:p>
            <a:pPr lvl="1"/>
            <a:r>
              <a:rPr lang="en-US" dirty="0" smtClean="0"/>
              <a:t>The number of units in each bottle</a:t>
            </a:r>
          </a:p>
          <a:p>
            <a:pPr lvl="2"/>
            <a:r>
              <a:rPr lang="en-US" dirty="0" smtClean="0"/>
              <a:t>100 count bottle with 30 tablets in it</a:t>
            </a:r>
          </a:p>
          <a:p>
            <a:pPr lvl="1"/>
            <a:r>
              <a:rPr lang="en-US" dirty="0" smtClean="0"/>
              <a:t>The number of commercial containers</a:t>
            </a:r>
          </a:p>
          <a:p>
            <a:pPr lvl="2"/>
            <a:r>
              <a:rPr lang="en-US" dirty="0" smtClean="0"/>
              <a:t>3 100 count bottles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Continuing Records (2735)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odd little section</a:t>
            </a:r>
          </a:p>
          <a:p>
            <a:pPr lvl="1"/>
            <a:r>
              <a:rPr lang="en-US" sz="2600" dirty="0" smtClean="0"/>
              <a:t>Copies verbatim from Federal CSA</a:t>
            </a:r>
          </a:p>
          <a:p>
            <a:pPr lvl="1"/>
            <a:r>
              <a:rPr lang="en-US" sz="2600" dirty="0" smtClean="0"/>
              <a:t>But, most of the material was covered in 2733</a:t>
            </a:r>
          </a:p>
          <a:p>
            <a:pPr lvl="1"/>
            <a:r>
              <a:rPr lang="en-US" sz="2600" dirty="0" smtClean="0"/>
              <a:t>Adds section dealing with </a:t>
            </a:r>
            <a:r>
              <a:rPr lang="en-US" sz="2600" i="1" dirty="0" smtClean="0"/>
              <a:t>Compounders for Narcotic Treatment Programs</a:t>
            </a:r>
            <a:endParaRPr lang="en-US" sz="2600" dirty="0" smtClean="0"/>
          </a:p>
          <a:p>
            <a:pPr lvl="2"/>
            <a:r>
              <a:rPr lang="en-US" sz="2200" dirty="0" smtClean="0"/>
              <a:t>Requires few extra requirements</a:t>
            </a:r>
          </a:p>
          <a:p>
            <a:pPr lvl="2"/>
            <a:r>
              <a:rPr lang="en-US" sz="2200" dirty="0" smtClean="0"/>
              <a:t>Few pharmacists fall into this regulation</a:t>
            </a:r>
            <a:r>
              <a:rPr lang="en-US" dirty="0" smtClean="0"/>
              <a:t>	</a:t>
            </a:r>
          </a:p>
          <a:p>
            <a:pPr lvl="1"/>
            <a:r>
              <a:rPr lang="en-US" sz="2600" dirty="0" smtClean="0"/>
              <a:t>GHB dispensers</a:t>
            </a:r>
          </a:p>
          <a:p>
            <a:pPr lvl="2"/>
            <a:r>
              <a:rPr lang="en-US" sz="2200" dirty="0" smtClean="0"/>
              <a:t>Again limited people do this</a:t>
            </a:r>
          </a:p>
          <a:p>
            <a:pPr lvl="2"/>
            <a:r>
              <a:rPr lang="en-US" sz="2200" dirty="0" smtClean="0"/>
              <a:t>Adds a requirement that you have proof the prescriber </a:t>
            </a:r>
            <a:r>
              <a:rPr lang="en-US" sz="2200" b="1" i="1" dirty="0" smtClean="0"/>
              <a:t>may</a:t>
            </a:r>
            <a:r>
              <a:rPr lang="en-US" sz="2200" dirty="0" smtClean="0"/>
              <a:t> prescribe GHB</a:t>
            </a:r>
            <a:endParaRPr lang="en-US" sz="22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anything else I should know about reports? (2737)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Yes, most of this deals with manufacturers</a:t>
            </a:r>
          </a:p>
          <a:p>
            <a:endParaRPr lang="en-US" dirty="0" smtClean="0"/>
          </a:p>
          <a:p>
            <a:r>
              <a:rPr lang="en-US" dirty="0" smtClean="0"/>
              <a:t>Provides exception to ‘institutional practitioners’ who repackage</a:t>
            </a:r>
          </a:p>
          <a:p>
            <a:pPr lvl="1"/>
            <a:r>
              <a:rPr lang="en-US" dirty="0" smtClean="0"/>
              <a:t>Meaning?</a:t>
            </a:r>
          </a:p>
          <a:p>
            <a:pPr lvl="2"/>
            <a:r>
              <a:rPr lang="en-US" dirty="0" smtClean="0"/>
              <a:t>Most likely hospitals to allow them to not have to do all the paperwork required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 (2701)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Important ones (I think)</a:t>
            </a:r>
          </a:p>
          <a:p>
            <a:pPr lvl="1"/>
            <a:r>
              <a:rPr lang="en-US" sz="2400"/>
              <a:t>Central Fill Pharmacy </a:t>
            </a:r>
          </a:p>
          <a:p>
            <a:pPr lvl="2"/>
            <a:r>
              <a:rPr lang="en-US" sz="2000"/>
              <a:t>A pharmacy that fills other pharmacies medications</a:t>
            </a:r>
          </a:p>
          <a:p>
            <a:pPr lvl="1"/>
            <a:r>
              <a:rPr lang="en-US" sz="2400"/>
              <a:t>Controlled Dangerous Substance or Controlled Substance</a:t>
            </a:r>
          </a:p>
          <a:p>
            <a:pPr lvl="2"/>
            <a:r>
              <a:rPr lang="en-US" sz="2000"/>
              <a:t>Any substance deemed an CDS by the Federal or State CSA</a:t>
            </a:r>
          </a:p>
          <a:p>
            <a:pPr lvl="1"/>
            <a:r>
              <a:rPr lang="en-US" sz="2400"/>
              <a:t>Dispense or Dispensing</a:t>
            </a:r>
          </a:p>
          <a:p>
            <a:pPr lvl="2"/>
            <a:r>
              <a:rPr lang="en-US" sz="2000"/>
              <a:t>Deals with controlled substances here, but says the same thing. </a:t>
            </a:r>
          </a:p>
          <a:p>
            <a:pPr lvl="2"/>
            <a:r>
              <a:rPr lang="en-US" sz="2000"/>
              <a:t>&lt;note must be labeled for use by the patient or caregiver&gt;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do I know if I have had a significant loss of a CDS? (2737)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Consider these</a:t>
            </a:r>
          </a:p>
          <a:p>
            <a:pPr lvl="1"/>
            <a:r>
              <a:rPr lang="en-US" sz="2600" dirty="0" smtClean="0"/>
              <a:t>Actual quantity lost in relation to type of business</a:t>
            </a:r>
          </a:p>
          <a:p>
            <a:pPr lvl="1"/>
            <a:r>
              <a:rPr lang="en-US" sz="2600" dirty="0" smtClean="0"/>
              <a:t>The specific agent lost</a:t>
            </a:r>
          </a:p>
          <a:p>
            <a:pPr lvl="1"/>
            <a:r>
              <a:rPr lang="en-US" sz="2600" dirty="0" smtClean="0"/>
              <a:t>Can the loss be tied to a specific activity or person</a:t>
            </a:r>
          </a:p>
          <a:p>
            <a:pPr lvl="1"/>
            <a:r>
              <a:rPr lang="en-US" sz="2600" dirty="0" smtClean="0"/>
              <a:t>A pattern of losses over a time period</a:t>
            </a:r>
          </a:p>
          <a:p>
            <a:pPr lvl="2"/>
            <a:r>
              <a:rPr lang="en-US" dirty="0" smtClean="0"/>
              <a:t>Random patterns?</a:t>
            </a:r>
          </a:p>
          <a:p>
            <a:pPr lvl="2"/>
            <a:r>
              <a:rPr lang="en-US" dirty="0" smtClean="0"/>
              <a:t>Results of trying to stem losses</a:t>
            </a:r>
          </a:p>
          <a:p>
            <a:pPr lvl="1"/>
            <a:r>
              <a:rPr lang="en-US" sz="2600" dirty="0" smtClean="0"/>
              <a:t>Is the drug likely </a:t>
            </a:r>
            <a:r>
              <a:rPr lang="en-US" sz="2600" dirty="0" err="1" smtClean="0"/>
              <a:t>gonna</a:t>
            </a:r>
            <a:r>
              <a:rPr lang="en-US" sz="2600" dirty="0" smtClean="0"/>
              <a:t> be diverted</a:t>
            </a:r>
          </a:p>
          <a:p>
            <a:pPr lvl="1"/>
            <a:r>
              <a:rPr lang="en-US" sz="2600" dirty="0" smtClean="0"/>
              <a:t>Local trends for diversion</a:t>
            </a:r>
            <a:endParaRPr lang="en-US" sz="26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do if I decide the loss is significant? (2737)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Notify</a:t>
            </a:r>
          </a:p>
          <a:p>
            <a:pPr lvl="1"/>
            <a:r>
              <a:rPr lang="en-US" dirty="0" smtClean="0"/>
              <a:t>New Orleans Field Division Office of the DEA</a:t>
            </a:r>
          </a:p>
          <a:p>
            <a:pPr lvl="1"/>
            <a:r>
              <a:rPr lang="en-US" dirty="0" smtClean="0"/>
              <a:t>Board of Pharmacy</a:t>
            </a:r>
          </a:p>
          <a:p>
            <a:pPr lvl="1"/>
            <a:r>
              <a:rPr lang="en-US" dirty="0" smtClean="0"/>
              <a:t>WITHIN ONE BUSINESS DAY!</a:t>
            </a:r>
          </a:p>
          <a:p>
            <a:r>
              <a:rPr lang="en-US" dirty="0" smtClean="0"/>
              <a:t>Also submit to the NOFDO DEA</a:t>
            </a:r>
          </a:p>
          <a:p>
            <a:pPr lvl="1"/>
            <a:r>
              <a:rPr lang="en-US" dirty="0" smtClean="0"/>
              <a:t>A 106 form</a:t>
            </a:r>
          </a:p>
          <a:p>
            <a:r>
              <a:rPr lang="en-US" dirty="0" smtClean="0"/>
              <a:t>Loss should be reported even if they are recovered.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of CDSs (2739)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section does not apply to pharmacy practice</a:t>
            </a:r>
          </a:p>
          <a:p>
            <a:pPr lvl="1"/>
            <a:r>
              <a:rPr lang="en-US" dirty="0" smtClean="0"/>
              <a:t>Strange that the Board of Pharmacy regulates industry</a:t>
            </a:r>
          </a:p>
          <a:p>
            <a:endParaRPr lang="en-US" dirty="0" smtClean="0"/>
          </a:p>
          <a:p>
            <a:r>
              <a:rPr lang="en-US" dirty="0" smtClean="0"/>
              <a:t>Be careful when compounding not to be classified as a manufacturer (more on that elsewhere!)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Distributing CDSs (2741)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dispensing is </a:t>
            </a:r>
            <a:r>
              <a:rPr lang="en-US" b="1" dirty="0" smtClean="0"/>
              <a:t>not</a:t>
            </a:r>
            <a:r>
              <a:rPr lang="en-US" dirty="0" smtClean="0"/>
              <a:t> distributing</a:t>
            </a:r>
          </a:p>
          <a:p>
            <a:pPr lvl="1"/>
            <a:r>
              <a:rPr lang="en-US" dirty="0" smtClean="0"/>
              <a:t>So most pharmacies do not need to comply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However, the </a:t>
            </a:r>
            <a:r>
              <a:rPr lang="en-US" i="1" dirty="0" smtClean="0"/>
              <a:t>‘five percent rule’</a:t>
            </a:r>
            <a:r>
              <a:rPr lang="en-US" dirty="0" smtClean="0"/>
              <a:t> </a:t>
            </a:r>
            <a:r>
              <a:rPr lang="en-US" dirty="0" smtClean="0"/>
              <a:t>may change that</a:t>
            </a:r>
          </a:p>
          <a:p>
            <a:pPr lvl="1"/>
            <a:r>
              <a:rPr lang="en-US" dirty="0" smtClean="0"/>
              <a:t>If you sale (trade, or give) 5% or more of your annual amount of any CDS.  You are a distributor and must register as one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 would like to buy some CDSs, how do I make this happen? (2743)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 I or II</a:t>
            </a:r>
          </a:p>
          <a:p>
            <a:pPr lvl="1"/>
            <a:r>
              <a:rPr lang="en-US" dirty="0" smtClean="0"/>
              <a:t>Require 222</a:t>
            </a:r>
          </a:p>
          <a:p>
            <a:pPr lvl="1"/>
            <a:r>
              <a:rPr lang="en-US" dirty="0" smtClean="0"/>
              <a:t>Duplicate copies must be retained </a:t>
            </a:r>
            <a:r>
              <a:rPr lang="en-US" b="1" i="1" dirty="0" smtClean="0"/>
              <a:t>at least</a:t>
            </a:r>
            <a:r>
              <a:rPr lang="en-US" dirty="0" smtClean="0"/>
              <a:t> two years</a:t>
            </a:r>
          </a:p>
          <a:p>
            <a:pPr lvl="1"/>
            <a:r>
              <a:rPr lang="en-US" dirty="0" smtClean="0"/>
              <a:t>Central fill to retail pharmacy is exempt</a:t>
            </a:r>
          </a:p>
          <a:p>
            <a:pPr lvl="1"/>
            <a:r>
              <a:rPr lang="en-US" dirty="0" smtClean="0"/>
              <a:t>Electronic 222 is cool	</a:t>
            </a:r>
          </a:p>
          <a:p>
            <a:pPr lvl="2"/>
            <a:r>
              <a:rPr lang="en-US" dirty="0" smtClean="0"/>
              <a:t>Unique number assigned by purchaser (9 digits)</a:t>
            </a:r>
          </a:p>
          <a:p>
            <a:pPr lvl="2"/>
            <a:r>
              <a:rPr lang="en-US" dirty="0" smtClean="0"/>
              <a:t>First two are year, then X, then six unique characters</a:t>
            </a:r>
          </a:p>
          <a:p>
            <a:pPr lvl="3"/>
            <a:r>
              <a:rPr lang="en-US" dirty="0" smtClean="0"/>
              <a:t>11X928S29 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ordering CIII – 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recordkeeping</a:t>
            </a:r>
          </a:p>
          <a:p>
            <a:pPr lvl="1"/>
            <a:r>
              <a:rPr lang="en-US" dirty="0" smtClean="0"/>
              <a:t>But no specific form</a:t>
            </a:r>
          </a:p>
          <a:p>
            <a:pPr lvl="1"/>
            <a:r>
              <a:rPr lang="en-US" b="1" dirty="0" smtClean="0"/>
              <a:t>BUT</a:t>
            </a:r>
            <a:r>
              <a:rPr lang="en-US" dirty="0" smtClean="0"/>
              <a:t>, whatever you order from must include</a:t>
            </a:r>
          </a:p>
          <a:p>
            <a:pPr lvl="2"/>
            <a:r>
              <a:rPr lang="en-US" dirty="0" smtClean="0"/>
              <a:t>Name, Address and DEA license of supplier</a:t>
            </a:r>
          </a:p>
          <a:p>
            <a:pPr lvl="2"/>
            <a:r>
              <a:rPr lang="en-US" dirty="0" smtClean="0"/>
              <a:t>Name of CDS</a:t>
            </a:r>
          </a:p>
          <a:p>
            <a:pPr lvl="2"/>
            <a:r>
              <a:rPr lang="en-US" dirty="0" smtClean="0"/>
              <a:t>Dosage form and strength</a:t>
            </a:r>
          </a:p>
          <a:p>
            <a:pPr lvl="2"/>
            <a:r>
              <a:rPr lang="en-US" dirty="0" smtClean="0"/>
              <a:t>Amount</a:t>
            </a:r>
          </a:p>
          <a:p>
            <a:pPr lvl="2"/>
            <a:r>
              <a:rPr lang="en-US" dirty="0" smtClean="0"/>
              <a:t>When </a:t>
            </a:r>
            <a:r>
              <a:rPr lang="en-US" dirty="0" err="1" smtClean="0"/>
              <a:t>recieved</a:t>
            </a:r>
            <a:endParaRPr lang="en-US" dirty="0" smtClean="0"/>
          </a:p>
          <a:p>
            <a:pPr lvl="2"/>
            <a:endParaRPr lang="en-US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prescribe controlled substances?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Duly registered, licensed</a:t>
            </a:r>
          </a:p>
          <a:p>
            <a:pPr lvl="1"/>
            <a:r>
              <a:rPr lang="en-US" dirty="0" smtClean="0"/>
              <a:t>Physicians</a:t>
            </a:r>
          </a:p>
          <a:p>
            <a:pPr lvl="1"/>
            <a:r>
              <a:rPr lang="en-US" dirty="0" smtClean="0"/>
              <a:t>Dentist</a:t>
            </a:r>
          </a:p>
          <a:p>
            <a:pPr lvl="1"/>
            <a:r>
              <a:rPr lang="en-US" dirty="0" smtClean="0"/>
              <a:t>Veterinarian</a:t>
            </a:r>
          </a:p>
          <a:p>
            <a:pPr lvl="1"/>
            <a:r>
              <a:rPr lang="en-US" dirty="0" smtClean="0"/>
              <a:t>Physician Assistant (no CII, only per protocol)</a:t>
            </a:r>
          </a:p>
          <a:p>
            <a:pPr lvl="1"/>
            <a:r>
              <a:rPr lang="en-US" dirty="0" smtClean="0"/>
              <a:t>Advanced </a:t>
            </a:r>
            <a:r>
              <a:rPr lang="en-US" dirty="0" err="1" smtClean="0"/>
              <a:t>Pract</a:t>
            </a:r>
            <a:r>
              <a:rPr lang="en-US" dirty="0" smtClean="0"/>
              <a:t> </a:t>
            </a:r>
            <a:r>
              <a:rPr lang="en-US" dirty="0" err="1" smtClean="0"/>
              <a:t>Reg</a:t>
            </a:r>
            <a:r>
              <a:rPr lang="en-US" dirty="0" smtClean="0"/>
              <a:t> Nurse (only per protocol)</a:t>
            </a:r>
          </a:p>
          <a:p>
            <a:pPr lvl="1"/>
            <a:r>
              <a:rPr lang="en-US" dirty="0" smtClean="0"/>
              <a:t>Optometrist (no C-IIs)</a:t>
            </a:r>
          </a:p>
          <a:p>
            <a:pPr lvl="1"/>
            <a:r>
              <a:rPr lang="en-US" dirty="0" smtClean="0"/>
              <a:t>Medical </a:t>
            </a:r>
            <a:r>
              <a:rPr lang="en-US" b="1" i="1" dirty="0" smtClean="0"/>
              <a:t>psychologist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can a controlled substance be prescribed for? (2745 B)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i="1" dirty="0" smtClean="0"/>
              <a:t>A prescription for a controlled substance shall be issued for </a:t>
            </a:r>
            <a:r>
              <a:rPr lang="en-US" b="1" i="1" dirty="0" smtClean="0"/>
              <a:t>a legitimate medical purpose </a:t>
            </a:r>
            <a:r>
              <a:rPr lang="en-US" i="1" dirty="0" smtClean="0"/>
              <a:t> </a:t>
            </a:r>
            <a:r>
              <a:rPr lang="en-US" i="1" dirty="0" err="1" smtClean="0"/>
              <a:t>ny</a:t>
            </a:r>
            <a:r>
              <a:rPr lang="en-US" i="1" dirty="0" smtClean="0"/>
              <a:t> an individual practitioner </a:t>
            </a:r>
            <a:r>
              <a:rPr lang="en-US" b="1" i="1" dirty="0" smtClean="0"/>
              <a:t>acting in the usual course of his professional practice</a:t>
            </a:r>
            <a:r>
              <a:rPr lang="en-US" i="1" dirty="0" smtClean="0"/>
              <a:t>. </a:t>
            </a:r>
          </a:p>
          <a:p>
            <a:pPr lvl="1"/>
            <a:endParaRPr lang="en-US" i="1" dirty="0" smtClean="0"/>
          </a:p>
          <a:p>
            <a:pPr lvl="1"/>
            <a:r>
              <a:rPr lang="en-US" i="1" dirty="0" smtClean="0"/>
              <a:t>The responsibility for the proper prescribing of controlled substances rests upon the </a:t>
            </a:r>
            <a:r>
              <a:rPr lang="en-US" b="1" i="1" dirty="0" smtClean="0"/>
              <a:t>prescribing practitioner</a:t>
            </a:r>
            <a:r>
              <a:rPr lang="en-US" i="1" dirty="0" smtClean="0"/>
              <a:t>; however, a </a:t>
            </a:r>
            <a:r>
              <a:rPr lang="en-US" b="1" i="1" dirty="0" smtClean="0"/>
              <a:t>corresponding responsibility </a:t>
            </a:r>
            <a:r>
              <a:rPr lang="en-US" i="1" dirty="0" smtClean="0"/>
              <a:t>rests with the </a:t>
            </a:r>
            <a:r>
              <a:rPr lang="en-US" b="1" i="1" dirty="0" smtClean="0"/>
              <a:t>pharmacist</a:t>
            </a:r>
            <a:r>
              <a:rPr lang="en-US" i="1" dirty="0" smtClean="0"/>
              <a:t> who dispenses the prescription</a:t>
            </a:r>
            <a:endParaRPr lang="en-US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324600"/>
            <a:ext cx="518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Emphasis from Dr. J. Evans, not BOP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can a controlled substance be prescribed for? (2745 B)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it is not for a legitimate medical purpose </a:t>
            </a:r>
            <a:r>
              <a:rPr lang="en-US" b="1" dirty="0" smtClean="0"/>
              <a:t>AND</a:t>
            </a:r>
          </a:p>
          <a:p>
            <a:r>
              <a:rPr lang="en-US" dirty="0" smtClean="0"/>
              <a:t>A pharmacist </a:t>
            </a:r>
            <a:r>
              <a:rPr lang="en-US" i="1" dirty="0" smtClean="0"/>
              <a:t>knowingly </a:t>
            </a:r>
            <a:r>
              <a:rPr lang="en-US" dirty="0" smtClean="0"/>
              <a:t>fills the medication</a:t>
            </a:r>
          </a:p>
          <a:p>
            <a:pPr lvl="1"/>
            <a:r>
              <a:rPr lang="en-US" dirty="0" smtClean="0"/>
              <a:t>Bad things can happen</a:t>
            </a:r>
          </a:p>
          <a:p>
            <a:endParaRPr lang="en-US" dirty="0" smtClean="0"/>
          </a:p>
          <a:p>
            <a:r>
              <a:rPr lang="en-US" dirty="0" smtClean="0"/>
              <a:t>Can not be written for ‘office supply’ or ‘office use.’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about detoxification programs?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FDA approved CIII – CV can be used for </a:t>
            </a:r>
            <a:r>
              <a:rPr lang="en-US" i="1" dirty="0" smtClean="0"/>
              <a:t>outpatient</a:t>
            </a:r>
            <a:r>
              <a:rPr lang="en-US" dirty="0" smtClean="0"/>
              <a:t> </a:t>
            </a:r>
            <a:r>
              <a:rPr lang="en-US" dirty="0" err="1" smtClean="0"/>
              <a:t>detox</a:t>
            </a:r>
            <a:r>
              <a:rPr lang="en-US" dirty="0" smtClean="0"/>
              <a:t> supplied by a pharmacy</a:t>
            </a:r>
          </a:p>
          <a:p>
            <a:pPr lvl="1"/>
            <a:r>
              <a:rPr lang="en-US" dirty="0" smtClean="0"/>
              <a:t>Only </a:t>
            </a:r>
            <a:r>
              <a:rPr lang="en-US" dirty="0" err="1" smtClean="0"/>
              <a:t>Suboxone</a:t>
            </a:r>
            <a:r>
              <a:rPr lang="en-US" dirty="0" smtClean="0"/>
              <a:t>/</a:t>
            </a:r>
            <a:r>
              <a:rPr lang="en-US" dirty="0" err="1" smtClean="0"/>
              <a:t>subutex</a:t>
            </a:r>
            <a:r>
              <a:rPr lang="en-US" dirty="0" smtClean="0"/>
              <a:t> meets this requirement</a:t>
            </a:r>
          </a:p>
          <a:p>
            <a:pPr lvl="1"/>
            <a:r>
              <a:rPr lang="en-US" dirty="0" smtClean="0"/>
              <a:t>Methadone written for </a:t>
            </a:r>
            <a:r>
              <a:rPr lang="en-US" dirty="0" err="1" smtClean="0"/>
              <a:t>detox</a:t>
            </a:r>
            <a:r>
              <a:rPr lang="en-US" dirty="0" smtClean="0"/>
              <a:t> </a:t>
            </a:r>
            <a:r>
              <a:rPr lang="en-US" b="1" dirty="0" smtClean="0"/>
              <a:t>can not </a:t>
            </a:r>
            <a:r>
              <a:rPr lang="en-US" dirty="0" smtClean="0"/>
              <a:t> be filled by a retail pharmacy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 (2701)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Dispenser</a:t>
            </a:r>
          </a:p>
          <a:p>
            <a:pPr lvl="1">
              <a:lnSpc>
                <a:spcPct val="90000"/>
              </a:lnSpc>
            </a:pPr>
            <a:r>
              <a:rPr lang="en-US"/>
              <a:t>Notice that the word ‘pharmacist’ does not appear here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Persons</a:t>
            </a:r>
          </a:p>
          <a:p>
            <a:pPr lvl="1">
              <a:lnSpc>
                <a:spcPct val="90000"/>
              </a:lnSpc>
            </a:pPr>
            <a:r>
              <a:rPr lang="en-US"/>
              <a:t>Not just humans.  Any Entity is considered a person</a:t>
            </a:r>
          </a:p>
          <a:p>
            <a:pPr>
              <a:lnSpc>
                <a:spcPct val="90000"/>
              </a:lnSpc>
            </a:pPr>
            <a:r>
              <a:rPr lang="en-US"/>
              <a:t>Practitioner</a:t>
            </a:r>
          </a:p>
          <a:p>
            <a:pPr lvl="1">
              <a:lnSpc>
                <a:spcPct val="90000"/>
              </a:lnSpc>
            </a:pPr>
            <a:r>
              <a:rPr lang="en-US"/>
              <a:t>Allowed to ‘prescribe and administer’ CDSs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needs to be on a CDS Rx? (2745 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be dated (for date written)</a:t>
            </a:r>
          </a:p>
          <a:p>
            <a:r>
              <a:rPr lang="en-US" dirty="0" smtClean="0"/>
              <a:t>Full name AND address of patient</a:t>
            </a:r>
          </a:p>
          <a:p>
            <a:r>
              <a:rPr lang="en-US" dirty="0" smtClean="0"/>
              <a:t>Drug name, strength, and dosage form</a:t>
            </a:r>
          </a:p>
          <a:p>
            <a:r>
              <a:rPr lang="en-US" dirty="0" smtClean="0"/>
              <a:t>Quantity of drug prescribed</a:t>
            </a:r>
          </a:p>
          <a:p>
            <a:r>
              <a:rPr lang="en-US" dirty="0" smtClean="0"/>
              <a:t>Directions for use </a:t>
            </a:r>
          </a:p>
          <a:p>
            <a:r>
              <a:rPr lang="en-US" dirty="0" smtClean="0"/>
              <a:t>Name, address, telephone number and DEA number of prescriber</a:t>
            </a:r>
          </a:p>
          <a:p>
            <a:pPr lvl="1"/>
            <a:r>
              <a:rPr lang="en-US" dirty="0" smtClean="0"/>
              <a:t>If for </a:t>
            </a:r>
            <a:r>
              <a:rPr lang="en-US" dirty="0" err="1" smtClean="0"/>
              <a:t>suboxone</a:t>
            </a:r>
            <a:r>
              <a:rPr lang="en-US" dirty="0" smtClean="0"/>
              <a:t> must have </a:t>
            </a:r>
            <a:r>
              <a:rPr lang="en-US" dirty="0" err="1" smtClean="0"/>
              <a:t>suboxone</a:t>
            </a:r>
            <a:r>
              <a:rPr lang="en-US" dirty="0" smtClean="0"/>
              <a:t> DEA number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prescribers without a DEA number? (2745 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Hospital interns/residents</a:t>
            </a:r>
          </a:p>
          <a:p>
            <a:pPr lvl="1"/>
            <a:r>
              <a:rPr lang="en-US" dirty="0" smtClean="0"/>
              <a:t>Use hospital DEA </a:t>
            </a:r>
            <a:r>
              <a:rPr lang="en-US" b="1" dirty="0" smtClean="0"/>
              <a:t>PLUS </a:t>
            </a:r>
            <a:r>
              <a:rPr lang="en-US" dirty="0" smtClean="0"/>
              <a:t>unique ID for prescriber</a:t>
            </a:r>
          </a:p>
          <a:p>
            <a:pPr lvl="1"/>
            <a:endParaRPr lang="en-US" b="1" dirty="0" smtClean="0"/>
          </a:p>
          <a:p>
            <a:r>
              <a:rPr lang="en-US" dirty="0" smtClean="0"/>
              <a:t>Military Personnel</a:t>
            </a:r>
          </a:p>
          <a:p>
            <a:pPr lvl="1"/>
            <a:r>
              <a:rPr lang="en-US" dirty="0" smtClean="0"/>
              <a:t>Use his service ID number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format that must be used for CDS RXs? (2745 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 </a:t>
            </a:r>
            <a:r>
              <a:rPr lang="en-US" dirty="0" err="1" smtClean="0"/>
              <a:t>Rxs</a:t>
            </a:r>
            <a:endParaRPr lang="en-US" dirty="0" smtClean="0"/>
          </a:p>
          <a:p>
            <a:pPr lvl="1"/>
            <a:r>
              <a:rPr lang="en-US" sz="2600" dirty="0" smtClean="0"/>
              <a:t>Must be on a slip no smaller than 4 x 5 inches</a:t>
            </a:r>
          </a:p>
          <a:p>
            <a:pPr lvl="1"/>
            <a:r>
              <a:rPr lang="en-US" sz="2600" dirty="0" smtClean="0"/>
              <a:t>Must be in ink or indelible pencil</a:t>
            </a:r>
          </a:p>
          <a:p>
            <a:pPr lvl="1"/>
            <a:r>
              <a:rPr lang="en-US" sz="2600" dirty="0" smtClean="0"/>
              <a:t>Must </a:t>
            </a:r>
            <a:r>
              <a:rPr lang="en-US" sz="2600" b="1" dirty="0" smtClean="0"/>
              <a:t>clearly </a:t>
            </a:r>
            <a:r>
              <a:rPr lang="en-US" sz="2600" dirty="0" smtClean="0"/>
              <a:t>indicate who prescribed the medication</a:t>
            </a:r>
          </a:p>
          <a:p>
            <a:pPr lvl="1"/>
            <a:r>
              <a:rPr lang="en-US" sz="2600" dirty="0" smtClean="0"/>
              <a:t>May have a max of four </a:t>
            </a:r>
            <a:r>
              <a:rPr lang="en-US" sz="2600" dirty="0" err="1" smtClean="0"/>
              <a:t>rxs</a:t>
            </a:r>
            <a:r>
              <a:rPr lang="en-US" sz="2600" dirty="0" smtClean="0"/>
              <a:t> on one script</a:t>
            </a:r>
          </a:p>
          <a:p>
            <a:pPr lvl="1"/>
            <a:r>
              <a:rPr lang="en-US" sz="2600" dirty="0" smtClean="0"/>
              <a:t>There needs to be a pre-printed ‘Dispense as Written’ or DAW box</a:t>
            </a:r>
          </a:p>
          <a:p>
            <a:pPr lvl="1"/>
            <a:r>
              <a:rPr lang="en-US" sz="2600" dirty="0" smtClean="0"/>
              <a:t>Refill information must be present</a:t>
            </a:r>
          </a:p>
          <a:p>
            <a:pPr lvl="1"/>
            <a:r>
              <a:rPr lang="en-US" sz="2600" dirty="0" smtClean="0"/>
              <a:t>Printed signature line with </a:t>
            </a:r>
            <a:r>
              <a:rPr lang="en-US" sz="2600" b="1" i="1" dirty="0" smtClean="0"/>
              <a:t>manually</a:t>
            </a:r>
            <a:r>
              <a:rPr lang="en-US" sz="2600" i="1" dirty="0" smtClean="0"/>
              <a:t> </a:t>
            </a:r>
            <a:r>
              <a:rPr lang="en-US" sz="2600" dirty="0" smtClean="0"/>
              <a:t>signed by prescriber</a:t>
            </a:r>
            <a:endParaRPr lang="en-US" sz="26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it is an oral prescription?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for CIIs (well not here at least)</a:t>
            </a:r>
          </a:p>
          <a:p>
            <a:r>
              <a:rPr lang="en-US" dirty="0" smtClean="0"/>
              <a:t>Must be communicated to the </a:t>
            </a:r>
            <a:r>
              <a:rPr lang="en-US" i="1" dirty="0" smtClean="0"/>
              <a:t>pharmacist</a:t>
            </a:r>
            <a:r>
              <a:rPr lang="en-US" dirty="0" smtClean="0"/>
              <a:t> by an agent or employees of the </a:t>
            </a:r>
            <a:r>
              <a:rPr lang="en-US" i="1" dirty="0" smtClean="0"/>
              <a:t>prescriber.</a:t>
            </a:r>
            <a:endParaRPr lang="en-US" dirty="0" smtClean="0"/>
          </a:p>
          <a:p>
            <a:r>
              <a:rPr lang="en-US" dirty="0" smtClean="0"/>
              <a:t>Pharmacist will write the order down as soon possible</a:t>
            </a:r>
          </a:p>
          <a:p>
            <a:r>
              <a:rPr lang="en-US" dirty="0" smtClean="0"/>
              <a:t>All requirements for information of a written Rx must be present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dispense CDS prescriptions? (2745 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pharmacist at a pharmacy (not any where else)</a:t>
            </a:r>
          </a:p>
          <a:p>
            <a:r>
              <a:rPr lang="en-US" dirty="0" smtClean="0"/>
              <a:t>Physician, dentist or veterinarian</a:t>
            </a:r>
          </a:p>
          <a:p>
            <a:pPr lvl="1"/>
            <a:r>
              <a:rPr lang="en-US" dirty="0" smtClean="0"/>
              <a:t>If they do, the CDS must be procured correctly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Administering Narcotic Drugs (2745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really directed at Pharmacists</a:t>
            </a:r>
          </a:p>
          <a:p>
            <a:pPr lvl="1"/>
            <a:r>
              <a:rPr lang="en-US" dirty="0" smtClean="0"/>
              <a:t>But impacts the validity of a script</a:t>
            </a:r>
          </a:p>
          <a:p>
            <a:endParaRPr lang="en-US" dirty="0" smtClean="0"/>
          </a:p>
          <a:p>
            <a:r>
              <a:rPr lang="en-US" dirty="0" smtClean="0"/>
              <a:t>Practitioners may administer or provide directly, but may not prescribe a narcotic drug for </a:t>
            </a:r>
            <a:r>
              <a:rPr lang="en-US" dirty="0" err="1" smtClean="0"/>
              <a:t>detox</a:t>
            </a:r>
            <a:r>
              <a:rPr lang="en-US" dirty="0" smtClean="0"/>
              <a:t> or </a:t>
            </a:r>
            <a:r>
              <a:rPr lang="en-US" dirty="0" err="1" smtClean="0"/>
              <a:t>maintainance</a:t>
            </a:r>
            <a:endParaRPr lang="en-US" dirty="0" smtClean="0"/>
          </a:p>
          <a:p>
            <a:pPr lvl="1"/>
            <a:r>
              <a:rPr lang="en-US" dirty="0" smtClean="0"/>
              <a:t>Except as noted before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fax a CII? (2745 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prescription may be faxed if a written </a:t>
            </a:r>
            <a:r>
              <a:rPr lang="en-US" dirty="0" err="1" smtClean="0"/>
              <a:t>rx</a:t>
            </a:r>
            <a:r>
              <a:rPr lang="en-US" dirty="0" smtClean="0"/>
              <a:t> is turned in for the fax.  However</a:t>
            </a:r>
          </a:p>
          <a:p>
            <a:pPr lvl="1"/>
            <a:r>
              <a:rPr lang="en-US" dirty="0" smtClean="0"/>
              <a:t>If the patient is in a </a:t>
            </a:r>
            <a:r>
              <a:rPr lang="en-US" i="1" dirty="0" smtClean="0"/>
              <a:t>long term care facility</a:t>
            </a:r>
            <a:r>
              <a:rPr lang="en-US" dirty="0" smtClean="0"/>
              <a:t>, the fax serves as the original</a:t>
            </a:r>
          </a:p>
          <a:p>
            <a:pPr lvl="1"/>
            <a:r>
              <a:rPr lang="en-US" dirty="0" smtClean="0"/>
              <a:t>If the medication will be compounded and administered directly to the patient by the prescriber</a:t>
            </a:r>
          </a:p>
          <a:p>
            <a:pPr lvl="1"/>
            <a:r>
              <a:rPr lang="en-US" dirty="0" smtClean="0"/>
              <a:t>If the patient is in </a:t>
            </a:r>
            <a:r>
              <a:rPr lang="en-US" b="1" i="1" dirty="0" smtClean="0"/>
              <a:t>hospice</a:t>
            </a:r>
            <a:r>
              <a:rPr lang="en-US" dirty="0" smtClean="0"/>
              <a:t>, the pharmacist must right on the fax that the patient is a ‘hospice patient’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phone in a CII?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Yes, if it is an emergency and meets the following</a:t>
            </a:r>
          </a:p>
          <a:p>
            <a:pPr lvl="1"/>
            <a:r>
              <a:rPr lang="en-US" dirty="0" smtClean="0"/>
              <a:t>Quaintly is limited to the emergency period</a:t>
            </a:r>
          </a:p>
          <a:p>
            <a:pPr lvl="1"/>
            <a:r>
              <a:rPr lang="en-US" dirty="0" smtClean="0"/>
              <a:t>Is immediately reduced to writing</a:t>
            </a:r>
          </a:p>
          <a:p>
            <a:pPr lvl="1"/>
            <a:r>
              <a:rPr lang="en-US" dirty="0" smtClean="0"/>
              <a:t>Physician ID is verified (to best of ability)</a:t>
            </a:r>
          </a:p>
          <a:p>
            <a:pPr lvl="1"/>
            <a:r>
              <a:rPr lang="en-US" dirty="0" smtClean="0"/>
              <a:t>Within 7 days, the physician must provide a written Rx for the emergency</a:t>
            </a:r>
          </a:p>
          <a:p>
            <a:pPr lvl="2"/>
            <a:r>
              <a:rPr lang="en-US" dirty="0" smtClean="0"/>
              <a:t>If not received by the pharmacist, DEA must be notified</a:t>
            </a:r>
          </a:p>
          <a:p>
            <a:pPr lvl="2"/>
            <a:r>
              <a:rPr lang="en-US" dirty="0" smtClean="0"/>
              <a:t>Pharmacist will attach written </a:t>
            </a:r>
            <a:r>
              <a:rPr lang="en-US" dirty="0" err="1" smtClean="0"/>
              <a:t>rx</a:t>
            </a:r>
            <a:r>
              <a:rPr lang="en-US" dirty="0" smtClean="0"/>
              <a:t> to oral/written </a:t>
            </a:r>
            <a:r>
              <a:rPr lang="en-US" dirty="0" err="1" smtClean="0"/>
              <a:t>rx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Prescribing of CIIs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later</a:t>
            </a:r>
          </a:p>
          <a:p>
            <a:endParaRPr lang="en-US" dirty="0" smtClean="0"/>
          </a:p>
          <a:p>
            <a:r>
              <a:rPr lang="en-US" dirty="0" smtClean="0"/>
              <a:t>Being implemented by the DEA, board just says ‘whatever they say, we are cool with.’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maximum day supply for a CII?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Um, no, but, well sort of</a:t>
            </a:r>
          </a:p>
          <a:p>
            <a:pPr lvl="1"/>
            <a:r>
              <a:rPr lang="en-US" dirty="0" smtClean="0"/>
              <a:t>Generally recognized as 90 days</a:t>
            </a:r>
          </a:p>
          <a:p>
            <a:pPr lvl="2"/>
            <a:r>
              <a:rPr lang="en-US" dirty="0" smtClean="0"/>
              <a:t>Fed CSA does not have a limit</a:t>
            </a:r>
          </a:p>
          <a:p>
            <a:endParaRPr lang="en-US" dirty="0" smtClean="0"/>
          </a:p>
          <a:p>
            <a:r>
              <a:rPr lang="en-US" dirty="0" smtClean="0"/>
              <a:t>In LA, a practitioner may write 3 </a:t>
            </a:r>
            <a:r>
              <a:rPr lang="en-US" dirty="0" err="1" smtClean="0"/>
              <a:t>rxs</a:t>
            </a:r>
            <a:r>
              <a:rPr lang="en-US" dirty="0" smtClean="0"/>
              <a:t> for a total of 90 days</a:t>
            </a:r>
          </a:p>
          <a:p>
            <a:pPr lvl="1"/>
            <a:r>
              <a:rPr lang="en-US" sz="2600" dirty="0" smtClean="0"/>
              <a:t>Must all be dated with the correct written date</a:t>
            </a:r>
          </a:p>
          <a:p>
            <a:pPr lvl="1"/>
            <a:r>
              <a:rPr lang="en-US" sz="2600" dirty="0" smtClean="0"/>
              <a:t>Two of them must have do not fill before dates</a:t>
            </a:r>
          </a:p>
          <a:p>
            <a:r>
              <a:rPr lang="en-US" dirty="0" smtClean="0"/>
              <a:t>All CII scripts die after 6 months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 (2701)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Prescription or Prescription Drug Order</a:t>
            </a:r>
          </a:p>
          <a:p>
            <a:pPr lvl="1"/>
            <a:r>
              <a:rPr lang="en-US"/>
              <a:t>Must be </a:t>
            </a:r>
            <a:r>
              <a:rPr lang="en-US" i="1"/>
              <a:t>patient specific</a:t>
            </a:r>
            <a:r>
              <a:rPr lang="en-US"/>
              <a:t>.</a:t>
            </a:r>
          </a:p>
          <a:p>
            <a:pPr lvl="1"/>
            <a:endParaRPr lang="en-US"/>
          </a:p>
          <a:p>
            <a:r>
              <a:rPr lang="en-US"/>
              <a:t>Sales Representatives or Professional Medical Representatives</a:t>
            </a:r>
          </a:p>
          <a:p>
            <a:pPr lvl="1"/>
            <a:r>
              <a:rPr lang="en-US"/>
              <a:t>Employed by a manufacturer to transfer CDSs to other CDS registrants.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I refill a CII?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</a:t>
            </a:r>
          </a:p>
          <a:p>
            <a:endParaRPr lang="en-US" dirty="0" smtClean="0"/>
          </a:p>
          <a:p>
            <a:r>
              <a:rPr lang="en-US" dirty="0" smtClean="0"/>
              <a:t>You may partial fill them (More on this later)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C-III – CV be provided to a pharmacy? (2745 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</a:t>
            </a:r>
          </a:p>
          <a:p>
            <a:r>
              <a:rPr lang="en-US" dirty="0" smtClean="0"/>
              <a:t>Phone</a:t>
            </a:r>
          </a:p>
          <a:p>
            <a:pPr lvl="1"/>
            <a:r>
              <a:rPr lang="en-US" sz="2600" dirty="0" smtClean="0"/>
              <a:t>Must be communicated to a </a:t>
            </a:r>
            <a:r>
              <a:rPr lang="en-US" sz="2600" i="1" dirty="0" smtClean="0"/>
              <a:t>pharmacist</a:t>
            </a:r>
            <a:endParaRPr lang="en-US" sz="2600" dirty="0" smtClean="0"/>
          </a:p>
          <a:p>
            <a:r>
              <a:rPr lang="en-US" dirty="0" smtClean="0"/>
              <a:t>Fax	</a:t>
            </a:r>
          </a:p>
          <a:p>
            <a:pPr lvl="1"/>
            <a:r>
              <a:rPr lang="en-US" sz="2600" dirty="0" smtClean="0"/>
              <a:t>As long as the fax is of the completed written prescription</a:t>
            </a:r>
          </a:p>
          <a:p>
            <a:pPr lvl="1"/>
            <a:r>
              <a:rPr lang="en-US" sz="2600" dirty="0" smtClean="0"/>
              <a:t>Must originate from practitioner’s office</a:t>
            </a:r>
          </a:p>
          <a:p>
            <a:pPr lvl="1"/>
            <a:r>
              <a:rPr lang="en-US" sz="2600" dirty="0" smtClean="0"/>
              <a:t>Counts as an original</a:t>
            </a:r>
          </a:p>
          <a:p>
            <a:r>
              <a:rPr lang="en-US" dirty="0" smtClean="0"/>
              <a:t>Electronic</a:t>
            </a:r>
          </a:p>
          <a:p>
            <a:pPr lvl="1"/>
            <a:r>
              <a:rPr lang="en-US" sz="2600" dirty="0" smtClean="0"/>
              <a:t>Once DEA provides and implements rule set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a CIII – CV be refilled?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For up to a total of 6 fills (5 refills)</a:t>
            </a:r>
          </a:p>
          <a:p>
            <a:pPr lvl="2"/>
            <a:r>
              <a:rPr lang="en-US" dirty="0" smtClean="0"/>
              <a:t>DEA has clarified ‘partial fills’ don’t count</a:t>
            </a:r>
          </a:p>
          <a:p>
            <a:pPr lvl="1"/>
            <a:r>
              <a:rPr lang="en-US" dirty="0" smtClean="0"/>
              <a:t>No longer than 6 months after original date</a:t>
            </a:r>
          </a:p>
          <a:p>
            <a:pPr lvl="2"/>
            <a:r>
              <a:rPr lang="en-US" dirty="0" smtClean="0"/>
              <a:t>Prescriber can put other limits.</a:t>
            </a:r>
          </a:p>
          <a:p>
            <a:pPr lvl="1"/>
            <a:r>
              <a:rPr lang="en-US" dirty="0" smtClean="0"/>
              <a:t>If no refills noted, then 0 refills authorized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there special rules for faxed in CDSs? (2747)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Fax must be located in pharmacy</a:t>
            </a:r>
          </a:p>
          <a:p>
            <a:pPr lvl="1"/>
            <a:r>
              <a:rPr lang="en-US" dirty="0" smtClean="0"/>
              <a:t>Must be on non-fading paper with non-fading ink</a:t>
            </a:r>
          </a:p>
          <a:p>
            <a:pPr lvl="1"/>
            <a:r>
              <a:rPr lang="en-US" dirty="0" smtClean="0"/>
              <a:t>ID of prescriber must be clear on fax</a:t>
            </a: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a pharmacist alter a CII?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Pharmacist may record on RX</a:t>
            </a:r>
          </a:p>
          <a:p>
            <a:pPr lvl="1"/>
            <a:r>
              <a:rPr lang="en-US" dirty="0" smtClean="0"/>
              <a:t>Patient’s address</a:t>
            </a:r>
          </a:p>
          <a:p>
            <a:pPr lvl="1"/>
            <a:r>
              <a:rPr lang="en-US" dirty="0" smtClean="0"/>
              <a:t>Drug strength</a:t>
            </a:r>
          </a:p>
          <a:p>
            <a:pPr lvl="1"/>
            <a:r>
              <a:rPr lang="en-US" dirty="0" smtClean="0"/>
              <a:t>Quantity prescribed and directions for use</a:t>
            </a:r>
          </a:p>
          <a:p>
            <a:r>
              <a:rPr lang="en-US" dirty="0" smtClean="0"/>
              <a:t>Pharmacist may add (without prescriber)</a:t>
            </a:r>
          </a:p>
          <a:p>
            <a:pPr lvl="1"/>
            <a:r>
              <a:rPr lang="en-US" dirty="0" smtClean="0"/>
              <a:t>Patient’s address</a:t>
            </a:r>
          </a:p>
          <a:p>
            <a:pPr lvl="1"/>
            <a:r>
              <a:rPr lang="en-US" dirty="0" smtClean="0"/>
              <a:t>Drug Dosage form</a:t>
            </a:r>
          </a:p>
          <a:p>
            <a:pPr lvl="1"/>
            <a:r>
              <a:rPr lang="en-US" dirty="0" smtClean="0"/>
              <a:t>Prescriber’s DEA registration number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a pharmacist alter a CII?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pharmacist may NEVER add/record</a:t>
            </a:r>
          </a:p>
          <a:p>
            <a:pPr lvl="1"/>
            <a:r>
              <a:rPr lang="en-US" dirty="0" smtClean="0"/>
              <a:t>Patient’s name</a:t>
            </a:r>
          </a:p>
          <a:p>
            <a:pPr lvl="1"/>
            <a:r>
              <a:rPr lang="en-US" dirty="0" smtClean="0"/>
              <a:t>Date of issue</a:t>
            </a:r>
          </a:p>
          <a:p>
            <a:pPr lvl="1"/>
            <a:r>
              <a:rPr lang="en-US" dirty="0" smtClean="0"/>
              <a:t>Drug name (generic replacement ok)</a:t>
            </a:r>
          </a:p>
          <a:p>
            <a:pPr lvl="1"/>
            <a:r>
              <a:rPr lang="en-US" dirty="0" smtClean="0"/>
              <a:t>Prescriber Signature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a partial fill of a CII ok?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Partial fills are ok when</a:t>
            </a:r>
          </a:p>
          <a:p>
            <a:pPr lvl="1"/>
            <a:r>
              <a:rPr lang="en-US" dirty="0" smtClean="0"/>
              <a:t>Normal patients pick up </a:t>
            </a:r>
            <a:r>
              <a:rPr lang="en-US" b="1" dirty="0" smtClean="0"/>
              <a:t>all</a:t>
            </a:r>
            <a:r>
              <a:rPr lang="en-US" dirty="0" smtClean="0"/>
              <a:t> of the medication with 72 hours of initial fill</a:t>
            </a:r>
          </a:p>
          <a:p>
            <a:pPr lvl="2"/>
            <a:r>
              <a:rPr lang="en-US" dirty="0" smtClean="0"/>
              <a:t>Or lose remainder</a:t>
            </a:r>
          </a:p>
          <a:p>
            <a:pPr lvl="1"/>
            <a:r>
              <a:rPr lang="en-US" dirty="0" smtClean="0"/>
              <a:t>Long-term care facility patient or ‘terminally ill’ patients. </a:t>
            </a:r>
          </a:p>
          <a:p>
            <a:pPr lvl="2"/>
            <a:r>
              <a:rPr lang="en-US" dirty="0" smtClean="0"/>
              <a:t>Notation must be on script</a:t>
            </a:r>
          </a:p>
          <a:p>
            <a:pPr lvl="2"/>
            <a:r>
              <a:rPr lang="en-US" dirty="0" smtClean="0"/>
              <a:t>Must fill entire amount within 60 days</a:t>
            </a:r>
          </a:p>
          <a:p>
            <a:pPr lvl="2"/>
            <a:r>
              <a:rPr lang="en-US" dirty="0" smtClean="0"/>
              <a:t>Can not dispense more than what was written for</a:t>
            </a:r>
          </a:p>
          <a:p>
            <a:pPr lvl="2"/>
            <a:r>
              <a:rPr lang="en-US" dirty="0" smtClean="0"/>
              <a:t>Each partial fill must be noted on the original script</a:t>
            </a: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all records of CII partial fills have to be written?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No, they may be kept by computer if</a:t>
            </a:r>
          </a:p>
          <a:p>
            <a:pPr lvl="1"/>
            <a:r>
              <a:rPr lang="en-US" dirty="0" smtClean="0"/>
              <a:t>If the computer can keep all required information and is </a:t>
            </a:r>
            <a:r>
              <a:rPr lang="en-US" dirty="0" err="1" smtClean="0"/>
              <a:t>queryable</a:t>
            </a:r>
            <a:endParaRPr lang="en-US" dirty="0" smtClean="0"/>
          </a:p>
          <a:p>
            <a:pPr lvl="1"/>
            <a:r>
              <a:rPr lang="en-US" dirty="0" smtClean="0"/>
              <a:t>If computer under goes </a:t>
            </a:r>
            <a:r>
              <a:rPr lang="en-US" dirty="0" err="1" smtClean="0"/>
              <a:t>realtime</a:t>
            </a:r>
            <a:r>
              <a:rPr lang="en-US" dirty="0" smtClean="0"/>
              <a:t> updates</a:t>
            </a:r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information must be on a dispensed CII label?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Name, address, and telephone of pharmacy</a:t>
            </a:r>
          </a:p>
          <a:p>
            <a:r>
              <a:rPr lang="en-US" sz="3000" dirty="0" smtClean="0"/>
              <a:t>Prescription number</a:t>
            </a:r>
          </a:p>
          <a:p>
            <a:r>
              <a:rPr lang="en-US" sz="3000" dirty="0" smtClean="0"/>
              <a:t>Date of dispensing</a:t>
            </a:r>
          </a:p>
          <a:p>
            <a:r>
              <a:rPr lang="en-US" sz="3000" dirty="0" smtClean="0"/>
              <a:t>Prescribing practitioner’s name</a:t>
            </a:r>
          </a:p>
          <a:p>
            <a:r>
              <a:rPr lang="en-US" sz="3000" dirty="0" smtClean="0"/>
              <a:t>Patient’s name</a:t>
            </a:r>
          </a:p>
          <a:p>
            <a:r>
              <a:rPr lang="en-US" sz="3000" dirty="0" smtClean="0"/>
              <a:t>Drug name and strength</a:t>
            </a:r>
          </a:p>
          <a:p>
            <a:r>
              <a:rPr lang="en-US" sz="3000" dirty="0" smtClean="0"/>
              <a:t>Directions for use</a:t>
            </a:r>
          </a:p>
          <a:p>
            <a:r>
              <a:rPr lang="en-US" sz="3000" dirty="0" smtClean="0"/>
              <a:t>Pharmacist’s name or initials</a:t>
            </a:r>
          </a:p>
          <a:p>
            <a:r>
              <a:rPr lang="en-US" sz="3000" dirty="0" smtClean="0"/>
              <a:t>Federal warning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6433066" y="4234934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also apply to CIII - CV</a:t>
            </a: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I have to cancel a CII prescription?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On the front of the RX ‘deface’ the script</a:t>
            </a:r>
          </a:p>
          <a:p>
            <a:pPr lvl="1"/>
            <a:r>
              <a:rPr lang="en-US" dirty="0" smtClean="0"/>
              <a:t>Place name or initials on the front of RX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schedule? (2703)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section is verbatim from the LA CSA and the US CSA</a:t>
            </a:r>
          </a:p>
          <a:p>
            <a:pPr lvl="1"/>
            <a:r>
              <a:rPr lang="en-US"/>
              <a:t>Defines what makes a substance get scheduled</a:t>
            </a:r>
          </a:p>
          <a:p>
            <a:pPr lvl="1"/>
            <a:r>
              <a:rPr lang="en-US"/>
              <a:t>Defines what schedule a substance will fall into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do I document a CII if a central fill pharmacy fills it? (2745)</a:t>
            </a:r>
            <a:endParaRPr lang="en-US" sz="4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346075"/>
          </a:xfrm>
        </p:spPr>
        <p:txBody>
          <a:bodyPr/>
          <a:lstStyle/>
          <a:p>
            <a:r>
              <a:rPr lang="en-US" sz="2000" b="0" dirty="0" smtClean="0"/>
              <a:t>Prescription info may be sent electronically to the central fill </a:t>
            </a:r>
            <a:r>
              <a:rPr lang="en-US" sz="2000" b="0" dirty="0" smtClean="0"/>
              <a:t>pharmacy</a:t>
            </a:r>
            <a:endParaRPr lang="en-US" sz="2000" b="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Pharmacy must</a:t>
            </a:r>
          </a:p>
          <a:p>
            <a:pPr lvl="1"/>
            <a:r>
              <a:rPr lang="en-US" dirty="0" smtClean="0"/>
              <a:t>Write CENTRAL FILL on the Rx</a:t>
            </a:r>
          </a:p>
          <a:p>
            <a:pPr lvl="1"/>
            <a:r>
              <a:rPr lang="en-US" dirty="0" smtClean="0"/>
              <a:t>Record Name, address, and DEA number of the pharmacy. Date of transmittal</a:t>
            </a:r>
          </a:p>
          <a:p>
            <a:pPr lvl="1"/>
            <a:r>
              <a:rPr lang="en-US" dirty="0" smtClean="0"/>
              <a:t>Maintain original for at least 2 years</a:t>
            </a:r>
          </a:p>
          <a:p>
            <a:pPr lvl="1"/>
            <a:r>
              <a:rPr lang="en-US" dirty="0" smtClean="0"/>
              <a:t>Document receiving the filled Rx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Central Pharmacy must</a:t>
            </a:r>
          </a:p>
          <a:p>
            <a:pPr lvl="1"/>
            <a:r>
              <a:rPr lang="en-US" dirty="0" smtClean="0"/>
              <a:t>Keep copy of Rx (electronic or whatever)</a:t>
            </a:r>
          </a:p>
          <a:p>
            <a:pPr lvl="1"/>
            <a:r>
              <a:rPr lang="en-US" dirty="0" smtClean="0"/>
              <a:t>Keep record of date received, pharmacist dispensed, and date dispensed</a:t>
            </a:r>
          </a:p>
          <a:p>
            <a:pPr lvl="1"/>
            <a:r>
              <a:rPr lang="en-US" dirty="0" smtClean="0"/>
              <a:t>Keep date delivered and how sent.</a:t>
            </a: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document refills for a CIII – CV (2745)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</a:t>
            </a:r>
          </a:p>
          <a:p>
            <a:pPr lvl="1"/>
            <a:r>
              <a:rPr lang="en-US" dirty="0" smtClean="0"/>
              <a:t>If you don’t have a computer</a:t>
            </a:r>
          </a:p>
          <a:p>
            <a:pPr lvl="2"/>
            <a:r>
              <a:rPr lang="en-US" dirty="0" smtClean="0"/>
              <a:t>You must write each refill on the back of the original Rx</a:t>
            </a:r>
          </a:p>
          <a:p>
            <a:pPr lvl="1"/>
            <a:r>
              <a:rPr lang="en-US" dirty="0" smtClean="0"/>
              <a:t>If you do have a computer</a:t>
            </a:r>
          </a:p>
          <a:p>
            <a:pPr lvl="2"/>
            <a:r>
              <a:rPr lang="en-US" dirty="0" smtClean="0"/>
              <a:t>You must be able to query the computer for refills</a:t>
            </a:r>
          </a:p>
          <a:p>
            <a:pPr lvl="1"/>
            <a:r>
              <a:rPr lang="en-US" dirty="0" smtClean="0"/>
              <a:t>The pharmacy must print out all control refills daily</a:t>
            </a:r>
          </a:p>
          <a:p>
            <a:pPr lvl="2"/>
            <a:r>
              <a:rPr lang="en-US" dirty="0" smtClean="0"/>
              <a:t>And have all pharmacists sign it</a:t>
            </a:r>
          </a:p>
          <a:p>
            <a:pPr lvl="2"/>
            <a:r>
              <a:rPr lang="en-US" dirty="0" smtClean="0"/>
              <a:t>If not, they must keep a log book and log EACH CDS dispensed</a:t>
            </a:r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Are there any special requirements for institutionalized patients (2745)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May not dispense more than a 34 day supply or 100 dosage units (whichever is less)</a:t>
            </a:r>
          </a:p>
          <a:p>
            <a:pPr lvl="1"/>
            <a:r>
              <a:rPr lang="en-US" dirty="0" smtClean="0"/>
              <a:t>End user can not possess medication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CIII – CV prescriptions have to be cancelled? (2745)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 and no</a:t>
            </a:r>
          </a:p>
          <a:p>
            <a:pPr lvl="1"/>
            <a:r>
              <a:rPr lang="en-US" dirty="0" smtClean="0"/>
              <a:t>No they don’t need to have a line drawn through them</a:t>
            </a:r>
          </a:p>
          <a:p>
            <a:pPr lvl="1"/>
            <a:r>
              <a:rPr lang="en-US" dirty="0" smtClean="0"/>
              <a:t>Yes they MUST have the dispensing pharmacist’s name or initial</a:t>
            </a:r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a CIII-CV be transferred? (2745)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346075"/>
          </a:xfrm>
        </p:spPr>
        <p:txBody>
          <a:bodyPr/>
          <a:lstStyle/>
          <a:p>
            <a:r>
              <a:rPr lang="en-US" b="0" dirty="0" smtClean="0"/>
              <a:t>Yes, one time and the following must be documented</a:t>
            </a:r>
            <a:endParaRPr lang="en-US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Transferring pharmacist must record</a:t>
            </a:r>
          </a:p>
          <a:p>
            <a:pPr lvl="1"/>
            <a:r>
              <a:rPr lang="en-US" dirty="0" smtClean="0"/>
              <a:t>Invalidation of script</a:t>
            </a:r>
          </a:p>
          <a:p>
            <a:pPr lvl="1"/>
            <a:r>
              <a:rPr lang="en-US" dirty="0" smtClean="0"/>
              <a:t>On the back of the script, name, address DEA number of other pharmacy.  Name of pharmacist</a:t>
            </a:r>
          </a:p>
          <a:p>
            <a:pPr lvl="1"/>
            <a:r>
              <a:rPr lang="en-US" dirty="0" smtClean="0"/>
              <a:t>Date of transfer, name of pharmacist giving transfer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Receiving pharmacist must record</a:t>
            </a:r>
          </a:p>
          <a:p>
            <a:pPr lvl="1"/>
            <a:r>
              <a:rPr lang="en-US" sz="1800" dirty="0" smtClean="0"/>
              <a:t>That RX was a transfer</a:t>
            </a:r>
          </a:p>
          <a:p>
            <a:pPr lvl="1"/>
            <a:r>
              <a:rPr lang="en-US" sz="1800" dirty="0" smtClean="0"/>
              <a:t>All information required to fill </a:t>
            </a:r>
            <a:r>
              <a:rPr lang="en-US" sz="1800" dirty="0" err="1" smtClean="0"/>
              <a:t>rx</a:t>
            </a:r>
            <a:r>
              <a:rPr lang="en-US" sz="1800" dirty="0" smtClean="0"/>
              <a:t> (Drug name etc)</a:t>
            </a:r>
          </a:p>
          <a:p>
            <a:pPr lvl="1"/>
            <a:r>
              <a:rPr lang="en-US" sz="1800" dirty="0" smtClean="0"/>
              <a:t>Name, address, telephone, DEA number of other pharmacy</a:t>
            </a:r>
          </a:p>
          <a:p>
            <a:pPr lvl="1"/>
            <a:r>
              <a:rPr lang="en-US" sz="1800" dirty="0" smtClean="0"/>
              <a:t>Date of original RX</a:t>
            </a:r>
          </a:p>
          <a:p>
            <a:pPr lvl="1"/>
            <a:r>
              <a:rPr lang="en-US" sz="1800" dirty="0" smtClean="0"/>
              <a:t>Original number of refills and number left</a:t>
            </a:r>
          </a:p>
          <a:p>
            <a:pPr lvl="1"/>
            <a:r>
              <a:rPr lang="en-US" sz="1800" dirty="0" smtClean="0"/>
              <a:t>Date of original fill</a:t>
            </a:r>
          </a:p>
          <a:p>
            <a:pPr lvl="1"/>
            <a:r>
              <a:rPr lang="en-US" sz="1800" dirty="0" smtClean="0"/>
              <a:t>Names of pharmacist transferring RX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56388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pharmacies must maintain script for at least two years </a:t>
            </a:r>
            <a:r>
              <a:rPr lang="en-US" b="1" dirty="0" smtClean="0"/>
              <a:t>after last</a:t>
            </a:r>
            <a:r>
              <a:rPr lang="en-US" dirty="0" smtClean="0"/>
              <a:t> refill</a:t>
            </a:r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Can a pharmacist dispense a CDS without a prescription? (2745)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Certain C-Vs are available for OTC dispensing</a:t>
            </a:r>
          </a:p>
          <a:p>
            <a:pPr lvl="1"/>
            <a:r>
              <a:rPr lang="en-US" dirty="0" smtClean="0"/>
              <a:t>Can only be sold by a pharmacist</a:t>
            </a:r>
          </a:p>
          <a:p>
            <a:pPr lvl="1"/>
            <a:r>
              <a:rPr lang="en-US" dirty="0" smtClean="0"/>
              <a:t>Must be recorded in a bound record book that includes</a:t>
            </a:r>
          </a:p>
          <a:p>
            <a:pPr lvl="2"/>
            <a:r>
              <a:rPr lang="en-US" dirty="0" smtClean="0"/>
              <a:t>Name and address of purchaser</a:t>
            </a:r>
          </a:p>
          <a:p>
            <a:pPr lvl="2"/>
            <a:r>
              <a:rPr lang="en-US" dirty="0" smtClean="0"/>
              <a:t>Quantity and name of CDS</a:t>
            </a:r>
          </a:p>
          <a:p>
            <a:pPr lvl="2"/>
            <a:r>
              <a:rPr lang="en-US" dirty="0" smtClean="0"/>
              <a:t>Date of purchase</a:t>
            </a:r>
          </a:p>
          <a:p>
            <a:pPr lvl="2"/>
            <a:r>
              <a:rPr lang="en-US" dirty="0" smtClean="0"/>
              <a:t>Name ore initials of pharmacist</a:t>
            </a:r>
          </a:p>
          <a:p>
            <a:pPr lvl="1"/>
            <a:r>
              <a:rPr lang="en-US" dirty="0" smtClean="0"/>
              <a:t>Central fill pharmacies may not do this</a:t>
            </a:r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What are the responsibilities of a pharmacist when dealing with CDSs? (2745)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Responsibility</a:t>
            </a:r>
          </a:p>
          <a:p>
            <a:pPr lvl="1"/>
            <a:r>
              <a:rPr lang="en-US" dirty="0" smtClean="0"/>
              <a:t>Drug diversion</a:t>
            </a:r>
          </a:p>
          <a:p>
            <a:pPr lvl="1"/>
            <a:r>
              <a:rPr lang="en-US" dirty="0" smtClean="0"/>
              <a:t>Possession</a:t>
            </a:r>
          </a:p>
          <a:p>
            <a:pPr lvl="2"/>
            <a:r>
              <a:rPr lang="en-US" dirty="0" smtClean="0"/>
              <a:t>Any deviation in CDSs will be blamed on the PIC, owner, and/or other parties</a:t>
            </a:r>
          </a:p>
          <a:p>
            <a:r>
              <a:rPr lang="en-US" dirty="0" smtClean="0"/>
              <a:t>Corresponding Responsibility</a:t>
            </a:r>
          </a:p>
          <a:p>
            <a:pPr lvl="1"/>
            <a:r>
              <a:rPr lang="en-US" dirty="0" smtClean="0"/>
              <a:t>Medical purpose</a:t>
            </a:r>
          </a:p>
          <a:p>
            <a:pPr lvl="1"/>
            <a:r>
              <a:rPr lang="en-US" dirty="0" smtClean="0"/>
              <a:t>Authenticity</a:t>
            </a:r>
          </a:p>
          <a:p>
            <a:pPr lvl="2"/>
            <a:r>
              <a:rPr lang="en-US" dirty="0" smtClean="0"/>
              <a:t>Forged prescriptions</a:t>
            </a:r>
          </a:p>
          <a:p>
            <a:pPr lvl="2"/>
            <a:r>
              <a:rPr lang="en-US" dirty="0" smtClean="0"/>
              <a:t>Altered prescriptions</a:t>
            </a:r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dispose of a CDS? (2749)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Complete a DEA 41 and submit it to the Special Agent in Charge in his area</a:t>
            </a:r>
          </a:p>
          <a:p>
            <a:endParaRPr lang="en-US" dirty="0" smtClean="0"/>
          </a:p>
          <a:p>
            <a:r>
              <a:rPr lang="en-US" sz="2800" dirty="0" smtClean="0"/>
              <a:t>Special agent in Charge will advise to do one of four things</a:t>
            </a:r>
          </a:p>
          <a:p>
            <a:pPr lvl="1"/>
            <a:r>
              <a:rPr lang="en-US" sz="2400" dirty="0" smtClean="0"/>
              <a:t>Transfer to a licensed person for disposal</a:t>
            </a:r>
          </a:p>
          <a:p>
            <a:pPr lvl="1"/>
            <a:r>
              <a:rPr lang="en-US" sz="2400" dirty="0" smtClean="0"/>
              <a:t>Deliver to a DEA agent or to a DEA office</a:t>
            </a:r>
          </a:p>
          <a:p>
            <a:pPr lvl="1"/>
            <a:r>
              <a:rPr lang="en-US" sz="2400" dirty="0" smtClean="0"/>
              <a:t>Destruct the CDS in the presence of an agent </a:t>
            </a:r>
          </a:p>
          <a:p>
            <a:pPr lvl="1"/>
            <a:r>
              <a:rPr lang="en-US" sz="2400" dirty="0" smtClean="0"/>
              <a:t>Whatever the DEA agent says</a:t>
            </a:r>
          </a:p>
          <a:p>
            <a:r>
              <a:rPr lang="en-US" sz="2800" dirty="0" smtClean="0"/>
              <a:t>If disposal occurs regularly, the agent may issue an umbrella approval.</a:t>
            </a:r>
            <a:endParaRPr lang="en-US" sz="2800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I loan some CDSs to another pharmacy (2751)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If CII a DEA 222 must be filled out with you as the distributor</a:t>
            </a:r>
          </a:p>
          <a:p>
            <a:pPr lvl="1"/>
            <a:r>
              <a:rPr lang="en-US" dirty="0" smtClean="0"/>
              <a:t>Remember the five percent clause</a:t>
            </a:r>
          </a:p>
          <a:p>
            <a:pPr lvl="1"/>
            <a:r>
              <a:rPr lang="en-US" dirty="0" smtClean="0"/>
              <a:t>CIII – CV can be done without a DEA 222</a:t>
            </a:r>
          </a:p>
          <a:p>
            <a:pPr lvl="2"/>
            <a:r>
              <a:rPr lang="en-US" dirty="0" smtClean="0"/>
              <a:t>Some record of transfer should be kept</a:t>
            </a:r>
          </a:p>
          <a:p>
            <a:pPr lvl="2"/>
            <a:r>
              <a:rPr lang="en-US" dirty="0" smtClean="0"/>
              <a:t>All controls must be accounted for</a:t>
            </a:r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What actions can the board take to enforce the CDSs rules? (2753 – 2757)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Inspections</a:t>
            </a:r>
          </a:p>
          <a:p>
            <a:endParaRPr lang="en-US" dirty="0" smtClean="0"/>
          </a:p>
          <a:p>
            <a:r>
              <a:rPr lang="en-US" dirty="0" smtClean="0"/>
              <a:t>Seizures</a:t>
            </a:r>
          </a:p>
          <a:p>
            <a:endParaRPr lang="en-US" dirty="0" smtClean="0"/>
          </a:p>
          <a:p>
            <a:r>
              <a:rPr lang="en-US" dirty="0" smtClean="0"/>
              <a:t>Hearings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words mean inside the scheduling (2703)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‘Stimulant effect’</a:t>
            </a:r>
          </a:p>
          <a:p>
            <a:pPr lvl="1"/>
            <a:r>
              <a:rPr lang="en-US" dirty="0"/>
              <a:t>Extended wakefulness, Elation, Alleviation of fatigue, irritability, flight of ideas, </a:t>
            </a:r>
            <a:r>
              <a:rPr lang="en-US" b="1" i="1" dirty="0" smtClean="0"/>
              <a:t>loquacity</a:t>
            </a:r>
          </a:p>
          <a:p>
            <a:r>
              <a:rPr lang="en-US" dirty="0" smtClean="0"/>
              <a:t>‘Depressant effect’</a:t>
            </a:r>
          </a:p>
          <a:p>
            <a:pPr lvl="1"/>
            <a:r>
              <a:rPr lang="en-US" dirty="0" smtClean="0"/>
              <a:t>Calming Effect, sedation, mood depression, increase pain threshold, disorientation</a:t>
            </a:r>
          </a:p>
          <a:p>
            <a:r>
              <a:rPr lang="en-US" dirty="0" smtClean="0"/>
              <a:t>‘Habit-Forming’</a:t>
            </a:r>
          </a:p>
          <a:p>
            <a:pPr lvl="1"/>
            <a:r>
              <a:rPr lang="en-US" dirty="0" smtClean="0"/>
              <a:t>Compulsive use, Chronic brain syndrome, </a:t>
            </a:r>
            <a:r>
              <a:rPr lang="en-US" dirty="0" err="1" smtClean="0"/>
              <a:t>personailty</a:t>
            </a:r>
            <a:r>
              <a:rPr lang="en-US" dirty="0" smtClean="0"/>
              <a:t> changes, dependence</a:t>
            </a:r>
          </a:p>
          <a:p>
            <a:endParaRPr lang="en-US" b="1" i="1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words mean inside the scheduling (2703)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‘Hallucinogenic effect’ – Alteration of</a:t>
            </a:r>
          </a:p>
          <a:p>
            <a:pPr lvl="1"/>
            <a:r>
              <a:rPr lang="en-US" dirty="0" smtClean="0"/>
              <a:t>Orientation in time or place, motor coordination, ideation (flight of ideas)</a:t>
            </a:r>
          </a:p>
          <a:p>
            <a:r>
              <a:rPr lang="en-US" dirty="0" smtClean="0"/>
              <a:t>‘Potential for abuse’</a:t>
            </a:r>
          </a:p>
          <a:p>
            <a:pPr lvl="1"/>
            <a:r>
              <a:rPr lang="en-US" dirty="0" smtClean="0"/>
              <a:t>People take a substance in amounts that may be harmful</a:t>
            </a:r>
          </a:p>
          <a:p>
            <a:pPr lvl="1"/>
            <a:r>
              <a:rPr lang="en-US" dirty="0" smtClean="0"/>
              <a:t>Diversion of the drug from proper channels</a:t>
            </a:r>
          </a:p>
          <a:p>
            <a:pPr lvl="1"/>
            <a:r>
              <a:rPr lang="en-US" dirty="0" smtClean="0"/>
              <a:t>Patients want to take it without medical advice.</a:t>
            </a:r>
          </a:p>
          <a:p>
            <a:pPr lvl="1"/>
            <a:r>
              <a:rPr lang="en-US" dirty="0" smtClean="0"/>
              <a:t>Drug contains or is related to a known CDS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3714</TotalTime>
  <Words>4088</Words>
  <Application>Microsoft Office PowerPoint</Application>
  <PresentationFormat>On-screen Show (4:3)</PresentationFormat>
  <Paragraphs>580</Paragraphs>
  <Slides>80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Default Design</vt:lpstr>
      <vt:lpstr>Chapter 27 Controlled Dangerous Substances</vt:lpstr>
      <vt:lpstr>Objectives</vt:lpstr>
      <vt:lpstr>Chapter 27</vt:lpstr>
      <vt:lpstr>Definitions (2701)</vt:lpstr>
      <vt:lpstr>Definitions (2701)</vt:lpstr>
      <vt:lpstr>Definitions (2701)</vt:lpstr>
      <vt:lpstr>What is a schedule? (2703)</vt:lpstr>
      <vt:lpstr>What words mean inside the scheduling (2703)</vt:lpstr>
      <vt:lpstr>What words mean inside the scheduling (2703)</vt:lpstr>
      <vt:lpstr>CDS Licensure (2705)</vt:lpstr>
      <vt:lpstr>CDS Licensure (2705)</vt:lpstr>
      <vt:lpstr>CDS Licensure (2705)</vt:lpstr>
      <vt:lpstr>CDS Licensure (2705)</vt:lpstr>
      <vt:lpstr>CDS Licensure (2705)</vt:lpstr>
      <vt:lpstr>I would like a license, how do I get one? (2707)</vt:lpstr>
      <vt:lpstr>I have a CDS license, how do I keep it (2707)</vt:lpstr>
      <vt:lpstr>You took my license, may I have it back (2707)</vt:lpstr>
      <vt:lpstr>What if circumstances change? (2707)</vt:lpstr>
      <vt:lpstr>Do they have to approve my application? (2709)</vt:lpstr>
      <vt:lpstr>So I messed up, what can happen? (2711)</vt:lpstr>
      <vt:lpstr>What will the board inspector be looking for when he stops by? (2713)</vt:lpstr>
      <vt:lpstr>Stuff not so interesting to us (2715)</vt:lpstr>
      <vt:lpstr>How do I store controls in a pharmacy? (2717)</vt:lpstr>
      <vt:lpstr>What if some stuff is missing? (2717)</vt:lpstr>
      <vt:lpstr>What if a central fill pharmacy loses it? (2717)</vt:lpstr>
      <vt:lpstr>No, not important (2719)</vt:lpstr>
      <vt:lpstr>Are there questions you should ask of new employees? (2721)</vt:lpstr>
      <vt:lpstr>Symbol required on all controlled stock bottles (2723,2725,2727)</vt:lpstr>
      <vt:lpstr>Exporting and importing (2729)</vt:lpstr>
      <vt:lpstr>What records should I keep for CDSs? (2731)</vt:lpstr>
      <vt:lpstr>How should I store my CDS records? (2731)</vt:lpstr>
      <vt:lpstr>How do I store my prescription records? (2731)</vt:lpstr>
      <vt:lpstr>What about records dealing with central fill pharmacies? (2731)</vt:lpstr>
      <vt:lpstr>Should I complete an inventory? (2733)</vt:lpstr>
      <vt:lpstr>Any other times to do a CDS inventory? (2733)</vt:lpstr>
      <vt:lpstr>What should I count? (2733)</vt:lpstr>
      <vt:lpstr>What must be recorded? (2733)</vt:lpstr>
      <vt:lpstr>Continuing Records (2735)</vt:lpstr>
      <vt:lpstr>Is there anything else I should know about reports? (2737)</vt:lpstr>
      <vt:lpstr>How do I know if I have had a significant loss of a CDS? (2737)</vt:lpstr>
      <vt:lpstr>What do I do if I decide the loss is significant? (2737)</vt:lpstr>
      <vt:lpstr>Manufacturing of CDSs (2739)</vt:lpstr>
      <vt:lpstr>Distributing CDSs (2741)</vt:lpstr>
      <vt:lpstr>I would like to buy some CDSs, how do I make this happen? (2743)</vt:lpstr>
      <vt:lpstr>What about ordering CIII – CV</vt:lpstr>
      <vt:lpstr>Who can prescribe controlled substances? (2745)</vt:lpstr>
      <vt:lpstr>What can a controlled substance be prescribed for? (2745 B)</vt:lpstr>
      <vt:lpstr>What can a controlled substance be prescribed for? (2745 B)</vt:lpstr>
      <vt:lpstr>What about detoxification programs?</vt:lpstr>
      <vt:lpstr>What needs to be on a CDS Rx? (2745 C)</vt:lpstr>
      <vt:lpstr>What about prescribers without a DEA number? (2745 C)</vt:lpstr>
      <vt:lpstr>Is there a format that must be used for CDS RXs? (2745 C)</vt:lpstr>
      <vt:lpstr>What if it is an oral prescription? (2745)</vt:lpstr>
      <vt:lpstr>Who can dispense CDS prescriptions? (2745 D)</vt:lpstr>
      <vt:lpstr>Administering Narcotic Drugs (2745 E)</vt:lpstr>
      <vt:lpstr>Can you fax a CII? (2745 F)</vt:lpstr>
      <vt:lpstr>Can you phone in a CII? (2745)</vt:lpstr>
      <vt:lpstr>Electronic Prescribing of CIIs (2745)</vt:lpstr>
      <vt:lpstr>Is there a maximum day supply for a CII? (2745)</vt:lpstr>
      <vt:lpstr>Can I refill a CII? (2745)</vt:lpstr>
      <vt:lpstr>How can C-III – CV be provided to a pharmacy? (2745 G)</vt:lpstr>
      <vt:lpstr>Can a CIII – CV be refilled? (2745)</vt:lpstr>
      <vt:lpstr>Are there special rules for faxed in CDSs? (2747)</vt:lpstr>
      <vt:lpstr>Can a pharmacist alter a CII? (2745)</vt:lpstr>
      <vt:lpstr>Can a pharmacist alter a CII? (2745)</vt:lpstr>
      <vt:lpstr>When is a partial fill of a CII ok? (2745)</vt:lpstr>
      <vt:lpstr>Do all records of CII partial fills have to be written? (2745)</vt:lpstr>
      <vt:lpstr>What information must be on a dispensed CII label? (2745)</vt:lpstr>
      <vt:lpstr>Do I have to cancel a CII prescription? (2745)</vt:lpstr>
      <vt:lpstr>How do I document a CII if a central fill pharmacy fills it? (2745)</vt:lpstr>
      <vt:lpstr>How do I document refills for a CIII – CV (2745)</vt:lpstr>
      <vt:lpstr>Are there any special requirements for institutionalized patients (2745)</vt:lpstr>
      <vt:lpstr>Do CIII – CV prescriptions have to be cancelled? (2745)</vt:lpstr>
      <vt:lpstr>Can a CIII-CV be transferred? (2745)</vt:lpstr>
      <vt:lpstr>Can a pharmacist dispense a CDS without a prescription? (2745)</vt:lpstr>
      <vt:lpstr>What are the responsibilities of a pharmacist when dealing with CDSs? (2745)</vt:lpstr>
      <vt:lpstr>How do I dispose of a CDS? (2749)</vt:lpstr>
      <vt:lpstr>May I loan some CDSs to another pharmacy (2751)</vt:lpstr>
      <vt:lpstr>What actions can the board take to enforce the CDSs rules? (2753 – 2757)</vt:lpstr>
      <vt:lpstr>Conclusions</vt:lpstr>
    </vt:vector>
  </TitlesOfParts>
  <Company>ULM College of Pharmacy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27 Controlled Dangerous Substances</dc:title>
  <dc:creator>Jeffery Evans, Pharm.D.</dc:creator>
  <cp:lastModifiedBy>ULM Computer</cp:lastModifiedBy>
  <cp:revision>263</cp:revision>
  <dcterms:created xsi:type="dcterms:W3CDTF">2011-03-01T20:20:43Z</dcterms:created>
  <dcterms:modified xsi:type="dcterms:W3CDTF">2011-03-14T04:33:31Z</dcterms:modified>
</cp:coreProperties>
</file>