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87367-5BBE-490F-B578-6623ABFE55A5}" type="datetimeFigureOut">
              <a:rPr lang="en-US" smtClean="0"/>
              <a:t>11/29/2010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BEB3-8788-485A-B394-18B16D6B21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87367-5BBE-490F-B578-6623ABFE55A5}" type="datetimeFigureOut">
              <a:rPr lang="en-US" smtClean="0"/>
              <a:t>11/29/2010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BEB3-8788-485A-B394-18B16D6B21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87367-5BBE-490F-B578-6623ABFE55A5}" type="datetimeFigureOut">
              <a:rPr lang="en-US" smtClean="0"/>
              <a:t>11/29/2010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BEB3-8788-485A-B394-18B16D6B21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87367-5BBE-490F-B578-6623ABFE55A5}" type="datetimeFigureOut">
              <a:rPr lang="en-US" smtClean="0"/>
              <a:t>11/29/2010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BEB3-8788-485A-B394-18B16D6B21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87367-5BBE-490F-B578-6623ABFE55A5}" type="datetimeFigureOut">
              <a:rPr lang="en-US" smtClean="0"/>
              <a:t>11/29/2010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BEB3-8788-485A-B394-18B16D6B21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87367-5BBE-490F-B578-6623ABFE55A5}" type="datetimeFigureOut">
              <a:rPr lang="en-US" smtClean="0"/>
              <a:t>11/29/2010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BEB3-8788-485A-B394-18B16D6B21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87367-5BBE-490F-B578-6623ABFE55A5}" type="datetimeFigureOut">
              <a:rPr lang="en-US" smtClean="0"/>
              <a:t>11/29/2010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BEB3-8788-485A-B394-18B16D6B21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87367-5BBE-490F-B578-6623ABFE55A5}" type="datetimeFigureOut">
              <a:rPr lang="en-US" smtClean="0"/>
              <a:t>11/29/2010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BEB3-8788-485A-B394-18B16D6B21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87367-5BBE-490F-B578-6623ABFE55A5}" type="datetimeFigureOut">
              <a:rPr lang="en-US" smtClean="0"/>
              <a:t>11/29/2010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BEB3-8788-485A-B394-18B16D6B21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87367-5BBE-490F-B578-6623ABFE55A5}" type="datetimeFigureOut">
              <a:rPr lang="en-US" smtClean="0"/>
              <a:t>11/29/2010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BEB3-8788-485A-B394-18B16D6B21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87367-5BBE-490F-B578-6623ABFE55A5}" type="datetimeFigureOut">
              <a:rPr lang="en-US" smtClean="0"/>
              <a:t>11/29/2010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BEB3-8788-485A-B394-18B16D6B21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87367-5BBE-490F-B578-6623ABFE55A5}" type="datetimeFigureOut">
              <a:rPr lang="en-US" smtClean="0"/>
              <a:t>11/29/2010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FBEB3-8788-485A-B394-18B16D6B21C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3: Board Hearings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Jeffery D. Evans, </a:t>
            </a:r>
            <a:r>
              <a:rPr lang="en-US" dirty="0" err="1" smtClean="0"/>
              <a:t>Pharm.D</a:t>
            </a:r>
            <a:r>
              <a:rPr lang="en-US" dirty="0" smtClean="0"/>
              <a:t>.</a:t>
            </a:r>
          </a:p>
          <a:p>
            <a:r>
              <a:rPr lang="en-US" dirty="0" smtClean="0"/>
              <a:t>Associate Professor of Pharmacy Practice</a:t>
            </a:r>
          </a:p>
          <a:p>
            <a:r>
              <a:rPr lang="en-US" dirty="0" smtClean="0"/>
              <a:t>ULM COP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Regarding Formal Hearings (329 – 331)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real deal</a:t>
            </a:r>
          </a:p>
          <a:p>
            <a:pPr lvl="1"/>
            <a:r>
              <a:rPr lang="en-US" dirty="0" smtClean="0"/>
              <a:t>Full board hearing, not all get here</a:t>
            </a:r>
          </a:p>
          <a:p>
            <a:pPr lvl="1"/>
            <a:r>
              <a:rPr lang="en-US" dirty="0" smtClean="0"/>
              <a:t>All eligible* board members hear the case</a:t>
            </a:r>
          </a:p>
          <a:p>
            <a:pPr lvl="1"/>
            <a:r>
              <a:rPr lang="en-US" dirty="0" smtClean="0"/>
              <a:t>Managed by the presiding hearing officer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I’m guilty, take pity on me (333 – 335)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Pre-hearing conference</a:t>
            </a:r>
          </a:p>
          <a:p>
            <a:pPr lvl="1"/>
            <a:r>
              <a:rPr lang="en-US" dirty="0" smtClean="0"/>
              <a:t>Basically a feeling out time</a:t>
            </a:r>
          </a:p>
          <a:p>
            <a:pPr lvl="1"/>
            <a:r>
              <a:rPr lang="en-US" dirty="0" smtClean="0"/>
              <a:t>Facts may be entered</a:t>
            </a:r>
          </a:p>
          <a:p>
            <a:pPr lvl="1"/>
            <a:r>
              <a:rPr lang="en-US" dirty="0" smtClean="0"/>
              <a:t>Or consent agreements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Layout of the hearing (337 -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Opening Statement</a:t>
            </a:r>
          </a:p>
          <a:p>
            <a:pPr lvl="1"/>
            <a:r>
              <a:rPr lang="en-US" dirty="0" smtClean="0"/>
              <a:t>Both sides may start this way</a:t>
            </a:r>
          </a:p>
          <a:p>
            <a:r>
              <a:rPr lang="en-US" dirty="0" smtClean="0"/>
              <a:t>Evidence</a:t>
            </a:r>
          </a:p>
          <a:p>
            <a:pPr lvl="1"/>
            <a:r>
              <a:rPr lang="en-US" dirty="0" smtClean="0"/>
              <a:t>Very similar to what you see on TV</a:t>
            </a:r>
          </a:p>
          <a:p>
            <a:pPr lvl="1"/>
            <a:r>
              <a:rPr lang="en-US" dirty="0" smtClean="0"/>
              <a:t>Presiding hearing officer decides what is admissible</a:t>
            </a:r>
          </a:p>
          <a:p>
            <a:r>
              <a:rPr lang="en-US" dirty="0" smtClean="0"/>
              <a:t>Closing Argument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That’s all folks! (343 – 349)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Board Decisions</a:t>
            </a:r>
          </a:p>
          <a:p>
            <a:pPr lvl="1"/>
            <a:r>
              <a:rPr lang="en-US" dirty="0" smtClean="0"/>
              <a:t>Due within 30 days of the hearing</a:t>
            </a:r>
          </a:p>
          <a:p>
            <a:pPr lvl="1"/>
            <a:r>
              <a:rPr lang="en-US" dirty="0" smtClean="0"/>
              <a:t>Then provided to the respondent</a:t>
            </a:r>
          </a:p>
          <a:p>
            <a:pPr lvl="1"/>
            <a:r>
              <a:rPr lang="en-US" dirty="0" smtClean="0"/>
              <a:t>Go into effect 11 days after respondent receives it</a:t>
            </a:r>
          </a:p>
          <a:p>
            <a:pPr lvl="2"/>
            <a:r>
              <a:rPr lang="en-US" dirty="0" smtClean="0"/>
              <a:t>Unless appealed</a:t>
            </a:r>
          </a:p>
          <a:p>
            <a:endParaRPr lang="en-US" dirty="0"/>
          </a:p>
          <a:p>
            <a:r>
              <a:rPr lang="en-US" dirty="0" smtClean="0"/>
              <a:t>Complaint Dismissal</a:t>
            </a:r>
          </a:p>
          <a:p>
            <a:pPr lvl="1"/>
            <a:r>
              <a:rPr lang="en-US" dirty="0" smtClean="0"/>
              <a:t>Completed immediately</a:t>
            </a:r>
          </a:p>
          <a:p>
            <a:pPr lvl="1"/>
            <a:endParaRPr lang="en-US" dirty="0"/>
          </a:p>
          <a:p>
            <a:r>
              <a:rPr lang="en-US" dirty="0" smtClean="0"/>
              <a:t>Transcripts	</a:t>
            </a:r>
          </a:p>
          <a:p>
            <a:pPr lvl="1"/>
            <a:r>
              <a:rPr lang="en-US" dirty="0" smtClean="0"/>
              <a:t>Available for a low-low price</a:t>
            </a:r>
          </a:p>
          <a:p>
            <a:pPr lvl="1"/>
            <a:endParaRPr lang="en-US" dirty="0"/>
          </a:p>
          <a:p>
            <a:r>
              <a:rPr lang="en-US" dirty="0" smtClean="0"/>
              <a:t>Contempt</a:t>
            </a:r>
          </a:p>
          <a:p>
            <a:pPr lvl="1"/>
            <a:r>
              <a:rPr lang="en-US" dirty="0" smtClean="0"/>
              <a:t>Not appearing or complying with instructions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dust settles (351 – 355)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Administrative Review</a:t>
            </a:r>
          </a:p>
          <a:p>
            <a:pPr lvl="1"/>
            <a:r>
              <a:rPr lang="en-US" dirty="0" smtClean="0"/>
              <a:t>Rehearing request (10 days)</a:t>
            </a:r>
          </a:p>
          <a:p>
            <a:pPr lvl="1"/>
            <a:r>
              <a:rPr lang="en-US" dirty="0" smtClean="0"/>
              <a:t>Grounds</a:t>
            </a:r>
          </a:p>
          <a:p>
            <a:pPr lvl="2"/>
            <a:r>
              <a:rPr lang="en-US" dirty="0" smtClean="0"/>
              <a:t>Board’s decision was clearly illegal</a:t>
            </a:r>
          </a:p>
          <a:p>
            <a:pPr lvl="2"/>
            <a:r>
              <a:rPr lang="en-US" dirty="0" smtClean="0"/>
              <a:t>New evidence</a:t>
            </a:r>
          </a:p>
          <a:p>
            <a:pPr lvl="2"/>
            <a:r>
              <a:rPr lang="en-US" dirty="0" smtClean="0"/>
              <a:t>New issues</a:t>
            </a:r>
          </a:p>
          <a:p>
            <a:pPr lvl="2"/>
            <a:r>
              <a:rPr lang="en-US" dirty="0" smtClean="0"/>
              <a:t>Public interest?</a:t>
            </a:r>
            <a:endParaRPr lang="en-US" dirty="0"/>
          </a:p>
          <a:p>
            <a:pPr lvl="1"/>
            <a:r>
              <a:rPr lang="en-US" dirty="0" smtClean="0"/>
              <a:t>Time </a:t>
            </a:r>
          </a:p>
          <a:p>
            <a:pPr lvl="2"/>
            <a:r>
              <a:rPr lang="en-US" dirty="0" smtClean="0"/>
              <a:t>Board has 30 days to respond)</a:t>
            </a:r>
          </a:p>
          <a:p>
            <a:r>
              <a:rPr lang="en-US" dirty="0" smtClean="0"/>
              <a:t>Judicial Review</a:t>
            </a:r>
          </a:p>
          <a:p>
            <a:pPr lvl="1"/>
            <a:r>
              <a:rPr lang="en-US" dirty="0" smtClean="0"/>
              <a:t>30 days to file either from original order or rehearing denial</a:t>
            </a:r>
          </a:p>
          <a:p>
            <a:r>
              <a:rPr lang="en-US" dirty="0" smtClean="0"/>
              <a:t>Reporting</a:t>
            </a:r>
          </a:p>
          <a:p>
            <a:pPr lvl="1"/>
            <a:r>
              <a:rPr lang="en-US" dirty="0" smtClean="0"/>
              <a:t>Board may post whatever it thinks is important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Happy ending? (357)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Reinstatement</a:t>
            </a:r>
          </a:p>
          <a:p>
            <a:pPr lvl="1"/>
            <a:r>
              <a:rPr lang="en-US" dirty="0" smtClean="0"/>
              <a:t>Full board makes decision</a:t>
            </a:r>
          </a:p>
          <a:p>
            <a:pPr lvl="1"/>
            <a:r>
              <a:rPr lang="en-US" dirty="0" smtClean="0"/>
              <a:t>Lesser committee may make recommendation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Opinions (359)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board may issue opinions</a:t>
            </a:r>
          </a:p>
          <a:p>
            <a:pPr lvl="1"/>
            <a:r>
              <a:rPr lang="en-US" dirty="0" smtClean="0"/>
              <a:t>If asked</a:t>
            </a:r>
          </a:p>
          <a:p>
            <a:pPr lvl="1"/>
            <a:r>
              <a:rPr lang="en-US" dirty="0" smtClean="0"/>
              <a:t>In writing</a:t>
            </a:r>
          </a:p>
          <a:p>
            <a:pPr lvl="1"/>
            <a:r>
              <a:rPr lang="en-US" dirty="0" smtClean="0"/>
              <a:t>Non-binding</a:t>
            </a:r>
          </a:p>
          <a:p>
            <a:pPr lvl="1"/>
            <a:r>
              <a:rPr lang="en-US" dirty="0" smtClean="0"/>
              <a:t>Used by practitioners to interpret the rule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Cease and Desist orders (361)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given often</a:t>
            </a:r>
          </a:p>
          <a:p>
            <a:r>
              <a:rPr lang="en-US" dirty="0" smtClean="0"/>
              <a:t>Requires immediate stoppage </a:t>
            </a:r>
          </a:p>
          <a:p>
            <a:r>
              <a:rPr lang="en-US" dirty="0" smtClean="0"/>
              <a:t>Can instantly be bumped to Judicial system</a:t>
            </a:r>
          </a:p>
          <a:p>
            <a:r>
              <a:rPr lang="en-US" dirty="0" smtClean="0"/>
              <a:t>Generally temporary until full board/court review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Important Stuff</a:t>
            </a:r>
          </a:p>
          <a:p>
            <a:pPr lvl="1"/>
            <a:r>
              <a:rPr lang="en-US" dirty="0" smtClean="0"/>
              <a:t>Understand your ‘due process’</a:t>
            </a:r>
          </a:p>
          <a:p>
            <a:pPr lvl="1"/>
            <a:r>
              <a:rPr lang="en-US" dirty="0" smtClean="0"/>
              <a:t>Understand the board represents the public</a:t>
            </a:r>
          </a:p>
          <a:p>
            <a:pPr lvl="2"/>
            <a:r>
              <a:rPr lang="en-US" dirty="0" smtClean="0"/>
              <a:t>NOT YOU!!!!!!!!!!!!!!!!!!!</a:t>
            </a:r>
          </a:p>
          <a:p>
            <a:pPr lvl="1"/>
            <a:r>
              <a:rPr lang="en-US" dirty="0" smtClean="0"/>
              <a:t>Understand when you must comply</a:t>
            </a:r>
          </a:p>
          <a:p>
            <a:pPr lvl="1"/>
            <a:r>
              <a:rPr lang="en-US" dirty="0" smtClean="0"/>
              <a:t>Understand the different types of hearings</a:t>
            </a:r>
          </a:p>
          <a:p>
            <a:pPr lvl="1"/>
            <a:r>
              <a:rPr lang="en-US" dirty="0" smtClean="0"/>
              <a:t>Understand when things get serious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Purpose</a:t>
            </a:r>
          </a:p>
          <a:p>
            <a:pPr lvl="1"/>
            <a:r>
              <a:rPr lang="en-US" dirty="0" smtClean="0"/>
              <a:t>To discuss a plan on what happens when a licensed entity does unadvised things</a:t>
            </a:r>
          </a:p>
          <a:p>
            <a:pPr lvl="1"/>
            <a:r>
              <a:rPr lang="en-US" dirty="0" smtClean="0"/>
              <a:t>Defines role of a couple of the committees</a:t>
            </a:r>
          </a:p>
          <a:p>
            <a:pPr lvl="1"/>
            <a:endParaRPr lang="en-US" dirty="0"/>
          </a:p>
          <a:p>
            <a:r>
              <a:rPr lang="en-US" dirty="0" smtClean="0"/>
              <a:t>Impact on practice</a:t>
            </a:r>
          </a:p>
          <a:p>
            <a:pPr lvl="1"/>
            <a:r>
              <a:rPr lang="en-US" dirty="0" smtClean="0"/>
              <a:t>Hopefully you will never see this side of the board</a:t>
            </a:r>
          </a:p>
          <a:p>
            <a:pPr lvl="1"/>
            <a:r>
              <a:rPr lang="en-US" dirty="0" smtClean="0"/>
              <a:t>Significant impact on those that must go in front of the board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Definitions and Summons (301 – 303)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</a:p>
          <a:p>
            <a:pPr lvl="1"/>
            <a:r>
              <a:rPr lang="en-US" dirty="0" smtClean="0"/>
              <a:t>What is a person?</a:t>
            </a:r>
          </a:p>
          <a:p>
            <a:pPr lvl="1"/>
            <a:r>
              <a:rPr lang="en-US" dirty="0" smtClean="0"/>
              <a:t>What authority over what subject matter and where?</a:t>
            </a:r>
          </a:p>
          <a:p>
            <a:pPr lvl="1"/>
            <a:endParaRPr lang="en-US" dirty="0"/>
          </a:p>
          <a:p>
            <a:r>
              <a:rPr lang="en-US" dirty="0" smtClean="0"/>
              <a:t>Summons</a:t>
            </a:r>
          </a:p>
          <a:p>
            <a:pPr lvl="1"/>
            <a:r>
              <a:rPr lang="en-US" dirty="0" smtClean="0"/>
              <a:t>Required information</a:t>
            </a:r>
          </a:p>
          <a:p>
            <a:pPr lvl="1"/>
            <a:r>
              <a:rPr lang="en-US" dirty="0" smtClean="0"/>
              <a:t>These letters are not super clear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Legal Terms (305 – 313)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Service</a:t>
            </a:r>
          </a:p>
          <a:p>
            <a:pPr lvl="1"/>
            <a:r>
              <a:rPr lang="en-US" dirty="0" smtClean="0"/>
              <a:t>Delivery of the summons to last known address</a:t>
            </a:r>
          </a:p>
          <a:p>
            <a:r>
              <a:rPr lang="en-US" dirty="0" smtClean="0"/>
              <a:t>Default Proceedings</a:t>
            </a:r>
          </a:p>
          <a:p>
            <a:pPr lvl="1"/>
            <a:r>
              <a:rPr lang="en-US" dirty="0" smtClean="0"/>
              <a:t>If you don’t respond, you lose the right to defend</a:t>
            </a:r>
          </a:p>
          <a:p>
            <a:r>
              <a:rPr lang="en-US" dirty="0" err="1" smtClean="0"/>
              <a:t>Joinder</a:t>
            </a:r>
            <a:endParaRPr lang="en-US" dirty="0" smtClean="0"/>
          </a:p>
          <a:p>
            <a:pPr lvl="1"/>
            <a:r>
              <a:rPr lang="en-US" dirty="0" smtClean="0"/>
              <a:t>Multiple ‘complaints’ may be tried at the same time</a:t>
            </a:r>
          </a:p>
          <a:p>
            <a:r>
              <a:rPr lang="en-US" dirty="0" smtClean="0"/>
              <a:t>Consolidation</a:t>
            </a:r>
          </a:p>
          <a:p>
            <a:pPr lvl="1"/>
            <a:r>
              <a:rPr lang="en-US" dirty="0" smtClean="0"/>
              <a:t>Very similar to a </a:t>
            </a:r>
            <a:r>
              <a:rPr lang="en-US" dirty="0" err="1" smtClean="0"/>
              <a:t>Joinder</a:t>
            </a:r>
            <a:endParaRPr lang="en-US" dirty="0" smtClean="0"/>
          </a:p>
          <a:p>
            <a:r>
              <a:rPr lang="en-US" dirty="0" err="1" smtClean="0"/>
              <a:t>Severence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Opposite of the above two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Motions and excuses (315 – 317)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Motion</a:t>
            </a:r>
          </a:p>
          <a:p>
            <a:pPr lvl="1"/>
            <a:r>
              <a:rPr lang="en-US" dirty="0" smtClean="0"/>
              <a:t>Such as dismissals, filed within 5 days of hearing</a:t>
            </a:r>
          </a:p>
          <a:p>
            <a:endParaRPr lang="en-US" dirty="0"/>
          </a:p>
          <a:p>
            <a:r>
              <a:rPr lang="en-US" dirty="0" err="1" smtClean="0"/>
              <a:t>Recusation</a:t>
            </a:r>
            <a:endParaRPr lang="en-US" dirty="0" smtClean="0"/>
          </a:p>
          <a:p>
            <a:pPr lvl="1"/>
            <a:r>
              <a:rPr lang="en-US" dirty="0" smtClean="0"/>
              <a:t>Removal from the case</a:t>
            </a:r>
          </a:p>
          <a:p>
            <a:pPr lvl="1"/>
            <a:r>
              <a:rPr lang="en-US" dirty="0" smtClean="0"/>
              <a:t>Person may </a:t>
            </a:r>
            <a:r>
              <a:rPr lang="en-US" dirty="0" err="1" smtClean="0"/>
              <a:t>recuse</a:t>
            </a:r>
            <a:r>
              <a:rPr lang="en-US" dirty="0" smtClean="0"/>
              <a:t> themselves</a:t>
            </a:r>
          </a:p>
          <a:p>
            <a:pPr lvl="1"/>
            <a:r>
              <a:rPr lang="en-US" dirty="0" smtClean="0"/>
              <a:t>Board may vote to </a:t>
            </a:r>
            <a:r>
              <a:rPr lang="en-US" dirty="0" err="1" smtClean="0"/>
              <a:t>recuse</a:t>
            </a:r>
            <a:r>
              <a:rPr lang="en-US" dirty="0" smtClean="0"/>
              <a:t> the person (usually after the respondent has requested it)</a:t>
            </a:r>
          </a:p>
          <a:p>
            <a:pPr lvl="1"/>
            <a:r>
              <a:rPr lang="en-US" dirty="0" smtClean="0"/>
              <a:t>Usually if there is a personal conflict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alone (319)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Sequestration</a:t>
            </a:r>
          </a:p>
          <a:p>
            <a:pPr lvl="1"/>
            <a:r>
              <a:rPr lang="en-US" dirty="0" smtClean="0"/>
              <a:t>Some may be asked to leave the hearing room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Guidelines for Investigation and Sanctions (321 – 323)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Several factors go into determination of sanction</a:t>
            </a:r>
          </a:p>
          <a:p>
            <a:endParaRPr lang="en-US" dirty="0"/>
          </a:p>
          <a:p>
            <a:r>
              <a:rPr lang="en-US" dirty="0" smtClean="0"/>
              <a:t>Investigation</a:t>
            </a:r>
          </a:p>
          <a:p>
            <a:pPr lvl="1"/>
            <a:r>
              <a:rPr lang="en-US" dirty="0" smtClean="0"/>
              <a:t>Completed by a board agent (usually inspectors)</a:t>
            </a:r>
          </a:p>
          <a:p>
            <a:pPr lvl="1"/>
            <a:r>
              <a:rPr lang="en-US" dirty="0" smtClean="0"/>
              <a:t>Report must be completed and turned in.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Violations Committee (325)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Committee decides if</a:t>
            </a:r>
          </a:p>
          <a:p>
            <a:pPr lvl="1"/>
            <a:r>
              <a:rPr lang="en-US" dirty="0" smtClean="0"/>
              <a:t>Informal hearing</a:t>
            </a:r>
          </a:p>
          <a:p>
            <a:pPr lvl="2"/>
            <a:r>
              <a:rPr lang="en-US" dirty="0" smtClean="0"/>
              <a:t>Info here can not be used at later hearings</a:t>
            </a:r>
          </a:p>
          <a:p>
            <a:pPr lvl="2"/>
            <a:r>
              <a:rPr lang="en-US" dirty="0" smtClean="0"/>
              <a:t>Member must </a:t>
            </a:r>
            <a:r>
              <a:rPr lang="en-US" dirty="0" err="1" smtClean="0"/>
              <a:t>recuse</a:t>
            </a:r>
            <a:r>
              <a:rPr lang="en-US" dirty="0" smtClean="0"/>
              <a:t> themselves from later hearings</a:t>
            </a:r>
          </a:p>
          <a:p>
            <a:pPr lvl="2"/>
            <a:r>
              <a:rPr lang="en-US" dirty="0" smtClean="0"/>
              <a:t>Charge may ‘die’ here</a:t>
            </a:r>
          </a:p>
          <a:p>
            <a:pPr lvl="1"/>
            <a:r>
              <a:rPr lang="en-US" dirty="0" smtClean="0"/>
              <a:t>Interlocutory (summary)</a:t>
            </a:r>
          </a:p>
          <a:p>
            <a:pPr lvl="2"/>
            <a:r>
              <a:rPr lang="en-US" dirty="0" smtClean="0"/>
              <a:t>Quick turnaround</a:t>
            </a:r>
          </a:p>
          <a:p>
            <a:pPr lvl="2"/>
            <a:r>
              <a:rPr lang="en-US" dirty="0" smtClean="0"/>
              <a:t>Results are quick</a:t>
            </a:r>
          </a:p>
          <a:p>
            <a:pPr lvl="2"/>
            <a:r>
              <a:rPr lang="en-US" dirty="0" smtClean="0"/>
              <a:t>Must be a clear danger to the public</a:t>
            </a:r>
          </a:p>
          <a:p>
            <a:pPr lvl="1"/>
            <a:r>
              <a:rPr lang="en-US" dirty="0" smtClean="0"/>
              <a:t>Probation Violation </a:t>
            </a:r>
          </a:p>
          <a:p>
            <a:pPr lvl="2"/>
            <a:r>
              <a:rPr lang="en-US" dirty="0" smtClean="0"/>
              <a:t>May be either of the above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Impairment Committee (327)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Impairment</a:t>
            </a:r>
          </a:p>
          <a:p>
            <a:pPr lvl="1"/>
            <a:r>
              <a:rPr lang="en-US" dirty="0" smtClean="0"/>
              <a:t>You may be impaired and ok as long as you do not pose a danger to the public</a:t>
            </a:r>
          </a:p>
          <a:p>
            <a:r>
              <a:rPr lang="en-US" dirty="0" smtClean="0"/>
              <a:t>Committee</a:t>
            </a:r>
          </a:p>
          <a:p>
            <a:pPr lvl="1"/>
            <a:r>
              <a:rPr lang="en-US" dirty="0" smtClean="0"/>
              <a:t>Supervises the Practitioner Recovery Program</a:t>
            </a:r>
          </a:p>
          <a:p>
            <a:pPr lvl="1"/>
            <a:r>
              <a:rPr lang="en-US" dirty="0" smtClean="0"/>
              <a:t>Recommends providers to evaluate licensees</a:t>
            </a:r>
          </a:p>
          <a:p>
            <a:pPr lvl="1"/>
            <a:r>
              <a:rPr lang="en-US" dirty="0" smtClean="0"/>
              <a:t>Holds informal hearings</a:t>
            </a:r>
          </a:p>
          <a:p>
            <a:pPr lvl="2"/>
            <a:r>
              <a:rPr lang="en-US" dirty="0" smtClean="0"/>
              <a:t>If person admits he must surrender his license</a:t>
            </a:r>
          </a:p>
          <a:p>
            <a:pPr lvl="1"/>
            <a:r>
              <a:rPr lang="en-US" dirty="0" smtClean="0"/>
              <a:t>Makes recommendations about reinstatement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649</Words>
  <Application>Microsoft Office PowerPoint</Application>
  <PresentationFormat>On-screen Show (4:3)</PresentationFormat>
  <Paragraphs>139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Chapter 3: Board Hearings</vt:lpstr>
      <vt:lpstr>Chapter 3</vt:lpstr>
      <vt:lpstr>Definitions and Summons (301 – 303)</vt:lpstr>
      <vt:lpstr>Legal Terms (305 – 313)</vt:lpstr>
      <vt:lpstr>Motions and excuses (315 – 317)</vt:lpstr>
      <vt:lpstr>All alone (319)</vt:lpstr>
      <vt:lpstr>Guidelines for Investigation and Sanctions (321 – 323)</vt:lpstr>
      <vt:lpstr>Violations Committee (325)</vt:lpstr>
      <vt:lpstr>Impairment Committee (327)</vt:lpstr>
      <vt:lpstr>Regarding Formal Hearings (329 – 331)</vt:lpstr>
      <vt:lpstr>I’m guilty, take pity on me (333 – 335)</vt:lpstr>
      <vt:lpstr>Layout of the hearing (337 - </vt:lpstr>
      <vt:lpstr>That’s all folks! (343 – 349)</vt:lpstr>
      <vt:lpstr>The dust settles (351 – 355) </vt:lpstr>
      <vt:lpstr>Happy ending? (357)</vt:lpstr>
      <vt:lpstr>Opinions (359)</vt:lpstr>
      <vt:lpstr>Cease and Desist orders (361)</vt:lpstr>
      <vt:lpstr>Conclusion</vt:lpstr>
    </vt:vector>
  </TitlesOfParts>
  <Company>University of Louisiana at Monroe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3: Board Hearings</dc:title>
  <dc:creator>ULM Computer</dc:creator>
  <cp:lastModifiedBy>ULM Computer</cp:lastModifiedBy>
  <cp:revision>22</cp:revision>
  <dcterms:created xsi:type="dcterms:W3CDTF">2010-11-29T23:15:31Z</dcterms:created>
  <dcterms:modified xsi:type="dcterms:W3CDTF">2010-11-30T02:55:00Z</dcterms:modified>
</cp:coreProperties>
</file>