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slides/slide158.xml" ContentType="application/vnd.openxmlformats-officedocument.presentationml.slide+xml"/>
  <Override PartName="/ppt/tags/tag109.xml" ContentType="application/vnd.openxmlformats-officedocument.presentationml.tags+xml"/>
  <Override PartName="/ppt/tags/tag156.xml" ContentType="application/vnd.openxmlformats-officedocument.presentationml.tags+xml"/>
  <Override PartName="/ppt/slides/slide136.xml" ContentType="application/vnd.openxmlformats-officedocument.presentationml.slide+xml"/>
  <Override PartName="/ppt/slides/slide183.xml" ContentType="application/vnd.openxmlformats-officedocument.presentationml.slide+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slides/slide88.xml" ContentType="application/vnd.openxmlformats-officedocument.presentationml.slid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slides/slide177.xml" ContentType="application/vnd.openxmlformats-officedocument.presentationml.slide+xml"/>
  <Override PartName="/ppt/tags/tag128.xml" ContentType="application/vnd.openxmlformats-officedocument.presentationml.tags+xml"/>
  <Override PartName="/ppt/tags/tag175.xml" ContentType="application/vnd.openxmlformats-officedocument.presentationml.tags+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111.xml" ContentType="application/vnd.openxmlformats-officedocument.presentationml.slide+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slides/slide149.xml" ContentType="application/vnd.openxmlformats-officedocument.presentationml.slide+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tags/tag32.xml" ContentType="application/vnd.openxmlformats-officedocument.presentationml.tags+xml"/>
  <Override PartName="/ppt/tags/tag33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slides/slide130.xml" ContentType="application/vnd.openxmlformats-officedocument.presentationml.slide+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slides/slide82.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slides/slide168.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slides/slide124.xml" ContentType="application/vnd.openxmlformats-officedocument.presentationml.slide+xml"/>
  <Override PartName="/ppt/slides/slide171.xml" ContentType="application/vnd.openxmlformats-officedocument.presentationml.slide+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slides/slide129.xml" ContentType="application/vnd.openxmlformats-officedocument.presentationml.slide+xml"/>
  <Override PartName="/ppt/slides/slide176.xml" ContentType="application/vnd.openxmlformats-officedocument.presentationml.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slides/slide159.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slides/slide148.xml" ContentType="application/vnd.openxmlformats-officedocument.presentationml.slide+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slides/slide167.xml" ContentType="application/vnd.openxmlformats-officedocument.presentationml.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s/slide53.xml" ContentType="application/vnd.openxmlformats-officedocument.presentationml.slid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slides/slide139.xml" ContentType="application/vnd.openxmlformats-officedocument.presentationml.slide+xml"/>
  <Override PartName="/ppt/slides/slide186.xml" ContentType="application/vnd.openxmlformats-officedocument.presentationml.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s/slide58.xml" ContentType="application/vnd.openxmlformats-officedocument.presentationml.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tags/tag189.xml" ContentType="application/vnd.openxmlformats-officedocument.presentationml.tags+xml"/>
  <Override PartName="/ppt/slides/slide169.xml" ContentType="application/vnd.openxmlformats-officedocument.presentationml.slid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slides/slide147.xml" ContentType="application/vnd.openxmlformats-officedocument.presentationml.slide+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slides/slide99.xml" ContentType="application/vnd.openxmlformats-officedocument.presentationml.slide+xml"/>
  <Override PartName="/ppt/tags/tag145.xml" ContentType="application/vnd.openxmlformats-officedocument.presentationml.tags+xml"/>
  <Override PartName="/ppt/tags/tag192.xml" ContentType="application/vnd.openxmlformats-officedocument.presentationml.tags+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s/slide122.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slides/slide141.xml" ContentType="application/vnd.openxmlformats-officedocument.presentationml.slide+xml"/>
  <Override PartName="/ppt/tags/tag7.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71.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slides/slide179.xml" ContentType="application/vnd.openxmlformats-officedocument.presentationml.slide+xml"/>
  <Override PartName="/ppt/tags/tag177.xml" ContentType="application/vnd.openxmlformats-officedocument.presentationml.tags+xml"/>
  <Override PartName="/ppt/tags/tag240.xml" ContentType="application/vnd.openxmlformats-officedocument.presentationml.tags+xml"/>
  <Override PartName="/ppt/slides/slide157.xml" ContentType="application/vnd.openxmlformats-officedocument.presentationml.slide+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slides/slide113.xml" ContentType="application/vnd.openxmlformats-officedocument.presentationml.slide+xml"/>
  <Override PartName="/ppt/slides/slide160.xml" ContentType="application/vnd.openxmlformats-officedocument.presentationml.slide+xml"/>
  <Override PartName="/ppt/tags/tag209.xml" ContentType="application/vnd.openxmlformats-officedocument.presentationml.tags+xml"/>
  <Override PartName="/ppt/tags/tag256.xml" ContentType="application/vnd.openxmlformats-officedocument.presentationml.tags+xml"/>
  <Override PartName="/ppt/slides/slide18.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6" r:id="rId98"/>
    <p:sldId id="357" r:id="rId99"/>
    <p:sldId id="358" r:id="rId100"/>
    <p:sldId id="360" r:id="rId101"/>
    <p:sldId id="359" r:id="rId102"/>
    <p:sldId id="361" r:id="rId103"/>
    <p:sldId id="363" r:id="rId104"/>
    <p:sldId id="362" r:id="rId105"/>
    <p:sldId id="364" r:id="rId106"/>
    <p:sldId id="366" r:id="rId107"/>
    <p:sldId id="365" r:id="rId108"/>
    <p:sldId id="367" r:id="rId109"/>
    <p:sldId id="368" r:id="rId110"/>
    <p:sldId id="369" r:id="rId111"/>
    <p:sldId id="370" r:id="rId112"/>
    <p:sldId id="372" r:id="rId113"/>
    <p:sldId id="371" r:id="rId114"/>
    <p:sldId id="373" r:id="rId115"/>
    <p:sldId id="374" r:id="rId116"/>
    <p:sldId id="375" r:id="rId117"/>
    <p:sldId id="376" r:id="rId118"/>
    <p:sldId id="378" r:id="rId119"/>
    <p:sldId id="377" r:id="rId120"/>
    <p:sldId id="379" r:id="rId121"/>
    <p:sldId id="381" r:id="rId122"/>
    <p:sldId id="380" r:id="rId123"/>
    <p:sldId id="382" r:id="rId124"/>
    <p:sldId id="383" r:id="rId125"/>
    <p:sldId id="384" r:id="rId126"/>
    <p:sldId id="385" r:id="rId127"/>
    <p:sldId id="386" r:id="rId128"/>
    <p:sldId id="387" r:id="rId129"/>
    <p:sldId id="389" r:id="rId130"/>
    <p:sldId id="390" r:id="rId131"/>
    <p:sldId id="388" r:id="rId132"/>
    <p:sldId id="391" r:id="rId133"/>
    <p:sldId id="392" r:id="rId134"/>
    <p:sldId id="394" r:id="rId135"/>
    <p:sldId id="395" r:id="rId136"/>
    <p:sldId id="397" r:id="rId137"/>
    <p:sldId id="396" r:id="rId138"/>
    <p:sldId id="398" r:id="rId139"/>
    <p:sldId id="400" r:id="rId140"/>
    <p:sldId id="399" r:id="rId141"/>
    <p:sldId id="401" r:id="rId142"/>
    <p:sldId id="403" r:id="rId143"/>
    <p:sldId id="402" r:id="rId144"/>
    <p:sldId id="404" r:id="rId145"/>
    <p:sldId id="405" r:id="rId146"/>
    <p:sldId id="406" r:id="rId147"/>
    <p:sldId id="407" r:id="rId148"/>
    <p:sldId id="409" r:id="rId149"/>
    <p:sldId id="408" r:id="rId150"/>
    <p:sldId id="410" r:id="rId151"/>
    <p:sldId id="412" r:id="rId152"/>
    <p:sldId id="411" r:id="rId153"/>
    <p:sldId id="413" r:id="rId154"/>
    <p:sldId id="415" r:id="rId155"/>
    <p:sldId id="414" r:id="rId156"/>
    <p:sldId id="416" r:id="rId157"/>
    <p:sldId id="418" r:id="rId158"/>
    <p:sldId id="417" r:id="rId159"/>
    <p:sldId id="419" r:id="rId160"/>
    <p:sldId id="420" r:id="rId161"/>
    <p:sldId id="421" r:id="rId162"/>
    <p:sldId id="422" r:id="rId163"/>
    <p:sldId id="423" r:id="rId164"/>
    <p:sldId id="424" r:id="rId165"/>
    <p:sldId id="425" r:id="rId166"/>
    <p:sldId id="427" r:id="rId167"/>
    <p:sldId id="426" r:id="rId168"/>
    <p:sldId id="428" r:id="rId169"/>
    <p:sldId id="430" r:id="rId170"/>
    <p:sldId id="429"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Lst>
  <p:sldSz cx="9144000" cy="6858000" type="screen4x3"/>
  <p:notesSz cx="6858000" cy="9144000"/>
  <p:custDataLst>
    <p:tags r:id="rId19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1" d="100"/>
          <a:sy n="111" d="100"/>
        </p:scale>
        <p:origin x="-4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gs" Target="tags/tag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43EB61-F150-4B4C-9517-138762D729F9}" type="datetimeFigureOut">
              <a:rPr lang="en-US" smtClean="0"/>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3EB61-F150-4B4C-9517-138762D729F9}" type="datetimeFigureOut">
              <a:rPr lang="en-US" smtClean="0"/>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3EB61-F150-4B4C-9517-138762D729F9}" type="datetimeFigureOut">
              <a:rPr lang="en-US" smtClean="0"/>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3EB61-F150-4B4C-9517-138762D729F9}" type="datetimeFigureOut">
              <a:rPr lang="en-US" smtClean="0"/>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3EB61-F150-4B4C-9517-138762D729F9}" type="datetimeFigureOut">
              <a:rPr lang="en-US" smtClean="0"/>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EB61-F150-4B4C-9517-138762D729F9}" type="datetimeFigureOut">
              <a:rPr lang="en-US" smtClean="0"/>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3EB61-F150-4B4C-9517-138762D729F9}" type="datetimeFigureOut">
              <a:rPr lang="en-US" smtClean="0"/>
              <a:t>5/8/2010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43EB61-F150-4B4C-9517-138762D729F9}" type="datetimeFigureOut">
              <a:rPr lang="en-US" smtClean="0"/>
              <a:t>5/8/2010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43EB61-F150-4B4C-9517-138762D729F9}" type="datetimeFigureOut">
              <a:rPr lang="en-US" smtClean="0"/>
              <a:t>5/8/2010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EB61-F150-4B4C-9517-138762D729F9}" type="datetimeFigureOut">
              <a:rPr lang="en-US" smtClean="0"/>
              <a:t>5/8/2010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EB61-F150-4B4C-9517-138762D729F9}" type="datetimeFigureOut">
              <a:rPr lang="en-US" smtClean="0"/>
              <a:t>5/8/2010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EB61-F150-4B4C-9517-138762D729F9}" type="datetimeFigureOut">
              <a:rPr lang="en-US" smtClean="0"/>
              <a:t>5/8/2010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BBC69-A5ED-4A04-9771-BD784290C4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EB61-F150-4B4C-9517-138762D729F9}" type="datetimeFigureOut">
              <a:rPr lang="en-US" smtClean="0"/>
              <a:t>5/8/2010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BBC69-A5ED-4A04-9771-BD784290C4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3.xml"/></Relationships>
</file>

<file path=ppt/slides/_rels/slide102.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slideLayout" Target="../slideLayouts/slideLayout12.xml"/><Relationship Id="rId4" Type="http://schemas.openxmlformats.org/officeDocument/2006/relationships/tags" Target="../tags/tag19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7.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8.xml"/></Relationships>
</file>

<file path=ppt/slides/_rels/slide105.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oleObject" Target="../embeddings/oleObject35.bin"/><Relationship Id="rId2" Type="http://schemas.openxmlformats.org/officeDocument/2006/relationships/tags" Target="../tags/tag199.xml"/><Relationship Id="rId1" Type="http://schemas.openxmlformats.org/officeDocument/2006/relationships/vmlDrawing" Target="../drawings/vmlDrawing35.vml"/><Relationship Id="rId6" Type="http://schemas.openxmlformats.org/officeDocument/2006/relationships/slideLayout" Target="../slideLayouts/slideLayout12.xml"/><Relationship Id="rId5" Type="http://schemas.openxmlformats.org/officeDocument/2006/relationships/tags" Target="../tags/tag202.xml"/><Relationship Id="rId4" Type="http://schemas.openxmlformats.org/officeDocument/2006/relationships/tags" Target="../tags/tag201.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3.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4.xml"/></Relationships>
</file>

<file path=ppt/slides/_rels/slide108.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oleObject" Target="../embeddings/oleObject36.bin"/><Relationship Id="rId2" Type="http://schemas.openxmlformats.org/officeDocument/2006/relationships/tags" Target="../tags/tag205.xml"/><Relationship Id="rId1" Type="http://schemas.openxmlformats.org/officeDocument/2006/relationships/vmlDrawing" Target="../drawings/vmlDrawing36.vml"/><Relationship Id="rId6" Type="http://schemas.openxmlformats.org/officeDocument/2006/relationships/slideLayout" Target="../slideLayouts/slideLayout12.xml"/><Relationship Id="rId5" Type="http://schemas.openxmlformats.org/officeDocument/2006/relationships/tags" Target="../tags/tag208.xml"/><Relationship Id="rId4" Type="http://schemas.openxmlformats.org/officeDocument/2006/relationships/tags" Target="../tags/tag207.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0.xml"/></Relationships>
</file>

<file path=ppt/slides/_rels/slide111.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oleObject" Target="../embeddings/oleObject37.bin"/><Relationship Id="rId2" Type="http://schemas.openxmlformats.org/officeDocument/2006/relationships/tags" Target="../tags/tag211.xml"/><Relationship Id="rId1" Type="http://schemas.openxmlformats.org/officeDocument/2006/relationships/vmlDrawing" Target="../drawings/vmlDrawing37.vml"/><Relationship Id="rId6" Type="http://schemas.openxmlformats.org/officeDocument/2006/relationships/slideLayout" Target="../slideLayouts/slideLayout12.xml"/><Relationship Id="rId5" Type="http://schemas.openxmlformats.org/officeDocument/2006/relationships/tags" Target="../tags/tag214.xml"/><Relationship Id="rId4" Type="http://schemas.openxmlformats.org/officeDocument/2006/relationships/tags" Target="../tags/tag213.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5.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6.xml"/></Relationships>
</file>

<file path=ppt/slides/_rels/slide114.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oleObject" Target="../embeddings/oleObject38.bin"/><Relationship Id="rId2" Type="http://schemas.openxmlformats.org/officeDocument/2006/relationships/tags" Target="../tags/tag217.xml"/><Relationship Id="rId1" Type="http://schemas.openxmlformats.org/officeDocument/2006/relationships/vmlDrawing" Target="../drawings/vmlDrawing38.vml"/><Relationship Id="rId6" Type="http://schemas.openxmlformats.org/officeDocument/2006/relationships/slideLayout" Target="../slideLayouts/slideLayout12.xml"/><Relationship Id="rId5" Type="http://schemas.openxmlformats.org/officeDocument/2006/relationships/tags" Target="../tags/tag220.xml"/><Relationship Id="rId4" Type="http://schemas.openxmlformats.org/officeDocument/2006/relationships/tags" Target="../tags/tag219.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1.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2.xml"/></Relationships>
</file>

<file path=ppt/slides/_rels/slide117.xml.rels><?xml version="1.0" encoding="UTF-8" standalone="yes"?>
<Relationships xmlns="http://schemas.openxmlformats.org/package/2006/relationships"><Relationship Id="rId3" Type="http://schemas.openxmlformats.org/officeDocument/2006/relationships/tags" Target="../tags/tag224.xml"/><Relationship Id="rId7" Type="http://schemas.openxmlformats.org/officeDocument/2006/relationships/oleObject" Target="../embeddings/oleObject39.bin"/><Relationship Id="rId2" Type="http://schemas.openxmlformats.org/officeDocument/2006/relationships/tags" Target="../tags/tag223.xml"/><Relationship Id="rId1" Type="http://schemas.openxmlformats.org/officeDocument/2006/relationships/vmlDrawing" Target="../drawings/vmlDrawing39.vml"/><Relationship Id="rId6" Type="http://schemas.openxmlformats.org/officeDocument/2006/relationships/slideLayout" Target="../slideLayouts/slideLayout12.xml"/><Relationship Id="rId5" Type="http://schemas.openxmlformats.org/officeDocument/2006/relationships/tags" Target="../tags/tag226.xml"/><Relationship Id="rId4" Type="http://schemas.openxmlformats.org/officeDocument/2006/relationships/tags" Target="../tags/tag225.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7.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8.xml"/></Relationships>
</file>

<file path=ppt/slides/_rels/slide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22.xml"/></Relationships>
</file>

<file path=ppt/slides/_rels/slide120.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oleObject" Target="../embeddings/oleObject40.bin"/><Relationship Id="rId2" Type="http://schemas.openxmlformats.org/officeDocument/2006/relationships/tags" Target="../tags/tag229.xml"/><Relationship Id="rId1" Type="http://schemas.openxmlformats.org/officeDocument/2006/relationships/vmlDrawing" Target="../drawings/vmlDrawing40.vml"/><Relationship Id="rId6" Type="http://schemas.openxmlformats.org/officeDocument/2006/relationships/slideLayout" Target="../slideLayouts/slideLayout12.xml"/><Relationship Id="rId5" Type="http://schemas.openxmlformats.org/officeDocument/2006/relationships/tags" Target="../tags/tag232.xml"/><Relationship Id="rId4" Type="http://schemas.openxmlformats.org/officeDocument/2006/relationships/tags" Target="../tags/tag231.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3.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4.xml"/></Relationships>
</file>

<file path=ppt/slides/_rels/slide123.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oleObject" Target="../embeddings/oleObject41.bin"/><Relationship Id="rId2" Type="http://schemas.openxmlformats.org/officeDocument/2006/relationships/tags" Target="../tags/tag235.xml"/><Relationship Id="rId1" Type="http://schemas.openxmlformats.org/officeDocument/2006/relationships/vmlDrawing" Target="../drawings/vmlDrawing41.vml"/><Relationship Id="rId6" Type="http://schemas.openxmlformats.org/officeDocument/2006/relationships/slideLayout" Target="../slideLayouts/slideLayout12.xml"/><Relationship Id="rId5" Type="http://schemas.openxmlformats.org/officeDocument/2006/relationships/tags" Target="../tags/tag238.xml"/><Relationship Id="rId4" Type="http://schemas.openxmlformats.org/officeDocument/2006/relationships/tags" Target="../tags/tag237.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9.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0.xml"/></Relationships>
</file>

<file path=ppt/slides/_rels/slide126.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oleObject" Target="../embeddings/oleObject42.bin"/><Relationship Id="rId2" Type="http://schemas.openxmlformats.org/officeDocument/2006/relationships/tags" Target="../tags/tag241.xml"/><Relationship Id="rId1" Type="http://schemas.openxmlformats.org/officeDocument/2006/relationships/vmlDrawing" Target="../drawings/vmlDrawing42.vml"/><Relationship Id="rId6" Type="http://schemas.openxmlformats.org/officeDocument/2006/relationships/slideLayout" Target="../slideLayouts/slideLayout12.xml"/><Relationship Id="rId5" Type="http://schemas.openxmlformats.org/officeDocument/2006/relationships/tags" Target="../tags/tag244.xml"/><Relationship Id="rId4" Type="http://schemas.openxmlformats.org/officeDocument/2006/relationships/tags" Target="../tags/tag243.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5.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6.xml"/></Relationships>
</file>

<file path=ppt/slides/_rels/slide129.xml.rels><?xml version="1.0" encoding="UTF-8" standalone="yes"?>
<Relationships xmlns="http://schemas.openxmlformats.org/package/2006/relationships"><Relationship Id="rId3" Type="http://schemas.openxmlformats.org/officeDocument/2006/relationships/tags" Target="../tags/tag248.xml"/><Relationship Id="rId7" Type="http://schemas.openxmlformats.org/officeDocument/2006/relationships/oleObject" Target="../embeddings/oleObject43.bin"/><Relationship Id="rId2" Type="http://schemas.openxmlformats.org/officeDocument/2006/relationships/tags" Target="../tags/tag247.xml"/><Relationship Id="rId1" Type="http://schemas.openxmlformats.org/officeDocument/2006/relationships/vmlDrawing" Target="../drawings/vmlDrawing43.vml"/><Relationship Id="rId6" Type="http://schemas.openxmlformats.org/officeDocument/2006/relationships/slideLayout" Target="../slideLayouts/slideLayout12.xml"/><Relationship Id="rId5" Type="http://schemas.openxmlformats.org/officeDocument/2006/relationships/tags" Target="../tags/tag250.xml"/><Relationship Id="rId4" Type="http://schemas.openxmlformats.org/officeDocument/2006/relationships/tags" Target="../tags/tag24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1.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2.xml"/></Relationships>
</file>

<file path=ppt/slides/_rels/slide132.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oleObject" Target="../embeddings/oleObject44.bin"/><Relationship Id="rId2" Type="http://schemas.openxmlformats.org/officeDocument/2006/relationships/tags" Target="../tags/tag253.xml"/><Relationship Id="rId1" Type="http://schemas.openxmlformats.org/officeDocument/2006/relationships/vmlDrawing" Target="../drawings/vmlDrawing44.vml"/><Relationship Id="rId6" Type="http://schemas.openxmlformats.org/officeDocument/2006/relationships/slideLayout" Target="../slideLayouts/slideLayout12.xml"/><Relationship Id="rId5" Type="http://schemas.openxmlformats.org/officeDocument/2006/relationships/tags" Target="../tags/tag256.xml"/><Relationship Id="rId4" Type="http://schemas.openxmlformats.org/officeDocument/2006/relationships/tags" Target="../tags/tag255.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7.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8.xml"/></Relationships>
</file>

<file path=ppt/slides/_rels/slide135.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oleObject" Target="../embeddings/oleObject45.bin"/><Relationship Id="rId2" Type="http://schemas.openxmlformats.org/officeDocument/2006/relationships/tags" Target="../tags/tag259.xml"/><Relationship Id="rId1" Type="http://schemas.openxmlformats.org/officeDocument/2006/relationships/vmlDrawing" Target="../drawings/vmlDrawing45.vml"/><Relationship Id="rId6" Type="http://schemas.openxmlformats.org/officeDocument/2006/relationships/slideLayout" Target="../slideLayouts/slideLayout12.xml"/><Relationship Id="rId5" Type="http://schemas.openxmlformats.org/officeDocument/2006/relationships/tags" Target="../tags/tag262.xml"/><Relationship Id="rId4" Type="http://schemas.openxmlformats.org/officeDocument/2006/relationships/tags" Target="../tags/tag261.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3.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4.xml"/></Relationships>
</file>

<file path=ppt/slides/_rels/slide138.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oleObject" Target="../embeddings/oleObject46.bin"/><Relationship Id="rId2" Type="http://schemas.openxmlformats.org/officeDocument/2006/relationships/tags" Target="../tags/tag265.xml"/><Relationship Id="rId1" Type="http://schemas.openxmlformats.org/officeDocument/2006/relationships/vmlDrawing" Target="../drawings/vmlDrawing46.vml"/><Relationship Id="rId6" Type="http://schemas.openxmlformats.org/officeDocument/2006/relationships/slideLayout" Target="../slideLayouts/slideLayout12.xml"/><Relationship Id="rId5" Type="http://schemas.openxmlformats.org/officeDocument/2006/relationships/tags" Target="../tags/tag268.xml"/><Relationship Id="rId4" Type="http://schemas.openxmlformats.org/officeDocument/2006/relationships/tags" Target="../tags/tag267.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0.xml"/></Relationships>
</file>

<file path=ppt/slides/_rels/slide141.xml.rels><?xml version="1.0" encoding="UTF-8" standalone="yes"?>
<Relationships xmlns="http://schemas.openxmlformats.org/package/2006/relationships"><Relationship Id="rId3" Type="http://schemas.openxmlformats.org/officeDocument/2006/relationships/tags" Target="../tags/tag272.xml"/><Relationship Id="rId7" Type="http://schemas.openxmlformats.org/officeDocument/2006/relationships/oleObject" Target="../embeddings/oleObject47.bin"/><Relationship Id="rId2" Type="http://schemas.openxmlformats.org/officeDocument/2006/relationships/tags" Target="../tags/tag271.xml"/><Relationship Id="rId1" Type="http://schemas.openxmlformats.org/officeDocument/2006/relationships/vmlDrawing" Target="../drawings/vmlDrawing47.vml"/><Relationship Id="rId6" Type="http://schemas.openxmlformats.org/officeDocument/2006/relationships/slideLayout" Target="../slideLayouts/slideLayout12.xml"/><Relationship Id="rId5" Type="http://schemas.openxmlformats.org/officeDocument/2006/relationships/tags" Target="../tags/tag274.xml"/><Relationship Id="rId4" Type="http://schemas.openxmlformats.org/officeDocument/2006/relationships/tags" Target="../tags/tag273.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5.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6.xml"/></Relationships>
</file>

<file path=ppt/slides/_rels/slide144.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oleObject" Target="../embeddings/oleObject48.bin"/><Relationship Id="rId2" Type="http://schemas.openxmlformats.org/officeDocument/2006/relationships/tags" Target="../tags/tag277.xml"/><Relationship Id="rId1" Type="http://schemas.openxmlformats.org/officeDocument/2006/relationships/vmlDrawing" Target="../drawings/vmlDrawing48.vml"/><Relationship Id="rId6" Type="http://schemas.openxmlformats.org/officeDocument/2006/relationships/slideLayout" Target="../slideLayouts/slideLayout12.xml"/><Relationship Id="rId5" Type="http://schemas.openxmlformats.org/officeDocument/2006/relationships/tags" Target="../tags/tag280.xml"/><Relationship Id="rId4" Type="http://schemas.openxmlformats.org/officeDocument/2006/relationships/tags" Target="../tags/tag279.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1.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2.xml"/></Relationships>
</file>

<file path=ppt/slides/_rels/slide147.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oleObject" Target="../embeddings/oleObject49.bin"/><Relationship Id="rId2" Type="http://schemas.openxmlformats.org/officeDocument/2006/relationships/tags" Target="../tags/tag283.xml"/><Relationship Id="rId1" Type="http://schemas.openxmlformats.org/officeDocument/2006/relationships/vmlDrawing" Target="../drawings/vmlDrawing49.vml"/><Relationship Id="rId6" Type="http://schemas.openxmlformats.org/officeDocument/2006/relationships/slideLayout" Target="../slideLayouts/slideLayout12.xml"/><Relationship Id="rId5" Type="http://schemas.openxmlformats.org/officeDocument/2006/relationships/tags" Target="../tags/tag286.xml"/><Relationship Id="rId4" Type="http://schemas.openxmlformats.org/officeDocument/2006/relationships/tags" Target="../tags/tag285.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7.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8.xml"/></Relationships>
</file>

<file path=ppt/slides/_rels/slide1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2.xml"/><Relationship Id="rId4" Type="http://schemas.openxmlformats.org/officeDocument/2006/relationships/tags" Target="../tags/tag27.xml"/></Relationships>
</file>

<file path=ppt/slides/_rels/slide150.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oleObject" Target="../embeddings/oleObject50.bin"/><Relationship Id="rId2" Type="http://schemas.openxmlformats.org/officeDocument/2006/relationships/tags" Target="../tags/tag289.xml"/><Relationship Id="rId1" Type="http://schemas.openxmlformats.org/officeDocument/2006/relationships/vmlDrawing" Target="../drawings/vmlDrawing50.vml"/><Relationship Id="rId6" Type="http://schemas.openxmlformats.org/officeDocument/2006/relationships/slideLayout" Target="../slideLayouts/slideLayout12.xml"/><Relationship Id="rId5" Type="http://schemas.openxmlformats.org/officeDocument/2006/relationships/tags" Target="../tags/tag292.xml"/><Relationship Id="rId4" Type="http://schemas.openxmlformats.org/officeDocument/2006/relationships/tags" Target="../tags/tag291.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3.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4.xml"/></Relationships>
</file>

<file path=ppt/slides/_rels/slide153.xml.rels><?xml version="1.0" encoding="UTF-8" standalone="yes"?>
<Relationships xmlns="http://schemas.openxmlformats.org/package/2006/relationships"><Relationship Id="rId3" Type="http://schemas.openxmlformats.org/officeDocument/2006/relationships/tags" Target="../tags/tag296.xml"/><Relationship Id="rId7" Type="http://schemas.openxmlformats.org/officeDocument/2006/relationships/oleObject" Target="../embeddings/oleObject51.bin"/><Relationship Id="rId2" Type="http://schemas.openxmlformats.org/officeDocument/2006/relationships/tags" Target="../tags/tag295.xml"/><Relationship Id="rId1" Type="http://schemas.openxmlformats.org/officeDocument/2006/relationships/vmlDrawing" Target="../drawings/vmlDrawing51.vml"/><Relationship Id="rId6" Type="http://schemas.openxmlformats.org/officeDocument/2006/relationships/slideLayout" Target="../slideLayouts/slideLayout12.xml"/><Relationship Id="rId5" Type="http://schemas.openxmlformats.org/officeDocument/2006/relationships/tags" Target="../tags/tag298.xml"/><Relationship Id="rId4" Type="http://schemas.openxmlformats.org/officeDocument/2006/relationships/tags" Target="../tags/tag297.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9.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0.xml"/></Relationships>
</file>

<file path=ppt/slides/_rels/slide156.xml.rels><?xml version="1.0" encoding="UTF-8" standalone="yes"?>
<Relationships xmlns="http://schemas.openxmlformats.org/package/2006/relationships"><Relationship Id="rId3" Type="http://schemas.openxmlformats.org/officeDocument/2006/relationships/tags" Target="../tags/tag302.xml"/><Relationship Id="rId7" Type="http://schemas.openxmlformats.org/officeDocument/2006/relationships/oleObject" Target="../embeddings/oleObject52.bin"/><Relationship Id="rId2" Type="http://schemas.openxmlformats.org/officeDocument/2006/relationships/tags" Target="../tags/tag301.xml"/><Relationship Id="rId1" Type="http://schemas.openxmlformats.org/officeDocument/2006/relationships/vmlDrawing" Target="../drawings/vmlDrawing52.vml"/><Relationship Id="rId6" Type="http://schemas.openxmlformats.org/officeDocument/2006/relationships/slideLayout" Target="../slideLayouts/slideLayout12.xml"/><Relationship Id="rId5" Type="http://schemas.openxmlformats.org/officeDocument/2006/relationships/tags" Target="../tags/tag304.xml"/><Relationship Id="rId4" Type="http://schemas.openxmlformats.org/officeDocument/2006/relationships/tags" Target="../tags/tag303.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5.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6.xml"/></Relationships>
</file>

<file path=ppt/slides/_rels/slide159.xml.rels><?xml version="1.0" encoding="UTF-8" standalone="yes"?>
<Relationships xmlns="http://schemas.openxmlformats.org/package/2006/relationships"><Relationship Id="rId3" Type="http://schemas.openxmlformats.org/officeDocument/2006/relationships/tags" Target="../tags/tag308.xml"/><Relationship Id="rId7" Type="http://schemas.openxmlformats.org/officeDocument/2006/relationships/oleObject" Target="../embeddings/oleObject53.bin"/><Relationship Id="rId2" Type="http://schemas.openxmlformats.org/officeDocument/2006/relationships/tags" Target="../tags/tag307.xml"/><Relationship Id="rId1" Type="http://schemas.openxmlformats.org/officeDocument/2006/relationships/vmlDrawing" Target="../drawings/vmlDrawing53.vml"/><Relationship Id="rId6" Type="http://schemas.openxmlformats.org/officeDocument/2006/relationships/slideLayout" Target="../slideLayouts/slideLayout12.xml"/><Relationship Id="rId5" Type="http://schemas.openxmlformats.org/officeDocument/2006/relationships/tags" Target="../tags/tag310.xml"/><Relationship Id="rId4" Type="http://schemas.openxmlformats.org/officeDocument/2006/relationships/tags" Target="../tags/tag30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1.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2.xml"/></Relationships>
</file>

<file path=ppt/slides/_rels/slide162.xml.rels><?xml version="1.0" encoding="UTF-8" standalone="yes"?>
<Relationships xmlns="http://schemas.openxmlformats.org/package/2006/relationships"><Relationship Id="rId3" Type="http://schemas.openxmlformats.org/officeDocument/2006/relationships/tags" Target="../tags/tag314.xml"/><Relationship Id="rId7" Type="http://schemas.openxmlformats.org/officeDocument/2006/relationships/oleObject" Target="../embeddings/oleObject54.bin"/><Relationship Id="rId2" Type="http://schemas.openxmlformats.org/officeDocument/2006/relationships/tags" Target="../tags/tag313.xml"/><Relationship Id="rId1" Type="http://schemas.openxmlformats.org/officeDocument/2006/relationships/vmlDrawing" Target="../drawings/vmlDrawing54.vml"/><Relationship Id="rId6" Type="http://schemas.openxmlformats.org/officeDocument/2006/relationships/slideLayout" Target="../slideLayouts/slideLayout12.xml"/><Relationship Id="rId5" Type="http://schemas.openxmlformats.org/officeDocument/2006/relationships/tags" Target="../tags/tag316.xml"/><Relationship Id="rId4" Type="http://schemas.openxmlformats.org/officeDocument/2006/relationships/tags" Target="../tags/tag315.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7.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8.xml"/></Relationships>
</file>

<file path=ppt/slides/_rels/slide165.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oleObject" Target="../embeddings/oleObject55.bin"/><Relationship Id="rId2" Type="http://schemas.openxmlformats.org/officeDocument/2006/relationships/tags" Target="../tags/tag319.xml"/><Relationship Id="rId1" Type="http://schemas.openxmlformats.org/officeDocument/2006/relationships/vmlDrawing" Target="../drawings/vmlDrawing55.vml"/><Relationship Id="rId6" Type="http://schemas.openxmlformats.org/officeDocument/2006/relationships/slideLayout" Target="../slideLayouts/slideLayout12.xml"/><Relationship Id="rId5" Type="http://schemas.openxmlformats.org/officeDocument/2006/relationships/tags" Target="../tags/tag322.xml"/><Relationship Id="rId4" Type="http://schemas.openxmlformats.org/officeDocument/2006/relationships/tags" Target="../tags/tag321.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3.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4.xml"/></Relationships>
</file>

<file path=ppt/slides/_rels/slide168.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oleObject" Target="../embeddings/oleObject56.bin"/><Relationship Id="rId2" Type="http://schemas.openxmlformats.org/officeDocument/2006/relationships/tags" Target="../tags/tag325.xml"/><Relationship Id="rId1" Type="http://schemas.openxmlformats.org/officeDocument/2006/relationships/vmlDrawing" Target="../drawings/vmlDrawing56.vml"/><Relationship Id="rId6" Type="http://schemas.openxmlformats.org/officeDocument/2006/relationships/slideLayout" Target="../slideLayouts/slideLayout12.xml"/><Relationship Id="rId5" Type="http://schemas.openxmlformats.org/officeDocument/2006/relationships/tags" Target="../tags/tag328.xml"/><Relationship Id="rId4" Type="http://schemas.openxmlformats.org/officeDocument/2006/relationships/tags" Target="../tags/tag327.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0.xml"/></Relationships>
</file>

<file path=ppt/slides/_rels/slide171.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oleObject" Target="../embeddings/oleObject57.bin"/><Relationship Id="rId2" Type="http://schemas.openxmlformats.org/officeDocument/2006/relationships/tags" Target="../tags/tag331.xml"/><Relationship Id="rId1" Type="http://schemas.openxmlformats.org/officeDocument/2006/relationships/vmlDrawing" Target="../drawings/vmlDrawing57.vml"/><Relationship Id="rId6" Type="http://schemas.openxmlformats.org/officeDocument/2006/relationships/slideLayout" Target="../slideLayouts/slideLayout12.xml"/><Relationship Id="rId5" Type="http://schemas.openxmlformats.org/officeDocument/2006/relationships/tags" Target="../tags/tag334.xml"/><Relationship Id="rId4" Type="http://schemas.openxmlformats.org/officeDocument/2006/relationships/tags" Target="../tags/tag333.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5.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6.xml"/></Relationships>
</file>

<file path=ppt/slides/_rels/slide174.xml.rels><?xml version="1.0" encoding="UTF-8" standalone="yes"?>
<Relationships xmlns="http://schemas.openxmlformats.org/package/2006/relationships"><Relationship Id="rId3" Type="http://schemas.openxmlformats.org/officeDocument/2006/relationships/tags" Target="../tags/tag338.xml"/><Relationship Id="rId7" Type="http://schemas.openxmlformats.org/officeDocument/2006/relationships/oleObject" Target="../embeddings/oleObject58.bin"/><Relationship Id="rId2" Type="http://schemas.openxmlformats.org/officeDocument/2006/relationships/tags" Target="../tags/tag337.xml"/><Relationship Id="rId1" Type="http://schemas.openxmlformats.org/officeDocument/2006/relationships/vmlDrawing" Target="../drawings/vmlDrawing58.vml"/><Relationship Id="rId6" Type="http://schemas.openxmlformats.org/officeDocument/2006/relationships/slideLayout" Target="../slideLayouts/slideLayout12.xml"/><Relationship Id="rId5" Type="http://schemas.openxmlformats.org/officeDocument/2006/relationships/tags" Target="../tags/tag340.xml"/><Relationship Id="rId4" Type="http://schemas.openxmlformats.org/officeDocument/2006/relationships/tags" Target="../tags/tag339.xml"/></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41.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42.xml"/></Relationships>
</file>

<file path=ppt/slides/_rels/slide177.xml.rels><?xml version="1.0" encoding="UTF-8" standalone="yes"?>
<Relationships xmlns="http://schemas.openxmlformats.org/package/2006/relationships"><Relationship Id="rId3" Type="http://schemas.openxmlformats.org/officeDocument/2006/relationships/tags" Target="../tags/tag344.xml"/><Relationship Id="rId7" Type="http://schemas.openxmlformats.org/officeDocument/2006/relationships/oleObject" Target="../embeddings/oleObject59.bin"/><Relationship Id="rId2" Type="http://schemas.openxmlformats.org/officeDocument/2006/relationships/tags" Target="../tags/tag343.xml"/><Relationship Id="rId1" Type="http://schemas.openxmlformats.org/officeDocument/2006/relationships/vmlDrawing" Target="../drawings/vmlDrawing59.vml"/><Relationship Id="rId6" Type="http://schemas.openxmlformats.org/officeDocument/2006/relationships/slideLayout" Target="../slideLayouts/slideLayout12.xml"/><Relationship Id="rId5" Type="http://schemas.openxmlformats.org/officeDocument/2006/relationships/tags" Target="../tags/tag346.xml"/><Relationship Id="rId4" Type="http://schemas.openxmlformats.org/officeDocument/2006/relationships/tags" Target="../tags/tag345.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47.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48.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2.xml"/><Relationship Id="rId4" Type="http://schemas.openxmlformats.org/officeDocument/2006/relationships/tags" Target="../tags/tag32.xml"/></Relationships>
</file>

<file path=ppt/slides/_rels/slide180.xml.rels><?xml version="1.0" encoding="UTF-8" standalone="yes"?>
<Relationships xmlns="http://schemas.openxmlformats.org/package/2006/relationships"><Relationship Id="rId3" Type="http://schemas.openxmlformats.org/officeDocument/2006/relationships/tags" Target="../tags/tag350.xml"/><Relationship Id="rId7" Type="http://schemas.openxmlformats.org/officeDocument/2006/relationships/oleObject" Target="../embeddings/oleObject60.bin"/><Relationship Id="rId2" Type="http://schemas.openxmlformats.org/officeDocument/2006/relationships/tags" Target="../tags/tag349.xml"/><Relationship Id="rId1" Type="http://schemas.openxmlformats.org/officeDocument/2006/relationships/vmlDrawing" Target="../drawings/vmlDrawing60.vml"/><Relationship Id="rId6" Type="http://schemas.openxmlformats.org/officeDocument/2006/relationships/slideLayout" Target="../slideLayouts/slideLayout12.xml"/><Relationship Id="rId5" Type="http://schemas.openxmlformats.org/officeDocument/2006/relationships/tags" Target="../tags/tag352.xml"/><Relationship Id="rId4" Type="http://schemas.openxmlformats.org/officeDocument/2006/relationships/tags" Target="../tags/tag351.xml"/></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53.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54.xml"/></Relationships>
</file>

<file path=ppt/slides/_rels/slide183.xml.rels><?xml version="1.0" encoding="UTF-8" standalone="yes"?>
<Relationships xmlns="http://schemas.openxmlformats.org/package/2006/relationships"><Relationship Id="rId3" Type="http://schemas.openxmlformats.org/officeDocument/2006/relationships/tags" Target="../tags/tag356.xml"/><Relationship Id="rId7" Type="http://schemas.openxmlformats.org/officeDocument/2006/relationships/oleObject" Target="../embeddings/oleObject61.bin"/><Relationship Id="rId2" Type="http://schemas.openxmlformats.org/officeDocument/2006/relationships/tags" Target="../tags/tag355.xml"/><Relationship Id="rId1" Type="http://schemas.openxmlformats.org/officeDocument/2006/relationships/vmlDrawing" Target="../drawings/vmlDrawing61.vml"/><Relationship Id="rId6" Type="http://schemas.openxmlformats.org/officeDocument/2006/relationships/slideLayout" Target="../slideLayouts/slideLayout12.xml"/><Relationship Id="rId5" Type="http://schemas.openxmlformats.org/officeDocument/2006/relationships/tags" Target="../tags/tag358.xml"/><Relationship Id="rId4" Type="http://schemas.openxmlformats.org/officeDocument/2006/relationships/tags" Target="../tags/tag357.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59.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60.xml"/></Relationships>
</file>

<file path=ppt/slides/_rels/slide186.xml.rels><?xml version="1.0" encoding="UTF-8" standalone="yes"?>
<Relationships xmlns="http://schemas.openxmlformats.org/package/2006/relationships"><Relationship Id="rId3" Type="http://schemas.openxmlformats.org/officeDocument/2006/relationships/tags" Target="../tags/tag362.xml"/><Relationship Id="rId7" Type="http://schemas.openxmlformats.org/officeDocument/2006/relationships/oleObject" Target="../embeddings/oleObject62.bin"/><Relationship Id="rId2" Type="http://schemas.openxmlformats.org/officeDocument/2006/relationships/tags" Target="../tags/tag361.xml"/><Relationship Id="rId1" Type="http://schemas.openxmlformats.org/officeDocument/2006/relationships/vmlDrawing" Target="../drawings/vmlDrawing62.vml"/><Relationship Id="rId6" Type="http://schemas.openxmlformats.org/officeDocument/2006/relationships/slideLayout" Target="../slideLayouts/slideLayout12.xml"/><Relationship Id="rId5" Type="http://schemas.openxmlformats.org/officeDocument/2006/relationships/tags" Target="../tags/tag364.xml"/><Relationship Id="rId4" Type="http://schemas.openxmlformats.org/officeDocument/2006/relationships/tags" Target="../tags/tag363.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65.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66.xml"/></Relationships>
</file>

<file path=ppt/slides/_rels/slide189.xml.rels><?xml version="1.0" encoding="UTF-8" standalone="yes"?>
<Relationships xmlns="http://schemas.openxmlformats.org/package/2006/relationships"><Relationship Id="rId3" Type="http://schemas.openxmlformats.org/officeDocument/2006/relationships/tags" Target="../tags/tag368.xml"/><Relationship Id="rId7" Type="http://schemas.openxmlformats.org/officeDocument/2006/relationships/oleObject" Target="../embeddings/oleObject63.bin"/><Relationship Id="rId2" Type="http://schemas.openxmlformats.org/officeDocument/2006/relationships/tags" Target="../tags/tag367.xml"/><Relationship Id="rId1" Type="http://schemas.openxmlformats.org/officeDocument/2006/relationships/vmlDrawing" Target="../drawings/vmlDrawing63.vml"/><Relationship Id="rId6" Type="http://schemas.openxmlformats.org/officeDocument/2006/relationships/slideLayout" Target="../slideLayouts/slideLayout12.xml"/><Relationship Id="rId5" Type="http://schemas.openxmlformats.org/officeDocument/2006/relationships/tags" Target="../tags/tag370.xml"/><Relationship Id="rId4" Type="http://schemas.openxmlformats.org/officeDocument/2006/relationships/tags" Target="../tags/tag36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1.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2.xml"/></Relationships>
</file>

<file path=ppt/slides/_rels/slide192.xml.rels><?xml version="1.0" encoding="UTF-8" standalone="yes"?>
<Relationships xmlns="http://schemas.openxmlformats.org/package/2006/relationships"><Relationship Id="rId3" Type="http://schemas.openxmlformats.org/officeDocument/2006/relationships/tags" Target="../tags/tag374.xml"/><Relationship Id="rId7" Type="http://schemas.openxmlformats.org/officeDocument/2006/relationships/oleObject" Target="../embeddings/oleObject64.bin"/><Relationship Id="rId2" Type="http://schemas.openxmlformats.org/officeDocument/2006/relationships/tags" Target="../tags/tag373.xml"/><Relationship Id="rId1" Type="http://schemas.openxmlformats.org/officeDocument/2006/relationships/vmlDrawing" Target="../drawings/vmlDrawing64.vml"/><Relationship Id="rId6" Type="http://schemas.openxmlformats.org/officeDocument/2006/relationships/slideLayout" Target="../slideLayouts/slideLayout12.xml"/><Relationship Id="rId5" Type="http://schemas.openxmlformats.org/officeDocument/2006/relationships/tags" Target="../tags/tag376.xml"/><Relationship Id="rId4" Type="http://schemas.openxmlformats.org/officeDocument/2006/relationships/tags" Target="../tags/tag375.xml"/></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oleObject" Target="../embeddings/oleObject7.bin"/><Relationship Id="rId2" Type="http://schemas.openxmlformats.org/officeDocument/2006/relationships/tags" Target="../tags/tag35.xml"/><Relationship Id="rId1" Type="http://schemas.openxmlformats.org/officeDocument/2006/relationships/vmlDrawing" Target="../drawings/vmlDrawing7.vml"/><Relationship Id="rId6" Type="http://schemas.openxmlformats.org/officeDocument/2006/relationships/slideLayout" Target="../slideLayouts/slideLayout12.xml"/><Relationship Id="rId5" Type="http://schemas.openxmlformats.org/officeDocument/2006/relationships/tags" Target="../tags/tag38.xml"/><Relationship Id="rId4" Type="http://schemas.openxmlformats.org/officeDocument/2006/relationships/tags" Target="../tags/tag3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oleObject" Target="../embeddings/oleObject8.bin"/><Relationship Id="rId2" Type="http://schemas.openxmlformats.org/officeDocument/2006/relationships/tags" Target="../tags/tag41.xml"/><Relationship Id="rId1" Type="http://schemas.openxmlformats.org/officeDocument/2006/relationships/vmlDrawing" Target="../drawings/vmlDrawing8.vml"/><Relationship Id="rId6" Type="http://schemas.openxmlformats.org/officeDocument/2006/relationships/slideLayout" Target="../slideLayouts/slideLayout12.xml"/><Relationship Id="rId5" Type="http://schemas.openxmlformats.org/officeDocument/2006/relationships/tags" Target="../tags/tag44.xml"/><Relationship Id="rId4" Type="http://schemas.openxmlformats.org/officeDocument/2006/relationships/tags" Target="../tags/tag4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12.xml"/><Relationship Id="rId4" Type="http://schemas.openxmlformats.org/officeDocument/2006/relationships/tags" Target="../tags/tag4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tags" Target="../tags/tag7.xml"/><Relationship Id="rId4"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Layout" Target="../slideLayouts/slideLayout12.xml"/><Relationship Id="rId4" Type="http://schemas.openxmlformats.org/officeDocument/2006/relationships/tags" Target="../tags/tag5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3.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oleObject" Target="../embeddings/oleObject11.bin"/><Relationship Id="rId2" Type="http://schemas.openxmlformats.org/officeDocument/2006/relationships/tags" Target="../tags/tag57.xml"/><Relationship Id="rId1" Type="http://schemas.openxmlformats.org/officeDocument/2006/relationships/vmlDrawing" Target="../drawings/vmlDrawing11.vml"/><Relationship Id="rId6" Type="http://schemas.openxmlformats.org/officeDocument/2006/relationships/slideLayout" Target="../slideLayouts/slideLayout12.xml"/><Relationship Id="rId5" Type="http://schemas.openxmlformats.org/officeDocument/2006/relationships/tags" Target="../tags/tag60.xml"/><Relationship Id="rId4" Type="http://schemas.openxmlformats.org/officeDocument/2006/relationships/tags" Target="../tags/tag5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6.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oleObject" Target="../embeddings/oleObject12.bin"/><Relationship Id="rId2" Type="http://schemas.openxmlformats.org/officeDocument/2006/relationships/tags" Target="../tags/tag63.xml"/><Relationship Id="rId1" Type="http://schemas.openxmlformats.org/officeDocument/2006/relationships/vmlDrawing" Target="../drawings/vmlDrawing12.vml"/><Relationship Id="rId6" Type="http://schemas.openxmlformats.org/officeDocument/2006/relationships/slideLayout" Target="../slideLayouts/slideLayout12.xml"/><Relationship Id="rId5" Type="http://schemas.openxmlformats.org/officeDocument/2006/relationships/tags" Target="../tags/tag66.xml"/><Relationship Id="rId4" Type="http://schemas.openxmlformats.org/officeDocument/2006/relationships/tags" Target="../tags/tag6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3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oleObject" Target="../embeddings/oleObject13.bin"/><Relationship Id="rId2" Type="http://schemas.openxmlformats.org/officeDocument/2006/relationships/tags" Target="../tags/tag69.xml"/><Relationship Id="rId1" Type="http://schemas.openxmlformats.org/officeDocument/2006/relationships/vmlDrawing" Target="../drawings/vmlDrawing13.vml"/><Relationship Id="rId6" Type="http://schemas.openxmlformats.org/officeDocument/2006/relationships/slideLayout" Target="../slideLayouts/slideLayout12.xml"/><Relationship Id="rId5" Type="http://schemas.openxmlformats.org/officeDocument/2006/relationships/tags" Target="../tags/tag72.xml"/><Relationship Id="rId4" Type="http://schemas.openxmlformats.org/officeDocument/2006/relationships/tags" Target="../tags/tag7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42.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oleObject" Target="../embeddings/oleObject14.bin"/><Relationship Id="rId2" Type="http://schemas.openxmlformats.org/officeDocument/2006/relationships/tags" Target="../tags/tag75.xml"/><Relationship Id="rId1" Type="http://schemas.openxmlformats.org/officeDocument/2006/relationships/vmlDrawing" Target="../drawings/vmlDrawing14.vml"/><Relationship Id="rId6" Type="http://schemas.openxmlformats.org/officeDocument/2006/relationships/slideLayout" Target="../slideLayouts/slideLayout12.xml"/><Relationship Id="rId5" Type="http://schemas.openxmlformats.org/officeDocument/2006/relationships/tags" Target="../tags/tag78.xml"/><Relationship Id="rId4" Type="http://schemas.openxmlformats.org/officeDocument/2006/relationships/tags" Target="../tags/tag7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45.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oleObject" Target="../embeddings/oleObject15.bin"/><Relationship Id="rId2" Type="http://schemas.openxmlformats.org/officeDocument/2006/relationships/tags" Target="../tags/tag81.xml"/><Relationship Id="rId1" Type="http://schemas.openxmlformats.org/officeDocument/2006/relationships/vmlDrawing" Target="../drawings/vmlDrawing15.vml"/><Relationship Id="rId6" Type="http://schemas.openxmlformats.org/officeDocument/2006/relationships/slideLayout" Target="../slideLayouts/slideLayout12.xml"/><Relationship Id="rId5" Type="http://schemas.openxmlformats.org/officeDocument/2006/relationships/tags" Target="../tags/tag84.xml"/><Relationship Id="rId4" Type="http://schemas.openxmlformats.org/officeDocument/2006/relationships/tags" Target="../tags/tag8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48.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oleObject" Target="../embeddings/oleObject16.bin"/><Relationship Id="rId2" Type="http://schemas.openxmlformats.org/officeDocument/2006/relationships/tags" Target="../tags/tag87.xml"/><Relationship Id="rId1" Type="http://schemas.openxmlformats.org/officeDocument/2006/relationships/vmlDrawing" Target="../drawings/vmlDrawing16.vml"/><Relationship Id="rId6" Type="http://schemas.openxmlformats.org/officeDocument/2006/relationships/slideLayout" Target="../slideLayouts/slideLayout12.xml"/><Relationship Id="rId5" Type="http://schemas.openxmlformats.org/officeDocument/2006/relationships/tags" Target="../tags/tag90.xml"/><Relationship Id="rId4" Type="http://schemas.openxmlformats.org/officeDocument/2006/relationships/tags" Target="../tags/tag8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51.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oleObject" Target="../embeddings/oleObject17.bin"/><Relationship Id="rId2" Type="http://schemas.openxmlformats.org/officeDocument/2006/relationships/tags" Target="../tags/tag93.xml"/><Relationship Id="rId1" Type="http://schemas.openxmlformats.org/officeDocument/2006/relationships/vmlDrawing" Target="../drawings/vmlDrawing17.vml"/><Relationship Id="rId6" Type="http://schemas.openxmlformats.org/officeDocument/2006/relationships/slideLayout" Target="../slideLayouts/slideLayout12.xml"/><Relationship Id="rId5" Type="http://schemas.openxmlformats.org/officeDocument/2006/relationships/tags" Target="../tags/tag96.xml"/><Relationship Id="rId4" Type="http://schemas.openxmlformats.org/officeDocument/2006/relationships/tags" Target="../tags/tag9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54.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oleObject" Target="../embeddings/oleObject18.bin"/><Relationship Id="rId2" Type="http://schemas.openxmlformats.org/officeDocument/2006/relationships/tags" Target="../tags/tag99.xml"/><Relationship Id="rId1" Type="http://schemas.openxmlformats.org/officeDocument/2006/relationships/vmlDrawing" Target="../drawings/vmlDrawing18.vml"/><Relationship Id="rId6" Type="http://schemas.openxmlformats.org/officeDocument/2006/relationships/slideLayout" Target="../slideLayouts/slideLayout12.xml"/><Relationship Id="rId5" Type="http://schemas.openxmlformats.org/officeDocument/2006/relationships/tags" Target="../tags/tag102.xml"/><Relationship Id="rId4" Type="http://schemas.openxmlformats.org/officeDocument/2006/relationships/tags" Target="../tags/tag10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57.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oleObject" Target="../embeddings/oleObject19.bin"/><Relationship Id="rId2" Type="http://schemas.openxmlformats.org/officeDocument/2006/relationships/tags" Target="../tags/tag105.xml"/><Relationship Id="rId1" Type="http://schemas.openxmlformats.org/officeDocument/2006/relationships/vmlDrawing" Target="../drawings/vmlDrawing19.vml"/><Relationship Id="rId6" Type="http://schemas.openxmlformats.org/officeDocument/2006/relationships/slideLayout" Target="../slideLayouts/slideLayout12.xml"/><Relationship Id="rId5" Type="http://schemas.openxmlformats.org/officeDocument/2006/relationships/tags" Target="../tags/tag108.xml"/><Relationship Id="rId4" Type="http://schemas.openxmlformats.org/officeDocument/2006/relationships/tags" Target="../tags/tag10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12.xml"/></Relationships>
</file>

<file path=ppt/slides/_rels/slide60.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oleObject" Target="../embeddings/oleObject20.bin"/><Relationship Id="rId2" Type="http://schemas.openxmlformats.org/officeDocument/2006/relationships/tags" Target="../tags/tag111.xml"/><Relationship Id="rId1" Type="http://schemas.openxmlformats.org/officeDocument/2006/relationships/vmlDrawing" Target="../drawings/vmlDrawing20.vml"/><Relationship Id="rId6" Type="http://schemas.openxmlformats.org/officeDocument/2006/relationships/slideLayout" Target="../slideLayouts/slideLayout12.xml"/><Relationship Id="rId5" Type="http://schemas.openxmlformats.org/officeDocument/2006/relationships/tags" Target="../tags/tag114.xml"/><Relationship Id="rId4" Type="http://schemas.openxmlformats.org/officeDocument/2006/relationships/tags" Target="../tags/tag11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63.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oleObject" Target="../embeddings/oleObject21.bin"/><Relationship Id="rId2" Type="http://schemas.openxmlformats.org/officeDocument/2006/relationships/tags" Target="../tags/tag117.xml"/><Relationship Id="rId1" Type="http://schemas.openxmlformats.org/officeDocument/2006/relationships/vmlDrawing" Target="../drawings/vmlDrawing21.vml"/><Relationship Id="rId6" Type="http://schemas.openxmlformats.org/officeDocument/2006/relationships/slideLayout" Target="../slideLayouts/slideLayout12.xml"/><Relationship Id="rId5" Type="http://schemas.openxmlformats.org/officeDocument/2006/relationships/tags" Target="../tags/tag120.xml"/><Relationship Id="rId4" Type="http://schemas.openxmlformats.org/officeDocument/2006/relationships/tags" Target="../tags/tag11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66.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oleObject" Target="../embeddings/oleObject22.bin"/><Relationship Id="rId2" Type="http://schemas.openxmlformats.org/officeDocument/2006/relationships/tags" Target="../tags/tag123.xml"/><Relationship Id="rId1" Type="http://schemas.openxmlformats.org/officeDocument/2006/relationships/vmlDrawing" Target="../drawings/vmlDrawing22.vml"/><Relationship Id="rId6" Type="http://schemas.openxmlformats.org/officeDocument/2006/relationships/slideLayout" Target="../slideLayouts/slideLayout12.xml"/><Relationship Id="rId5" Type="http://schemas.openxmlformats.org/officeDocument/2006/relationships/tags" Target="../tags/tag126.xml"/><Relationship Id="rId4" Type="http://schemas.openxmlformats.org/officeDocument/2006/relationships/tags" Target="../tags/tag12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69.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oleObject" Target="../embeddings/oleObject23.bin"/><Relationship Id="rId2" Type="http://schemas.openxmlformats.org/officeDocument/2006/relationships/tags" Target="../tags/tag129.xml"/><Relationship Id="rId1" Type="http://schemas.openxmlformats.org/officeDocument/2006/relationships/vmlDrawing" Target="../drawings/vmlDrawing23.vml"/><Relationship Id="rId6" Type="http://schemas.openxmlformats.org/officeDocument/2006/relationships/slideLayout" Target="../slideLayouts/slideLayout12.xml"/><Relationship Id="rId5" Type="http://schemas.openxmlformats.org/officeDocument/2006/relationships/tags" Target="../tags/tag132.xml"/><Relationship Id="rId4" Type="http://schemas.openxmlformats.org/officeDocument/2006/relationships/tags" Target="../tags/tag13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72.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slideLayout" Target="../slideLayouts/slideLayout12.xml"/><Relationship Id="rId4" Type="http://schemas.openxmlformats.org/officeDocument/2006/relationships/tags" Target="../tags/tag13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75.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oleObject" Target="../embeddings/oleObject25.bin"/><Relationship Id="rId2" Type="http://schemas.openxmlformats.org/officeDocument/2006/relationships/tags" Target="../tags/tag140.xml"/><Relationship Id="rId1" Type="http://schemas.openxmlformats.org/officeDocument/2006/relationships/vmlDrawing" Target="../drawings/vmlDrawing25.vml"/><Relationship Id="rId6" Type="http://schemas.openxmlformats.org/officeDocument/2006/relationships/slideLayout" Target="../slideLayouts/slideLayout12.xml"/><Relationship Id="rId5" Type="http://schemas.openxmlformats.org/officeDocument/2006/relationships/tags" Target="../tags/tag143.xml"/><Relationship Id="rId4" Type="http://schemas.openxmlformats.org/officeDocument/2006/relationships/tags" Target="../tags/tag14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78.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oleObject" Target="../embeddings/oleObject26.bin"/><Relationship Id="rId2" Type="http://schemas.openxmlformats.org/officeDocument/2006/relationships/tags" Target="../tags/tag146.xml"/><Relationship Id="rId1" Type="http://schemas.openxmlformats.org/officeDocument/2006/relationships/vmlDrawing" Target="../drawings/vmlDrawing26.vml"/><Relationship Id="rId6" Type="http://schemas.openxmlformats.org/officeDocument/2006/relationships/slideLayout" Target="../slideLayouts/slideLayout12.xml"/><Relationship Id="rId5" Type="http://schemas.openxmlformats.org/officeDocument/2006/relationships/tags" Target="../tags/tag149.xml"/><Relationship Id="rId4" Type="http://schemas.openxmlformats.org/officeDocument/2006/relationships/tags" Target="../tags/tag14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81.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oleObject" Target="../embeddings/oleObject27.bin"/><Relationship Id="rId2" Type="http://schemas.openxmlformats.org/officeDocument/2006/relationships/tags" Target="../tags/tag152.xml"/><Relationship Id="rId1" Type="http://schemas.openxmlformats.org/officeDocument/2006/relationships/vmlDrawing" Target="../drawings/vmlDrawing27.vml"/><Relationship Id="rId6" Type="http://schemas.openxmlformats.org/officeDocument/2006/relationships/slideLayout" Target="../slideLayouts/slideLayout12.xml"/><Relationship Id="rId5" Type="http://schemas.openxmlformats.org/officeDocument/2006/relationships/tags" Target="../tags/tag155.xml"/><Relationship Id="rId4" Type="http://schemas.openxmlformats.org/officeDocument/2006/relationships/tags" Target="../tags/tag154.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84.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oleObject" Target="../embeddings/oleObject28.bin"/><Relationship Id="rId2" Type="http://schemas.openxmlformats.org/officeDocument/2006/relationships/tags" Target="../tags/tag158.xml"/><Relationship Id="rId1" Type="http://schemas.openxmlformats.org/officeDocument/2006/relationships/vmlDrawing" Target="../drawings/vmlDrawing28.vml"/><Relationship Id="rId6" Type="http://schemas.openxmlformats.org/officeDocument/2006/relationships/slideLayout" Target="../slideLayouts/slideLayout12.xml"/><Relationship Id="rId5" Type="http://schemas.openxmlformats.org/officeDocument/2006/relationships/tags" Target="../tags/tag161.xml"/><Relationship Id="rId4" Type="http://schemas.openxmlformats.org/officeDocument/2006/relationships/tags" Target="../tags/tag16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87.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oleObject" Target="../embeddings/oleObject29.bin"/><Relationship Id="rId2" Type="http://schemas.openxmlformats.org/officeDocument/2006/relationships/tags" Target="../tags/tag164.xml"/><Relationship Id="rId1" Type="http://schemas.openxmlformats.org/officeDocument/2006/relationships/vmlDrawing" Target="../drawings/vmlDrawing29.vml"/><Relationship Id="rId6" Type="http://schemas.openxmlformats.org/officeDocument/2006/relationships/slideLayout" Target="../slideLayouts/slideLayout12.xml"/><Relationship Id="rId5" Type="http://schemas.openxmlformats.org/officeDocument/2006/relationships/tags" Target="../tags/tag167.xml"/><Relationship Id="rId4" Type="http://schemas.openxmlformats.org/officeDocument/2006/relationships/tags" Target="../tags/tag166.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17.xml"/></Relationships>
</file>

<file path=ppt/slides/_rels/slide90.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oleObject" Target="../embeddings/oleObject30.bin"/><Relationship Id="rId2" Type="http://schemas.openxmlformats.org/officeDocument/2006/relationships/tags" Target="../tags/tag170.xml"/><Relationship Id="rId1" Type="http://schemas.openxmlformats.org/officeDocument/2006/relationships/vmlDrawing" Target="../drawings/vmlDrawing30.vml"/><Relationship Id="rId6" Type="http://schemas.openxmlformats.org/officeDocument/2006/relationships/slideLayout" Target="../slideLayouts/slideLayout12.xml"/><Relationship Id="rId5" Type="http://schemas.openxmlformats.org/officeDocument/2006/relationships/tags" Target="../tags/tag173.xml"/><Relationship Id="rId4" Type="http://schemas.openxmlformats.org/officeDocument/2006/relationships/tags" Target="../tags/tag17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93.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oleObject" Target="../embeddings/oleObject31.bin"/><Relationship Id="rId2" Type="http://schemas.openxmlformats.org/officeDocument/2006/relationships/tags" Target="../tags/tag176.xml"/><Relationship Id="rId1" Type="http://schemas.openxmlformats.org/officeDocument/2006/relationships/vmlDrawing" Target="../drawings/vmlDrawing31.vml"/><Relationship Id="rId6" Type="http://schemas.openxmlformats.org/officeDocument/2006/relationships/slideLayout" Target="../slideLayouts/slideLayout12.xml"/><Relationship Id="rId5" Type="http://schemas.openxmlformats.org/officeDocument/2006/relationships/tags" Target="../tags/tag179.xml"/><Relationship Id="rId4" Type="http://schemas.openxmlformats.org/officeDocument/2006/relationships/tags" Target="../tags/tag178.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0.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1.xml"/></Relationships>
</file>

<file path=ppt/slides/_rels/slide96.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oleObject" Target="../embeddings/oleObject32.bin"/><Relationship Id="rId2" Type="http://schemas.openxmlformats.org/officeDocument/2006/relationships/tags" Target="../tags/tag182.xml"/><Relationship Id="rId1" Type="http://schemas.openxmlformats.org/officeDocument/2006/relationships/vmlDrawing" Target="../drawings/vmlDrawing32.vml"/><Relationship Id="rId6" Type="http://schemas.openxmlformats.org/officeDocument/2006/relationships/slideLayout" Target="../slideLayouts/slideLayout12.xml"/><Relationship Id="rId5" Type="http://schemas.openxmlformats.org/officeDocument/2006/relationships/tags" Target="../tags/tag185.xml"/><Relationship Id="rId4" Type="http://schemas.openxmlformats.org/officeDocument/2006/relationships/tags" Target="../tags/tag184.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6.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7.xml"/></Relationships>
</file>

<file path=ppt/slides/_rels/slide99.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oleObject" Target="../embeddings/oleObject33.bin"/><Relationship Id="rId2" Type="http://schemas.openxmlformats.org/officeDocument/2006/relationships/tags" Target="../tags/tag188.xml"/><Relationship Id="rId1" Type="http://schemas.openxmlformats.org/officeDocument/2006/relationships/vmlDrawing" Target="../drawings/vmlDrawing33.vml"/><Relationship Id="rId6" Type="http://schemas.openxmlformats.org/officeDocument/2006/relationships/slideLayout" Target="../slideLayouts/slideLayout12.xml"/><Relationship Id="rId5" Type="http://schemas.openxmlformats.org/officeDocument/2006/relationships/tags" Target="../tags/tag191.xml"/><Relationship Id="rId4" Type="http://schemas.openxmlformats.org/officeDocument/2006/relationships/tags" Target="../tags/tag1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questions</a:t>
            </a:r>
            <a:endParaRPr lang="en-US" dirty="0"/>
          </a:p>
        </p:txBody>
      </p:sp>
      <p:sp>
        <p:nvSpPr>
          <p:cNvPr id="3" name="Subtitle 2"/>
          <p:cNvSpPr>
            <a:spLocks noGrp="1"/>
          </p:cNvSpPr>
          <p:nvPr>
            <p:ph type="subTitle" idx="1"/>
          </p:nvPr>
        </p:nvSpPr>
        <p:spPr/>
        <p:txBody>
          <a:bodyPr/>
          <a:lstStyle/>
          <a:p>
            <a:r>
              <a:rPr lang="en-US" dirty="0" smtClean="0"/>
              <a:t>Jeffery D. Evans, </a:t>
            </a:r>
            <a:r>
              <a:rPr lang="en-US" dirty="0" err="1" smtClean="0"/>
              <a:t>Pharm.D</a:t>
            </a:r>
            <a:r>
              <a:rPr lang="en-US" dirty="0" smtClean="0"/>
              <a:t>.</a:t>
            </a:r>
          </a:p>
          <a:p>
            <a:r>
              <a:rPr lang="en-US" dirty="0" smtClean="0"/>
              <a:t>Assistant Professor of Pharmacy Practice</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 Question 1</a:t>
            </a:r>
            <a:endParaRPr lang="en-US" dirty="0"/>
          </a:p>
        </p:txBody>
      </p:sp>
      <p:sp>
        <p:nvSpPr>
          <p:cNvPr id="3" name="Content Placeholder 2"/>
          <p:cNvSpPr>
            <a:spLocks noGrp="1"/>
          </p:cNvSpPr>
          <p:nvPr>
            <p:ph idx="1"/>
          </p:nvPr>
        </p:nvSpPr>
        <p:spPr/>
        <p:txBody>
          <a:bodyPr/>
          <a:lstStyle/>
          <a:p>
            <a:r>
              <a:rPr lang="en-US" dirty="0" smtClean="0"/>
              <a:t>Which of the following IS NOT required in a notice summons prior to a hearing?</a:t>
            </a:r>
          </a:p>
          <a:p>
            <a:pPr>
              <a:buNone/>
            </a:pPr>
            <a:endParaRPr lang="en-US" dirty="0" smtClean="0"/>
          </a:p>
          <a:p>
            <a:pPr>
              <a:buNone/>
            </a:pPr>
            <a:r>
              <a:rPr lang="en-US" dirty="0" smtClean="0"/>
              <a:t>A. Designated time, date, and place of the hearing</a:t>
            </a:r>
          </a:p>
          <a:p>
            <a:pPr>
              <a:buNone/>
            </a:pPr>
            <a:r>
              <a:rPr lang="en-US" dirty="0" smtClean="0"/>
              <a:t>B. Respondent's name and address</a:t>
            </a:r>
          </a:p>
          <a:p>
            <a:pPr>
              <a:buNone/>
            </a:pPr>
            <a:r>
              <a:rPr lang="en-US" dirty="0" smtClean="0"/>
              <a:t>C. Allegation against respondent</a:t>
            </a:r>
          </a:p>
          <a:p>
            <a:pPr>
              <a:buNone/>
            </a:pPr>
            <a:r>
              <a:rPr lang="en-US" b="1" dirty="0" smtClean="0"/>
              <a:t>D. Total amount for hearing fees</a:t>
            </a:r>
            <a:endParaRPr lang="en-US" b="1" dirty="0"/>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3</a:t>
            </a:r>
            <a:endParaRPr lang="en-US" b="1" dirty="0"/>
          </a:p>
        </p:txBody>
      </p:sp>
      <p:sp>
        <p:nvSpPr>
          <p:cNvPr id="3" name="Text Placeholder 2"/>
          <p:cNvSpPr>
            <a:spLocks noGrp="1"/>
          </p:cNvSpPr>
          <p:nvPr>
            <p:ph type="body" idx="1"/>
          </p:nvPr>
        </p:nvSpPr>
        <p:spPr/>
        <p:txBody>
          <a:bodyPr/>
          <a:lstStyle/>
          <a:p>
            <a:pPr>
              <a:buNone/>
            </a:pPr>
            <a:r>
              <a:rPr lang="en-US" dirty="0" smtClean="0"/>
              <a:t>	A new prescription department must contain at least </a:t>
            </a:r>
            <a:r>
              <a:rPr lang="en-US" u="sng" dirty="0" smtClean="0"/>
              <a:t>             </a:t>
            </a:r>
            <a:r>
              <a:rPr lang="en-US" dirty="0" smtClean="0"/>
              <a:t> square feet of space </a:t>
            </a:r>
          </a:p>
          <a:p>
            <a:pPr>
              <a:buNone/>
            </a:pPr>
            <a:r>
              <a:rPr lang="en-US" dirty="0" smtClean="0"/>
              <a:t>	A. 150</a:t>
            </a:r>
          </a:p>
          <a:p>
            <a:pPr>
              <a:buNone/>
            </a:pPr>
            <a:r>
              <a:rPr lang="en-US" dirty="0" smtClean="0"/>
              <a:t>	B. 200</a:t>
            </a:r>
          </a:p>
          <a:p>
            <a:pPr>
              <a:buNone/>
            </a:pPr>
            <a:r>
              <a:rPr lang="en-US" dirty="0" smtClean="0"/>
              <a:t>	</a:t>
            </a:r>
            <a:r>
              <a:rPr lang="en-US" b="1" dirty="0" smtClean="0"/>
              <a:t>C. 300</a:t>
            </a:r>
          </a:p>
          <a:p>
            <a:pPr>
              <a:buNone/>
            </a:pPr>
            <a:r>
              <a:rPr lang="en-US" dirty="0" smtClean="0"/>
              <a:t>	D. 250</a:t>
            </a:r>
          </a:p>
          <a:p>
            <a:pPr>
              <a:buNone/>
            </a:pPr>
            <a:r>
              <a:rPr lang="en-US" dirty="0" smtClean="0"/>
              <a:t>	E. 500</a:t>
            </a:r>
            <a:endParaRPr lang="en-US" dirty="0"/>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4</a:t>
            </a:r>
            <a:endParaRPr lang="en-US" b="1" dirty="0"/>
          </a:p>
        </p:txBody>
      </p:sp>
      <p:sp>
        <p:nvSpPr>
          <p:cNvPr id="3" name="Text Placeholder 2"/>
          <p:cNvSpPr>
            <a:spLocks noGrp="1"/>
          </p:cNvSpPr>
          <p:nvPr>
            <p:ph type="body" idx="1"/>
          </p:nvPr>
        </p:nvSpPr>
        <p:spPr/>
        <p:txBody>
          <a:bodyPr>
            <a:normAutofit fontScale="92500"/>
          </a:bodyPr>
          <a:lstStyle/>
          <a:p>
            <a:pPr>
              <a:buNone/>
            </a:pPr>
            <a:r>
              <a:rPr lang="en-US" dirty="0" smtClean="0"/>
              <a:t>	A pharmacy must have at least </a:t>
            </a:r>
            <a:r>
              <a:rPr lang="en-US" u="sng" dirty="0" smtClean="0"/>
              <a:t>          </a:t>
            </a:r>
            <a:r>
              <a:rPr lang="en-US" dirty="0" smtClean="0"/>
              <a:t> of counter space in the pharmacy where the pharmacist may dispense and compound prescriptions.</a:t>
            </a:r>
          </a:p>
          <a:p>
            <a:pPr>
              <a:buNone/>
            </a:pPr>
            <a:r>
              <a:rPr lang="en-US" dirty="0" smtClean="0"/>
              <a:t>	A. 30 square inches</a:t>
            </a:r>
          </a:p>
          <a:p>
            <a:pPr>
              <a:buNone/>
            </a:pPr>
            <a:r>
              <a:rPr lang="en-US" dirty="0" smtClean="0"/>
              <a:t>	B. 6 square feet</a:t>
            </a:r>
          </a:p>
          <a:p>
            <a:pPr>
              <a:buNone/>
            </a:pPr>
            <a:r>
              <a:rPr lang="en-US" dirty="0" smtClean="0"/>
              <a:t>	C. 12 square feet</a:t>
            </a:r>
          </a:p>
          <a:p>
            <a:pPr>
              <a:buNone/>
            </a:pPr>
            <a:r>
              <a:rPr lang="en-US" dirty="0" smtClean="0"/>
              <a:t>	D. 24 square feet </a:t>
            </a:r>
          </a:p>
          <a:p>
            <a:pPr>
              <a:buNone/>
            </a:pPr>
            <a:r>
              <a:rPr lang="en-US" dirty="0" smtClean="0"/>
              <a:t>	E. 300 square feet</a:t>
            </a:r>
            <a:endParaRPr lang="en-US" dirty="0"/>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5842"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4</a:t>
            </a:r>
            <a:endParaRPr lang="en-US" b="1" dirty="0"/>
          </a:p>
        </p:txBody>
      </p:sp>
      <p:sp>
        <p:nvSpPr>
          <p:cNvPr id="3" name="Text Placeholder 2"/>
          <p:cNvSpPr>
            <a:spLocks noGrp="1"/>
          </p:cNvSpPr>
          <p:nvPr>
            <p:ph type="body" idx="1"/>
          </p:nvPr>
        </p:nvSpPr>
        <p:spPr/>
        <p:txBody>
          <a:bodyPr>
            <a:normAutofit fontScale="92500"/>
          </a:bodyPr>
          <a:lstStyle/>
          <a:p>
            <a:pPr>
              <a:buNone/>
            </a:pPr>
            <a:r>
              <a:rPr lang="en-US" dirty="0" smtClean="0"/>
              <a:t>	A pharmacy must have at least </a:t>
            </a:r>
            <a:r>
              <a:rPr lang="en-US" u="sng" dirty="0" smtClean="0"/>
              <a:t>          </a:t>
            </a:r>
            <a:r>
              <a:rPr lang="en-US" dirty="0" smtClean="0"/>
              <a:t> of counter space in the pharmacy where the pharmacist may dispense and compound prescriptions.</a:t>
            </a:r>
          </a:p>
          <a:p>
            <a:pPr>
              <a:buNone/>
            </a:pPr>
            <a:r>
              <a:rPr lang="en-US" dirty="0" smtClean="0"/>
              <a:t>	A. 30 square inches</a:t>
            </a:r>
          </a:p>
          <a:p>
            <a:pPr>
              <a:buNone/>
            </a:pPr>
            <a:r>
              <a:rPr lang="en-US" dirty="0" smtClean="0"/>
              <a:t>	B. 6 square feet</a:t>
            </a:r>
          </a:p>
          <a:p>
            <a:pPr>
              <a:buNone/>
            </a:pPr>
            <a:r>
              <a:rPr lang="en-US" dirty="0" smtClean="0"/>
              <a:t>	C. 12 square feet</a:t>
            </a:r>
          </a:p>
          <a:p>
            <a:pPr>
              <a:buNone/>
            </a:pPr>
            <a:r>
              <a:rPr lang="en-US" dirty="0" smtClean="0"/>
              <a:t>	</a:t>
            </a:r>
            <a:r>
              <a:rPr lang="en-US" b="1" dirty="0" smtClean="0"/>
              <a:t>D. 24 square feet </a:t>
            </a:r>
          </a:p>
          <a:p>
            <a:pPr>
              <a:buNone/>
            </a:pPr>
            <a:r>
              <a:rPr lang="en-US" dirty="0" smtClean="0"/>
              <a:t>	E. 300 square feet</a:t>
            </a:r>
            <a:endParaRPr lang="en-US" dirty="0"/>
          </a:p>
        </p:txBody>
      </p:sp>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5</a:t>
            </a:r>
            <a:endParaRPr lang="en-US" dirty="0"/>
          </a:p>
        </p:txBody>
      </p:sp>
      <p:sp>
        <p:nvSpPr>
          <p:cNvPr id="3" name="Text Placeholder 2"/>
          <p:cNvSpPr>
            <a:spLocks noGrp="1"/>
          </p:cNvSpPr>
          <p:nvPr>
            <p:ph type="body" idx="1"/>
          </p:nvPr>
        </p:nvSpPr>
        <p:spPr/>
        <p:txBody>
          <a:bodyPr/>
          <a:lstStyle/>
          <a:p>
            <a:r>
              <a:rPr lang="en-US" dirty="0" smtClean="0"/>
              <a:t>Which of the following is/are true regarding the 'emergency access' key for a pharmacy    </a:t>
            </a:r>
          </a:p>
          <a:p>
            <a:pPr>
              <a:buNone/>
            </a:pPr>
            <a:r>
              <a:rPr lang="en-US" dirty="0"/>
              <a:t>	</a:t>
            </a:r>
            <a:r>
              <a:rPr lang="en-US" dirty="0" smtClean="0"/>
              <a:t> </a:t>
            </a:r>
            <a:r>
              <a:rPr lang="en-US" dirty="0" err="1" smtClean="0"/>
              <a:t>i</a:t>
            </a:r>
            <a:r>
              <a:rPr lang="en-US" dirty="0" smtClean="0"/>
              <a:t>. Everyone who uses it must sign a log     </a:t>
            </a:r>
          </a:p>
          <a:p>
            <a:pPr>
              <a:buNone/>
            </a:pPr>
            <a:r>
              <a:rPr lang="en-US" dirty="0"/>
              <a:t>	</a:t>
            </a:r>
            <a:r>
              <a:rPr lang="en-US" dirty="0" smtClean="0"/>
              <a:t>ii. the key may be kept outside of the prescription department     </a:t>
            </a:r>
          </a:p>
          <a:p>
            <a:pPr>
              <a:buNone/>
            </a:pPr>
            <a:r>
              <a:rPr lang="en-US" dirty="0"/>
              <a:t>	</a:t>
            </a:r>
            <a:r>
              <a:rPr lang="en-US" dirty="0" smtClean="0"/>
              <a:t>iii. the date and time of entry must be recorded on the log when applicable</a:t>
            </a:r>
            <a:endParaRPr lang="en-US" dirty="0"/>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6866" name="Chart" r:id="rId7" imgW="4572039" imgH="5143616" progId="MSGraph.Chart.8">
              <p:embed followColorScheme="full"/>
            </p:oleObj>
          </a:graphicData>
        </a:graphic>
      </p:graphicFrame>
      <p:sp>
        <p:nvSpPr>
          <p:cNvPr id="6" name="CorShape1"/>
          <p:cNvSpPr/>
          <p:nvPr>
            <p:custDataLst>
              <p:tags r:id="rId4"/>
            </p:custDataLst>
          </p:nvPr>
        </p:nvSpPr>
        <p:spPr>
          <a:xfrm>
            <a:off x="172720" y="3422565"/>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5</a:t>
            </a:r>
            <a:endParaRPr lang="en-US" dirty="0"/>
          </a:p>
        </p:txBody>
      </p:sp>
      <p:sp>
        <p:nvSpPr>
          <p:cNvPr id="3" name="Text Placeholder 2"/>
          <p:cNvSpPr>
            <a:spLocks noGrp="1"/>
          </p:cNvSpPr>
          <p:nvPr>
            <p:ph type="body" idx="1"/>
          </p:nvPr>
        </p:nvSpPr>
        <p:spPr/>
        <p:txBody>
          <a:bodyPr/>
          <a:lstStyle/>
          <a:p>
            <a:r>
              <a:rPr lang="en-US" dirty="0" smtClean="0"/>
              <a:t>Which of the following is/are true regarding the 'emergency access' key for a pharmacy    </a:t>
            </a:r>
          </a:p>
          <a:p>
            <a:pPr>
              <a:buNone/>
            </a:pPr>
            <a:r>
              <a:rPr lang="en-US" dirty="0"/>
              <a:t>	</a:t>
            </a:r>
            <a:r>
              <a:rPr lang="en-US" dirty="0" smtClean="0"/>
              <a:t> </a:t>
            </a:r>
            <a:r>
              <a:rPr lang="en-US" dirty="0" err="1" smtClean="0"/>
              <a:t>i</a:t>
            </a:r>
            <a:r>
              <a:rPr lang="en-US" dirty="0" smtClean="0"/>
              <a:t>. Everyone who uses it must sign a log     </a:t>
            </a:r>
          </a:p>
          <a:p>
            <a:pPr>
              <a:buNone/>
            </a:pPr>
            <a:r>
              <a:rPr lang="en-US" b="1" dirty="0"/>
              <a:t>	</a:t>
            </a:r>
            <a:r>
              <a:rPr lang="en-US" b="1" dirty="0" smtClean="0"/>
              <a:t>ii. the key may be kept outside of the prescription department     </a:t>
            </a:r>
          </a:p>
          <a:p>
            <a:pPr>
              <a:buNone/>
            </a:pPr>
            <a:r>
              <a:rPr lang="en-US" b="1" dirty="0"/>
              <a:t>	</a:t>
            </a:r>
            <a:r>
              <a:rPr lang="en-US" b="1" dirty="0" smtClean="0"/>
              <a:t>iii. the date and time of entry must be recorded on the log when applicable</a:t>
            </a:r>
            <a:endParaRPr lang="en-US" b="1" dirty="0"/>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6</a:t>
            </a:r>
            <a:endParaRPr lang="en-US" dirty="0"/>
          </a:p>
        </p:txBody>
      </p:sp>
      <p:sp>
        <p:nvSpPr>
          <p:cNvPr id="3" name="Text Placeholder 2"/>
          <p:cNvSpPr>
            <a:spLocks noGrp="1"/>
          </p:cNvSpPr>
          <p:nvPr>
            <p:ph type="body" idx="1"/>
          </p:nvPr>
        </p:nvSpPr>
        <p:spPr/>
        <p:txBody>
          <a:bodyPr>
            <a:normAutofit fontScale="92500" lnSpcReduction="20000"/>
          </a:bodyPr>
          <a:lstStyle/>
          <a:p>
            <a:pPr>
              <a:buNone/>
            </a:pPr>
            <a:r>
              <a:rPr lang="en-US" dirty="0"/>
              <a:t>	</a:t>
            </a:r>
            <a:r>
              <a:rPr lang="en-US" dirty="0" smtClean="0"/>
              <a:t>Printed copies of which of the following references must be available in a pharmacy?</a:t>
            </a:r>
          </a:p>
          <a:p>
            <a:pPr>
              <a:buNone/>
            </a:pPr>
            <a:r>
              <a:rPr lang="en-US" dirty="0" smtClean="0"/>
              <a:t>	A. Louisiana Board of Pharmacy Laws and Regulations</a:t>
            </a:r>
          </a:p>
          <a:p>
            <a:pPr>
              <a:buNone/>
            </a:pPr>
            <a:r>
              <a:rPr lang="en-US" dirty="0" smtClean="0"/>
              <a:t>	B. A pharmacology reference</a:t>
            </a:r>
          </a:p>
          <a:p>
            <a:pPr>
              <a:buNone/>
            </a:pPr>
            <a:r>
              <a:rPr lang="en-US" dirty="0" smtClean="0"/>
              <a:t>	C. A drug interaction reference</a:t>
            </a:r>
          </a:p>
          <a:p>
            <a:pPr>
              <a:buNone/>
            </a:pPr>
            <a:r>
              <a:rPr lang="en-US" dirty="0" smtClean="0"/>
              <a:t>	D. A toxicity reference</a:t>
            </a:r>
          </a:p>
          <a:p>
            <a:pPr>
              <a:buNone/>
            </a:pPr>
            <a:r>
              <a:rPr lang="en-US" dirty="0" smtClean="0"/>
              <a:t>	E. Printed copies of all of the above are required, but one combined, printed reference may be acceptable for B,C,D</a:t>
            </a:r>
            <a:endParaRPr lang="en-US" dirty="0"/>
          </a:p>
        </p:txBody>
      </p:sp>
    </p:spTree>
    <p:custDataLst>
      <p:tags r:id="rId1"/>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7890"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17644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6</a:t>
            </a:r>
            <a:endParaRPr lang="en-US" dirty="0"/>
          </a:p>
        </p:txBody>
      </p:sp>
      <p:sp>
        <p:nvSpPr>
          <p:cNvPr id="3" name="Text Placeholder 2"/>
          <p:cNvSpPr>
            <a:spLocks noGrp="1"/>
          </p:cNvSpPr>
          <p:nvPr>
            <p:ph type="body" idx="1"/>
          </p:nvPr>
        </p:nvSpPr>
        <p:spPr/>
        <p:txBody>
          <a:bodyPr>
            <a:normAutofit fontScale="92500" lnSpcReduction="20000"/>
          </a:bodyPr>
          <a:lstStyle/>
          <a:p>
            <a:pPr>
              <a:buNone/>
            </a:pPr>
            <a:r>
              <a:rPr lang="en-US" dirty="0"/>
              <a:t>	</a:t>
            </a:r>
            <a:r>
              <a:rPr lang="en-US" dirty="0" smtClean="0"/>
              <a:t>Printed copies of which of the following references must be available in a pharmacy?</a:t>
            </a:r>
          </a:p>
          <a:p>
            <a:pPr>
              <a:buNone/>
            </a:pPr>
            <a:r>
              <a:rPr lang="en-US" dirty="0" smtClean="0"/>
              <a:t>	</a:t>
            </a:r>
            <a:r>
              <a:rPr lang="en-US" b="1" dirty="0" smtClean="0"/>
              <a:t>A. Louisiana Board of Pharmacy Laws and Regulations</a:t>
            </a:r>
          </a:p>
          <a:p>
            <a:pPr>
              <a:buNone/>
            </a:pPr>
            <a:r>
              <a:rPr lang="en-US" dirty="0" smtClean="0"/>
              <a:t>	B. A pharmacology reference</a:t>
            </a:r>
          </a:p>
          <a:p>
            <a:pPr>
              <a:buNone/>
            </a:pPr>
            <a:r>
              <a:rPr lang="en-US" dirty="0" smtClean="0"/>
              <a:t>	C. A drug interaction reference</a:t>
            </a:r>
          </a:p>
          <a:p>
            <a:pPr>
              <a:buNone/>
            </a:pPr>
            <a:r>
              <a:rPr lang="en-US" dirty="0" smtClean="0"/>
              <a:t>	D. A toxicity reference</a:t>
            </a:r>
          </a:p>
          <a:p>
            <a:pPr>
              <a:buNone/>
            </a:pPr>
            <a:r>
              <a:rPr lang="en-US" dirty="0" smtClean="0"/>
              <a:t>	E. Printed copies of all of the above are required, but one combined, printed reference may be acceptable for B,C,D</a:t>
            </a:r>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2</a:t>
            </a:r>
            <a:endParaRPr lang="en-US" dirty="0"/>
          </a:p>
        </p:txBody>
      </p:sp>
      <p:sp>
        <p:nvSpPr>
          <p:cNvPr id="3" name="Content Placeholder 2"/>
          <p:cNvSpPr>
            <a:spLocks noGrp="1"/>
          </p:cNvSpPr>
          <p:nvPr>
            <p:ph idx="1"/>
          </p:nvPr>
        </p:nvSpPr>
        <p:spPr/>
        <p:txBody>
          <a:bodyPr/>
          <a:lstStyle/>
          <a:p>
            <a:pPr>
              <a:buNone/>
            </a:pPr>
            <a:r>
              <a:rPr lang="en-US" dirty="0" smtClean="0"/>
              <a:t>	______________ is the term used for hearings that may be held jointly to assure a fair due process hearing.</a:t>
            </a:r>
          </a:p>
          <a:p>
            <a:pPr>
              <a:buNone/>
            </a:pPr>
            <a:r>
              <a:rPr lang="en-US" dirty="0" smtClean="0"/>
              <a:t>	A. </a:t>
            </a:r>
            <a:r>
              <a:rPr lang="en-US" dirty="0" err="1" smtClean="0"/>
              <a:t>Joinder</a:t>
            </a:r>
            <a:endParaRPr lang="en-US" dirty="0" smtClean="0"/>
          </a:p>
          <a:p>
            <a:pPr>
              <a:buNone/>
            </a:pPr>
            <a:r>
              <a:rPr lang="en-US" dirty="0" smtClean="0"/>
              <a:t>	B. </a:t>
            </a:r>
            <a:r>
              <a:rPr lang="en-US" dirty="0" err="1" smtClean="0"/>
              <a:t>Severence</a:t>
            </a:r>
            <a:r>
              <a:rPr lang="en-US" dirty="0"/>
              <a:t>	</a:t>
            </a:r>
            <a:endParaRPr lang="en-US" dirty="0" smtClean="0"/>
          </a:p>
          <a:p>
            <a:pPr>
              <a:buNone/>
            </a:pPr>
            <a:r>
              <a:rPr lang="en-US" dirty="0"/>
              <a:t>	</a:t>
            </a:r>
            <a:r>
              <a:rPr lang="en-US" dirty="0" smtClean="0"/>
              <a:t>C. </a:t>
            </a:r>
            <a:r>
              <a:rPr lang="en-US" dirty="0" err="1" smtClean="0"/>
              <a:t>Resusation</a:t>
            </a:r>
            <a:endParaRPr lang="en-US" dirty="0" smtClean="0"/>
          </a:p>
          <a:p>
            <a:pPr>
              <a:buNone/>
            </a:pPr>
            <a:r>
              <a:rPr lang="en-US" dirty="0" smtClean="0"/>
              <a:t>	D. </a:t>
            </a:r>
            <a:r>
              <a:rPr lang="en-US" dirty="0" err="1" smtClean="0"/>
              <a:t>Disjoindation</a:t>
            </a:r>
            <a:endParaRPr lang="en-US" dirty="0" smtClean="0"/>
          </a:p>
          <a:p>
            <a:pPr>
              <a:buNone/>
            </a:pPr>
            <a:r>
              <a:rPr lang="en-US" dirty="0" smtClean="0"/>
              <a:t>	E. Consolidation</a:t>
            </a:r>
            <a:endParaRPr lang="en-US" dirty="0"/>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7</a:t>
            </a:r>
            <a:endParaRPr lang="en-US" dirty="0"/>
          </a:p>
        </p:txBody>
      </p:sp>
      <p:sp>
        <p:nvSpPr>
          <p:cNvPr id="3" name="Text Placeholder 2"/>
          <p:cNvSpPr>
            <a:spLocks noGrp="1"/>
          </p:cNvSpPr>
          <p:nvPr>
            <p:ph type="body" idx="1"/>
          </p:nvPr>
        </p:nvSpPr>
        <p:spPr/>
        <p:txBody>
          <a:bodyPr>
            <a:normAutofit fontScale="77500" lnSpcReduction="20000"/>
          </a:bodyPr>
          <a:lstStyle/>
          <a:p>
            <a:pPr>
              <a:buNone/>
            </a:pPr>
            <a:r>
              <a:rPr lang="en-US" dirty="0" smtClean="0"/>
              <a:t>	A pharmacist-in-charge is responsible for which of the following?</a:t>
            </a:r>
          </a:p>
          <a:p>
            <a:pPr>
              <a:buNone/>
            </a:pPr>
            <a:r>
              <a:rPr lang="en-US" dirty="0" smtClean="0"/>
              <a:t>	A. Ensuring that patients are treated appropriately and that complaints are handled quickly</a:t>
            </a:r>
          </a:p>
          <a:p>
            <a:pPr>
              <a:buNone/>
            </a:pPr>
            <a:r>
              <a:rPr lang="en-US" dirty="0" smtClean="0"/>
              <a:t>	B. Maintaining adequate stocks of medications for dispensing.</a:t>
            </a:r>
          </a:p>
          <a:p>
            <a:pPr>
              <a:buNone/>
            </a:pPr>
            <a:r>
              <a:rPr lang="en-US" dirty="0" smtClean="0"/>
              <a:t>	C. Coordinating with wholesalers to ensure only the most recently produced medications are supplied to the pharmacy.</a:t>
            </a:r>
          </a:p>
          <a:p>
            <a:pPr>
              <a:buNone/>
            </a:pPr>
            <a:r>
              <a:rPr lang="en-US" dirty="0" smtClean="0"/>
              <a:t>	D. Maintaining a plan to notify patients in case of a class I recall.</a:t>
            </a:r>
          </a:p>
          <a:p>
            <a:pPr>
              <a:buNone/>
            </a:pPr>
            <a:r>
              <a:rPr lang="en-US" dirty="0" smtClean="0"/>
              <a:t>	E. Ensuring that all medications in the store are not out of date (including OTCs).</a:t>
            </a:r>
            <a:endParaRPr lang="en-US" dirty="0"/>
          </a:p>
        </p:txBody>
      </p:sp>
    </p:spTree>
    <p:custDataLst>
      <p:tags r:id="rId1"/>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8914"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3422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7</a:t>
            </a:r>
            <a:endParaRPr lang="en-US" dirty="0"/>
          </a:p>
        </p:txBody>
      </p:sp>
      <p:sp>
        <p:nvSpPr>
          <p:cNvPr id="3" name="Text Placeholder 2"/>
          <p:cNvSpPr>
            <a:spLocks noGrp="1"/>
          </p:cNvSpPr>
          <p:nvPr>
            <p:ph type="body" idx="1"/>
          </p:nvPr>
        </p:nvSpPr>
        <p:spPr/>
        <p:txBody>
          <a:bodyPr>
            <a:normAutofit fontScale="77500" lnSpcReduction="20000"/>
          </a:bodyPr>
          <a:lstStyle/>
          <a:p>
            <a:pPr>
              <a:buNone/>
            </a:pPr>
            <a:r>
              <a:rPr lang="en-US" dirty="0" smtClean="0"/>
              <a:t>	A pharmacist-in-charge is responsible for which of the following?</a:t>
            </a:r>
          </a:p>
          <a:p>
            <a:pPr>
              <a:buNone/>
            </a:pPr>
            <a:r>
              <a:rPr lang="en-US" dirty="0" smtClean="0"/>
              <a:t>	A. Ensuring that patients are treated appropriately and that complaints are handled quickly</a:t>
            </a:r>
          </a:p>
          <a:p>
            <a:pPr>
              <a:buNone/>
            </a:pPr>
            <a:r>
              <a:rPr lang="en-US" dirty="0" smtClean="0"/>
              <a:t>	B. Maintaining adequate stocks of medications for dispensing.</a:t>
            </a:r>
          </a:p>
          <a:p>
            <a:pPr>
              <a:buNone/>
            </a:pPr>
            <a:r>
              <a:rPr lang="en-US" dirty="0" smtClean="0"/>
              <a:t>	C. Coordinating with wholesalers to ensure only the most recently produced medications are supplied to the pharmacy.</a:t>
            </a:r>
          </a:p>
          <a:p>
            <a:pPr>
              <a:buNone/>
            </a:pPr>
            <a:r>
              <a:rPr lang="en-US" dirty="0" smtClean="0"/>
              <a:t>	</a:t>
            </a:r>
            <a:r>
              <a:rPr lang="en-US" b="1" dirty="0" smtClean="0"/>
              <a:t>D. Maintaining a plan to notify patients in case of a class I recall.</a:t>
            </a:r>
          </a:p>
          <a:p>
            <a:pPr>
              <a:buNone/>
            </a:pPr>
            <a:r>
              <a:rPr lang="en-US" dirty="0" smtClean="0"/>
              <a:t>	E. Ensuring that all medications in the store are not out of date (including OTCs).</a:t>
            </a:r>
            <a:endParaRPr lang="en-US" dirty="0"/>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8</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When a pharmacist-in-charge is fired from the pharmacy he works for he must notify the board of pharmacy of his removal within </a:t>
            </a:r>
          </a:p>
          <a:p>
            <a:pPr>
              <a:buNone/>
            </a:pPr>
            <a:r>
              <a:rPr lang="en-US" dirty="0" smtClean="0"/>
              <a:t>	A. 3 days</a:t>
            </a:r>
          </a:p>
          <a:p>
            <a:pPr>
              <a:buNone/>
            </a:pPr>
            <a:r>
              <a:rPr lang="en-US" dirty="0" smtClean="0"/>
              <a:t>	B. 5 days </a:t>
            </a:r>
          </a:p>
          <a:p>
            <a:pPr>
              <a:buNone/>
            </a:pPr>
            <a:r>
              <a:rPr lang="en-US" dirty="0" smtClean="0"/>
              <a:t>	C. 7 days</a:t>
            </a:r>
          </a:p>
          <a:p>
            <a:pPr>
              <a:buNone/>
            </a:pPr>
            <a:r>
              <a:rPr lang="en-US" dirty="0" smtClean="0"/>
              <a:t>	D. 10 days</a:t>
            </a:r>
          </a:p>
          <a:p>
            <a:pPr>
              <a:buNone/>
            </a:pPr>
            <a:r>
              <a:rPr lang="en-US" dirty="0" smtClean="0"/>
              <a:t>	E.  no time. He does not have to notify the board of pharmacy</a:t>
            </a:r>
            <a:endParaRPr lang="en-US" dirty="0"/>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9938" name="Chart" r:id="rId7" imgW="4572039" imgH="5143616" progId="MSGraph.Chart.8">
              <p:embed followColorScheme="full"/>
            </p:oleObj>
          </a:graphicData>
        </a:graphic>
      </p:graphicFrame>
      <p:sp>
        <p:nvSpPr>
          <p:cNvPr id="6" name="CorShape1"/>
          <p:cNvSpPr/>
          <p:nvPr>
            <p:custDataLst>
              <p:tags r:id="rId4"/>
            </p:custDataLst>
          </p:nvPr>
        </p:nvSpPr>
        <p:spPr>
          <a:xfrm>
            <a:off x="172720" y="4007781"/>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8</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When a pharmacist-in-charge is fired from the pharmacy he works for he must notify the board of pharmacy of his removal within </a:t>
            </a:r>
          </a:p>
          <a:p>
            <a:pPr>
              <a:buNone/>
            </a:pPr>
            <a:r>
              <a:rPr lang="en-US" dirty="0" smtClean="0"/>
              <a:t>	A. 3 days</a:t>
            </a:r>
          </a:p>
          <a:p>
            <a:pPr>
              <a:buNone/>
            </a:pPr>
            <a:r>
              <a:rPr lang="en-US" dirty="0" smtClean="0"/>
              <a:t>	B. 5 days </a:t>
            </a:r>
          </a:p>
          <a:p>
            <a:pPr>
              <a:buNone/>
            </a:pPr>
            <a:r>
              <a:rPr lang="en-US" dirty="0" smtClean="0"/>
              <a:t>	C. 7 days</a:t>
            </a:r>
          </a:p>
          <a:p>
            <a:pPr>
              <a:buNone/>
            </a:pPr>
            <a:r>
              <a:rPr lang="en-US" dirty="0" smtClean="0"/>
              <a:t>	D. 10 days</a:t>
            </a:r>
          </a:p>
          <a:p>
            <a:pPr>
              <a:buNone/>
            </a:pPr>
            <a:r>
              <a:rPr lang="en-US" dirty="0" smtClean="0"/>
              <a:t>	</a:t>
            </a:r>
            <a:r>
              <a:rPr lang="en-US" b="1" dirty="0" smtClean="0"/>
              <a:t>E.  no time. He does not have to notify the board of pharmacy</a:t>
            </a:r>
            <a:endParaRPr lang="en-US" b="1" dirty="0"/>
          </a:p>
        </p:txBody>
      </p:sp>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9</a:t>
            </a:r>
            <a:endParaRPr lang="en-US" dirty="0"/>
          </a:p>
        </p:txBody>
      </p:sp>
      <p:sp>
        <p:nvSpPr>
          <p:cNvPr id="3" name="Text Placeholder 2"/>
          <p:cNvSpPr>
            <a:spLocks noGrp="1"/>
          </p:cNvSpPr>
          <p:nvPr>
            <p:ph type="body" idx="1"/>
          </p:nvPr>
        </p:nvSpPr>
        <p:spPr/>
        <p:txBody>
          <a:bodyPr>
            <a:normAutofit fontScale="85000" lnSpcReduction="20000"/>
          </a:bodyPr>
          <a:lstStyle/>
          <a:p>
            <a:pPr>
              <a:buNone/>
            </a:pPr>
            <a:r>
              <a:rPr lang="en-US" dirty="0" smtClean="0"/>
              <a:t>	When a pharmacist decides to quit his pharmacy job (and there is no replacement pharmacist in charge available for over 30 days), the pharmacist must notify the board of pharmacy at least</a:t>
            </a:r>
            <a:r>
              <a:rPr lang="en-US" u="sng" dirty="0" smtClean="0"/>
              <a:t>            </a:t>
            </a:r>
            <a:r>
              <a:rPr lang="en-US" dirty="0" smtClean="0"/>
              <a:t> before he leaves his position.</a:t>
            </a:r>
          </a:p>
          <a:p>
            <a:pPr>
              <a:buNone/>
            </a:pPr>
            <a:r>
              <a:rPr lang="en-US" dirty="0" smtClean="0"/>
              <a:t>	A. 24 hours</a:t>
            </a:r>
          </a:p>
          <a:p>
            <a:pPr>
              <a:buNone/>
            </a:pPr>
            <a:r>
              <a:rPr lang="en-US" dirty="0"/>
              <a:t>	</a:t>
            </a:r>
            <a:r>
              <a:rPr lang="en-US" dirty="0" smtClean="0"/>
              <a:t>B. 72 hours</a:t>
            </a:r>
          </a:p>
          <a:p>
            <a:pPr>
              <a:buNone/>
            </a:pPr>
            <a:r>
              <a:rPr lang="en-US" dirty="0" smtClean="0"/>
              <a:t>	C. 10 days</a:t>
            </a:r>
          </a:p>
          <a:p>
            <a:pPr>
              <a:buNone/>
            </a:pPr>
            <a:r>
              <a:rPr lang="en-US" dirty="0" smtClean="0"/>
              <a:t>	D. 1 month</a:t>
            </a:r>
          </a:p>
          <a:p>
            <a:pPr>
              <a:buNone/>
            </a:pPr>
            <a:r>
              <a:rPr lang="en-US" dirty="0" smtClean="0"/>
              <a:t>	E. The pharmacist in charge is not required to notify the board of pharmacy prior to departure</a:t>
            </a:r>
            <a:endParaRPr lang="en-US" dirty="0"/>
          </a:p>
        </p:txBody>
      </p:sp>
    </p:spTree>
    <p:custDataLst>
      <p:tags r:id="rId1"/>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0962" name="Chart" r:id="rId7" imgW="4572039" imgH="5143616" progId="MSGraph.Chart.8">
              <p:embed followColorScheme="full"/>
            </p:oleObj>
          </a:graphicData>
        </a:graphic>
      </p:graphicFrame>
      <p:sp>
        <p:nvSpPr>
          <p:cNvPr id="6" name="CorShape1"/>
          <p:cNvSpPr/>
          <p:nvPr>
            <p:custDataLst>
              <p:tags r:id="rId4"/>
            </p:custDataLst>
          </p:nvPr>
        </p:nvSpPr>
        <p:spPr>
          <a:xfrm>
            <a:off x="172720" y="2837349"/>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9</a:t>
            </a:r>
            <a:endParaRPr lang="en-US" dirty="0"/>
          </a:p>
        </p:txBody>
      </p:sp>
      <p:sp>
        <p:nvSpPr>
          <p:cNvPr id="3" name="Text Placeholder 2"/>
          <p:cNvSpPr>
            <a:spLocks noGrp="1"/>
          </p:cNvSpPr>
          <p:nvPr>
            <p:ph type="body" idx="1"/>
          </p:nvPr>
        </p:nvSpPr>
        <p:spPr/>
        <p:txBody>
          <a:bodyPr>
            <a:normAutofit fontScale="85000" lnSpcReduction="20000"/>
          </a:bodyPr>
          <a:lstStyle/>
          <a:p>
            <a:pPr>
              <a:buNone/>
            </a:pPr>
            <a:r>
              <a:rPr lang="en-US" dirty="0" smtClean="0"/>
              <a:t>	When a pharmacist decides to quit his pharmacy job (and there is no replacement pharmacist in charge available for over 30 days), the pharmacist must notify the board of pharmacy at least</a:t>
            </a:r>
            <a:r>
              <a:rPr lang="en-US" u="sng" dirty="0" smtClean="0"/>
              <a:t>            </a:t>
            </a:r>
            <a:r>
              <a:rPr lang="en-US" dirty="0" smtClean="0"/>
              <a:t> before he leaves his position.</a:t>
            </a:r>
          </a:p>
          <a:p>
            <a:pPr>
              <a:buNone/>
            </a:pPr>
            <a:r>
              <a:rPr lang="en-US" dirty="0" smtClean="0"/>
              <a:t>	A. 24 hours</a:t>
            </a:r>
          </a:p>
          <a:p>
            <a:pPr>
              <a:buNone/>
            </a:pPr>
            <a:r>
              <a:rPr lang="en-US" dirty="0"/>
              <a:t>	</a:t>
            </a:r>
            <a:r>
              <a:rPr lang="en-US" dirty="0" smtClean="0"/>
              <a:t>B. 72 hours</a:t>
            </a:r>
          </a:p>
          <a:p>
            <a:pPr>
              <a:buNone/>
            </a:pPr>
            <a:r>
              <a:rPr lang="en-US" dirty="0" smtClean="0"/>
              <a:t>	C. 10 days</a:t>
            </a:r>
          </a:p>
          <a:p>
            <a:pPr>
              <a:buNone/>
            </a:pPr>
            <a:r>
              <a:rPr lang="en-US" dirty="0" smtClean="0"/>
              <a:t>	D. 1 month</a:t>
            </a:r>
          </a:p>
          <a:p>
            <a:pPr>
              <a:buNone/>
            </a:pPr>
            <a:r>
              <a:rPr lang="en-US" dirty="0" smtClean="0"/>
              <a:t>	E. The pharmacist in charge is not required to notify the board of pharmacy prior to departure</a:t>
            </a:r>
            <a:endParaRPr lang="en-US" dirty="0"/>
          </a:p>
        </p:txBody>
      </p:sp>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10</a:t>
            </a:r>
            <a:endParaRPr lang="en-US" dirty="0"/>
          </a:p>
        </p:txBody>
      </p:sp>
      <p:sp>
        <p:nvSpPr>
          <p:cNvPr id="3" name="Text Placeholder 2"/>
          <p:cNvSpPr>
            <a:spLocks noGrp="1"/>
          </p:cNvSpPr>
          <p:nvPr>
            <p:ph type="body" idx="1"/>
          </p:nvPr>
        </p:nvSpPr>
        <p:spPr/>
        <p:txBody>
          <a:bodyPr>
            <a:normAutofit fontScale="85000" lnSpcReduction="20000"/>
          </a:bodyPr>
          <a:lstStyle/>
          <a:p>
            <a:pPr>
              <a:buNone/>
            </a:pPr>
            <a:r>
              <a:rPr lang="en-US" dirty="0" smtClean="0"/>
              <a:t>	Which of the following pharmacies is not operating within the rules of the Board of Pharmacy?</a:t>
            </a:r>
          </a:p>
          <a:p>
            <a:pPr>
              <a:buNone/>
            </a:pPr>
            <a:r>
              <a:rPr lang="en-US" dirty="0" smtClean="0"/>
              <a:t>	A. Emily's Pharmacy that fired the pharmacist in charge 2 days ago and just hired a new one today</a:t>
            </a:r>
          </a:p>
          <a:p>
            <a:pPr>
              <a:buNone/>
            </a:pPr>
            <a:r>
              <a:rPr lang="en-US" dirty="0" smtClean="0"/>
              <a:t>	B. Rick's Pharmacy that is only open on Mondays from 8 am to 8 pm</a:t>
            </a:r>
          </a:p>
          <a:p>
            <a:pPr>
              <a:buNone/>
            </a:pPr>
            <a:r>
              <a:rPr lang="en-US" dirty="0" smtClean="0"/>
              <a:t>	C. David's Apothecary where technicians phone patients to warn them about Class I recalls</a:t>
            </a:r>
          </a:p>
          <a:p>
            <a:pPr>
              <a:buNone/>
            </a:pPr>
            <a:r>
              <a:rPr lang="en-US" dirty="0" smtClean="0"/>
              <a:t>	D. Pedro's pharmacy that due to local crime, does not make it known to the public their pharmacy hours (they are open Mon-Fri 8 am to 9 pm)</a:t>
            </a:r>
          </a:p>
          <a:p>
            <a:pPr>
              <a:buNone/>
            </a:pPr>
            <a:r>
              <a:rPr lang="en-US" dirty="0" smtClean="0"/>
              <a:t>	E. All of the pharmacies are acting within the rules</a:t>
            </a:r>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122"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1986"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3422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10</a:t>
            </a:r>
            <a:endParaRPr lang="en-US" dirty="0"/>
          </a:p>
        </p:txBody>
      </p:sp>
      <p:sp>
        <p:nvSpPr>
          <p:cNvPr id="3" name="Text Placeholder 2"/>
          <p:cNvSpPr>
            <a:spLocks noGrp="1"/>
          </p:cNvSpPr>
          <p:nvPr>
            <p:ph type="body" idx="1"/>
          </p:nvPr>
        </p:nvSpPr>
        <p:spPr/>
        <p:txBody>
          <a:bodyPr>
            <a:normAutofit fontScale="85000" lnSpcReduction="20000"/>
          </a:bodyPr>
          <a:lstStyle/>
          <a:p>
            <a:pPr>
              <a:buNone/>
            </a:pPr>
            <a:r>
              <a:rPr lang="en-US" dirty="0" smtClean="0"/>
              <a:t>	Which of the following pharmacies is not operating within the rules of the Board of Pharmacy?</a:t>
            </a:r>
          </a:p>
          <a:p>
            <a:pPr>
              <a:buNone/>
            </a:pPr>
            <a:r>
              <a:rPr lang="en-US" dirty="0" smtClean="0"/>
              <a:t>	A. Emily's Pharmacy that fired the pharmacist in charge 2 days ago and just hired a new one today</a:t>
            </a:r>
          </a:p>
          <a:p>
            <a:pPr>
              <a:buNone/>
            </a:pPr>
            <a:r>
              <a:rPr lang="en-US" dirty="0" smtClean="0"/>
              <a:t>	B. Rick's Pharmacy that is only open on Mondays from 8 am to 8 pm</a:t>
            </a:r>
          </a:p>
          <a:p>
            <a:pPr>
              <a:buNone/>
            </a:pPr>
            <a:r>
              <a:rPr lang="en-US" dirty="0" smtClean="0"/>
              <a:t>	C. David's Apothecary where technicians phone patients to warn them about Class I recalls</a:t>
            </a:r>
          </a:p>
          <a:p>
            <a:pPr>
              <a:buNone/>
            </a:pPr>
            <a:r>
              <a:rPr lang="en-US" dirty="0" smtClean="0"/>
              <a:t>	</a:t>
            </a:r>
            <a:r>
              <a:rPr lang="en-US" b="1" dirty="0" smtClean="0"/>
              <a:t>D. Pedro's pharmacy that due to local crime, does not make it known to the public their pharmacy hours (they are open Mon-Fri 8 am to 9 pm)</a:t>
            </a:r>
          </a:p>
          <a:p>
            <a:pPr>
              <a:buNone/>
            </a:pPr>
            <a:r>
              <a:rPr lang="en-US" dirty="0" smtClean="0"/>
              <a:t>	E. All of the pharmacies are acting within the rules</a:t>
            </a:r>
            <a:endParaRPr lang="en-US" dirty="0"/>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11</a:t>
            </a:r>
            <a:endParaRPr lang="en-US" dirty="0"/>
          </a:p>
        </p:txBody>
      </p:sp>
      <p:sp>
        <p:nvSpPr>
          <p:cNvPr id="3" name="Text Placeholder 2"/>
          <p:cNvSpPr>
            <a:spLocks noGrp="1"/>
          </p:cNvSpPr>
          <p:nvPr>
            <p:ph type="body" idx="1"/>
          </p:nvPr>
        </p:nvSpPr>
        <p:spPr/>
        <p:txBody>
          <a:bodyPr>
            <a:normAutofit fontScale="77500" lnSpcReduction="20000"/>
          </a:bodyPr>
          <a:lstStyle/>
          <a:p>
            <a:pPr>
              <a:buNone/>
            </a:pPr>
            <a:r>
              <a:rPr lang="en-US" dirty="0" smtClean="0"/>
              <a:t>	Which of the following examples is within the board rules?</a:t>
            </a:r>
          </a:p>
          <a:p>
            <a:pPr>
              <a:buNone/>
            </a:pPr>
            <a:r>
              <a:rPr lang="en-US" dirty="0" smtClean="0"/>
              <a:t>	A. Sammie enjoys taking a four minute break from the pharmacy every hour during his 12 hour shift</a:t>
            </a:r>
          </a:p>
          <a:p>
            <a:pPr>
              <a:buNone/>
            </a:pPr>
            <a:r>
              <a:rPr lang="en-US" dirty="0" smtClean="0"/>
              <a:t>	B. Jeff, when he is the only pharmacist, leaves his four licensed technicians behind in the pharmacy when he takes a temporary absence.</a:t>
            </a:r>
          </a:p>
          <a:p>
            <a:pPr>
              <a:buNone/>
            </a:pPr>
            <a:r>
              <a:rPr lang="en-US" dirty="0" smtClean="0"/>
              <a:t>	C. Shawn combines his two thirty minute breaks into a one hour break out side of the pharmacy at the food court of the store he works for without closing the pharmacy.</a:t>
            </a:r>
          </a:p>
          <a:p>
            <a:pPr>
              <a:buNone/>
            </a:pPr>
            <a:r>
              <a:rPr lang="en-US" dirty="0" smtClean="0"/>
              <a:t>	D. Emily leaves the licensed pharmacy technician candidate alone in the pharmacy when she takes her lunch break for no more than thirty minutes</a:t>
            </a:r>
          </a:p>
          <a:p>
            <a:pPr>
              <a:buNone/>
            </a:pPr>
            <a:r>
              <a:rPr lang="en-US" dirty="0" smtClean="0"/>
              <a:t>	E. All of the above examples fall within the board rules.</a:t>
            </a:r>
            <a:endParaRPr lang="en-US" dirty="0"/>
          </a:p>
        </p:txBody>
      </p:sp>
    </p:spTree>
    <p:custDataLst>
      <p:tags r:id="rId1"/>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3010" name="Chart" r:id="rId7" imgW="4572039" imgH="5143616" progId="MSGraph.Chart.8">
              <p:embed followColorScheme="full"/>
            </p:oleObj>
          </a:graphicData>
        </a:graphic>
      </p:graphicFrame>
      <p:sp>
        <p:nvSpPr>
          <p:cNvPr id="6" name="CorShape1"/>
          <p:cNvSpPr/>
          <p:nvPr>
            <p:custDataLst>
              <p:tags r:id="rId4"/>
            </p:custDataLst>
          </p:nvPr>
        </p:nvSpPr>
        <p:spPr>
          <a:xfrm>
            <a:off x="172720" y="1764453"/>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11</a:t>
            </a:r>
            <a:endParaRPr lang="en-US" dirty="0"/>
          </a:p>
        </p:txBody>
      </p:sp>
      <p:sp>
        <p:nvSpPr>
          <p:cNvPr id="3" name="Text Placeholder 2"/>
          <p:cNvSpPr>
            <a:spLocks noGrp="1"/>
          </p:cNvSpPr>
          <p:nvPr>
            <p:ph type="body" idx="1"/>
          </p:nvPr>
        </p:nvSpPr>
        <p:spPr/>
        <p:txBody>
          <a:bodyPr>
            <a:normAutofit fontScale="77500" lnSpcReduction="20000"/>
          </a:bodyPr>
          <a:lstStyle/>
          <a:p>
            <a:pPr>
              <a:buNone/>
            </a:pPr>
            <a:r>
              <a:rPr lang="en-US" dirty="0" smtClean="0"/>
              <a:t>	Which of the following examples is within the board rules?</a:t>
            </a:r>
          </a:p>
          <a:p>
            <a:pPr>
              <a:buNone/>
            </a:pPr>
            <a:r>
              <a:rPr lang="en-US" dirty="0" smtClean="0"/>
              <a:t>	</a:t>
            </a:r>
            <a:r>
              <a:rPr lang="en-US" b="1" dirty="0" smtClean="0"/>
              <a:t>A. Sammie enjoys taking a four minute break from the pharmacy every hour during his 12 hour shift</a:t>
            </a:r>
          </a:p>
          <a:p>
            <a:pPr>
              <a:buNone/>
            </a:pPr>
            <a:r>
              <a:rPr lang="en-US" dirty="0" smtClean="0"/>
              <a:t>	B. Jeff, when he is the only pharmacist, leaves his four licensed technicians behind in the pharmacy when he takes a temporary absence.</a:t>
            </a:r>
          </a:p>
          <a:p>
            <a:pPr>
              <a:buNone/>
            </a:pPr>
            <a:r>
              <a:rPr lang="en-US" dirty="0" smtClean="0"/>
              <a:t>	C. Shawn combines his two thirty minute breaks into a one hour break out side of the pharmacy at the food court of the store he works for without closing the pharmacy.</a:t>
            </a:r>
          </a:p>
          <a:p>
            <a:pPr>
              <a:buNone/>
            </a:pPr>
            <a:r>
              <a:rPr lang="en-US" dirty="0" smtClean="0"/>
              <a:t>	D. Emily leaves the licensed pharmacy technician candidate alone in the pharmacy when she takes her lunch break for no more than thirty minutes</a:t>
            </a:r>
          </a:p>
          <a:p>
            <a:pPr>
              <a:buNone/>
            </a:pPr>
            <a:r>
              <a:rPr lang="en-US" dirty="0" smtClean="0"/>
              <a:t>	E. All of the above examples fall within the board rules.</a:t>
            </a:r>
            <a:endParaRPr lang="en-US" dirty="0"/>
          </a:p>
        </p:txBody>
      </p:sp>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12</a:t>
            </a:r>
            <a:endParaRPr lang="en-US" dirty="0"/>
          </a:p>
        </p:txBody>
      </p:sp>
      <p:sp>
        <p:nvSpPr>
          <p:cNvPr id="3" name="Text Placeholder 2"/>
          <p:cNvSpPr>
            <a:spLocks noGrp="1"/>
          </p:cNvSpPr>
          <p:nvPr>
            <p:ph type="body" idx="1"/>
          </p:nvPr>
        </p:nvSpPr>
        <p:spPr/>
        <p:txBody>
          <a:bodyPr/>
          <a:lstStyle/>
          <a:p>
            <a:pPr>
              <a:buNone/>
            </a:pPr>
            <a:r>
              <a:rPr lang="en-US" dirty="0" smtClean="0"/>
              <a:t>	All records required by the laws and regulations of the board must be provided upon a request from the board within </a:t>
            </a:r>
          </a:p>
          <a:p>
            <a:pPr>
              <a:buNone/>
            </a:pPr>
            <a:r>
              <a:rPr lang="en-US" dirty="0" smtClean="0"/>
              <a:t>	A. 24 hours</a:t>
            </a:r>
          </a:p>
          <a:p>
            <a:pPr>
              <a:buNone/>
            </a:pPr>
            <a:r>
              <a:rPr lang="en-US" dirty="0" smtClean="0"/>
              <a:t>	B. 72 hours</a:t>
            </a:r>
          </a:p>
          <a:p>
            <a:pPr>
              <a:buNone/>
            </a:pPr>
            <a:r>
              <a:rPr lang="en-US" dirty="0" smtClean="0"/>
              <a:t>	C. 1 week</a:t>
            </a:r>
          </a:p>
          <a:p>
            <a:pPr>
              <a:buNone/>
            </a:pPr>
            <a:r>
              <a:rPr lang="en-US" dirty="0" smtClean="0"/>
              <a:t>	D. 15 days</a:t>
            </a:r>
          </a:p>
          <a:p>
            <a:pPr>
              <a:buNone/>
            </a:pPr>
            <a:r>
              <a:rPr lang="en-US" dirty="0" smtClean="0"/>
              <a:t>	E. 1 month</a:t>
            </a:r>
            <a:endParaRPr lang="en-US" dirty="0"/>
          </a:p>
        </p:txBody>
      </p:sp>
    </p:spTree>
    <p:custDataLst>
      <p:tags r:id="rId1"/>
    </p:custData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4034" name="Chart" r:id="rId7" imgW="4572039" imgH="5143616" progId="MSGraph.Chart.8">
              <p:embed followColorScheme="full"/>
            </p:oleObj>
          </a:graphicData>
        </a:graphic>
      </p:graphicFrame>
      <p:sp>
        <p:nvSpPr>
          <p:cNvPr id="6" name="CorShape1"/>
          <p:cNvSpPr/>
          <p:nvPr>
            <p:custDataLst>
              <p:tags r:id="rId4"/>
            </p:custDataLst>
          </p:nvPr>
        </p:nvSpPr>
        <p:spPr>
          <a:xfrm>
            <a:off x="172720" y="2252133"/>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12</a:t>
            </a:r>
            <a:endParaRPr lang="en-US" dirty="0"/>
          </a:p>
        </p:txBody>
      </p:sp>
      <p:sp>
        <p:nvSpPr>
          <p:cNvPr id="3" name="Text Placeholder 2"/>
          <p:cNvSpPr>
            <a:spLocks noGrp="1"/>
          </p:cNvSpPr>
          <p:nvPr>
            <p:ph type="body" idx="1"/>
          </p:nvPr>
        </p:nvSpPr>
        <p:spPr/>
        <p:txBody>
          <a:bodyPr/>
          <a:lstStyle/>
          <a:p>
            <a:pPr>
              <a:buNone/>
            </a:pPr>
            <a:r>
              <a:rPr lang="en-US" dirty="0" smtClean="0"/>
              <a:t>	All records required by the laws and regulations of the board must be provided upon a request from the board within </a:t>
            </a:r>
          </a:p>
          <a:p>
            <a:pPr>
              <a:buNone/>
            </a:pPr>
            <a:r>
              <a:rPr lang="en-US" dirty="0" smtClean="0"/>
              <a:t>	A. 24 hours</a:t>
            </a:r>
          </a:p>
          <a:p>
            <a:pPr>
              <a:buNone/>
            </a:pPr>
            <a:r>
              <a:rPr lang="en-US" dirty="0" smtClean="0"/>
              <a:t>	</a:t>
            </a:r>
            <a:r>
              <a:rPr lang="en-US" b="1" dirty="0" smtClean="0"/>
              <a:t>B. 72 hours</a:t>
            </a:r>
          </a:p>
          <a:p>
            <a:pPr>
              <a:buNone/>
            </a:pPr>
            <a:r>
              <a:rPr lang="en-US" dirty="0" smtClean="0"/>
              <a:t>	C. 1 week</a:t>
            </a:r>
          </a:p>
          <a:p>
            <a:pPr>
              <a:buNone/>
            </a:pPr>
            <a:r>
              <a:rPr lang="en-US" dirty="0" smtClean="0"/>
              <a:t>	D. 15 days</a:t>
            </a:r>
          </a:p>
          <a:p>
            <a:pPr>
              <a:buNone/>
            </a:pPr>
            <a:r>
              <a:rPr lang="en-US" dirty="0" smtClean="0"/>
              <a:t>	E. 1 month</a:t>
            </a:r>
            <a:endParaRPr lang="en-US" dirty="0"/>
          </a:p>
        </p:txBody>
      </p:sp>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Question 1</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According to Chapter 15 of the LCA (Board rules), a pharmacist shall review the practitioner's medical order prior to dispensing the initial dose of medication except for</a:t>
            </a:r>
          </a:p>
          <a:p>
            <a:pPr>
              <a:buNone/>
            </a:pPr>
            <a:r>
              <a:rPr lang="en-US" dirty="0" smtClean="0"/>
              <a:t>	A. cases of emergency</a:t>
            </a:r>
          </a:p>
          <a:p>
            <a:pPr>
              <a:buNone/>
            </a:pPr>
            <a:r>
              <a:rPr lang="en-US" dirty="0" smtClean="0"/>
              <a:t>	B. non-scheduled medications</a:t>
            </a:r>
          </a:p>
          <a:p>
            <a:pPr>
              <a:buNone/>
            </a:pPr>
            <a:r>
              <a:rPr lang="en-US" dirty="0" smtClean="0"/>
              <a:t>	C. over the counter medications</a:t>
            </a:r>
          </a:p>
          <a:p>
            <a:pPr>
              <a:buNone/>
            </a:pPr>
            <a:r>
              <a:rPr lang="en-US" dirty="0" smtClean="0"/>
              <a:t>	D. non-labeled medications</a:t>
            </a:r>
          </a:p>
          <a:p>
            <a:pPr>
              <a:buNone/>
            </a:pPr>
            <a:r>
              <a:rPr lang="en-US" dirty="0" smtClean="0"/>
              <a:t>	E. when instructed to by the pharmacist in charge</a:t>
            </a:r>
            <a:endParaRPr lang="en-US" dirty="0"/>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5058"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17644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2</a:t>
            </a:r>
            <a:endParaRPr lang="en-US" dirty="0"/>
          </a:p>
        </p:txBody>
      </p:sp>
      <p:sp>
        <p:nvSpPr>
          <p:cNvPr id="3" name="Content Placeholder 2"/>
          <p:cNvSpPr>
            <a:spLocks noGrp="1"/>
          </p:cNvSpPr>
          <p:nvPr>
            <p:ph idx="1"/>
          </p:nvPr>
        </p:nvSpPr>
        <p:spPr/>
        <p:txBody>
          <a:bodyPr/>
          <a:lstStyle/>
          <a:p>
            <a:pPr>
              <a:buNone/>
            </a:pPr>
            <a:r>
              <a:rPr lang="en-US" dirty="0" smtClean="0"/>
              <a:t>	______________ is the term used for hearings that may be held jointly to assure a fair due process hearing.</a:t>
            </a:r>
          </a:p>
          <a:p>
            <a:pPr>
              <a:buNone/>
            </a:pPr>
            <a:r>
              <a:rPr lang="en-US" dirty="0" smtClean="0"/>
              <a:t>	A. </a:t>
            </a:r>
            <a:r>
              <a:rPr lang="en-US" dirty="0" err="1" smtClean="0"/>
              <a:t>Joinder</a:t>
            </a:r>
            <a:endParaRPr lang="en-US" dirty="0" smtClean="0"/>
          </a:p>
          <a:p>
            <a:pPr>
              <a:buNone/>
            </a:pPr>
            <a:r>
              <a:rPr lang="en-US" dirty="0" smtClean="0"/>
              <a:t>	B. </a:t>
            </a:r>
            <a:r>
              <a:rPr lang="en-US" dirty="0" err="1" smtClean="0"/>
              <a:t>Severence</a:t>
            </a:r>
            <a:r>
              <a:rPr lang="en-US" dirty="0"/>
              <a:t>	</a:t>
            </a:r>
            <a:endParaRPr lang="en-US" dirty="0" smtClean="0"/>
          </a:p>
          <a:p>
            <a:pPr>
              <a:buNone/>
            </a:pPr>
            <a:r>
              <a:rPr lang="en-US" dirty="0"/>
              <a:t>	</a:t>
            </a:r>
            <a:r>
              <a:rPr lang="en-US" dirty="0" smtClean="0"/>
              <a:t>C. </a:t>
            </a:r>
            <a:r>
              <a:rPr lang="en-US" dirty="0" err="1" smtClean="0"/>
              <a:t>Resusation</a:t>
            </a:r>
            <a:endParaRPr lang="en-US" dirty="0" smtClean="0"/>
          </a:p>
          <a:p>
            <a:pPr>
              <a:buNone/>
            </a:pPr>
            <a:r>
              <a:rPr lang="en-US" dirty="0" smtClean="0"/>
              <a:t>	D. </a:t>
            </a:r>
            <a:r>
              <a:rPr lang="en-US" dirty="0" err="1" smtClean="0"/>
              <a:t>Disjoindation</a:t>
            </a:r>
            <a:endParaRPr lang="en-US" dirty="0" smtClean="0"/>
          </a:p>
          <a:p>
            <a:pPr>
              <a:buNone/>
            </a:pPr>
            <a:r>
              <a:rPr lang="en-US" dirty="0" smtClean="0"/>
              <a:t>	</a:t>
            </a:r>
            <a:r>
              <a:rPr lang="en-US" b="1" dirty="0" smtClean="0"/>
              <a:t>E. Consolidation</a:t>
            </a:r>
            <a:endParaRPr lang="en-US" b="1" dirty="0"/>
          </a:p>
        </p:txBody>
      </p:sp>
    </p:spTree>
    <p:custDataLst>
      <p:tags r:id="rId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Question 1</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According to Chapter 15 of the LCA (Board rules), a pharmacist shall review the practitioner's medical order prior to dispensing the initial dose of medication except for</a:t>
            </a:r>
          </a:p>
          <a:p>
            <a:pPr>
              <a:buNone/>
            </a:pPr>
            <a:r>
              <a:rPr lang="en-US" dirty="0" smtClean="0"/>
              <a:t>	</a:t>
            </a:r>
            <a:r>
              <a:rPr lang="en-US" b="1" dirty="0" smtClean="0"/>
              <a:t>A. cases of emergency</a:t>
            </a:r>
          </a:p>
          <a:p>
            <a:pPr>
              <a:buNone/>
            </a:pPr>
            <a:r>
              <a:rPr lang="en-US" dirty="0" smtClean="0"/>
              <a:t>	B. non-scheduled medications</a:t>
            </a:r>
          </a:p>
          <a:p>
            <a:pPr>
              <a:buNone/>
            </a:pPr>
            <a:r>
              <a:rPr lang="en-US" dirty="0" smtClean="0"/>
              <a:t>	C. over the counter medications</a:t>
            </a:r>
          </a:p>
          <a:p>
            <a:pPr>
              <a:buNone/>
            </a:pPr>
            <a:r>
              <a:rPr lang="en-US" dirty="0" smtClean="0"/>
              <a:t>	D. non-labeled medications</a:t>
            </a:r>
          </a:p>
          <a:p>
            <a:pPr>
              <a:buNone/>
            </a:pPr>
            <a:r>
              <a:rPr lang="en-US" dirty="0" smtClean="0"/>
              <a:t>	E. when instructed to by the pharmacist in charge</a:t>
            </a:r>
            <a:endParaRPr lang="en-US" dirty="0"/>
          </a:p>
        </p:txBody>
      </p:sp>
    </p:spTree>
    <p:custDataLst>
      <p:tags r:id="rId1"/>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Question 2</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A pharmacist in charge of a pharmacy with a hospital permit must have at least </a:t>
            </a:r>
            <a:r>
              <a:rPr lang="en-US" u="sng" dirty="0" smtClean="0"/>
              <a:t>            </a:t>
            </a:r>
            <a:r>
              <a:rPr lang="en-US" dirty="0" smtClean="0"/>
              <a:t> of experience as a pharmacist prior to becoming a pharmacy manager.</a:t>
            </a:r>
          </a:p>
          <a:p>
            <a:pPr>
              <a:buNone/>
            </a:pPr>
            <a:r>
              <a:rPr lang="en-US" dirty="0" smtClean="0"/>
              <a:t>	A. 6 months</a:t>
            </a:r>
          </a:p>
          <a:p>
            <a:pPr>
              <a:buNone/>
            </a:pPr>
            <a:r>
              <a:rPr lang="en-US" dirty="0" smtClean="0"/>
              <a:t>	B. 12 months</a:t>
            </a:r>
          </a:p>
          <a:p>
            <a:pPr>
              <a:buNone/>
            </a:pPr>
            <a:r>
              <a:rPr lang="en-US" dirty="0" smtClean="0"/>
              <a:t>	C. 2 years</a:t>
            </a:r>
          </a:p>
          <a:p>
            <a:pPr>
              <a:buNone/>
            </a:pPr>
            <a:r>
              <a:rPr lang="en-US" dirty="0" smtClean="0"/>
              <a:t>	D. 5 years </a:t>
            </a:r>
          </a:p>
          <a:p>
            <a:pPr>
              <a:buNone/>
            </a:pPr>
            <a:r>
              <a:rPr lang="en-US" dirty="0" smtClean="0"/>
              <a:t>	E. 10 years</a:t>
            </a:r>
            <a:endParaRPr lang="en-US" dirty="0"/>
          </a:p>
        </p:txBody>
      </p:sp>
    </p:spTree>
    <p:custDataLst>
      <p:tags r:id="rId1"/>
    </p:custData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6082" name="Chart" r:id="rId7" imgW="4572039" imgH="5143616" progId="MSGraph.Chart.8">
              <p:embed followColorScheme="full"/>
            </p:oleObj>
          </a:graphicData>
        </a:graphic>
      </p:graphicFrame>
      <p:sp>
        <p:nvSpPr>
          <p:cNvPr id="6" name="CorShape1"/>
          <p:cNvSpPr/>
          <p:nvPr>
            <p:custDataLst>
              <p:tags r:id="rId4"/>
            </p:custDataLst>
          </p:nvPr>
        </p:nvSpPr>
        <p:spPr>
          <a:xfrm>
            <a:off x="1037589" y="2718816"/>
            <a:ext cx="334963" cy="585216"/>
          </a:xfrm>
          <a:prstGeom prst="roundRect">
            <a:avLst/>
          </a:prstGeom>
          <a:noFill/>
          <a:ln w="25400">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Question 2</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A pharmacist in charge of a pharmacy with a hospital permit must have at least </a:t>
            </a:r>
            <a:r>
              <a:rPr lang="en-US" u="sng" dirty="0" smtClean="0"/>
              <a:t>            </a:t>
            </a:r>
            <a:r>
              <a:rPr lang="en-US" dirty="0" smtClean="0"/>
              <a:t> of experience as a pharmacist prior to becoming a pharmacy manager.</a:t>
            </a:r>
          </a:p>
          <a:p>
            <a:pPr>
              <a:buNone/>
            </a:pPr>
            <a:r>
              <a:rPr lang="en-US" dirty="0" smtClean="0"/>
              <a:t>	A. 6 months</a:t>
            </a:r>
          </a:p>
          <a:p>
            <a:pPr>
              <a:buNone/>
            </a:pPr>
            <a:r>
              <a:rPr lang="en-US" dirty="0" smtClean="0"/>
              <a:t>	B. 12 months</a:t>
            </a:r>
          </a:p>
          <a:p>
            <a:pPr>
              <a:buNone/>
            </a:pPr>
            <a:r>
              <a:rPr lang="en-US" b="1" dirty="0" smtClean="0"/>
              <a:t>	C. 2 years</a:t>
            </a:r>
          </a:p>
          <a:p>
            <a:pPr>
              <a:buNone/>
            </a:pPr>
            <a:r>
              <a:rPr lang="en-US" dirty="0" smtClean="0"/>
              <a:t>	D. 5 years </a:t>
            </a:r>
          </a:p>
          <a:p>
            <a:pPr>
              <a:buNone/>
            </a:pPr>
            <a:r>
              <a:rPr lang="en-US" dirty="0" smtClean="0"/>
              <a:t>	E. 10 years</a:t>
            </a:r>
            <a:endParaRPr lang="en-US" dirty="0"/>
          </a:p>
        </p:txBody>
      </p:sp>
    </p:spTree>
    <p:custDataLst>
      <p:tags r:id="rId1"/>
    </p:custData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15 Question 3</a:t>
            </a:r>
            <a:endParaRPr lang="en-US" dirty="0"/>
          </a:p>
        </p:txBody>
      </p:sp>
      <p:sp>
        <p:nvSpPr>
          <p:cNvPr id="3" name="Text Placeholder 2"/>
          <p:cNvSpPr>
            <a:spLocks noGrp="1"/>
          </p:cNvSpPr>
          <p:nvPr>
            <p:ph type="body" idx="1"/>
          </p:nvPr>
        </p:nvSpPr>
        <p:spPr/>
        <p:txBody>
          <a:bodyPr>
            <a:normAutofit fontScale="70000" lnSpcReduction="20000"/>
          </a:bodyPr>
          <a:lstStyle/>
          <a:p>
            <a:pPr>
              <a:buNone/>
            </a:pPr>
            <a:r>
              <a:rPr lang="en-US" dirty="0" smtClean="0"/>
              <a:t>	Which of the following statements is true regarding hospital pharmacies compared to retail (community) pharmacies?</a:t>
            </a:r>
          </a:p>
          <a:p>
            <a:pPr>
              <a:buNone/>
            </a:pPr>
            <a:r>
              <a:rPr lang="en-US" dirty="0" smtClean="0"/>
              <a:t>	A. Hospital pharmacies must perform an annual inventory of all controlled substances while retail pharmacies do not.</a:t>
            </a:r>
          </a:p>
          <a:p>
            <a:pPr>
              <a:buNone/>
            </a:pPr>
            <a:r>
              <a:rPr lang="en-US" dirty="0" smtClean="0"/>
              <a:t>	B. Community pharmacies must perform an annual inventory of all controlled substances while hospital pharmacies do not.</a:t>
            </a:r>
          </a:p>
          <a:p>
            <a:pPr>
              <a:buNone/>
            </a:pPr>
            <a:r>
              <a:rPr lang="en-US" dirty="0" smtClean="0"/>
              <a:t>	C. Hospital pharmacies must perform perpetual inventories on all controlled substances where as retail pharmacies do not.</a:t>
            </a:r>
          </a:p>
          <a:p>
            <a:pPr>
              <a:buNone/>
            </a:pPr>
            <a:r>
              <a:rPr lang="en-US" dirty="0" smtClean="0"/>
              <a:t>	D. Community pharmacies must perform perpetual inventories on all controlled substances where as hospital pharmacies do not</a:t>
            </a:r>
          </a:p>
          <a:p>
            <a:pPr>
              <a:buNone/>
            </a:pPr>
            <a:r>
              <a:rPr lang="en-US" dirty="0" smtClean="0"/>
              <a:t>	E. Hospital pharmacies must maintain a perpetual inventory of C-II medications but retail pharmacies do not</a:t>
            </a:r>
            <a:endParaRPr lang="en-US" dirty="0"/>
          </a:p>
        </p:txBody>
      </p:sp>
    </p:spTree>
    <p:custDataLst>
      <p:tags r:id="rId1"/>
    </p:custData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9154"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	</a:t>
            </a:r>
            <a:endParaRPr lang="en-US" dirty="0"/>
          </a:p>
        </p:txBody>
      </p:sp>
      <p:sp>
        <p:nvSpPr>
          <p:cNvPr id="5" name="CorShape1"/>
          <p:cNvSpPr/>
          <p:nvPr>
            <p:custDataLst>
              <p:tags r:id="rId5"/>
            </p:custDataLst>
          </p:nvPr>
        </p:nvSpPr>
        <p:spPr>
          <a:xfrm>
            <a:off x="1037589" y="3889247"/>
            <a:ext cx="425514" cy="585217"/>
          </a:xfrm>
          <a:prstGeom prst="roundRect">
            <a:avLst/>
          </a:prstGeom>
          <a:noFill/>
          <a:ln w="25400">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15 Question 3</a:t>
            </a:r>
            <a:endParaRPr lang="en-US" dirty="0"/>
          </a:p>
        </p:txBody>
      </p:sp>
      <p:sp>
        <p:nvSpPr>
          <p:cNvPr id="3" name="Text Placeholder 2"/>
          <p:cNvSpPr>
            <a:spLocks noGrp="1"/>
          </p:cNvSpPr>
          <p:nvPr>
            <p:ph type="body" idx="1"/>
          </p:nvPr>
        </p:nvSpPr>
        <p:spPr/>
        <p:txBody>
          <a:bodyPr>
            <a:normAutofit fontScale="70000" lnSpcReduction="20000"/>
          </a:bodyPr>
          <a:lstStyle/>
          <a:p>
            <a:pPr>
              <a:buNone/>
            </a:pPr>
            <a:r>
              <a:rPr lang="en-US" dirty="0" smtClean="0"/>
              <a:t>	Which of the following statements is true regarding hospital pharmacies compared to retail (community) pharmacies?</a:t>
            </a:r>
          </a:p>
          <a:p>
            <a:pPr>
              <a:buNone/>
            </a:pPr>
            <a:r>
              <a:rPr lang="en-US" dirty="0" smtClean="0"/>
              <a:t>	A. Hospital pharmacies must perform an annual inventory of all controlled substances while retail pharmacies do not.</a:t>
            </a:r>
          </a:p>
          <a:p>
            <a:pPr>
              <a:buNone/>
            </a:pPr>
            <a:r>
              <a:rPr lang="en-US" dirty="0" smtClean="0"/>
              <a:t>	B. Community pharmacies must perform an annual inventory of all controlled substances while hospital pharmacies do not.</a:t>
            </a:r>
          </a:p>
          <a:p>
            <a:pPr>
              <a:buNone/>
            </a:pPr>
            <a:r>
              <a:rPr lang="en-US" dirty="0" smtClean="0"/>
              <a:t>	C. Hospital pharmacies must perform perpetual inventories on all controlled substances where as retail pharmacies do not.</a:t>
            </a:r>
          </a:p>
          <a:p>
            <a:pPr>
              <a:buNone/>
            </a:pPr>
            <a:r>
              <a:rPr lang="en-US" dirty="0" smtClean="0"/>
              <a:t>	D. Community pharmacies must perform perpetual inventories on all controlled substances where as hospital pharmacies do not</a:t>
            </a:r>
          </a:p>
          <a:p>
            <a:pPr>
              <a:buNone/>
            </a:pPr>
            <a:r>
              <a:rPr lang="en-US" dirty="0" smtClean="0"/>
              <a:t>	</a:t>
            </a:r>
            <a:r>
              <a:rPr lang="en-US" b="1" dirty="0" smtClean="0"/>
              <a:t>E. Hospital pharmacies must maintain a perpetual inventory of C-II medications but retail pharmacies do not</a:t>
            </a:r>
            <a:endParaRPr lang="en-US" b="1" dirty="0"/>
          </a:p>
        </p:txBody>
      </p:sp>
    </p:spTree>
    <p:custDataLst>
      <p:tags r:id="rId1"/>
    </p:custData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1</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Which of the following statements is true?     </a:t>
            </a:r>
          </a:p>
          <a:p>
            <a:r>
              <a:rPr lang="en-US" dirty="0" err="1" smtClean="0"/>
              <a:t>i</a:t>
            </a:r>
            <a:r>
              <a:rPr lang="en-US" dirty="0" smtClean="0"/>
              <a:t>.  Misbranded medications must be kept separate from the regular inventory to be not considered illegal in a pharmacy    </a:t>
            </a:r>
          </a:p>
          <a:p>
            <a:r>
              <a:rPr lang="en-US" dirty="0" smtClean="0"/>
              <a:t>ii. Adulterated medications must be kept separate from the regular inventory to be not considered illegal in a pharmacy     </a:t>
            </a:r>
          </a:p>
          <a:p>
            <a:r>
              <a:rPr lang="en-US" dirty="0" smtClean="0"/>
              <a:t>iii. Expired medications must be kept separate from the regular inventory to be not considered illegal in a pharmacy</a:t>
            </a:r>
          </a:p>
        </p:txBody>
      </p:sp>
    </p:spTree>
    <p:custDataLst>
      <p:tags r:id="rId1"/>
    </p:custData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0178" name="Chart" r:id="rId7" imgW="4572039" imgH="5143616" progId="MSGraph.Chart.8">
              <p:embed followColorScheme="full"/>
            </p:oleObj>
          </a:graphicData>
        </a:graphic>
      </p:graphicFrame>
      <p:sp>
        <p:nvSpPr>
          <p:cNvPr id="6" name="CorShape1"/>
          <p:cNvSpPr/>
          <p:nvPr>
            <p:custDataLst>
              <p:tags r:id="rId4"/>
            </p:custDataLst>
          </p:nvPr>
        </p:nvSpPr>
        <p:spPr>
          <a:xfrm>
            <a:off x="172720" y="2252133"/>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1</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Which of the following statements is true?     </a:t>
            </a:r>
          </a:p>
          <a:p>
            <a:r>
              <a:rPr lang="en-US" dirty="0" err="1" smtClean="0"/>
              <a:t>i</a:t>
            </a:r>
            <a:r>
              <a:rPr lang="en-US" dirty="0" smtClean="0"/>
              <a:t>.  Misbranded medications must be kept separate from the regular inventory to be not considered illegal in a pharmacy    </a:t>
            </a:r>
          </a:p>
          <a:p>
            <a:r>
              <a:rPr lang="en-US" dirty="0" smtClean="0"/>
              <a:t>ii. Adulterated medications must be kept separate from the regular inventory to be not considered illegal in a pharmacy     </a:t>
            </a:r>
          </a:p>
          <a:p>
            <a:r>
              <a:rPr lang="en-US" b="1" dirty="0" smtClean="0"/>
              <a:t>iii. Expired medications must be kept separate from the regular inventory to be not considered illegal in a pharmacy</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3</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Which of the following entities (or persons) is (are) under the jurisdiction of the Board of Pharmacy in Louisiana and thus subject to penalties imposed by the board?  </a:t>
            </a:r>
          </a:p>
          <a:p>
            <a:pPr>
              <a:buNone/>
            </a:pPr>
            <a:r>
              <a:rPr lang="en-US" dirty="0" smtClean="0"/>
              <a:t>   </a:t>
            </a:r>
          </a:p>
          <a:p>
            <a:r>
              <a:rPr lang="en-US" dirty="0" err="1" smtClean="0"/>
              <a:t>i</a:t>
            </a:r>
            <a:r>
              <a:rPr lang="en-US" dirty="0" smtClean="0"/>
              <a:t>. An unlicensed technician who steals and sells prescription medications     </a:t>
            </a:r>
          </a:p>
          <a:p>
            <a:pPr>
              <a:buNone/>
            </a:pPr>
            <a:endParaRPr lang="en-US" dirty="0" smtClean="0"/>
          </a:p>
          <a:p>
            <a:r>
              <a:rPr lang="en-US" dirty="0" smtClean="0"/>
              <a:t>ii. An out of state pharmacy which fails to keep complete records of the prescriptions mailed to Louisiana patients. </a:t>
            </a:r>
          </a:p>
          <a:p>
            <a:pPr>
              <a:buNone/>
            </a:pPr>
            <a:r>
              <a:rPr lang="en-US" dirty="0" smtClean="0"/>
              <a:t>    </a:t>
            </a:r>
          </a:p>
          <a:p>
            <a:r>
              <a:rPr lang="en-US" dirty="0" smtClean="0"/>
              <a:t>iii. An individual  licensed only as a hair dresser but claims to provide pharmaceutical services.</a:t>
            </a:r>
            <a:endParaRPr lang="en-US" dirty="0"/>
          </a:p>
        </p:txBody>
      </p:sp>
    </p:spTree>
    <p:custDataLst>
      <p:tags r:id="rId1"/>
    </p:custData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2</a:t>
            </a:r>
            <a:endParaRPr lang="en-US" dirty="0"/>
          </a:p>
        </p:txBody>
      </p:sp>
      <p:sp>
        <p:nvSpPr>
          <p:cNvPr id="3" name="Text Placeholder 2"/>
          <p:cNvSpPr>
            <a:spLocks noGrp="1"/>
          </p:cNvSpPr>
          <p:nvPr>
            <p:ph type="body" idx="1"/>
          </p:nvPr>
        </p:nvSpPr>
        <p:spPr/>
        <p:txBody>
          <a:bodyPr>
            <a:normAutofit fontScale="70000" lnSpcReduction="20000"/>
          </a:bodyPr>
          <a:lstStyle/>
          <a:p>
            <a:pPr>
              <a:buNone/>
            </a:pPr>
            <a:r>
              <a:rPr lang="en-US" dirty="0" smtClean="0"/>
              <a:t>	Which of the following statements is true?</a:t>
            </a:r>
          </a:p>
          <a:p>
            <a:pPr>
              <a:buNone/>
            </a:pPr>
            <a:endParaRPr lang="en-US" dirty="0" smtClean="0"/>
          </a:p>
          <a:p>
            <a:pPr>
              <a:buNone/>
            </a:pPr>
            <a:r>
              <a:rPr lang="en-US" dirty="0" smtClean="0"/>
              <a:t>	A. Veterinary Prescription Drugs must be kept in special pharmacies only, not pharmacies licensed by the board of pharmacy</a:t>
            </a:r>
          </a:p>
          <a:p>
            <a:pPr>
              <a:buNone/>
            </a:pPr>
            <a:r>
              <a:rPr lang="en-US" dirty="0" smtClean="0"/>
              <a:t>	B. Any licensed prescriber of human medications may prescribe veterinary prescription medications as long as they are not controlled substance</a:t>
            </a:r>
          </a:p>
          <a:p>
            <a:pPr>
              <a:buNone/>
            </a:pPr>
            <a:r>
              <a:rPr lang="en-US" dirty="0" smtClean="0"/>
              <a:t>	C. Veterinary Medications dispensed to animals must have the owners name and the pet's name on the label of the medication</a:t>
            </a:r>
          </a:p>
          <a:p>
            <a:pPr>
              <a:buNone/>
            </a:pPr>
            <a:r>
              <a:rPr lang="en-US" dirty="0" smtClean="0"/>
              <a:t>	D. Veterinary medications should be mixed in with normal human medications to avoid errors</a:t>
            </a:r>
          </a:p>
          <a:p>
            <a:pPr>
              <a:buNone/>
            </a:pPr>
            <a:r>
              <a:rPr lang="en-US" dirty="0" smtClean="0"/>
              <a:t>	E. The requirements for a veterinary prescription are the same as a prescription for a human</a:t>
            </a:r>
            <a:endParaRPr lang="en-US" dirty="0"/>
          </a:p>
        </p:txBody>
      </p:sp>
    </p:spTree>
    <p:custDataLst>
      <p:tags r:id="rId1"/>
    </p:custData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1202" name="Chart" r:id="rId7" imgW="4572039" imgH="5143616" progId="MSGraph.Chart.8">
              <p:embed followColorScheme="full"/>
            </p:oleObj>
          </a:graphicData>
        </a:graphic>
      </p:graphicFrame>
      <p:sp>
        <p:nvSpPr>
          <p:cNvPr id="6" name="CorShape1"/>
          <p:cNvSpPr/>
          <p:nvPr>
            <p:custDataLst>
              <p:tags r:id="rId4"/>
            </p:custDataLst>
          </p:nvPr>
        </p:nvSpPr>
        <p:spPr>
          <a:xfrm>
            <a:off x="172720" y="4007781"/>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2</a:t>
            </a:r>
            <a:endParaRPr lang="en-US" dirty="0"/>
          </a:p>
        </p:txBody>
      </p:sp>
      <p:sp>
        <p:nvSpPr>
          <p:cNvPr id="3" name="Text Placeholder 2"/>
          <p:cNvSpPr>
            <a:spLocks noGrp="1"/>
          </p:cNvSpPr>
          <p:nvPr>
            <p:ph type="body" idx="1"/>
          </p:nvPr>
        </p:nvSpPr>
        <p:spPr/>
        <p:txBody>
          <a:bodyPr>
            <a:normAutofit fontScale="70000" lnSpcReduction="20000"/>
          </a:bodyPr>
          <a:lstStyle/>
          <a:p>
            <a:pPr>
              <a:buNone/>
            </a:pPr>
            <a:r>
              <a:rPr lang="en-US" dirty="0" smtClean="0"/>
              <a:t>	Which of the following statements is true?</a:t>
            </a:r>
          </a:p>
          <a:p>
            <a:pPr>
              <a:buNone/>
            </a:pPr>
            <a:endParaRPr lang="en-US" dirty="0" smtClean="0"/>
          </a:p>
          <a:p>
            <a:pPr>
              <a:buNone/>
            </a:pPr>
            <a:r>
              <a:rPr lang="en-US" dirty="0" smtClean="0"/>
              <a:t>	A. Veterinary Prescription Drugs must be kept in special pharmacies only, not pharmacies licensed by the board of pharmacy</a:t>
            </a:r>
          </a:p>
          <a:p>
            <a:pPr>
              <a:buNone/>
            </a:pPr>
            <a:r>
              <a:rPr lang="en-US" dirty="0" smtClean="0"/>
              <a:t>	B. Any licensed prescriber of human medications may prescribe veterinary prescription medications as long as they are not controlled substance</a:t>
            </a:r>
          </a:p>
          <a:p>
            <a:pPr>
              <a:buNone/>
            </a:pPr>
            <a:r>
              <a:rPr lang="en-US" dirty="0" smtClean="0"/>
              <a:t>	C. Veterinary Medications dispensed to animals must have the owners name and the pet's name on the label of the medication</a:t>
            </a:r>
          </a:p>
          <a:p>
            <a:pPr>
              <a:buNone/>
            </a:pPr>
            <a:r>
              <a:rPr lang="en-US" dirty="0" smtClean="0"/>
              <a:t>	D. Veterinary medications should be mixed in with normal human medications to avoid errors</a:t>
            </a:r>
          </a:p>
          <a:p>
            <a:pPr>
              <a:buNone/>
            </a:pPr>
            <a:r>
              <a:rPr lang="en-US" b="1" dirty="0" smtClean="0"/>
              <a:t>	E. The requirements for a veterinary prescription are the same as a prescription for a human</a:t>
            </a:r>
            <a:endParaRPr lang="en-US" b="1" dirty="0"/>
          </a:p>
        </p:txBody>
      </p:sp>
    </p:spTree>
    <p:custDataLst>
      <p:tags r:id="rId1"/>
    </p:custData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3</a:t>
            </a:r>
            <a:endParaRPr lang="en-US" dirty="0"/>
          </a:p>
        </p:txBody>
      </p:sp>
      <p:sp>
        <p:nvSpPr>
          <p:cNvPr id="3" name="Text Placeholder 2"/>
          <p:cNvSpPr>
            <a:spLocks noGrp="1"/>
          </p:cNvSpPr>
          <p:nvPr>
            <p:ph type="body" idx="1"/>
          </p:nvPr>
        </p:nvSpPr>
        <p:spPr/>
        <p:txBody>
          <a:bodyPr>
            <a:normAutofit fontScale="70000" lnSpcReduction="20000"/>
          </a:bodyPr>
          <a:lstStyle/>
          <a:p>
            <a:pPr>
              <a:buNone/>
            </a:pPr>
            <a:r>
              <a:rPr lang="en-US" dirty="0" smtClean="0"/>
              <a:t>	Which of the following is true regarding prescriptions in the State of Louisiana?</a:t>
            </a:r>
          </a:p>
          <a:p>
            <a:pPr>
              <a:buNone/>
            </a:pPr>
            <a:r>
              <a:rPr lang="en-US" dirty="0" smtClean="0"/>
              <a:t>	A. All prescriptions must include the prescribers Medical license and DEA number</a:t>
            </a:r>
          </a:p>
          <a:p>
            <a:pPr>
              <a:buNone/>
            </a:pPr>
            <a:r>
              <a:rPr lang="en-US" dirty="0" smtClean="0"/>
              <a:t>	B. If the prescriber is a non-physician, the prescription must also include only the name of the affiliated physician.</a:t>
            </a:r>
          </a:p>
          <a:p>
            <a:pPr>
              <a:buNone/>
            </a:pPr>
            <a:r>
              <a:rPr lang="en-US" dirty="0" smtClean="0"/>
              <a:t>	C. As long as they are legible, as many drug orders that can fit may appear on a single prescription</a:t>
            </a:r>
          </a:p>
          <a:p>
            <a:pPr>
              <a:buNone/>
            </a:pPr>
            <a:r>
              <a:rPr lang="en-US" dirty="0" smtClean="0"/>
              <a:t>	D. Forms used by pharmacists to record transferred prescriptions do not need to meet the requirement of a written prescription</a:t>
            </a:r>
          </a:p>
          <a:p>
            <a:pPr>
              <a:buNone/>
            </a:pPr>
            <a:r>
              <a:rPr lang="en-US" dirty="0" smtClean="0"/>
              <a:t>	E. The written prescription must contain the name, telephone number, and specialty (dermatology, internal medicine) of the physician</a:t>
            </a:r>
            <a:endParaRPr lang="en-US" dirty="0"/>
          </a:p>
        </p:txBody>
      </p:sp>
    </p:spTree>
    <p:custDataLst>
      <p:tags r:id="rId1"/>
    </p:custData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Please make your selection...</a:t>
            </a:r>
            <a:endParaRPr lang="en-US" dirty="0"/>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2226"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3422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a:t>B</a:t>
            </a:r>
            <a:endParaRPr lang="en-US" dirty="0" smtClean="0"/>
          </a:p>
          <a:p>
            <a:pPr marL="514350" indent="-514350">
              <a:buFont typeface="Arial" pitchFamily="34" charset="0"/>
              <a:buAutoNum type="arabicPeriod"/>
            </a:pPr>
            <a:r>
              <a:rPr lang="en-US" dirty="0"/>
              <a:t>C</a:t>
            </a:r>
            <a:endParaRPr lang="en-US" dirty="0" smtClean="0"/>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3</a:t>
            </a:r>
            <a:endParaRPr lang="en-US" dirty="0"/>
          </a:p>
        </p:txBody>
      </p:sp>
      <p:sp>
        <p:nvSpPr>
          <p:cNvPr id="3" name="Text Placeholder 2"/>
          <p:cNvSpPr>
            <a:spLocks noGrp="1"/>
          </p:cNvSpPr>
          <p:nvPr>
            <p:ph type="body" idx="1"/>
          </p:nvPr>
        </p:nvSpPr>
        <p:spPr/>
        <p:txBody>
          <a:bodyPr>
            <a:normAutofit fontScale="70000" lnSpcReduction="20000"/>
          </a:bodyPr>
          <a:lstStyle/>
          <a:p>
            <a:pPr>
              <a:buNone/>
            </a:pPr>
            <a:r>
              <a:rPr lang="en-US" dirty="0" smtClean="0"/>
              <a:t>	Which of the following is true regarding prescriptions in the State of Louisiana?</a:t>
            </a:r>
          </a:p>
          <a:p>
            <a:pPr>
              <a:buNone/>
            </a:pPr>
            <a:r>
              <a:rPr lang="en-US" dirty="0" smtClean="0"/>
              <a:t>	A. All prescriptions must include the prescribers Medical license and DEA number</a:t>
            </a:r>
          </a:p>
          <a:p>
            <a:pPr>
              <a:buNone/>
            </a:pPr>
            <a:r>
              <a:rPr lang="en-US" dirty="0" smtClean="0"/>
              <a:t>	B. If the prescriber is a non-physician, the prescription must also include only the name of the affiliated physician.</a:t>
            </a:r>
          </a:p>
          <a:p>
            <a:pPr>
              <a:buNone/>
            </a:pPr>
            <a:r>
              <a:rPr lang="en-US" dirty="0" smtClean="0"/>
              <a:t>	C. As long as they are legible, as many drug orders that can fit may appear on a single prescription</a:t>
            </a:r>
          </a:p>
          <a:p>
            <a:pPr>
              <a:buNone/>
            </a:pPr>
            <a:r>
              <a:rPr lang="en-US" dirty="0" smtClean="0"/>
              <a:t>	</a:t>
            </a:r>
            <a:r>
              <a:rPr lang="en-US" b="1" dirty="0" smtClean="0"/>
              <a:t>D. Forms used by pharmacists to record transferred prescriptions do not need to meet the requirement of a written prescription</a:t>
            </a:r>
          </a:p>
          <a:p>
            <a:pPr>
              <a:buNone/>
            </a:pPr>
            <a:r>
              <a:rPr lang="en-US" dirty="0" smtClean="0"/>
              <a:t>	E. The written prescription must contain the name, telephone number, and specialty (dermatology, internal medicine) of the physician</a:t>
            </a:r>
            <a:endParaRPr lang="en-US" dirty="0"/>
          </a:p>
        </p:txBody>
      </p:sp>
    </p:spTree>
    <p:custDataLst>
      <p:tags r:id="rId1"/>
    </p:custData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4</a:t>
            </a:r>
            <a:endParaRPr lang="en-US" dirty="0"/>
          </a:p>
        </p:txBody>
      </p:sp>
      <p:sp>
        <p:nvSpPr>
          <p:cNvPr id="3" name="Text Placeholder 2"/>
          <p:cNvSpPr>
            <a:spLocks noGrp="1"/>
          </p:cNvSpPr>
          <p:nvPr>
            <p:ph type="body" idx="1"/>
          </p:nvPr>
        </p:nvSpPr>
        <p:spPr/>
        <p:txBody>
          <a:bodyPr>
            <a:normAutofit fontScale="92500"/>
          </a:bodyPr>
          <a:lstStyle/>
          <a:p>
            <a:pPr>
              <a:buNone/>
            </a:pPr>
            <a:r>
              <a:rPr lang="en-US" dirty="0" smtClean="0"/>
              <a:t>	Which of the following is not considered to be part of prescription dispensing?</a:t>
            </a:r>
          </a:p>
          <a:p>
            <a:pPr>
              <a:buNone/>
            </a:pPr>
            <a:r>
              <a:rPr lang="en-US" dirty="0" smtClean="0"/>
              <a:t>	A. Taking the prescription order from the patient</a:t>
            </a:r>
          </a:p>
          <a:p>
            <a:pPr>
              <a:buNone/>
            </a:pPr>
            <a:r>
              <a:rPr lang="en-US" dirty="0" smtClean="0"/>
              <a:t>	B. Placing a label on the prescription bottle</a:t>
            </a:r>
          </a:p>
          <a:p>
            <a:pPr>
              <a:buNone/>
            </a:pPr>
            <a:r>
              <a:rPr lang="en-US" dirty="0" smtClean="0"/>
              <a:t>	C. Compounding the prescription if needed</a:t>
            </a:r>
          </a:p>
          <a:p>
            <a:pPr>
              <a:buNone/>
            </a:pPr>
            <a:r>
              <a:rPr lang="en-US" dirty="0" smtClean="0"/>
              <a:t>	D. Collecting money for the prescription</a:t>
            </a:r>
          </a:p>
          <a:p>
            <a:pPr>
              <a:buNone/>
            </a:pPr>
            <a:r>
              <a:rPr lang="en-US" dirty="0" smtClean="0"/>
              <a:t>	E. Giving the completed, filled prescription medication to the patient</a:t>
            </a:r>
            <a:endParaRPr lang="en-US" dirty="0"/>
          </a:p>
        </p:txBody>
      </p:sp>
    </p:spTree>
    <p:custDataLst>
      <p:tags r:id="rId1"/>
    </p:custData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3250"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
        <p:nvSpPr>
          <p:cNvPr id="5" name="CorShape1"/>
          <p:cNvSpPr/>
          <p:nvPr>
            <p:custDataLst>
              <p:tags r:id="rId5"/>
            </p:custDataLst>
          </p:nvPr>
        </p:nvSpPr>
        <p:spPr>
          <a:xfrm rot="10800000">
            <a:off x="172720" y="3422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4</a:t>
            </a:r>
            <a:endParaRPr lang="en-US" dirty="0"/>
          </a:p>
        </p:txBody>
      </p:sp>
      <p:sp>
        <p:nvSpPr>
          <p:cNvPr id="3" name="Text Placeholder 2"/>
          <p:cNvSpPr>
            <a:spLocks noGrp="1"/>
          </p:cNvSpPr>
          <p:nvPr>
            <p:ph type="body" idx="1"/>
          </p:nvPr>
        </p:nvSpPr>
        <p:spPr/>
        <p:txBody>
          <a:bodyPr>
            <a:normAutofit fontScale="92500"/>
          </a:bodyPr>
          <a:lstStyle/>
          <a:p>
            <a:pPr>
              <a:buNone/>
            </a:pPr>
            <a:r>
              <a:rPr lang="en-US" dirty="0" smtClean="0"/>
              <a:t>	Which of the following is not considered to be part of prescription dispensing?</a:t>
            </a:r>
          </a:p>
          <a:p>
            <a:pPr>
              <a:buNone/>
            </a:pPr>
            <a:r>
              <a:rPr lang="en-US" dirty="0" smtClean="0"/>
              <a:t>	A. Taking the prescription order from the patient</a:t>
            </a:r>
          </a:p>
          <a:p>
            <a:pPr>
              <a:buNone/>
            </a:pPr>
            <a:r>
              <a:rPr lang="en-US" dirty="0" smtClean="0"/>
              <a:t>	B. Placing a label on the prescription bottle</a:t>
            </a:r>
          </a:p>
          <a:p>
            <a:pPr>
              <a:buNone/>
            </a:pPr>
            <a:r>
              <a:rPr lang="en-US" dirty="0" smtClean="0"/>
              <a:t>	C. Compounding the prescription if needed</a:t>
            </a:r>
          </a:p>
          <a:p>
            <a:pPr>
              <a:buNone/>
            </a:pPr>
            <a:r>
              <a:rPr lang="en-US" dirty="0" smtClean="0"/>
              <a:t>	</a:t>
            </a:r>
            <a:r>
              <a:rPr lang="en-US" b="1" dirty="0" smtClean="0"/>
              <a:t>D. Collecting money for the prescription</a:t>
            </a:r>
          </a:p>
          <a:p>
            <a:pPr>
              <a:buNone/>
            </a:pPr>
            <a:r>
              <a:rPr lang="en-US" dirty="0" smtClean="0"/>
              <a:t>	E. Giving the completed, filled prescription medication to the patient</a:t>
            </a:r>
            <a:endParaRPr lang="en-US" dirty="0"/>
          </a:p>
        </p:txBody>
      </p:sp>
    </p:spTree>
    <p:custDataLst>
      <p:tags r:id="rId1"/>
    </p:custData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4</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A pharmacist may issue up to a </a:t>
            </a:r>
            <a:r>
              <a:rPr lang="en-US" i="1" u="sng" dirty="0" smtClean="0"/>
              <a:t>           </a:t>
            </a:r>
            <a:r>
              <a:rPr lang="en-US" dirty="0" smtClean="0"/>
              <a:t> supply of medication to the patient when there are no more refills and the prescriber is not available (not during a declared State of Emergency).</a:t>
            </a:r>
          </a:p>
          <a:p>
            <a:pPr>
              <a:buNone/>
            </a:pPr>
            <a:r>
              <a:rPr lang="en-US" dirty="0" smtClean="0"/>
              <a:t>	A. 24 hour</a:t>
            </a:r>
          </a:p>
          <a:p>
            <a:pPr>
              <a:buNone/>
            </a:pPr>
            <a:r>
              <a:rPr lang="en-US" dirty="0" smtClean="0"/>
              <a:t>	B. 48 hour</a:t>
            </a:r>
          </a:p>
          <a:p>
            <a:pPr>
              <a:buNone/>
            </a:pPr>
            <a:r>
              <a:rPr lang="en-US" dirty="0" smtClean="0"/>
              <a:t>	C. 72 hour</a:t>
            </a:r>
          </a:p>
          <a:p>
            <a:pPr>
              <a:buNone/>
            </a:pPr>
            <a:r>
              <a:rPr lang="en-US" dirty="0" smtClean="0"/>
              <a:t>	D. 1 week</a:t>
            </a:r>
          </a:p>
          <a:p>
            <a:pPr>
              <a:buNone/>
            </a:pPr>
            <a:r>
              <a:rPr lang="en-US" dirty="0" smtClean="0"/>
              <a:t>	E. one month</a:t>
            </a:r>
            <a:endParaRPr 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146"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a:t>i</a:t>
            </a:r>
            <a:r>
              <a:rPr lang="en-US" dirty="0" smtClean="0"/>
              <a:t>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4274"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2837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4</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A pharmacist may issue up to a </a:t>
            </a:r>
            <a:r>
              <a:rPr lang="en-US" i="1" u="sng" dirty="0" smtClean="0"/>
              <a:t>           </a:t>
            </a:r>
            <a:r>
              <a:rPr lang="en-US" dirty="0" smtClean="0"/>
              <a:t> supply of medication to the patient when there are no more refills and the prescriber is not available (not during a declared State of Emergency).</a:t>
            </a:r>
          </a:p>
          <a:p>
            <a:pPr>
              <a:buNone/>
            </a:pPr>
            <a:r>
              <a:rPr lang="en-US" dirty="0" smtClean="0"/>
              <a:t>	A. 24 hour</a:t>
            </a:r>
          </a:p>
          <a:p>
            <a:pPr>
              <a:buNone/>
            </a:pPr>
            <a:r>
              <a:rPr lang="en-US" dirty="0" smtClean="0"/>
              <a:t>	B. 48 hour</a:t>
            </a:r>
          </a:p>
          <a:p>
            <a:pPr>
              <a:buNone/>
            </a:pPr>
            <a:r>
              <a:rPr lang="en-US" dirty="0" smtClean="0"/>
              <a:t>	</a:t>
            </a:r>
            <a:r>
              <a:rPr lang="en-US" b="1" dirty="0" smtClean="0"/>
              <a:t>C. 72 hour</a:t>
            </a:r>
          </a:p>
          <a:p>
            <a:pPr>
              <a:buNone/>
            </a:pPr>
            <a:r>
              <a:rPr lang="en-US" dirty="0" smtClean="0"/>
              <a:t>	D. 1 week</a:t>
            </a:r>
          </a:p>
          <a:p>
            <a:pPr>
              <a:buNone/>
            </a:pPr>
            <a:r>
              <a:rPr lang="en-US" dirty="0" smtClean="0"/>
              <a:t>	E. one month</a:t>
            </a:r>
            <a:endParaRPr lang="en-US" dirty="0"/>
          </a:p>
        </p:txBody>
      </p:sp>
    </p:spTree>
    <p:custDataLst>
      <p:tags r:id="rId1"/>
    </p:custData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5</a:t>
            </a:r>
            <a:endParaRPr lang="en-US" dirty="0"/>
          </a:p>
        </p:txBody>
      </p:sp>
      <p:sp>
        <p:nvSpPr>
          <p:cNvPr id="3" name="Text Placeholder 2"/>
          <p:cNvSpPr>
            <a:spLocks noGrp="1"/>
          </p:cNvSpPr>
          <p:nvPr>
            <p:ph type="body" idx="1"/>
          </p:nvPr>
        </p:nvSpPr>
        <p:spPr/>
        <p:txBody>
          <a:bodyPr/>
          <a:lstStyle/>
          <a:p>
            <a:pPr>
              <a:buNone/>
            </a:pPr>
            <a:r>
              <a:rPr lang="en-US" dirty="0" smtClean="0"/>
              <a:t>	Who may accept a transferred prescription over the telephone for a controlled substance?     </a:t>
            </a:r>
          </a:p>
          <a:p>
            <a:pPr>
              <a:buNone/>
            </a:pPr>
            <a:r>
              <a:rPr lang="en-US" dirty="0" smtClean="0"/>
              <a:t>	</a:t>
            </a:r>
            <a:r>
              <a:rPr lang="en-US" dirty="0" err="1" smtClean="0"/>
              <a:t>i</a:t>
            </a:r>
            <a:r>
              <a:rPr lang="en-US" dirty="0" smtClean="0"/>
              <a:t>. Pharmacist     </a:t>
            </a:r>
          </a:p>
          <a:p>
            <a:pPr>
              <a:buNone/>
            </a:pPr>
            <a:r>
              <a:rPr lang="en-US" dirty="0" smtClean="0"/>
              <a:t>	ii. Pharmacy Intern     </a:t>
            </a:r>
          </a:p>
          <a:p>
            <a:pPr>
              <a:buNone/>
            </a:pPr>
            <a:r>
              <a:rPr lang="en-US" dirty="0"/>
              <a:t>	</a:t>
            </a:r>
            <a:r>
              <a:rPr lang="en-US" dirty="0" smtClean="0"/>
              <a:t>iii. Pharmacy Technician</a:t>
            </a:r>
            <a:endParaRPr lang="en-US" dirty="0"/>
          </a:p>
        </p:txBody>
      </p:sp>
    </p:spTree>
    <p:custDataLst>
      <p:tags r:id="rId1"/>
    </p:custData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Please make your selection...</a:t>
            </a:r>
            <a:endParaRPr lang="en-US" dirty="0"/>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5298"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17644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5</a:t>
            </a:r>
            <a:endParaRPr lang="en-US" dirty="0"/>
          </a:p>
        </p:txBody>
      </p:sp>
      <p:sp>
        <p:nvSpPr>
          <p:cNvPr id="3" name="Text Placeholder 2"/>
          <p:cNvSpPr>
            <a:spLocks noGrp="1"/>
          </p:cNvSpPr>
          <p:nvPr>
            <p:ph type="body" idx="1"/>
          </p:nvPr>
        </p:nvSpPr>
        <p:spPr/>
        <p:txBody>
          <a:bodyPr/>
          <a:lstStyle/>
          <a:p>
            <a:pPr>
              <a:buNone/>
            </a:pPr>
            <a:r>
              <a:rPr lang="en-US" dirty="0" smtClean="0"/>
              <a:t>	Who may accept a transferred prescription over the telephone for a controlled substance?     </a:t>
            </a:r>
          </a:p>
          <a:p>
            <a:pPr>
              <a:buNone/>
            </a:pPr>
            <a:r>
              <a:rPr lang="en-US" dirty="0" smtClean="0"/>
              <a:t>	</a:t>
            </a:r>
            <a:r>
              <a:rPr lang="en-US" b="1" dirty="0" err="1" smtClean="0"/>
              <a:t>i</a:t>
            </a:r>
            <a:r>
              <a:rPr lang="en-US" b="1" dirty="0" smtClean="0"/>
              <a:t>. Pharmacist     </a:t>
            </a:r>
          </a:p>
          <a:p>
            <a:pPr>
              <a:buNone/>
            </a:pPr>
            <a:r>
              <a:rPr lang="en-US" dirty="0" smtClean="0"/>
              <a:t>	ii. Pharmacy Intern     </a:t>
            </a:r>
          </a:p>
          <a:p>
            <a:pPr>
              <a:buNone/>
            </a:pPr>
            <a:r>
              <a:rPr lang="en-US" dirty="0"/>
              <a:t>	</a:t>
            </a:r>
            <a:r>
              <a:rPr lang="en-US" dirty="0" smtClean="0"/>
              <a:t>iii. Pharmacy Technician</a:t>
            </a:r>
            <a:endParaRPr lang="en-US" dirty="0"/>
          </a:p>
        </p:txBody>
      </p:sp>
    </p:spTree>
    <p:custDataLst>
      <p:tags r:id="rId1"/>
    </p:custData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6</a:t>
            </a:r>
            <a:endParaRPr lang="en-US" dirty="0"/>
          </a:p>
        </p:txBody>
      </p:sp>
      <p:sp>
        <p:nvSpPr>
          <p:cNvPr id="3" name="Text Placeholder 2"/>
          <p:cNvSpPr>
            <a:spLocks noGrp="1"/>
          </p:cNvSpPr>
          <p:nvPr>
            <p:ph type="body" idx="1"/>
          </p:nvPr>
        </p:nvSpPr>
        <p:spPr/>
        <p:txBody>
          <a:bodyPr/>
          <a:lstStyle/>
          <a:p>
            <a:pPr>
              <a:buNone/>
            </a:pPr>
            <a:r>
              <a:rPr lang="en-US" dirty="0" smtClean="0"/>
              <a:t>	Who may accept a transferred prescription over the telephone for a non-controlled substance?     </a:t>
            </a:r>
          </a:p>
          <a:p>
            <a:pPr>
              <a:buNone/>
            </a:pPr>
            <a:r>
              <a:rPr lang="en-US" dirty="0" smtClean="0"/>
              <a:t>	</a:t>
            </a:r>
            <a:r>
              <a:rPr lang="en-US" dirty="0" err="1" smtClean="0"/>
              <a:t>i</a:t>
            </a:r>
            <a:r>
              <a:rPr lang="en-US" dirty="0" smtClean="0"/>
              <a:t>. Pharmacist     </a:t>
            </a:r>
          </a:p>
          <a:p>
            <a:pPr>
              <a:buNone/>
            </a:pPr>
            <a:r>
              <a:rPr lang="en-US" dirty="0" smtClean="0"/>
              <a:t>	ii. Pharmacy Intern     </a:t>
            </a:r>
          </a:p>
          <a:p>
            <a:pPr>
              <a:buNone/>
            </a:pPr>
            <a:r>
              <a:rPr lang="en-US" dirty="0"/>
              <a:t>	</a:t>
            </a:r>
            <a:r>
              <a:rPr lang="en-US" dirty="0" smtClean="0"/>
              <a:t>iii. Pharmacy Technician</a:t>
            </a:r>
            <a:endParaRPr lang="en-US" dirty="0"/>
          </a:p>
        </p:txBody>
      </p:sp>
    </p:spTree>
    <p:custDataLst>
      <p:tags r:id="rId1"/>
    </p:custData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6322" name="Chart" r:id="rId7" imgW="4572039" imgH="5143616" progId="MSGraph.Chart.8">
              <p:embed followColorScheme="full"/>
            </p:oleObj>
          </a:graphicData>
        </a:graphic>
      </p:graphicFrame>
      <p:sp>
        <p:nvSpPr>
          <p:cNvPr id="6" name="CorShape1"/>
          <p:cNvSpPr/>
          <p:nvPr>
            <p:custDataLst>
              <p:tags r:id="rId4"/>
            </p:custDataLst>
          </p:nvPr>
        </p:nvSpPr>
        <p:spPr>
          <a:xfrm>
            <a:off x="172720" y="4007781"/>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6</a:t>
            </a:r>
            <a:endParaRPr lang="en-US" dirty="0"/>
          </a:p>
        </p:txBody>
      </p:sp>
      <p:sp>
        <p:nvSpPr>
          <p:cNvPr id="3" name="Text Placeholder 2"/>
          <p:cNvSpPr>
            <a:spLocks noGrp="1"/>
          </p:cNvSpPr>
          <p:nvPr>
            <p:ph type="body" idx="1"/>
          </p:nvPr>
        </p:nvSpPr>
        <p:spPr/>
        <p:txBody>
          <a:bodyPr/>
          <a:lstStyle/>
          <a:p>
            <a:pPr>
              <a:buNone/>
            </a:pPr>
            <a:r>
              <a:rPr lang="en-US" dirty="0" smtClean="0"/>
              <a:t>	Who may accept a transferred prescription over the telephone for a non-controlled substance?     </a:t>
            </a:r>
          </a:p>
          <a:p>
            <a:pPr>
              <a:buNone/>
            </a:pPr>
            <a:r>
              <a:rPr lang="en-US" b="1" dirty="0" smtClean="0"/>
              <a:t>	</a:t>
            </a:r>
            <a:r>
              <a:rPr lang="en-US" b="1" dirty="0" err="1" smtClean="0"/>
              <a:t>i</a:t>
            </a:r>
            <a:r>
              <a:rPr lang="en-US" b="1" dirty="0" smtClean="0"/>
              <a:t>. Pharmacist     </a:t>
            </a:r>
          </a:p>
          <a:p>
            <a:pPr>
              <a:buNone/>
            </a:pPr>
            <a:r>
              <a:rPr lang="en-US" b="1" dirty="0" smtClean="0"/>
              <a:t>	ii. Pharmacy Intern     </a:t>
            </a:r>
          </a:p>
          <a:p>
            <a:pPr>
              <a:buNone/>
            </a:pPr>
            <a:r>
              <a:rPr lang="en-US" b="1" dirty="0"/>
              <a:t>	</a:t>
            </a:r>
            <a:r>
              <a:rPr lang="en-US" b="1" dirty="0" smtClean="0"/>
              <a:t>iii. Pharmacy Technician</a:t>
            </a:r>
            <a:endParaRPr lang="en-US" b="1" dirty="0"/>
          </a:p>
        </p:txBody>
      </p:sp>
    </p:spTree>
    <p:custDataLst>
      <p:tags r:id="rId1"/>
    </p:custData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7</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Which of the following is not required to be included in the transfer when a non-controlled prescription is transferred between two pharmacies?</a:t>
            </a:r>
          </a:p>
          <a:p>
            <a:pPr>
              <a:buNone/>
            </a:pPr>
            <a:r>
              <a:rPr lang="en-US" dirty="0" smtClean="0"/>
              <a:t>	A. The name and strength of the medication</a:t>
            </a:r>
          </a:p>
          <a:p>
            <a:pPr>
              <a:buNone/>
            </a:pPr>
            <a:r>
              <a:rPr lang="en-US" dirty="0" smtClean="0"/>
              <a:t>	B. The date of original filling</a:t>
            </a:r>
          </a:p>
          <a:p>
            <a:pPr>
              <a:buNone/>
            </a:pPr>
            <a:r>
              <a:rPr lang="en-US" dirty="0" smtClean="0"/>
              <a:t>	C. The number of refills remaining</a:t>
            </a:r>
          </a:p>
          <a:p>
            <a:pPr>
              <a:buNone/>
            </a:pPr>
            <a:r>
              <a:rPr lang="en-US" dirty="0" smtClean="0"/>
              <a:t>	D. The dates of each refill already provided</a:t>
            </a:r>
          </a:p>
          <a:p>
            <a:pPr>
              <a:buNone/>
            </a:pPr>
            <a:r>
              <a:rPr lang="en-US" dirty="0" smtClean="0"/>
              <a:t>	E. The original number of refills authorized</a:t>
            </a:r>
            <a:endParaRPr lang="en-US" dirty="0"/>
          </a:p>
        </p:txBody>
      </p:sp>
    </p:spTree>
    <p:custDataLst>
      <p:tags r:id="rId1"/>
    </p:custData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7346" name="Chart" r:id="rId7" imgW="4572039" imgH="5143616" progId="MSGraph.Chart.8">
              <p:embed followColorScheme="full"/>
            </p:oleObj>
          </a:graphicData>
        </a:graphic>
      </p:graphicFrame>
      <p:sp>
        <p:nvSpPr>
          <p:cNvPr id="6" name="CorShape1"/>
          <p:cNvSpPr/>
          <p:nvPr>
            <p:custDataLst>
              <p:tags r:id="rId4"/>
            </p:custDataLst>
          </p:nvPr>
        </p:nvSpPr>
        <p:spPr>
          <a:xfrm>
            <a:off x="172720" y="3422565"/>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3</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Which of the following entities (or persons) is (are) under the jurisdiction of the Board of Pharmacy in Louisiana and thus subject to penalties imposed by the board?  </a:t>
            </a:r>
          </a:p>
          <a:p>
            <a:pPr>
              <a:buNone/>
            </a:pPr>
            <a:r>
              <a:rPr lang="en-US" dirty="0" smtClean="0"/>
              <a:t>   </a:t>
            </a:r>
          </a:p>
          <a:p>
            <a:r>
              <a:rPr lang="en-US" b="1" dirty="0" err="1" smtClean="0"/>
              <a:t>i</a:t>
            </a:r>
            <a:r>
              <a:rPr lang="en-US" b="1" dirty="0" smtClean="0"/>
              <a:t>. An unlicensed technician who steals and sells prescription medications     </a:t>
            </a:r>
          </a:p>
          <a:p>
            <a:pPr>
              <a:buNone/>
            </a:pPr>
            <a:endParaRPr lang="en-US" dirty="0" smtClean="0"/>
          </a:p>
          <a:p>
            <a:r>
              <a:rPr lang="en-US" b="1" dirty="0" smtClean="0"/>
              <a:t>ii. An out of state pharmacy which fails to keep complete records of the prescriptions mailed to Louisiana patients. </a:t>
            </a:r>
          </a:p>
          <a:p>
            <a:pPr>
              <a:buNone/>
            </a:pPr>
            <a:r>
              <a:rPr lang="en-US" dirty="0" smtClean="0"/>
              <a:t>    </a:t>
            </a:r>
          </a:p>
          <a:p>
            <a:r>
              <a:rPr lang="en-US" b="1" dirty="0" smtClean="0"/>
              <a:t>iii. An individual  licensed only as a hair dresser but claims to provide pharmaceutical services.</a:t>
            </a:r>
            <a:endParaRPr lang="en-US" b="1" dirty="0"/>
          </a:p>
        </p:txBody>
      </p:sp>
    </p:spTree>
    <p:custDataLst>
      <p:tags r:id="rId1"/>
    </p:custData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7</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Which of the following is not required to be included in the transfer when a non-controlled prescription is transferred between two pharmacies?</a:t>
            </a:r>
          </a:p>
          <a:p>
            <a:pPr>
              <a:buNone/>
            </a:pPr>
            <a:r>
              <a:rPr lang="en-US" dirty="0" smtClean="0"/>
              <a:t>	A. The name and strength of the medication</a:t>
            </a:r>
          </a:p>
          <a:p>
            <a:pPr>
              <a:buNone/>
            </a:pPr>
            <a:r>
              <a:rPr lang="en-US" dirty="0" smtClean="0"/>
              <a:t>	B. The date of original filling</a:t>
            </a:r>
          </a:p>
          <a:p>
            <a:pPr>
              <a:buNone/>
            </a:pPr>
            <a:r>
              <a:rPr lang="en-US" dirty="0" smtClean="0"/>
              <a:t>	C. The number of refills remaining</a:t>
            </a:r>
          </a:p>
          <a:p>
            <a:pPr>
              <a:buNone/>
            </a:pPr>
            <a:r>
              <a:rPr lang="en-US" dirty="0" smtClean="0"/>
              <a:t>	</a:t>
            </a:r>
            <a:r>
              <a:rPr lang="en-US" b="1" dirty="0" smtClean="0"/>
              <a:t>D. The dates of each refill already provided</a:t>
            </a:r>
          </a:p>
          <a:p>
            <a:pPr>
              <a:buNone/>
            </a:pPr>
            <a:r>
              <a:rPr lang="en-US" dirty="0" smtClean="0"/>
              <a:t>	E. The original number of refills authorized</a:t>
            </a:r>
            <a:endParaRPr lang="en-US" dirty="0"/>
          </a:p>
        </p:txBody>
      </p:sp>
    </p:spTree>
    <p:custDataLst>
      <p:tags r:id="rId1"/>
    </p:custData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7</a:t>
            </a:r>
            <a:endParaRPr lang="en-US" dirty="0"/>
          </a:p>
        </p:txBody>
      </p:sp>
      <p:sp>
        <p:nvSpPr>
          <p:cNvPr id="3" name="Text Placeholder 2"/>
          <p:cNvSpPr>
            <a:spLocks noGrp="1"/>
          </p:cNvSpPr>
          <p:nvPr>
            <p:ph type="body" idx="1"/>
          </p:nvPr>
        </p:nvSpPr>
        <p:spPr/>
        <p:txBody>
          <a:bodyPr/>
          <a:lstStyle/>
          <a:p>
            <a:pPr>
              <a:buNone/>
            </a:pPr>
            <a:r>
              <a:rPr lang="en-US" dirty="0" smtClean="0"/>
              <a:t>	Which of the following is/are required to appear on the prescription label?    </a:t>
            </a:r>
          </a:p>
          <a:p>
            <a:pPr>
              <a:buNone/>
            </a:pPr>
            <a:r>
              <a:rPr lang="en-US" dirty="0"/>
              <a:t>	</a:t>
            </a:r>
            <a:r>
              <a:rPr lang="en-US" dirty="0" err="1" smtClean="0"/>
              <a:t>i</a:t>
            </a:r>
            <a:r>
              <a:rPr lang="en-US" dirty="0" smtClean="0"/>
              <a:t>. Prescription number     </a:t>
            </a:r>
          </a:p>
          <a:p>
            <a:pPr>
              <a:buNone/>
            </a:pPr>
            <a:r>
              <a:rPr lang="en-US" dirty="0"/>
              <a:t>	</a:t>
            </a:r>
            <a:r>
              <a:rPr lang="en-US" dirty="0" smtClean="0"/>
              <a:t>ii. Pharmacy phone number     </a:t>
            </a:r>
          </a:p>
          <a:p>
            <a:pPr>
              <a:buNone/>
            </a:pPr>
            <a:r>
              <a:rPr lang="en-US" dirty="0"/>
              <a:t>	</a:t>
            </a:r>
            <a:r>
              <a:rPr lang="en-US" dirty="0" smtClean="0"/>
              <a:t>iii.  Number of tablets in the bottle</a:t>
            </a:r>
            <a:endParaRPr lang="en-US" dirty="0"/>
          </a:p>
        </p:txBody>
      </p:sp>
    </p:spTree>
    <p:custDataLst>
      <p:tags r:id="rId1"/>
    </p:custData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8370" name="Chart" r:id="rId7" imgW="4572039" imgH="5143616" progId="MSGraph.Chart.8">
              <p:embed followColorScheme="full"/>
            </p:oleObj>
          </a:graphicData>
        </a:graphic>
      </p:graphicFrame>
      <p:sp>
        <p:nvSpPr>
          <p:cNvPr id="6" name="CorShape1"/>
          <p:cNvSpPr/>
          <p:nvPr>
            <p:custDataLst>
              <p:tags r:id="rId4"/>
            </p:custDataLst>
          </p:nvPr>
        </p:nvSpPr>
        <p:spPr>
          <a:xfrm>
            <a:off x="172720" y="2837349"/>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25 Question 7</a:t>
            </a:r>
            <a:endParaRPr lang="en-US" dirty="0"/>
          </a:p>
        </p:txBody>
      </p:sp>
      <p:sp>
        <p:nvSpPr>
          <p:cNvPr id="3" name="Text Placeholder 2"/>
          <p:cNvSpPr>
            <a:spLocks noGrp="1"/>
          </p:cNvSpPr>
          <p:nvPr>
            <p:ph type="body" idx="1"/>
          </p:nvPr>
        </p:nvSpPr>
        <p:spPr/>
        <p:txBody>
          <a:bodyPr/>
          <a:lstStyle/>
          <a:p>
            <a:pPr>
              <a:buNone/>
            </a:pPr>
            <a:r>
              <a:rPr lang="en-US" dirty="0" smtClean="0"/>
              <a:t>	Which of the following is/are required to appear on the prescription label?    </a:t>
            </a:r>
          </a:p>
          <a:p>
            <a:pPr>
              <a:buNone/>
            </a:pPr>
            <a:r>
              <a:rPr lang="en-US" dirty="0"/>
              <a:t>	</a:t>
            </a:r>
            <a:r>
              <a:rPr lang="en-US" b="1" dirty="0" err="1" smtClean="0"/>
              <a:t>i</a:t>
            </a:r>
            <a:r>
              <a:rPr lang="en-US" b="1" dirty="0" smtClean="0"/>
              <a:t>. Prescription number     </a:t>
            </a:r>
          </a:p>
          <a:p>
            <a:pPr>
              <a:buNone/>
            </a:pPr>
            <a:r>
              <a:rPr lang="en-US" b="1" dirty="0"/>
              <a:t>	</a:t>
            </a:r>
            <a:r>
              <a:rPr lang="en-US" b="1" dirty="0" smtClean="0"/>
              <a:t>ii. Pharmacy phone number     </a:t>
            </a:r>
          </a:p>
          <a:p>
            <a:pPr>
              <a:buNone/>
            </a:pPr>
            <a:r>
              <a:rPr lang="en-US" dirty="0"/>
              <a:t>	</a:t>
            </a:r>
            <a:r>
              <a:rPr lang="en-US" dirty="0" smtClean="0"/>
              <a:t>iii.  Number of tablets in the bottle</a:t>
            </a:r>
            <a:endParaRPr lang="en-US" dirty="0"/>
          </a:p>
        </p:txBody>
      </p:sp>
    </p:spTree>
    <p:custDataLst>
      <p:tags r:id="rId1"/>
    </p:custData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1</a:t>
            </a:r>
            <a:endParaRPr lang="en-US" dirty="0"/>
          </a:p>
        </p:txBody>
      </p:sp>
      <p:sp>
        <p:nvSpPr>
          <p:cNvPr id="3" name="Text Placeholder 2"/>
          <p:cNvSpPr>
            <a:spLocks noGrp="1"/>
          </p:cNvSpPr>
          <p:nvPr>
            <p:ph type="body" idx="1"/>
          </p:nvPr>
        </p:nvSpPr>
        <p:spPr/>
        <p:txBody>
          <a:bodyPr>
            <a:normAutofit fontScale="92500"/>
          </a:bodyPr>
          <a:lstStyle/>
          <a:p>
            <a:pPr>
              <a:buNone/>
            </a:pPr>
            <a:r>
              <a:rPr lang="en-US" dirty="0" smtClean="0"/>
              <a:t>	A pharmacy that last took a controlled substance inventory on July 19, 2009 must take another inventory of its controlled substances by</a:t>
            </a:r>
          </a:p>
          <a:p>
            <a:pPr>
              <a:buNone/>
            </a:pPr>
            <a:r>
              <a:rPr lang="en-US" dirty="0" smtClean="0"/>
              <a:t>	A. August 19, 2009</a:t>
            </a:r>
          </a:p>
          <a:p>
            <a:pPr>
              <a:buNone/>
            </a:pPr>
            <a:r>
              <a:rPr lang="en-US" dirty="0" smtClean="0"/>
              <a:t>	B. December 31st, 2009</a:t>
            </a:r>
          </a:p>
          <a:p>
            <a:pPr>
              <a:buNone/>
            </a:pPr>
            <a:r>
              <a:rPr lang="en-US" dirty="0" smtClean="0"/>
              <a:t>	C. June 30th, 2010</a:t>
            </a:r>
          </a:p>
          <a:p>
            <a:pPr>
              <a:buNone/>
            </a:pPr>
            <a:r>
              <a:rPr lang="en-US" dirty="0" smtClean="0"/>
              <a:t>	D. July 19th, 2010</a:t>
            </a:r>
          </a:p>
          <a:p>
            <a:pPr>
              <a:buNone/>
            </a:pPr>
            <a:r>
              <a:rPr lang="en-US" dirty="0" smtClean="0"/>
              <a:t>	E. July 19th, 2011</a:t>
            </a:r>
            <a:endParaRPr lang="en-US" dirty="0"/>
          </a:p>
        </p:txBody>
      </p:sp>
    </p:spTree>
    <p:custDataLst>
      <p:tags r:id="rId1"/>
    </p:custData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59394" name="Chart" r:id="rId7" imgW="4572039" imgH="5143616" progId="MSGraph.Chart.8">
              <p:embed followColorScheme="full"/>
            </p:oleObj>
          </a:graphicData>
        </a:graphic>
      </p:graphicFrame>
      <p:sp>
        <p:nvSpPr>
          <p:cNvPr id="6" name="CorShape1"/>
          <p:cNvSpPr/>
          <p:nvPr>
            <p:custDataLst>
              <p:tags r:id="rId4"/>
            </p:custDataLst>
          </p:nvPr>
        </p:nvSpPr>
        <p:spPr>
          <a:xfrm>
            <a:off x="172720" y="3422565"/>
            <a:ext cx="355599" cy="355600"/>
          </a:xfrm>
          <a:prstGeom prst="star5">
            <a:avLst/>
          </a:prstGeom>
          <a:gradFill flip="none" rotWithShape="1">
            <a:gsLst>
              <a:gs pos="0">
                <a:srgbClr val="FFFF00"/>
              </a:gs>
              <a:gs pos="100000">
                <a:srgbClr val="FFFFFF"/>
              </a:gs>
            </a:gsLst>
            <a:path path="rect">
              <a:fillToRect l="50000" t="50000" r="50000" b="50000"/>
            </a:path>
            <a:tileRect/>
          </a:gra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a:t>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1</a:t>
            </a:r>
            <a:endParaRPr lang="en-US" dirty="0"/>
          </a:p>
        </p:txBody>
      </p:sp>
      <p:sp>
        <p:nvSpPr>
          <p:cNvPr id="3" name="Text Placeholder 2"/>
          <p:cNvSpPr>
            <a:spLocks noGrp="1"/>
          </p:cNvSpPr>
          <p:nvPr>
            <p:ph type="body" idx="1"/>
          </p:nvPr>
        </p:nvSpPr>
        <p:spPr/>
        <p:txBody>
          <a:bodyPr>
            <a:normAutofit fontScale="92500"/>
          </a:bodyPr>
          <a:lstStyle/>
          <a:p>
            <a:pPr>
              <a:buNone/>
            </a:pPr>
            <a:r>
              <a:rPr lang="en-US" dirty="0" smtClean="0"/>
              <a:t>	A pharmacy that last took a controlled substance inventory on July 19, 2009 must take another inventory of its controlled substances by</a:t>
            </a:r>
          </a:p>
          <a:p>
            <a:pPr>
              <a:buNone/>
            </a:pPr>
            <a:r>
              <a:rPr lang="en-US" dirty="0" smtClean="0"/>
              <a:t>	A. August 19, 2009</a:t>
            </a:r>
          </a:p>
          <a:p>
            <a:pPr>
              <a:buNone/>
            </a:pPr>
            <a:r>
              <a:rPr lang="en-US" dirty="0" smtClean="0"/>
              <a:t>	B. December 31st, 2009</a:t>
            </a:r>
          </a:p>
          <a:p>
            <a:pPr>
              <a:buNone/>
            </a:pPr>
            <a:r>
              <a:rPr lang="en-US" dirty="0" smtClean="0"/>
              <a:t>	C. June 30th, 2010</a:t>
            </a:r>
          </a:p>
          <a:p>
            <a:pPr>
              <a:buNone/>
            </a:pPr>
            <a:r>
              <a:rPr lang="en-US" b="1" dirty="0" smtClean="0"/>
              <a:t>	D. July 19th, 2010</a:t>
            </a:r>
          </a:p>
          <a:p>
            <a:pPr>
              <a:buNone/>
            </a:pPr>
            <a:r>
              <a:rPr lang="en-US" dirty="0" smtClean="0"/>
              <a:t>	E. July 19th, 2011</a:t>
            </a:r>
            <a:endParaRPr lang="en-US" dirty="0"/>
          </a:p>
        </p:txBody>
      </p:sp>
    </p:spTree>
    <p:custDataLst>
      <p:tags r:id="rId1"/>
    </p:custData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2</a:t>
            </a:r>
            <a:endParaRPr lang="en-US" dirty="0"/>
          </a:p>
        </p:txBody>
      </p:sp>
      <p:sp>
        <p:nvSpPr>
          <p:cNvPr id="3" name="Text Placeholder 2"/>
          <p:cNvSpPr>
            <a:spLocks noGrp="1"/>
          </p:cNvSpPr>
          <p:nvPr>
            <p:ph type="body" idx="1"/>
          </p:nvPr>
        </p:nvSpPr>
        <p:spPr/>
        <p:txBody>
          <a:bodyPr>
            <a:normAutofit fontScale="85000" lnSpcReduction="10000"/>
          </a:bodyPr>
          <a:lstStyle/>
          <a:p>
            <a:pPr>
              <a:buNone/>
            </a:pPr>
            <a:r>
              <a:rPr lang="en-US" dirty="0" smtClean="0"/>
              <a:t>	A pharmacy would not have to complete a new inventory for which of the following examples?</a:t>
            </a:r>
          </a:p>
          <a:p>
            <a:pPr>
              <a:buNone/>
            </a:pPr>
            <a:endParaRPr lang="en-US" dirty="0" smtClean="0"/>
          </a:p>
          <a:p>
            <a:pPr>
              <a:buNone/>
            </a:pPr>
            <a:r>
              <a:rPr lang="en-US" dirty="0" smtClean="0"/>
              <a:t>	A. A new pharmacist in charge is appointed</a:t>
            </a:r>
          </a:p>
          <a:p>
            <a:pPr>
              <a:buNone/>
            </a:pPr>
            <a:r>
              <a:rPr lang="en-US" dirty="0" smtClean="0"/>
              <a:t>	B. There is a substantial theft of controlled substances</a:t>
            </a:r>
          </a:p>
          <a:p>
            <a:pPr>
              <a:buNone/>
            </a:pPr>
            <a:r>
              <a:rPr lang="en-US" dirty="0" smtClean="0"/>
              <a:t>	C. A pharmacist in charge leaves</a:t>
            </a:r>
          </a:p>
          <a:p>
            <a:pPr>
              <a:buNone/>
            </a:pPr>
            <a:r>
              <a:rPr lang="en-US" dirty="0" smtClean="0"/>
              <a:t>	D. There is a substantial increase in the number of controlled substance prescriptions (&gt;50%/month)</a:t>
            </a:r>
          </a:p>
          <a:p>
            <a:pPr>
              <a:buNone/>
            </a:pPr>
            <a:r>
              <a:rPr lang="en-US" dirty="0" smtClean="0"/>
              <a:t>	E. There is a permanent closure of the pharmacy</a:t>
            </a:r>
            <a:endParaRPr lang="en-US" dirty="0"/>
          </a:p>
        </p:txBody>
      </p:sp>
    </p:spTree>
    <p:custDataLst>
      <p:tags r:id="rId1"/>
    </p:custData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0418" name="Chart" r:id="rId7" imgW="4572039" imgH="5143616" progId="MSGraph.Chart.8">
              <p:embed followColorScheme="full"/>
            </p:oleObj>
          </a:graphicData>
        </a:graphic>
      </p:graphicFrame>
      <p:sp>
        <p:nvSpPr>
          <p:cNvPr id="6" name="CorShape1"/>
          <p:cNvSpPr/>
          <p:nvPr>
            <p:custDataLst>
              <p:tags r:id="rId4"/>
            </p:custDataLst>
          </p:nvPr>
        </p:nvSpPr>
        <p:spPr>
          <a:xfrm>
            <a:off x="172720" y="3422565"/>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2</a:t>
            </a:r>
            <a:endParaRPr lang="en-US" dirty="0"/>
          </a:p>
        </p:txBody>
      </p:sp>
      <p:sp>
        <p:nvSpPr>
          <p:cNvPr id="3" name="Text Placeholder 2"/>
          <p:cNvSpPr>
            <a:spLocks noGrp="1"/>
          </p:cNvSpPr>
          <p:nvPr>
            <p:ph type="body" idx="1"/>
          </p:nvPr>
        </p:nvSpPr>
        <p:spPr/>
        <p:txBody>
          <a:bodyPr>
            <a:normAutofit fontScale="85000" lnSpcReduction="10000"/>
          </a:bodyPr>
          <a:lstStyle/>
          <a:p>
            <a:pPr>
              <a:buNone/>
            </a:pPr>
            <a:r>
              <a:rPr lang="en-US" dirty="0" smtClean="0"/>
              <a:t>	A pharmacy would not have to complete a new inventory for which of the following examples?</a:t>
            </a:r>
          </a:p>
          <a:p>
            <a:pPr>
              <a:buNone/>
            </a:pPr>
            <a:endParaRPr lang="en-US" dirty="0" smtClean="0"/>
          </a:p>
          <a:p>
            <a:pPr>
              <a:buNone/>
            </a:pPr>
            <a:r>
              <a:rPr lang="en-US" dirty="0" smtClean="0"/>
              <a:t>	A. A new pharmacist in charge is appointed</a:t>
            </a:r>
          </a:p>
          <a:p>
            <a:pPr>
              <a:buNone/>
            </a:pPr>
            <a:r>
              <a:rPr lang="en-US" dirty="0" smtClean="0"/>
              <a:t>	B. There is a substantial theft of controlled substances</a:t>
            </a:r>
          </a:p>
          <a:p>
            <a:pPr>
              <a:buNone/>
            </a:pPr>
            <a:r>
              <a:rPr lang="en-US" dirty="0" smtClean="0"/>
              <a:t>	C. A pharmacist in charge leaves</a:t>
            </a:r>
          </a:p>
          <a:p>
            <a:pPr>
              <a:buNone/>
            </a:pPr>
            <a:r>
              <a:rPr lang="en-US" dirty="0" smtClean="0"/>
              <a:t>	</a:t>
            </a:r>
            <a:r>
              <a:rPr lang="en-US" b="1" dirty="0" smtClean="0"/>
              <a:t>D. There is a substantial increase in the number of controlled substance prescriptions (&gt;50%/month)</a:t>
            </a:r>
          </a:p>
          <a:p>
            <a:pPr>
              <a:buNone/>
            </a:pPr>
            <a:r>
              <a:rPr lang="en-US" dirty="0" smtClean="0"/>
              <a:t>	E. There is a permanent closure of the pharmacy</a:t>
            </a:r>
            <a:endParaRPr 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4</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a:t>
            </a:r>
            <a:r>
              <a:rPr lang="en-US" dirty="0" err="1" smtClean="0"/>
              <a:t>Recusation</a:t>
            </a:r>
            <a:r>
              <a:rPr lang="en-US" dirty="0" smtClean="0"/>
              <a:t> </a:t>
            </a:r>
          </a:p>
          <a:p>
            <a:pPr>
              <a:buNone/>
            </a:pPr>
            <a:r>
              <a:rPr lang="en-US" dirty="0" smtClean="0"/>
              <a:t>	A. punishes the board for falsely accusing a pharmacist of a violation of board rules</a:t>
            </a:r>
          </a:p>
          <a:p>
            <a:pPr>
              <a:buNone/>
            </a:pPr>
            <a:r>
              <a:rPr lang="en-US" dirty="0" smtClean="0"/>
              <a:t>	B. indicates that a respondent did not show for a required hearing.</a:t>
            </a:r>
          </a:p>
          <a:p>
            <a:pPr>
              <a:buNone/>
            </a:pPr>
            <a:r>
              <a:rPr lang="en-US" dirty="0" smtClean="0"/>
              <a:t>	C. is required for a majority vote to occur at a board meeting</a:t>
            </a:r>
          </a:p>
          <a:p>
            <a:pPr>
              <a:buNone/>
            </a:pPr>
            <a:r>
              <a:rPr lang="en-US" dirty="0" smtClean="0"/>
              <a:t>	D. may be requested by a respondent of a board member</a:t>
            </a:r>
          </a:p>
          <a:p>
            <a:pPr>
              <a:buNone/>
            </a:pPr>
            <a:r>
              <a:rPr lang="en-US" dirty="0" smtClean="0"/>
              <a:t>	E. occurs after a case has been heard by the board</a:t>
            </a:r>
            <a:endParaRPr lang="en-US" dirty="0"/>
          </a:p>
        </p:txBody>
      </p:sp>
    </p:spTree>
    <p:custDataLst>
      <p:tags r:id="rId1"/>
    </p:custData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3</a:t>
            </a:r>
            <a:endParaRPr lang="en-US" dirty="0"/>
          </a:p>
        </p:txBody>
      </p:sp>
      <p:sp>
        <p:nvSpPr>
          <p:cNvPr id="3" name="Text Placeholder 2"/>
          <p:cNvSpPr>
            <a:spLocks noGrp="1"/>
          </p:cNvSpPr>
          <p:nvPr>
            <p:ph type="body" idx="1"/>
          </p:nvPr>
        </p:nvSpPr>
        <p:spPr/>
        <p:txBody>
          <a:bodyPr/>
          <a:lstStyle/>
          <a:p>
            <a:pPr>
              <a:buNone/>
            </a:pPr>
            <a:r>
              <a:rPr lang="en-US" dirty="0" smtClean="0"/>
              <a:t>	Which of the following prescribers are allowed to prescribe </a:t>
            </a:r>
            <a:r>
              <a:rPr lang="en-US" dirty="0" err="1" smtClean="0"/>
              <a:t>oxycodone</a:t>
            </a:r>
            <a:r>
              <a:rPr lang="en-US" dirty="0" smtClean="0"/>
              <a:t>?</a:t>
            </a:r>
          </a:p>
          <a:p>
            <a:pPr>
              <a:buNone/>
            </a:pPr>
            <a:r>
              <a:rPr lang="en-US" dirty="0" smtClean="0"/>
              <a:t>	A. Physician Assistants</a:t>
            </a:r>
          </a:p>
          <a:p>
            <a:pPr>
              <a:buNone/>
            </a:pPr>
            <a:r>
              <a:rPr lang="en-US" dirty="0" smtClean="0"/>
              <a:t>	B. A medical Psychologist</a:t>
            </a:r>
          </a:p>
          <a:p>
            <a:pPr>
              <a:buNone/>
            </a:pPr>
            <a:r>
              <a:rPr lang="en-US" dirty="0" smtClean="0"/>
              <a:t>	C. An Optometrist</a:t>
            </a:r>
          </a:p>
          <a:p>
            <a:pPr>
              <a:buNone/>
            </a:pPr>
            <a:r>
              <a:rPr lang="en-US" dirty="0" smtClean="0"/>
              <a:t>	D. A veterinarian</a:t>
            </a:r>
          </a:p>
          <a:p>
            <a:pPr>
              <a:buNone/>
            </a:pPr>
            <a:r>
              <a:rPr lang="en-US" dirty="0" smtClean="0"/>
              <a:t>	E. A registered nurse</a:t>
            </a:r>
            <a:endParaRPr lang="en-US" dirty="0"/>
          </a:p>
        </p:txBody>
      </p:sp>
    </p:spTree>
    <p:custDataLst>
      <p:tags r:id="rId1"/>
    </p:custData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1442"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3422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a:t>D</a:t>
            </a:r>
            <a:endParaRPr lang="en-US" dirty="0" smtClean="0"/>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3</a:t>
            </a:r>
            <a:endParaRPr lang="en-US" dirty="0"/>
          </a:p>
        </p:txBody>
      </p:sp>
      <p:sp>
        <p:nvSpPr>
          <p:cNvPr id="3" name="Text Placeholder 2"/>
          <p:cNvSpPr>
            <a:spLocks noGrp="1"/>
          </p:cNvSpPr>
          <p:nvPr>
            <p:ph type="body" idx="1"/>
          </p:nvPr>
        </p:nvSpPr>
        <p:spPr/>
        <p:txBody>
          <a:bodyPr/>
          <a:lstStyle/>
          <a:p>
            <a:pPr>
              <a:buNone/>
            </a:pPr>
            <a:r>
              <a:rPr lang="en-US" dirty="0" smtClean="0"/>
              <a:t>	Which of the following prescribers are allowed to prescribe </a:t>
            </a:r>
            <a:r>
              <a:rPr lang="en-US" dirty="0" err="1" smtClean="0"/>
              <a:t>oxycodone</a:t>
            </a:r>
            <a:r>
              <a:rPr lang="en-US" dirty="0" smtClean="0"/>
              <a:t>?</a:t>
            </a:r>
          </a:p>
          <a:p>
            <a:pPr>
              <a:buNone/>
            </a:pPr>
            <a:r>
              <a:rPr lang="en-US" dirty="0" smtClean="0"/>
              <a:t>	A. Physician Assistants</a:t>
            </a:r>
          </a:p>
          <a:p>
            <a:pPr>
              <a:buNone/>
            </a:pPr>
            <a:r>
              <a:rPr lang="en-US" dirty="0" smtClean="0"/>
              <a:t>	B. A medical Psychologist</a:t>
            </a:r>
          </a:p>
          <a:p>
            <a:pPr>
              <a:buNone/>
            </a:pPr>
            <a:r>
              <a:rPr lang="en-US" dirty="0" smtClean="0"/>
              <a:t>	C. An Optometrist</a:t>
            </a:r>
          </a:p>
          <a:p>
            <a:pPr>
              <a:buNone/>
            </a:pPr>
            <a:r>
              <a:rPr lang="en-US" b="1" dirty="0" smtClean="0"/>
              <a:t>	D. A veterinarian</a:t>
            </a:r>
          </a:p>
          <a:p>
            <a:pPr>
              <a:buNone/>
            </a:pPr>
            <a:r>
              <a:rPr lang="en-US" dirty="0" smtClean="0"/>
              <a:t>	E. A registered nurse</a:t>
            </a:r>
            <a:endParaRPr lang="en-US" dirty="0"/>
          </a:p>
        </p:txBody>
      </p:sp>
    </p:spTree>
    <p:custDataLst>
      <p:tags r:id="rId1"/>
    </p:custData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4</a:t>
            </a:r>
            <a:endParaRPr lang="en-US" b="1" dirty="0"/>
          </a:p>
        </p:txBody>
      </p:sp>
      <p:sp>
        <p:nvSpPr>
          <p:cNvPr id="3" name="Text Placeholder 2"/>
          <p:cNvSpPr>
            <a:spLocks noGrp="1"/>
          </p:cNvSpPr>
          <p:nvPr>
            <p:ph type="body" idx="1"/>
          </p:nvPr>
        </p:nvSpPr>
        <p:spPr/>
        <p:txBody>
          <a:bodyPr>
            <a:normAutofit/>
          </a:bodyPr>
          <a:lstStyle/>
          <a:p>
            <a:pPr>
              <a:buNone/>
            </a:pPr>
            <a:r>
              <a:rPr lang="en-US" dirty="0" smtClean="0"/>
              <a:t>	Which of the following people may prepare a controlled substance prescription?     </a:t>
            </a:r>
          </a:p>
          <a:p>
            <a:pPr>
              <a:buNone/>
            </a:pPr>
            <a:r>
              <a:rPr lang="en-US" dirty="0" smtClean="0"/>
              <a:t>	</a:t>
            </a:r>
            <a:r>
              <a:rPr lang="en-US" dirty="0" err="1" smtClean="0"/>
              <a:t>i</a:t>
            </a:r>
            <a:r>
              <a:rPr lang="en-US" dirty="0" smtClean="0"/>
              <a:t>. Physician    </a:t>
            </a:r>
          </a:p>
          <a:p>
            <a:pPr>
              <a:buNone/>
            </a:pPr>
            <a:r>
              <a:rPr lang="en-US" dirty="0" smtClean="0"/>
              <a:t>	ii. Nurse to the physician     </a:t>
            </a:r>
          </a:p>
          <a:p>
            <a:pPr>
              <a:buNone/>
            </a:pPr>
            <a:r>
              <a:rPr lang="en-US" dirty="0" smtClean="0"/>
              <a:t>	iii. Secretary at the physician's office</a:t>
            </a:r>
          </a:p>
        </p:txBody>
      </p:sp>
    </p:spTree>
    <p:custDataLst>
      <p:tags r:id="rId1"/>
    </p:custData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2466" name="Chart" r:id="rId7" imgW="4572039" imgH="5143616" progId="MSGraph.Chart.8">
              <p:embed followColorScheme="full"/>
            </p:oleObj>
          </a:graphicData>
        </a:graphic>
      </p:graphicFrame>
      <p:sp>
        <p:nvSpPr>
          <p:cNvPr id="6" name="CorShape1"/>
          <p:cNvSpPr/>
          <p:nvPr>
            <p:custDataLst>
              <p:tags r:id="rId4"/>
            </p:custDataLst>
          </p:nvPr>
        </p:nvSpPr>
        <p:spPr>
          <a:xfrm>
            <a:off x="172720" y="4007781"/>
            <a:ext cx="355599" cy="355600"/>
          </a:xfrm>
          <a:prstGeom prst="star5">
            <a:avLst/>
          </a:prstGeom>
          <a:gradFill flip="none" rotWithShape="1">
            <a:gsLst>
              <a:gs pos="0">
                <a:srgbClr val="FFFF00"/>
              </a:gs>
              <a:gs pos="100000">
                <a:srgbClr val="FFFFFF"/>
              </a:gs>
            </a:gsLst>
            <a:path path="rect">
              <a:fillToRect l="50000" t="50000" r="50000" b="50000"/>
            </a:path>
            <a:tileRect/>
          </a:gra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 </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4</a:t>
            </a:r>
            <a:endParaRPr lang="en-US" b="1" dirty="0"/>
          </a:p>
        </p:txBody>
      </p:sp>
      <p:sp>
        <p:nvSpPr>
          <p:cNvPr id="3" name="Text Placeholder 2"/>
          <p:cNvSpPr>
            <a:spLocks noGrp="1"/>
          </p:cNvSpPr>
          <p:nvPr>
            <p:ph type="body" idx="1"/>
          </p:nvPr>
        </p:nvSpPr>
        <p:spPr/>
        <p:txBody>
          <a:bodyPr>
            <a:normAutofit/>
          </a:bodyPr>
          <a:lstStyle/>
          <a:p>
            <a:pPr>
              <a:buNone/>
            </a:pPr>
            <a:r>
              <a:rPr lang="en-US" dirty="0" smtClean="0"/>
              <a:t>	Which of the following people may prepare a controlled substance prescription?     </a:t>
            </a:r>
          </a:p>
          <a:p>
            <a:pPr>
              <a:buNone/>
            </a:pPr>
            <a:r>
              <a:rPr lang="en-US" b="1" dirty="0" smtClean="0"/>
              <a:t>	</a:t>
            </a:r>
            <a:r>
              <a:rPr lang="en-US" b="1" dirty="0" err="1" smtClean="0"/>
              <a:t>i</a:t>
            </a:r>
            <a:r>
              <a:rPr lang="en-US" b="1" dirty="0" smtClean="0"/>
              <a:t>. Physician    </a:t>
            </a:r>
          </a:p>
          <a:p>
            <a:pPr>
              <a:buNone/>
            </a:pPr>
            <a:r>
              <a:rPr lang="en-US" b="1" dirty="0" smtClean="0"/>
              <a:t>	ii. Nurse to the physician     </a:t>
            </a:r>
          </a:p>
          <a:p>
            <a:pPr>
              <a:buNone/>
            </a:pPr>
            <a:r>
              <a:rPr lang="en-US" b="1" dirty="0" smtClean="0"/>
              <a:t>	iii. Secretary at the physician's office</a:t>
            </a:r>
          </a:p>
        </p:txBody>
      </p:sp>
    </p:spTree>
    <p:custDataLst>
      <p:tags r:id="rId1"/>
    </p:custData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5</a:t>
            </a:r>
            <a:endParaRPr lang="en-US" dirty="0"/>
          </a:p>
        </p:txBody>
      </p:sp>
      <p:sp>
        <p:nvSpPr>
          <p:cNvPr id="3" name="Text Placeholder 2"/>
          <p:cNvSpPr>
            <a:spLocks noGrp="1"/>
          </p:cNvSpPr>
          <p:nvPr>
            <p:ph type="body" idx="1"/>
          </p:nvPr>
        </p:nvSpPr>
        <p:spPr/>
        <p:txBody>
          <a:bodyPr/>
          <a:lstStyle/>
          <a:p>
            <a:pPr>
              <a:buNone/>
            </a:pPr>
            <a:r>
              <a:rPr lang="en-US" dirty="0" smtClean="0"/>
              <a:t>	Which of the following people would not be exempt from obtaining a CDS license in the State of Louisiana?</a:t>
            </a:r>
          </a:p>
          <a:p>
            <a:pPr>
              <a:buNone/>
            </a:pPr>
            <a:r>
              <a:rPr lang="en-US" dirty="0"/>
              <a:t>	</a:t>
            </a:r>
            <a:r>
              <a:rPr lang="en-US" dirty="0" smtClean="0"/>
              <a:t>A. A distributor's workman</a:t>
            </a:r>
          </a:p>
          <a:p>
            <a:pPr>
              <a:buNone/>
            </a:pPr>
            <a:r>
              <a:rPr lang="en-US" dirty="0" smtClean="0"/>
              <a:t>	B. A contract carrier</a:t>
            </a:r>
          </a:p>
          <a:p>
            <a:pPr>
              <a:buNone/>
            </a:pPr>
            <a:r>
              <a:rPr lang="en-US" dirty="0" smtClean="0"/>
              <a:t>	C. A patient with a valid prescription for a CDS</a:t>
            </a:r>
          </a:p>
          <a:p>
            <a:pPr>
              <a:buNone/>
            </a:pPr>
            <a:r>
              <a:rPr lang="en-US" dirty="0" smtClean="0"/>
              <a:t>	D. An officer of the law</a:t>
            </a:r>
          </a:p>
          <a:p>
            <a:pPr>
              <a:buNone/>
            </a:pPr>
            <a:r>
              <a:rPr lang="en-US" dirty="0" smtClean="0"/>
              <a:t>	E. A professional medical representative</a:t>
            </a:r>
            <a:endParaRPr lang="en-US" dirty="0"/>
          </a:p>
        </p:txBody>
      </p:sp>
    </p:spTree>
    <p:custDataLst>
      <p:tags r:id="rId1"/>
    </p:custData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3490"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40077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5</a:t>
            </a:r>
            <a:endParaRPr lang="en-US" dirty="0"/>
          </a:p>
        </p:txBody>
      </p:sp>
      <p:sp>
        <p:nvSpPr>
          <p:cNvPr id="3" name="Text Placeholder 2"/>
          <p:cNvSpPr>
            <a:spLocks noGrp="1"/>
          </p:cNvSpPr>
          <p:nvPr>
            <p:ph type="body" idx="1"/>
          </p:nvPr>
        </p:nvSpPr>
        <p:spPr/>
        <p:txBody>
          <a:bodyPr/>
          <a:lstStyle/>
          <a:p>
            <a:pPr>
              <a:buNone/>
            </a:pPr>
            <a:r>
              <a:rPr lang="en-US" dirty="0" smtClean="0"/>
              <a:t>	Which of the following people would not be exempt from obtaining a CDS license in the State of Louisiana?</a:t>
            </a:r>
          </a:p>
          <a:p>
            <a:pPr>
              <a:buNone/>
            </a:pPr>
            <a:r>
              <a:rPr lang="en-US" dirty="0"/>
              <a:t>	</a:t>
            </a:r>
            <a:r>
              <a:rPr lang="en-US" dirty="0" smtClean="0"/>
              <a:t>A. A distributor's workman</a:t>
            </a:r>
          </a:p>
          <a:p>
            <a:pPr>
              <a:buNone/>
            </a:pPr>
            <a:r>
              <a:rPr lang="en-US" dirty="0" smtClean="0"/>
              <a:t>	B. A contract carrier</a:t>
            </a:r>
          </a:p>
          <a:p>
            <a:pPr>
              <a:buNone/>
            </a:pPr>
            <a:r>
              <a:rPr lang="en-US" dirty="0" smtClean="0"/>
              <a:t>	C. A patient with a valid prescription for a CDS</a:t>
            </a:r>
          </a:p>
          <a:p>
            <a:pPr>
              <a:buNone/>
            </a:pPr>
            <a:r>
              <a:rPr lang="en-US" dirty="0" smtClean="0"/>
              <a:t>	D. An officer of the law</a:t>
            </a:r>
          </a:p>
          <a:p>
            <a:pPr>
              <a:buNone/>
            </a:pPr>
            <a:r>
              <a:rPr lang="en-US" dirty="0" smtClean="0"/>
              <a:t>	</a:t>
            </a:r>
            <a:r>
              <a:rPr lang="en-US" b="1" dirty="0" smtClean="0"/>
              <a:t>E. A professional medical representative</a:t>
            </a:r>
            <a:endParaRPr lang="en-US" b="1" dirty="0"/>
          </a:p>
        </p:txBody>
      </p:sp>
    </p:spTree>
    <p:custDataLst>
      <p:tags r:id="rId1"/>
    </p:custData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6</a:t>
            </a:r>
            <a:endParaRPr lang="en-US" dirty="0"/>
          </a:p>
        </p:txBody>
      </p:sp>
      <p:sp>
        <p:nvSpPr>
          <p:cNvPr id="3" name="Text Placeholder 2"/>
          <p:cNvSpPr>
            <a:spLocks noGrp="1"/>
          </p:cNvSpPr>
          <p:nvPr>
            <p:ph type="body" idx="1"/>
          </p:nvPr>
        </p:nvSpPr>
        <p:spPr/>
        <p:txBody>
          <a:bodyPr>
            <a:normAutofit fontScale="77500" lnSpcReduction="20000"/>
          </a:bodyPr>
          <a:lstStyle/>
          <a:p>
            <a:pPr>
              <a:buNone/>
            </a:pPr>
            <a:r>
              <a:rPr lang="en-US" dirty="0" smtClean="0"/>
              <a:t>	Which of the following is the most true regarding a CDS license for a pharmacy?</a:t>
            </a:r>
          </a:p>
          <a:p>
            <a:pPr>
              <a:buNone/>
            </a:pPr>
            <a:endParaRPr lang="en-US" dirty="0" smtClean="0"/>
          </a:p>
          <a:p>
            <a:pPr>
              <a:buNone/>
            </a:pPr>
            <a:r>
              <a:rPr lang="en-US" dirty="0" smtClean="0"/>
              <a:t>	A. The CDS license is obtained prior to the pharmacy permit</a:t>
            </a:r>
          </a:p>
          <a:p>
            <a:pPr>
              <a:buNone/>
            </a:pPr>
            <a:r>
              <a:rPr lang="en-US" dirty="0" smtClean="0"/>
              <a:t>	B. The CDS license is tied to the pharmacists who work at the pharmacy, if one leaves a new license must be obtained.</a:t>
            </a:r>
          </a:p>
          <a:p>
            <a:pPr>
              <a:buNone/>
            </a:pPr>
            <a:r>
              <a:rPr lang="en-US" dirty="0" smtClean="0"/>
              <a:t>	C. The pharmacy obtains the CDS license and the pharmacy license at the same time</a:t>
            </a:r>
          </a:p>
          <a:p>
            <a:pPr>
              <a:buNone/>
            </a:pPr>
            <a:r>
              <a:rPr lang="en-US" dirty="0" smtClean="0"/>
              <a:t>	D. One pharmacist who owns two pharmacies may use the same CDS license at each pharmacy</a:t>
            </a:r>
          </a:p>
          <a:p>
            <a:pPr>
              <a:buNone/>
            </a:pPr>
            <a:r>
              <a:rPr lang="en-US" dirty="0" smtClean="0"/>
              <a:t>	E. The CDS license requires a pharmacy license to be obtained prior to getting the CDS license</a:t>
            </a:r>
            <a:endParaRPr 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7170"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4514"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40077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6</a:t>
            </a:r>
            <a:endParaRPr lang="en-US" dirty="0"/>
          </a:p>
        </p:txBody>
      </p:sp>
      <p:sp>
        <p:nvSpPr>
          <p:cNvPr id="3" name="Text Placeholder 2"/>
          <p:cNvSpPr>
            <a:spLocks noGrp="1"/>
          </p:cNvSpPr>
          <p:nvPr>
            <p:ph type="body" idx="1"/>
          </p:nvPr>
        </p:nvSpPr>
        <p:spPr/>
        <p:txBody>
          <a:bodyPr>
            <a:normAutofit fontScale="77500" lnSpcReduction="20000"/>
          </a:bodyPr>
          <a:lstStyle/>
          <a:p>
            <a:pPr>
              <a:buNone/>
            </a:pPr>
            <a:r>
              <a:rPr lang="en-US" dirty="0" smtClean="0"/>
              <a:t>	Which of the following is the most true regarding a CDS license for a pharmacy?</a:t>
            </a:r>
          </a:p>
          <a:p>
            <a:pPr>
              <a:buNone/>
            </a:pPr>
            <a:endParaRPr lang="en-US" dirty="0" smtClean="0"/>
          </a:p>
          <a:p>
            <a:pPr>
              <a:buNone/>
            </a:pPr>
            <a:r>
              <a:rPr lang="en-US" dirty="0" smtClean="0"/>
              <a:t>	A. The CDS license is obtained prior to the pharmacy permit</a:t>
            </a:r>
          </a:p>
          <a:p>
            <a:pPr>
              <a:buNone/>
            </a:pPr>
            <a:r>
              <a:rPr lang="en-US" dirty="0" smtClean="0"/>
              <a:t>	B. The CDS license is tied to the pharmacists who work at the pharmacy, if one leaves a new license must be obtained.</a:t>
            </a:r>
          </a:p>
          <a:p>
            <a:pPr>
              <a:buNone/>
            </a:pPr>
            <a:r>
              <a:rPr lang="en-US" dirty="0" smtClean="0"/>
              <a:t>	C. The pharmacy obtains the CDS license and the pharmacy license at the same time</a:t>
            </a:r>
          </a:p>
          <a:p>
            <a:pPr>
              <a:buNone/>
            </a:pPr>
            <a:r>
              <a:rPr lang="en-US" dirty="0" smtClean="0"/>
              <a:t>	D. One pharmacist who owns two pharmacies may use the same CDS license at each pharmacy</a:t>
            </a:r>
          </a:p>
          <a:p>
            <a:pPr>
              <a:buNone/>
            </a:pPr>
            <a:r>
              <a:rPr lang="en-US" dirty="0" smtClean="0"/>
              <a:t>	</a:t>
            </a:r>
            <a:r>
              <a:rPr lang="en-US" b="1" dirty="0" smtClean="0"/>
              <a:t>E. The CDS license requires a pharmacy license to be obtained prior to getting the CDS license</a:t>
            </a:r>
            <a:endParaRPr lang="en-US" b="1" dirty="0"/>
          </a:p>
        </p:txBody>
      </p:sp>
    </p:spTree>
    <p:custDataLst>
      <p:tags r:id="rId1"/>
    </p:custData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7</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How long should a DEA 222 form be kept on file?</a:t>
            </a:r>
          </a:p>
          <a:p>
            <a:pPr>
              <a:buNone/>
            </a:pPr>
            <a:endParaRPr lang="en-US" dirty="0" smtClean="0"/>
          </a:p>
          <a:p>
            <a:pPr>
              <a:buNone/>
            </a:pPr>
            <a:r>
              <a:rPr lang="en-US" dirty="0" smtClean="0"/>
              <a:t>	A. 72 hours from when it was completed</a:t>
            </a:r>
          </a:p>
          <a:p>
            <a:pPr>
              <a:buNone/>
            </a:pPr>
            <a:r>
              <a:rPr lang="en-US" dirty="0" smtClean="0"/>
              <a:t>	B. 6 months (180 days) from when it was completed</a:t>
            </a:r>
          </a:p>
          <a:p>
            <a:pPr>
              <a:buNone/>
            </a:pPr>
            <a:r>
              <a:rPr lang="en-US" dirty="0" smtClean="0"/>
              <a:t>	C. 12 months (1 year) from when it was completed</a:t>
            </a:r>
          </a:p>
          <a:p>
            <a:pPr>
              <a:buNone/>
            </a:pPr>
            <a:r>
              <a:rPr lang="en-US" dirty="0" smtClean="0"/>
              <a:t>	D. 2 years from when it was completed</a:t>
            </a:r>
          </a:p>
          <a:p>
            <a:pPr>
              <a:buNone/>
            </a:pPr>
            <a:r>
              <a:rPr lang="en-US" dirty="0" smtClean="0"/>
              <a:t>	E. 1 year after the last Rx was dispensed from it.</a:t>
            </a:r>
            <a:endParaRPr lang="en-US" dirty="0"/>
          </a:p>
        </p:txBody>
      </p:sp>
    </p:spTree>
    <p:custDataLst>
      <p:tags r:id="rId1"/>
    </p:custData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5538" name="Chart" r:id="rId7" imgW="4572039" imgH="5143616" progId="MSGraph.Chart.8">
              <p:embed followColorScheme="full"/>
            </p:oleObj>
          </a:graphicData>
        </a:graphic>
      </p:graphicFrame>
      <p:sp>
        <p:nvSpPr>
          <p:cNvPr id="6" name="CorShape1"/>
          <p:cNvSpPr/>
          <p:nvPr>
            <p:custDataLst>
              <p:tags r:id="rId4"/>
            </p:custDataLst>
          </p:nvPr>
        </p:nvSpPr>
        <p:spPr>
          <a:xfrm>
            <a:off x="172720" y="3422565"/>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7</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How long should a DEA 222 form be kept on file?</a:t>
            </a:r>
          </a:p>
          <a:p>
            <a:pPr>
              <a:buNone/>
            </a:pPr>
            <a:endParaRPr lang="en-US" dirty="0" smtClean="0"/>
          </a:p>
          <a:p>
            <a:pPr>
              <a:buNone/>
            </a:pPr>
            <a:r>
              <a:rPr lang="en-US" dirty="0" smtClean="0"/>
              <a:t>	A. 72 hours from when it was completed</a:t>
            </a:r>
          </a:p>
          <a:p>
            <a:pPr>
              <a:buNone/>
            </a:pPr>
            <a:r>
              <a:rPr lang="en-US" dirty="0" smtClean="0"/>
              <a:t>	B. 6 months (180 days) from when it was completed</a:t>
            </a:r>
          </a:p>
          <a:p>
            <a:pPr>
              <a:buNone/>
            </a:pPr>
            <a:r>
              <a:rPr lang="en-US" dirty="0" smtClean="0"/>
              <a:t>	C. 12 months (1 year) from when it was completed</a:t>
            </a:r>
          </a:p>
          <a:p>
            <a:pPr>
              <a:buNone/>
            </a:pPr>
            <a:r>
              <a:rPr lang="en-US" dirty="0" smtClean="0"/>
              <a:t>	</a:t>
            </a:r>
            <a:r>
              <a:rPr lang="en-US" b="1" dirty="0" smtClean="0"/>
              <a:t>D. 2 years from when it was completed</a:t>
            </a:r>
          </a:p>
          <a:p>
            <a:pPr>
              <a:buNone/>
            </a:pPr>
            <a:r>
              <a:rPr lang="en-US" dirty="0" smtClean="0"/>
              <a:t>	E. 1 year after the last Rx was dispensed from it.</a:t>
            </a:r>
            <a:endParaRPr lang="en-US" dirty="0"/>
          </a:p>
        </p:txBody>
      </p:sp>
    </p:spTree>
    <p:custDataLst>
      <p:tags r:id="rId1"/>
    </p:custData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8</a:t>
            </a:r>
            <a:endParaRPr lang="en-US" dirty="0"/>
          </a:p>
        </p:txBody>
      </p:sp>
      <p:sp>
        <p:nvSpPr>
          <p:cNvPr id="3" name="Text Placeholder 2"/>
          <p:cNvSpPr>
            <a:spLocks noGrp="1"/>
          </p:cNvSpPr>
          <p:nvPr>
            <p:ph type="body" idx="1"/>
          </p:nvPr>
        </p:nvSpPr>
        <p:spPr/>
        <p:txBody>
          <a:bodyPr>
            <a:normAutofit fontScale="92500" lnSpcReduction="20000"/>
          </a:bodyPr>
          <a:lstStyle/>
          <a:p>
            <a:pPr>
              <a:buNone/>
            </a:pPr>
            <a:r>
              <a:rPr lang="en-US" dirty="0" smtClean="0"/>
              <a:t>	Which of the following letters must be the first letter of the DEA number that a physician must include on a prescription for a C-III medication that is approved for 'maintenance treatment' of addiction?</a:t>
            </a:r>
          </a:p>
          <a:p>
            <a:pPr>
              <a:buNone/>
            </a:pPr>
            <a:r>
              <a:rPr lang="en-US" dirty="0" smtClean="0"/>
              <a:t>	A. A</a:t>
            </a:r>
          </a:p>
          <a:p>
            <a:pPr>
              <a:buNone/>
            </a:pPr>
            <a:r>
              <a:rPr lang="en-US" dirty="0" smtClean="0"/>
              <a:t>	B. B</a:t>
            </a:r>
          </a:p>
          <a:p>
            <a:pPr>
              <a:buNone/>
            </a:pPr>
            <a:r>
              <a:rPr lang="en-US" dirty="0" smtClean="0"/>
              <a:t>	C. D</a:t>
            </a:r>
          </a:p>
          <a:p>
            <a:pPr>
              <a:buNone/>
            </a:pPr>
            <a:r>
              <a:rPr lang="en-US" dirty="0" smtClean="0"/>
              <a:t>	D. S</a:t>
            </a:r>
          </a:p>
          <a:p>
            <a:pPr>
              <a:buNone/>
            </a:pPr>
            <a:r>
              <a:rPr lang="en-US" dirty="0" smtClean="0"/>
              <a:t>	E. X</a:t>
            </a:r>
            <a:endParaRPr lang="en-US" dirty="0"/>
          </a:p>
        </p:txBody>
      </p:sp>
    </p:spTree>
    <p:custDataLst>
      <p:tags r:id="rId1"/>
    </p:custData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6562" name="Chart" r:id="rId7" imgW="4572039" imgH="5143616" progId="MSGraph.Chart.8">
              <p:embed followColorScheme="full"/>
            </p:oleObj>
          </a:graphicData>
        </a:graphic>
      </p:graphicFrame>
      <p:sp>
        <p:nvSpPr>
          <p:cNvPr id="6" name="CorShape1"/>
          <p:cNvSpPr/>
          <p:nvPr>
            <p:custDataLst>
              <p:tags r:id="rId4"/>
            </p:custDataLst>
          </p:nvPr>
        </p:nvSpPr>
        <p:spPr>
          <a:xfrm>
            <a:off x="172720" y="4007781"/>
            <a:ext cx="355599" cy="355600"/>
          </a:xfrm>
          <a:prstGeom prst="star5">
            <a:avLst/>
          </a:prstGeom>
          <a:gradFill flip="none" rotWithShape="1">
            <a:gsLst>
              <a:gs pos="0">
                <a:srgbClr val="FFFF00"/>
              </a:gs>
              <a:gs pos="100000">
                <a:srgbClr val="FFFFFF"/>
              </a:gs>
            </a:gsLst>
            <a:path path="rect">
              <a:fillToRect l="50000" t="50000" r="50000" b="50000"/>
            </a:path>
            <a:tileRect/>
          </a:gra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8</a:t>
            </a:r>
            <a:endParaRPr lang="en-US" dirty="0"/>
          </a:p>
        </p:txBody>
      </p:sp>
      <p:sp>
        <p:nvSpPr>
          <p:cNvPr id="3" name="Text Placeholder 2"/>
          <p:cNvSpPr>
            <a:spLocks noGrp="1"/>
          </p:cNvSpPr>
          <p:nvPr>
            <p:ph type="body" idx="1"/>
          </p:nvPr>
        </p:nvSpPr>
        <p:spPr/>
        <p:txBody>
          <a:bodyPr>
            <a:normAutofit fontScale="92500" lnSpcReduction="20000"/>
          </a:bodyPr>
          <a:lstStyle/>
          <a:p>
            <a:pPr>
              <a:buNone/>
            </a:pPr>
            <a:r>
              <a:rPr lang="en-US" dirty="0" smtClean="0"/>
              <a:t>	Which of the following letters must be the first letter of the DEA number that a physician must include on a prescription for a C-III medication that is approved for 'maintenance treatment' of addiction?</a:t>
            </a:r>
          </a:p>
          <a:p>
            <a:pPr>
              <a:buNone/>
            </a:pPr>
            <a:r>
              <a:rPr lang="en-US" dirty="0" smtClean="0"/>
              <a:t>	A. A</a:t>
            </a:r>
          </a:p>
          <a:p>
            <a:pPr>
              <a:buNone/>
            </a:pPr>
            <a:r>
              <a:rPr lang="en-US" dirty="0" smtClean="0"/>
              <a:t>	B. B</a:t>
            </a:r>
          </a:p>
          <a:p>
            <a:pPr>
              <a:buNone/>
            </a:pPr>
            <a:r>
              <a:rPr lang="en-US" dirty="0" smtClean="0"/>
              <a:t>	C. D</a:t>
            </a:r>
          </a:p>
          <a:p>
            <a:pPr>
              <a:buNone/>
            </a:pPr>
            <a:r>
              <a:rPr lang="en-US" dirty="0" smtClean="0"/>
              <a:t>	D. S</a:t>
            </a:r>
          </a:p>
          <a:p>
            <a:pPr>
              <a:buNone/>
            </a:pPr>
            <a:r>
              <a:rPr lang="en-US" dirty="0" smtClean="0"/>
              <a:t>	</a:t>
            </a:r>
            <a:r>
              <a:rPr lang="en-US" b="1" dirty="0" smtClean="0"/>
              <a:t>E. X</a:t>
            </a:r>
            <a:endParaRPr lang="en-US" b="1" dirty="0"/>
          </a:p>
        </p:txBody>
      </p:sp>
    </p:spTree>
    <p:custDataLst>
      <p:tags r:id="rId1"/>
    </p:custData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9</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When a pharmacist partial fills a C-II medication due to a shortage of the medication in the pharmacy, the patient must pick up the remaining amount before</a:t>
            </a:r>
          </a:p>
          <a:p>
            <a:pPr>
              <a:buNone/>
            </a:pPr>
            <a:r>
              <a:rPr lang="en-US" dirty="0" smtClean="0"/>
              <a:t>	A. 24 hours </a:t>
            </a:r>
          </a:p>
          <a:p>
            <a:pPr>
              <a:buNone/>
            </a:pPr>
            <a:r>
              <a:rPr lang="en-US" dirty="0" smtClean="0"/>
              <a:t>	B. 48 hours</a:t>
            </a:r>
          </a:p>
          <a:p>
            <a:pPr>
              <a:buNone/>
            </a:pPr>
            <a:r>
              <a:rPr lang="en-US" dirty="0" smtClean="0"/>
              <a:t>	C. 72 hours</a:t>
            </a:r>
          </a:p>
          <a:p>
            <a:pPr>
              <a:buNone/>
            </a:pPr>
            <a:r>
              <a:rPr lang="en-US" dirty="0" smtClean="0"/>
              <a:t>	D. 7 days</a:t>
            </a:r>
          </a:p>
          <a:p>
            <a:pPr>
              <a:buNone/>
            </a:pPr>
            <a:r>
              <a:rPr lang="en-US" dirty="0" smtClean="0"/>
              <a:t>	E. 10 days</a:t>
            </a:r>
            <a:endParaRPr lang="en-US" dirty="0"/>
          </a:p>
        </p:txBody>
      </p:sp>
    </p:spTree>
    <p:custDataLst>
      <p:tags r:id="rId1"/>
    </p:custData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7586" name="Chart" r:id="rId7" imgW="4572039" imgH="5143616" progId="MSGraph.Chart.8">
              <p:embed followColorScheme="full"/>
            </p:oleObj>
          </a:graphicData>
        </a:graphic>
      </p:graphicFrame>
      <p:sp>
        <p:nvSpPr>
          <p:cNvPr id="6" name="CorShape1"/>
          <p:cNvSpPr/>
          <p:nvPr>
            <p:custDataLst>
              <p:tags r:id="rId4"/>
            </p:custDataLst>
          </p:nvPr>
        </p:nvSpPr>
        <p:spPr>
          <a:xfrm>
            <a:off x="172720" y="2837349"/>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a:t>B</a:t>
            </a:r>
            <a:endParaRPr lang="en-US" dirty="0" smtClean="0"/>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4</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a:t>
            </a:r>
            <a:r>
              <a:rPr lang="en-US" dirty="0" err="1" smtClean="0"/>
              <a:t>Recusation</a:t>
            </a:r>
            <a:r>
              <a:rPr lang="en-US" dirty="0" smtClean="0"/>
              <a:t> </a:t>
            </a:r>
          </a:p>
          <a:p>
            <a:pPr>
              <a:buNone/>
            </a:pPr>
            <a:r>
              <a:rPr lang="en-US" dirty="0" smtClean="0"/>
              <a:t>	A. punishes the board for falsely accusing a pharmacist of a violation of board rules</a:t>
            </a:r>
          </a:p>
          <a:p>
            <a:pPr>
              <a:buNone/>
            </a:pPr>
            <a:r>
              <a:rPr lang="en-US" dirty="0" smtClean="0"/>
              <a:t>	B. indicates that a respondent did not show for a required hearing.</a:t>
            </a:r>
          </a:p>
          <a:p>
            <a:pPr>
              <a:buNone/>
            </a:pPr>
            <a:r>
              <a:rPr lang="en-US" dirty="0" smtClean="0"/>
              <a:t>	C. is required for a majority vote to occur at a board meeting</a:t>
            </a:r>
          </a:p>
          <a:p>
            <a:pPr>
              <a:buNone/>
            </a:pPr>
            <a:r>
              <a:rPr lang="en-US" dirty="0" smtClean="0"/>
              <a:t>	</a:t>
            </a:r>
            <a:r>
              <a:rPr lang="en-US" b="1" dirty="0" smtClean="0"/>
              <a:t>D. may be requested by a respondent of a board member</a:t>
            </a:r>
          </a:p>
          <a:p>
            <a:pPr>
              <a:buNone/>
            </a:pPr>
            <a:r>
              <a:rPr lang="en-US" dirty="0" smtClean="0"/>
              <a:t>	E. occurs after a case has been heard by the board</a:t>
            </a:r>
            <a:endParaRPr lang="en-US" dirty="0"/>
          </a:p>
        </p:txBody>
      </p:sp>
    </p:spTree>
    <p:custDataLst>
      <p:tags r:id="rId1"/>
    </p:custData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9</a:t>
            </a:r>
            <a:endParaRPr lang="en-US" dirty="0"/>
          </a:p>
        </p:txBody>
      </p:sp>
      <p:sp>
        <p:nvSpPr>
          <p:cNvPr id="3" name="Text Placeholder 2"/>
          <p:cNvSpPr>
            <a:spLocks noGrp="1"/>
          </p:cNvSpPr>
          <p:nvPr>
            <p:ph type="body" idx="1"/>
          </p:nvPr>
        </p:nvSpPr>
        <p:spPr/>
        <p:txBody>
          <a:bodyPr>
            <a:normAutofit fontScale="92500" lnSpcReduction="10000"/>
          </a:bodyPr>
          <a:lstStyle/>
          <a:p>
            <a:pPr>
              <a:buNone/>
            </a:pPr>
            <a:r>
              <a:rPr lang="en-US" dirty="0" smtClean="0"/>
              <a:t>	When a pharmacist partial fills a C-II medication due to a shortage of the medication in the pharmacy, the patient must pick up the remaining amount before</a:t>
            </a:r>
          </a:p>
          <a:p>
            <a:pPr>
              <a:buNone/>
            </a:pPr>
            <a:r>
              <a:rPr lang="en-US" dirty="0" smtClean="0"/>
              <a:t>	A. 24 hours </a:t>
            </a:r>
          </a:p>
          <a:p>
            <a:pPr>
              <a:buNone/>
            </a:pPr>
            <a:r>
              <a:rPr lang="en-US" dirty="0" smtClean="0"/>
              <a:t>	B. 48 hours</a:t>
            </a:r>
          </a:p>
          <a:p>
            <a:pPr>
              <a:buNone/>
            </a:pPr>
            <a:r>
              <a:rPr lang="en-US" dirty="0" smtClean="0"/>
              <a:t>	</a:t>
            </a:r>
            <a:r>
              <a:rPr lang="en-US" b="1" dirty="0" smtClean="0"/>
              <a:t>C. 72 hours</a:t>
            </a:r>
          </a:p>
          <a:p>
            <a:pPr>
              <a:buNone/>
            </a:pPr>
            <a:r>
              <a:rPr lang="en-US" dirty="0" smtClean="0"/>
              <a:t>	D. 7 days</a:t>
            </a:r>
          </a:p>
          <a:p>
            <a:pPr>
              <a:buNone/>
            </a:pPr>
            <a:r>
              <a:rPr lang="en-US" dirty="0" smtClean="0"/>
              <a:t>	E. 10 days</a:t>
            </a:r>
            <a:endParaRPr lang="en-US" dirty="0"/>
          </a:p>
        </p:txBody>
      </p:sp>
    </p:spTree>
    <p:custDataLst>
      <p:tags r:id="rId1"/>
    </p:custData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10</a:t>
            </a:r>
            <a:endParaRPr lang="en-US" dirty="0"/>
          </a:p>
        </p:txBody>
      </p:sp>
      <p:sp>
        <p:nvSpPr>
          <p:cNvPr id="3" name="Text Placeholder 2"/>
          <p:cNvSpPr>
            <a:spLocks noGrp="1"/>
          </p:cNvSpPr>
          <p:nvPr>
            <p:ph type="body" idx="1"/>
          </p:nvPr>
        </p:nvSpPr>
        <p:spPr/>
        <p:txBody>
          <a:bodyPr/>
          <a:lstStyle/>
          <a:p>
            <a:pPr>
              <a:buNone/>
            </a:pPr>
            <a:r>
              <a:rPr lang="en-US" dirty="0" smtClean="0"/>
              <a:t>	A C-II prescription written for a patient in a Hospice Program may be refilled for up to </a:t>
            </a:r>
          </a:p>
          <a:p>
            <a:pPr>
              <a:buNone/>
            </a:pPr>
            <a:r>
              <a:rPr lang="en-US" dirty="0" smtClean="0"/>
              <a:t>	A. 72 hours after the initial fill</a:t>
            </a:r>
          </a:p>
          <a:p>
            <a:pPr>
              <a:buNone/>
            </a:pPr>
            <a:r>
              <a:rPr lang="en-US" dirty="0" smtClean="0"/>
              <a:t>	B. 1 month after the initial fill</a:t>
            </a:r>
          </a:p>
          <a:p>
            <a:pPr>
              <a:buNone/>
            </a:pPr>
            <a:r>
              <a:rPr lang="en-US" dirty="0" smtClean="0"/>
              <a:t>	C. 3 months after the initial fill</a:t>
            </a:r>
          </a:p>
          <a:p>
            <a:pPr>
              <a:buNone/>
            </a:pPr>
            <a:r>
              <a:rPr lang="en-US" dirty="0" smtClean="0"/>
              <a:t>	D. 6 months after the initial fill</a:t>
            </a:r>
          </a:p>
          <a:p>
            <a:pPr>
              <a:buNone/>
            </a:pPr>
            <a:r>
              <a:rPr lang="en-US" dirty="0" smtClean="0"/>
              <a:t>	E. Never (It may not be refilled)</a:t>
            </a:r>
            <a:endParaRPr lang="en-US" dirty="0"/>
          </a:p>
        </p:txBody>
      </p:sp>
    </p:spTree>
    <p:custDataLst>
      <p:tags r:id="rId1"/>
    </p:custData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68610" name="Chart" r:id="rId7" imgW="4572039" imgH="5143616" progId="MSGraph.Chart.8">
              <p:embed followColorScheme="full"/>
            </p:oleObj>
          </a:graphicData>
        </a:graphic>
      </p:graphicFrame>
      <p:sp>
        <p:nvSpPr>
          <p:cNvPr id="6" name="CorShape1"/>
          <p:cNvSpPr/>
          <p:nvPr>
            <p:custDataLst>
              <p:tags r:id="rId4"/>
            </p:custDataLst>
          </p:nvPr>
        </p:nvSpPr>
        <p:spPr>
          <a:xfrm>
            <a:off x="172720" y="4007781"/>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27 Question 10</a:t>
            </a:r>
            <a:endParaRPr lang="en-US" dirty="0"/>
          </a:p>
        </p:txBody>
      </p:sp>
      <p:sp>
        <p:nvSpPr>
          <p:cNvPr id="3" name="Text Placeholder 2"/>
          <p:cNvSpPr>
            <a:spLocks noGrp="1"/>
          </p:cNvSpPr>
          <p:nvPr>
            <p:ph type="body" idx="1"/>
          </p:nvPr>
        </p:nvSpPr>
        <p:spPr/>
        <p:txBody>
          <a:bodyPr/>
          <a:lstStyle/>
          <a:p>
            <a:pPr>
              <a:buNone/>
            </a:pPr>
            <a:r>
              <a:rPr lang="en-US" dirty="0" smtClean="0"/>
              <a:t>	A C-II prescription written for a patient in a Hospice Program may be refilled for up to </a:t>
            </a:r>
          </a:p>
          <a:p>
            <a:pPr>
              <a:buNone/>
            </a:pPr>
            <a:r>
              <a:rPr lang="en-US" dirty="0" smtClean="0"/>
              <a:t>	A. 72 hours after the initial fill</a:t>
            </a:r>
          </a:p>
          <a:p>
            <a:pPr>
              <a:buNone/>
            </a:pPr>
            <a:r>
              <a:rPr lang="en-US" dirty="0" smtClean="0"/>
              <a:t>	B. 1 month after the initial fill</a:t>
            </a:r>
          </a:p>
          <a:p>
            <a:pPr>
              <a:buNone/>
            </a:pPr>
            <a:r>
              <a:rPr lang="en-US" dirty="0" smtClean="0"/>
              <a:t>	C. 3 months after the initial fill</a:t>
            </a:r>
          </a:p>
          <a:p>
            <a:pPr>
              <a:buNone/>
            </a:pPr>
            <a:r>
              <a:rPr lang="en-US" dirty="0" smtClean="0"/>
              <a:t>	D. 6 months after the initial fill</a:t>
            </a:r>
          </a:p>
          <a:p>
            <a:pPr>
              <a:buNone/>
            </a:pPr>
            <a:r>
              <a:rPr lang="en-US" b="1" dirty="0" smtClean="0"/>
              <a:t>	E. Never (It may not be refilled)</a:t>
            </a:r>
            <a:endParaRPr lang="en-US" b="1"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impairment committee shall have the following responsibilities</a:t>
            </a:r>
            <a:r>
              <a:rPr lang="en-US" dirty="0" smtClean="0"/>
              <a:t>:</a:t>
            </a:r>
          </a:p>
          <a:p>
            <a:pPr lvl="1">
              <a:buNone/>
            </a:pPr>
            <a:endParaRPr lang="en-US" dirty="0"/>
          </a:p>
          <a:p>
            <a:pPr lvl="1">
              <a:buNone/>
            </a:pPr>
            <a:r>
              <a:rPr lang="en-US" dirty="0" smtClean="0"/>
              <a:t> </a:t>
            </a:r>
            <a:r>
              <a:rPr lang="en-US" dirty="0" err="1"/>
              <a:t>i</a:t>
            </a:r>
            <a:r>
              <a:rPr lang="en-US" dirty="0"/>
              <a:t>. Supervise the Practitioner Recovery Program</a:t>
            </a:r>
            <a:r>
              <a:rPr lang="en-US" dirty="0" smtClean="0"/>
              <a:t>.</a:t>
            </a:r>
          </a:p>
          <a:p>
            <a:pPr lvl="1"/>
            <a:endParaRPr lang="en-US" dirty="0"/>
          </a:p>
          <a:p>
            <a:pPr>
              <a:buNone/>
            </a:pPr>
            <a:r>
              <a:rPr lang="en-US" dirty="0"/>
              <a:t>	</a:t>
            </a:r>
            <a:r>
              <a:rPr lang="en-US" dirty="0" smtClean="0"/>
              <a:t>  ii. Recommend </a:t>
            </a:r>
            <a:r>
              <a:rPr lang="en-US" dirty="0"/>
              <a:t>for board consideration any </a:t>
            </a:r>
            <a:r>
              <a:rPr lang="en-US" dirty="0" smtClean="0"/>
              <a:t>action </a:t>
            </a:r>
            <a:r>
              <a:rPr lang="en-US" dirty="0"/>
              <a:t>for reinstatement of </a:t>
            </a:r>
            <a:r>
              <a:rPr lang="en-US" dirty="0" smtClean="0"/>
              <a:t>recovering persons.</a:t>
            </a:r>
          </a:p>
          <a:p>
            <a:pPr>
              <a:buNone/>
            </a:pPr>
            <a:endParaRPr lang="en-US" dirty="0" smtClean="0"/>
          </a:p>
          <a:p>
            <a:pPr>
              <a:buNone/>
            </a:pPr>
            <a:r>
              <a:rPr lang="en-US" dirty="0" smtClean="0"/>
              <a:t>	iii</a:t>
            </a:r>
            <a:r>
              <a:rPr lang="en-US" dirty="0"/>
              <a:t>. Investigate cases involving only alcohol or substance abuse.</a:t>
            </a:r>
          </a:p>
          <a:p>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5</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Sequestration requires</a:t>
            </a:r>
          </a:p>
          <a:p>
            <a:pPr>
              <a:buNone/>
            </a:pPr>
            <a:r>
              <a:rPr lang="en-US" dirty="0" smtClean="0"/>
              <a:t>	A. that all board members be informed of an administrative hearing</a:t>
            </a:r>
          </a:p>
          <a:p>
            <a:pPr>
              <a:buNone/>
            </a:pPr>
            <a:r>
              <a:rPr lang="en-US" dirty="0" smtClean="0"/>
              <a:t>	B. that witnesses shall not be permitted to discuss their testimony with other witnesses</a:t>
            </a:r>
          </a:p>
          <a:p>
            <a:pPr>
              <a:buNone/>
            </a:pPr>
            <a:r>
              <a:rPr lang="en-US" dirty="0" smtClean="0"/>
              <a:t>	C. that the attorney for the board and the respondent not discuss the case</a:t>
            </a:r>
          </a:p>
          <a:p>
            <a:pPr>
              <a:buNone/>
            </a:pPr>
            <a:r>
              <a:rPr lang="en-US" dirty="0" smtClean="0"/>
              <a:t>	D. a plea motion to be accepted by the board.</a:t>
            </a:r>
          </a:p>
          <a:p>
            <a:pPr>
              <a:buNone/>
            </a:pPr>
            <a:r>
              <a:rPr lang="en-US" dirty="0" smtClean="0"/>
              <a:t>	E. that at least one board member discusses the hearing with the respondent before the meeting</a:t>
            </a:r>
            <a:endParaRPr 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8194"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
        <p:nvSpPr>
          <p:cNvPr id="5" name="CorShape1"/>
          <p:cNvSpPr/>
          <p:nvPr>
            <p:custDataLst>
              <p:tags r:id="rId5"/>
            </p:custDataLst>
          </p:nvPr>
        </p:nvSpPr>
        <p:spPr>
          <a:xfrm rot="10800000">
            <a:off x="172720" y="2252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5</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Sequestration requires</a:t>
            </a:r>
          </a:p>
          <a:p>
            <a:pPr>
              <a:buNone/>
            </a:pPr>
            <a:r>
              <a:rPr lang="en-US" dirty="0" smtClean="0"/>
              <a:t>	A. that all board members be informed of an administrative hearing</a:t>
            </a:r>
          </a:p>
          <a:p>
            <a:pPr>
              <a:buNone/>
            </a:pPr>
            <a:r>
              <a:rPr lang="en-US" b="1" dirty="0" smtClean="0"/>
              <a:t>	B. that witnesses shall not be permitted to discuss their testimony with other witnesses</a:t>
            </a:r>
          </a:p>
          <a:p>
            <a:pPr>
              <a:buNone/>
            </a:pPr>
            <a:r>
              <a:rPr lang="en-US" dirty="0" smtClean="0"/>
              <a:t>	C. that the attorney for the board and the respondent not discuss the case</a:t>
            </a:r>
          </a:p>
          <a:p>
            <a:pPr>
              <a:buNone/>
            </a:pPr>
            <a:r>
              <a:rPr lang="en-US" dirty="0" smtClean="0"/>
              <a:t>	D. a plea motion to be accepted by the board.</a:t>
            </a:r>
          </a:p>
          <a:p>
            <a:pPr>
              <a:buNone/>
            </a:pPr>
            <a:r>
              <a:rPr lang="en-US" dirty="0" smtClean="0"/>
              <a:t>	E. that at least one board member discusses the hearing with the respondent before the meeting</a:t>
            </a:r>
            <a:endParaRPr lang="en-US"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6</a:t>
            </a:r>
            <a:endParaRPr lang="en-US" dirty="0"/>
          </a:p>
        </p:txBody>
      </p:sp>
      <p:sp>
        <p:nvSpPr>
          <p:cNvPr id="3" name="Content Placeholder 2"/>
          <p:cNvSpPr>
            <a:spLocks noGrp="1"/>
          </p:cNvSpPr>
          <p:nvPr>
            <p:ph idx="1"/>
          </p:nvPr>
        </p:nvSpPr>
        <p:spPr/>
        <p:txBody>
          <a:bodyPr/>
          <a:lstStyle/>
          <a:p>
            <a:pPr>
              <a:buNone/>
            </a:pPr>
            <a:r>
              <a:rPr lang="en-US" dirty="0" smtClean="0"/>
              <a:t>	An interlocutory hearing may result in the                  of a license.</a:t>
            </a:r>
          </a:p>
          <a:p>
            <a:pPr>
              <a:buNone/>
            </a:pPr>
            <a:r>
              <a:rPr lang="en-US" dirty="0" smtClean="0"/>
              <a:t>	A. Revocation</a:t>
            </a:r>
          </a:p>
          <a:p>
            <a:pPr>
              <a:buNone/>
            </a:pPr>
            <a:r>
              <a:rPr lang="en-US" dirty="0" smtClean="0"/>
              <a:t>	B. Probation </a:t>
            </a:r>
          </a:p>
          <a:p>
            <a:pPr>
              <a:buNone/>
            </a:pPr>
            <a:r>
              <a:rPr lang="en-US" dirty="0" smtClean="0"/>
              <a:t>	C. Summary suspension</a:t>
            </a:r>
          </a:p>
          <a:p>
            <a:pPr>
              <a:buNone/>
            </a:pPr>
            <a:r>
              <a:rPr lang="en-US" dirty="0" smtClean="0"/>
              <a:t>	D. Suspension</a:t>
            </a:r>
          </a:p>
          <a:p>
            <a:pPr>
              <a:buNone/>
            </a:pPr>
            <a:r>
              <a:rPr lang="en-US" dirty="0" smtClean="0"/>
              <a:t>	E. Dismissal</a:t>
            </a:r>
            <a:endParaRPr 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9218"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2837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a:t>C</a:t>
            </a:r>
            <a:endParaRPr lang="en-US" dirty="0" smtClean="0"/>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Question 6</a:t>
            </a:r>
            <a:endParaRPr lang="en-US" dirty="0"/>
          </a:p>
        </p:txBody>
      </p:sp>
      <p:sp>
        <p:nvSpPr>
          <p:cNvPr id="3" name="Content Placeholder 2"/>
          <p:cNvSpPr>
            <a:spLocks noGrp="1"/>
          </p:cNvSpPr>
          <p:nvPr>
            <p:ph idx="1"/>
          </p:nvPr>
        </p:nvSpPr>
        <p:spPr/>
        <p:txBody>
          <a:bodyPr/>
          <a:lstStyle/>
          <a:p>
            <a:pPr>
              <a:buNone/>
            </a:pPr>
            <a:r>
              <a:rPr lang="en-US" dirty="0" smtClean="0"/>
              <a:t>	An interlocutory hearing may result in the                  of a license.</a:t>
            </a:r>
          </a:p>
          <a:p>
            <a:pPr>
              <a:buNone/>
            </a:pPr>
            <a:r>
              <a:rPr lang="en-US" dirty="0" smtClean="0"/>
              <a:t>	A. Revocation</a:t>
            </a:r>
          </a:p>
          <a:p>
            <a:pPr>
              <a:buNone/>
            </a:pPr>
            <a:r>
              <a:rPr lang="en-US" dirty="0" smtClean="0"/>
              <a:t>	B. Probation </a:t>
            </a:r>
          </a:p>
          <a:p>
            <a:pPr>
              <a:buNone/>
            </a:pPr>
            <a:r>
              <a:rPr lang="en-US" dirty="0" smtClean="0"/>
              <a:t>	</a:t>
            </a:r>
            <a:r>
              <a:rPr lang="en-US" b="1" dirty="0" smtClean="0"/>
              <a:t>C. Summary suspension</a:t>
            </a:r>
          </a:p>
          <a:p>
            <a:pPr>
              <a:buNone/>
            </a:pPr>
            <a:r>
              <a:rPr lang="en-US" dirty="0" smtClean="0"/>
              <a:t>	D. Suspension</a:t>
            </a:r>
          </a:p>
          <a:p>
            <a:pPr>
              <a:buNone/>
            </a:pPr>
            <a:r>
              <a:rPr lang="en-US" dirty="0" smtClean="0"/>
              <a:t>	E. Dismissal</a:t>
            </a:r>
            <a:endParaRPr 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Which of the following are allowable per the LA Board Rules?    </a:t>
            </a:r>
          </a:p>
          <a:p>
            <a:pPr>
              <a:buNone/>
            </a:pPr>
            <a:r>
              <a:rPr lang="en-US" dirty="0" smtClean="0"/>
              <a:t>	</a:t>
            </a:r>
            <a:r>
              <a:rPr lang="en-US" dirty="0" err="1" smtClean="0"/>
              <a:t>i</a:t>
            </a:r>
            <a:r>
              <a:rPr lang="en-US" dirty="0" smtClean="0"/>
              <a:t>. A pharmacist license displayed on a shelf facing away from the patients of the pharmacy     </a:t>
            </a:r>
          </a:p>
          <a:p>
            <a:pPr>
              <a:buNone/>
            </a:pPr>
            <a:r>
              <a:rPr lang="en-US" dirty="0"/>
              <a:t>	</a:t>
            </a:r>
            <a:r>
              <a:rPr lang="en-US" dirty="0" smtClean="0"/>
              <a:t>ii. A pharmacist who practices pharmacy without his license ID card at the only pharmacy he works at where his certificate is displayed     </a:t>
            </a:r>
          </a:p>
          <a:p>
            <a:pPr>
              <a:buNone/>
            </a:pPr>
            <a:r>
              <a:rPr lang="en-US" dirty="0" smtClean="0"/>
              <a:t>	</a:t>
            </a:r>
            <a:r>
              <a:rPr lang="en-US" dirty="0" err="1" smtClean="0"/>
              <a:t>iii.The</a:t>
            </a:r>
            <a:r>
              <a:rPr lang="en-US" dirty="0" smtClean="0"/>
              <a:t> application for a pharmacist license renewal must be provided to the pharmacist by November 1st by the board of pharmacy</a:t>
            </a:r>
            <a:endParaRPr 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0242"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	</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iii </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Which of the following are allowable per the LA Board Rules?    </a:t>
            </a:r>
          </a:p>
          <a:p>
            <a:pPr>
              <a:buNone/>
            </a:pPr>
            <a:r>
              <a:rPr lang="en-US" dirty="0" smtClean="0"/>
              <a:t>	</a:t>
            </a:r>
            <a:r>
              <a:rPr lang="en-US" dirty="0" err="1" smtClean="0"/>
              <a:t>i</a:t>
            </a:r>
            <a:r>
              <a:rPr lang="en-US" dirty="0" smtClean="0"/>
              <a:t>. A pharmacist license displayed on a shelf facing away from the patients of the pharmacy     </a:t>
            </a:r>
          </a:p>
          <a:p>
            <a:pPr>
              <a:buNone/>
            </a:pPr>
            <a:r>
              <a:rPr lang="en-US" b="1" dirty="0"/>
              <a:t>	</a:t>
            </a:r>
            <a:r>
              <a:rPr lang="en-US" b="1" dirty="0" smtClean="0"/>
              <a:t>ii. A pharmacist who practices pharmacy without his license ID card at the only pharmacy he works at where his certificate is displayed     </a:t>
            </a:r>
          </a:p>
          <a:p>
            <a:pPr>
              <a:buNone/>
            </a:pPr>
            <a:r>
              <a:rPr lang="en-US" b="1" dirty="0" smtClean="0"/>
              <a:t>	iii. The application for a pharmacist license renewal must be provided to the pharmacist by November 1st by the board of pharmacy</a:t>
            </a:r>
            <a:endParaRPr lang="en-US" b="1"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a:t>
            </a:r>
            <a:endParaRPr lang="en-US" dirty="0"/>
          </a:p>
        </p:txBody>
      </p:sp>
      <p:sp>
        <p:nvSpPr>
          <p:cNvPr id="3" name="Content Placeholder 2"/>
          <p:cNvSpPr>
            <a:spLocks noGrp="1"/>
          </p:cNvSpPr>
          <p:nvPr>
            <p:ph idx="1"/>
          </p:nvPr>
        </p:nvSpPr>
        <p:spPr/>
        <p:txBody>
          <a:bodyPr/>
          <a:lstStyle/>
          <a:p>
            <a:pPr>
              <a:buNone/>
            </a:pPr>
            <a:r>
              <a:rPr lang="en-US" dirty="0" smtClean="0"/>
              <a:t>	Pharmacists must renew their licenses by              and pharmacy technicians must renew their license by                .</a:t>
            </a:r>
          </a:p>
          <a:p>
            <a:pPr>
              <a:buNone/>
            </a:pPr>
            <a:r>
              <a:rPr lang="en-US" dirty="0" smtClean="0"/>
              <a:t>	A. November 1st, June 1st</a:t>
            </a:r>
          </a:p>
          <a:p>
            <a:pPr>
              <a:buNone/>
            </a:pPr>
            <a:r>
              <a:rPr lang="en-US" dirty="0" smtClean="0"/>
              <a:t>	B. December 1st, June 30</a:t>
            </a:r>
            <a:r>
              <a:rPr lang="en-US" baseline="30000" dirty="0" smtClean="0"/>
              <a:t>th</a:t>
            </a:r>
            <a:endParaRPr lang="en-US" dirty="0" smtClean="0"/>
          </a:p>
          <a:p>
            <a:pPr>
              <a:buNone/>
            </a:pPr>
            <a:r>
              <a:rPr lang="en-US" dirty="0"/>
              <a:t>	</a:t>
            </a:r>
            <a:r>
              <a:rPr lang="en-US" dirty="0" smtClean="0"/>
              <a:t>C. December 1st, June 1st</a:t>
            </a:r>
          </a:p>
          <a:p>
            <a:pPr>
              <a:buNone/>
            </a:pPr>
            <a:r>
              <a:rPr lang="en-US" dirty="0" smtClean="0"/>
              <a:t>	D. December 31st, June 30th</a:t>
            </a:r>
          </a:p>
          <a:p>
            <a:pPr>
              <a:buNone/>
            </a:pPr>
            <a:r>
              <a:rPr lang="en-US" dirty="0" smtClean="0"/>
              <a:t>	E. January 1st, June 1st</a:t>
            </a:r>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Please make your selection...</a:t>
            </a:r>
            <a:endParaRPr lang="en-US" dirty="0"/>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050"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I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
        <p:nvSpPr>
          <p:cNvPr id="5" name="CorShape1"/>
          <p:cNvSpPr/>
          <p:nvPr>
            <p:custDataLst>
              <p:tags r:id="rId5"/>
            </p:custDataLst>
          </p:nvPr>
        </p:nvSpPr>
        <p:spPr>
          <a:xfrm rot="10800000">
            <a:off x="172720" y="2837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1266"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a:t>C</a:t>
            </a:r>
            <a:endParaRPr lang="en-US" dirty="0" smtClean="0"/>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a:t>
            </a:r>
            <a:endParaRPr lang="en-US" dirty="0"/>
          </a:p>
        </p:txBody>
      </p:sp>
      <p:sp>
        <p:nvSpPr>
          <p:cNvPr id="3" name="Content Placeholder 2"/>
          <p:cNvSpPr>
            <a:spLocks noGrp="1"/>
          </p:cNvSpPr>
          <p:nvPr>
            <p:ph idx="1"/>
          </p:nvPr>
        </p:nvSpPr>
        <p:spPr/>
        <p:txBody>
          <a:bodyPr/>
          <a:lstStyle/>
          <a:p>
            <a:pPr>
              <a:buNone/>
            </a:pPr>
            <a:r>
              <a:rPr lang="en-US" dirty="0" smtClean="0"/>
              <a:t>	Pharmacists must renew their licenses by              and pharmacy technicians must renew their license by                .</a:t>
            </a:r>
          </a:p>
          <a:p>
            <a:pPr>
              <a:buNone/>
            </a:pPr>
            <a:r>
              <a:rPr lang="en-US" dirty="0" smtClean="0"/>
              <a:t>	A. November 1st, June 1st</a:t>
            </a:r>
          </a:p>
          <a:p>
            <a:pPr>
              <a:buNone/>
            </a:pPr>
            <a:r>
              <a:rPr lang="en-US" dirty="0" smtClean="0"/>
              <a:t>	B. December 1st, June 30</a:t>
            </a:r>
            <a:r>
              <a:rPr lang="en-US" baseline="30000" dirty="0" smtClean="0"/>
              <a:t>th</a:t>
            </a:r>
            <a:endParaRPr lang="en-US" dirty="0" smtClean="0"/>
          </a:p>
          <a:p>
            <a:pPr>
              <a:buNone/>
            </a:pPr>
            <a:r>
              <a:rPr lang="en-US" dirty="0"/>
              <a:t>	</a:t>
            </a:r>
            <a:r>
              <a:rPr lang="en-US" dirty="0" smtClean="0"/>
              <a:t>C. December 1st, June 1st</a:t>
            </a:r>
          </a:p>
          <a:p>
            <a:pPr>
              <a:buNone/>
            </a:pPr>
            <a:r>
              <a:rPr lang="en-US" dirty="0" smtClean="0"/>
              <a:t>	</a:t>
            </a:r>
            <a:r>
              <a:rPr lang="en-US" b="1" dirty="0" smtClean="0"/>
              <a:t>D. December 31st, June 30th</a:t>
            </a:r>
          </a:p>
          <a:p>
            <a:pPr>
              <a:buNone/>
            </a:pPr>
            <a:r>
              <a:rPr lang="en-US" dirty="0" smtClean="0"/>
              <a:t>	E. January 1st, June 1st</a:t>
            </a:r>
            <a:endParaRPr lang="en-US"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3</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Billy Bob the compounding pharmacist obtained 15 hours of non-live CE during the last year.  How many additional hours of CE must he have to meet the minimum amount of hours required by the board of pharmacy for licensure renewal (all 15 hours were in the Management of Diabetes)?</a:t>
            </a:r>
          </a:p>
          <a:p>
            <a:pPr>
              <a:buNone/>
            </a:pPr>
            <a:r>
              <a:rPr lang="en-US" dirty="0" smtClean="0"/>
              <a:t>	A. Three hours of live CE on HIV</a:t>
            </a:r>
          </a:p>
          <a:p>
            <a:pPr>
              <a:buNone/>
            </a:pPr>
            <a:r>
              <a:rPr lang="en-US" dirty="0" smtClean="0"/>
              <a:t>	B. Three hours of live CE on compounding</a:t>
            </a:r>
          </a:p>
          <a:p>
            <a:pPr>
              <a:buNone/>
            </a:pPr>
            <a:r>
              <a:rPr lang="en-US" dirty="0" smtClean="0"/>
              <a:t>	C. Five hours of non-live CE on compounding</a:t>
            </a:r>
          </a:p>
          <a:p>
            <a:pPr>
              <a:buNone/>
            </a:pPr>
            <a:r>
              <a:rPr lang="en-US" dirty="0" smtClean="0"/>
              <a:t>	D. One hour of live CE on compounding</a:t>
            </a:r>
          </a:p>
          <a:p>
            <a:pPr>
              <a:buNone/>
            </a:pPr>
            <a:r>
              <a:rPr lang="en-US" dirty="0" smtClean="0"/>
              <a:t>	E. He has already met the requirement and needs no additional hours</a:t>
            </a:r>
            <a:endParaRPr lang="en-US"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2290"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
        <p:nvSpPr>
          <p:cNvPr id="5" name="CorShape1"/>
          <p:cNvSpPr/>
          <p:nvPr>
            <p:custDataLst>
              <p:tags r:id="rId5"/>
            </p:custDataLst>
          </p:nvPr>
        </p:nvSpPr>
        <p:spPr>
          <a:xfrm>
            <a:off x="172720" y="2252133"/>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3</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Billy Bob the compounding pharmacist obtained 15 hours of non-live CE during the last year.  How many additional hours of CE must he have to meet the minimum amount of hours required by the board of pharmacy for licensure renewal (all 15 hours were in the Management of Diabetes)?</a:t>
            </a:r>
          </a:p>
          <a:p>
            <a:pPr>
              <a:buNone/>
            </a:pPr>
            <a:r>
              <a:rPr lang="en-US" dirty="0" smtClean="0"/>
              <a:t>	A. Three hours of live CE on HIV</a:t>
            </a:r>
          </a:p>
          <a:p>
            <a:pPr>
              <a:buNone/>
            </a:pPr>
            <a:r>
              <a:rPr lang="en-US" dirty="0" smtClean="0"/>
              <a:t>	</a:t>
            </a:r>
            <a:r>
              <a:rPr lang="en-US" b="1" dirty="0" smtClean="0"/>
              <a:t>B. Three hours of live CE on compounding</a:t>
            </a:r>
          </a:p>
          <a:p>
            <a:pPr>
              <a:buNone/>
            </a:pPr>
            <a:r>
              <a:rPr lang="en-US" dirty="0" smtClean="0"/>
              <a:t>	C. Five hours of non-live CE on compounding</a:t>
            </a:r>
          </a:p>
          <a:p>
            <a:pPr>
              <a:buNone/>
            </a:pPr>
            <a:r>
              <a:rPr lang="en-US" dirty="0" smtClean="0"/>
              <a:t>	D. One hour of live CE on compounding</a:t>
            </a:r>
          </a:p>
          <a:p>
            <a:pPr>
              <a:buNone/>
            </a:pPr>
            <a:r>
              <a:rPr lang="en-US" dirty="0" smtClean="0"/>
              <a:t>	E. He has already met the requirement and needs no additional hours</a:t>
            </a:r>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4</a:t>
            </a:r>
            <a:endParaRPr lang="en-US" dirty="0"/>
          </a:p>
        </p:txBody>
      </p:sp>
      <p:sp>
        <p:nvSpPr>
          <p:cNvPr id="3" name="Content Placeholder 2"/>
          <p:cNvSpPr>
            <a:spLocks noGrp="1"/>
          </p:cNvSpPr>
          <p:nvPr>
            <p:ph idx="1"/>
          </p:nvPr>
        </p:nvSpPr>
        <p:spPr/>
        <p:txBody>
          <a:bodyPr/>
          <a:lstStyle/>
          <a:p>
            <a:pPr>
              <a:buNone/>
            </a:pPr>
            <a:r>
              <a:rPr lang="en-US" dirty="0" smtClean="0"/>
              <a:t>	Which of the following are part of the required Prospective Drug Utilization Review as required by the Board?     </a:t>
            </a:r>
          </a:p>
          <a:p>
            <a:pPr>
              <a:buNone/>
            </a:pPr>
            <a:r>
              <a:rPr lang="en-US" dirty="0" smtClean="0"/>
              <a:t>	</a:t>
            </a:r>
            <a:r>
              <a:rPr lang="en-US" dirty="0" err="1" smtClean="0"/>
              <a:t>i</a:t>
            </a:r>
            <a:r>
              <a:rPr lang="en-US" dirty="0" smtClean="0"/>
              <a:t>. Drug-Drug Interaction     </a:t>
            </a:r>
          </a:p>
          <a:p>
            <a:pPr>
              <a:buNone/>
            </a:pPr>
            <a:r>
              <a:rPr lang="en-US" dirty="0" smtClean="0"/>
              <a:t>	ii. Drug-Disease contraindications     </a:t>
            </a:r>
          </a:p>
          <a:p>
            <a:pPr>
              <a:buNone/>
            </a:pPr>
            <a:r>
              <a:rPr lang="en-US" dirty="0"/>
              <a:t>	</a:t>
            </a:r>
            <a:r>
              <a:rPr lang="en-US" dirty="0" smtClean="0"/>
              <a:t>iii. Drug-Food Interactions</a:t>
            </a:r>
            <a:endParaRPr lang="en-US"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3314"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2837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	</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4</a:t>
            </a:r>
            <a:endParaRPr lang="en-US" dirty="0"/>
          </a:p>
        </p:txBody>
      </p:sp>
      <p:sp>
        <p:nvSpPr>
          <p:cNvPr id="3" name="Content Placeholder 2"/>
          <p:cNvSpPr>
            <a:spLocks noGrp="1"/>
          </p:cNvSpPr>
          <p:nvPr>
            <p:ph idx="1"/>
          </p:nvPr>
        </p:nvSpPr>
        <p:spPr/>
        <p:txBody>
          <a:bodyPr/>
          <a:lstStyle/>
          <a:p>
            <a:pPr>
              <a:buNone/>
            </a:pPr>
            <a:r>
              <a:rPr lang="en-US" dirty="0" smtClean="0"/>
              <a:t>	Which of the following are part of the required Prospective Drug Utilization Review as required by the Board?     </a:t>
            </a:r>
          </a:p>
          <a:p>
            <a:pPr>
              <a:buNone/>
            </a:pPr>
            <a:r>
              <a:rPr lang="en-US" dirty="0" smtClean="0"/>
              <a:t>	</a:t>
            </a:r>
            <a:r>
              <a:rPr lang="en-US" b="1" dirty="0" err="1" smtClean="0"/>
              <a:t>i</a:t>
            </a:r>
            <a:r>
              <a:rPr lang="en-US" b="1" dirty="0" smtClean="0"/>
              <a:t>. Drug-Drug Interaction     </a:t>
            </a:r>
          </a:p>
          <a:p>
            <a:pPr>
              <a:buNone/>
            </a:pPr>
            <a:r>
              <a:rPr lang="en-US" b="1" dirty="0" smtClean="0"/>
              <a:t>	ii. Drug-Disease contraindications     </a:t>
            </a:r>
          </a:p>
          <a:p>
            <a:pPr>
              <a:buNone/>
            </a:pPr>
            <a:r>
              <a:rPr lang="en-US" dirty="0"/>
              <a:t>	</a:t>
            </a:r>
            <a:r>
              <a:rPr lang="en-US" dirty="0" smtClean="0"/>
              <a:t>iii. Drug-Food Interactions</a:t>
            </a:r>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5</a:t>
            </a:r>
            <a:endParaRPr lang="en-US" dirty="0"/>
          </a:p>
        </p:txBody>
      </p:sp>
      <p:sp>
        <p:nvSpPr>
          <p:cNvPr id="3" name="Content Placeholder 2"/>
          <p:cNvSpPr>
            <a:spLocks noGrp="1"/>
          </p:cNvSpPr>
          <p:nvPr>
            <p:ph idx="1"/>
          </p:nvPr>
        </p:nvSpPr>
        <p:spPr/>
        <p:txBody>
          <a:bodyPr/>
          <a:lstStyle/>
          <a:p>
            <a:pPr>
              <a:buNone/>
            </a:pPr>
            <a:r>
              <a:rPr lang="en-US" dirty="0" smtClean="0"/>
              <a:t>	According to board rules, the pharmacist shall make a reasonable effort to obtain, record, and maintain the following information:     </a:t>
            </a:r>
          </a:p>
          <a:p>
            <a:pPr>
              <a:buNone/>
            </a:pPr>
            <a:r>
              <a:rPr lang="en-US" dirty="0" smtClean="0"/>
              <a:t>	</a:t>
            </a:r>
            <a:r>
              <a:rPr lang="en-US" dirty="0" err="1" smtClean="0"/>
              <a:t>i</a:t>
            </a:r>
            <a:r>
              <a:rPr lang="en-US" dirty="0" smtClean="0"/>
              <a:t>. Patient name and telephone number     </a:t>
            </a:r>
          </a:p>
          <a:p>
            <a:pPr>
              <a:buNone/>
            </a:pPr>
            <a:r>
              <a:rPr lang="en-US" dirty="0" smtClean="0"/>
              <a:t>	ii. Patient age     </a:t>
            </a:r>
          </a:p>
          <a:p>
            <a:pPr>
              <a:buNone/>
            </a:pPr>
            <a:r>
              <a:rPr lang="en-US" dirty="0" smtClean="0"/>
              <a:t>	iii. List of patient's prior and current medications</a:t>
            </a:r>
            <a:endParaRPr lang="en-US"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4338" name="Chart" r:id="rId7" imgW="4572039" imgH="5143616" progId="MSGraph.Chart.8">
              <p:embed followColorScheme="full"/>
            </p:oleObj>
          </a:graphicData>
        </a:graphic>
      </p:graphicFrame>
      <p:sp>
        <p:nvSpPr>
          <p:cNvPr id="6" name="CorShape1"/>
          <p:cNvSpPr/>
          <p:nvPr>
            <p:custDataLst>
              <p:tags r:id="rId4"/>
            </p:custDataLst>
          </p:nvPr>
        </p:nvSpPr>
        <p:spPr>
          <a:xfrm>
            <a:off x="172720" y="2837349"/>
            <a:ext cx="355599" cy="355600"/>
          </a:xfrm>
          <a:prstGeom prst="star5">
            <a:avLst/>
          </a:prstGeom>
          <a:gradFill flip="none" rotWithShape="1">
            <a:gsLst>
              <a:gs pos="0">
                <a:srgbClr val="FFFF00"/>
              </a:gs>
              <a:gs pos="100000">
                <a:srgbClr val="FFFFFF"/>
              </a:gs>
            </a:gsLst>
            <a:path path="rect">
              <a:fillToRect l="50000" t="50000" r="50000" b="50000"/>
            </a:path>
            <a:tileRect/>
          </a:gra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	</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impairment committee shall have the following responsibilities</a:t>
            </a:r>
            <a:r>
              <a:rPr lang="en-US" dirty="0" smtClean="0"/>
              <a:t>:</a:t>
            </a:r>
          </a:p>
          <a:p>
            <a:pPr lvl="1">
              <a:buNone/>
            </a:pPr>
            <a:endParaRPr lang="en-US" dirty="0"/>
          </a:p>
          <a:p>
            <a:pPr lvl="1">
              <a:buNone/>
            </a:pPr>
            <a:r>
              <a:rPr lang="en-US" b="1" dirty="0" smtClean="0"/>
              <a:t> </a:t>
            </a:r>
            <a:r>
              <a:rPr lang="en-US" b="1" dirty="0" err="1"/>
              <a:t>i</a:t>
            </a:r>
            <a:r>
              <a:rPr lang="en-US" b="1" dirty="0"/>
              <a:t>. Supervise the Practitioner Recovery Program</a:t>
            </a:r>
            <a:r>
              <a:rPr lang="en-US" b="1" dirty="0" smtClean="0"/>
              <a:t>.</a:t>
            </a:r>
          </a:p>
          <a:p>
            <a:pPr lvl="1"/>
            <a:endParaRPr lang="en-US" dirty="0"/>
          </a:p>
          <a:p>
            <a:pPr>
              <a:buNone/>
            </a:pPr>
            <a:r>
              <a:rPr lang="en-US" dirty="0"/>
              <a:t>	</a:t>
            </a:r>
            <a:r>
              <a:rPr lang="en-US" dirty="0" smtClean="0"/>
              <a:t>  </a:t>
            </a:r>
            <a:r>
              <a:rPr lang="en-US" b="1" dirty="0" smtClean="0"/>
              <a:t>ii. Recommend </a:t>
            </a:r>
            <a:r>
              <a:rPr lang="en-US" b="1" dirty="0"/>
              <a:t>for board consideration any </a:t>
            </a:r>
            <a:r>
              <a:rPr lang="en-US" b="1" dirty="0" smtClean="0"/>
              <a:t>action </a:t>
            </a:r>
            <a:r>
              <a:rPr lang="en-US" b="1" dirty="0"/>
              <a:t>for reinstatement of </a:t>
            </a:r>
            <a:r>
              <a:rPr lang="en-US" b="1" dirty="0" smtClean="0"/>
              <a:t>recovering persons.</a:t>
            </a:r>
          </a:p>
          <a:p>
            <a:pPr>
              <a:buNone/>
            </a:pPr>
            <a:endParaRPr lang="en-US" dirty="0" smtClean="0"/>
          </a:p>
          <a:p>
            <a:pPr>
              <a:buNone/>
            </a:pPr>
            <a:r>
              <a:rPr lang="en-US" dirty="0" smtClean="0"/>
              <a:t>	iii</a:t>
            </a:r>
            <a:r>
              <a:rPr lang="en-US" dirty="0"/>
              <a:t>. Investigate cases involving only alcohol or substance abuse.</a:t>
            </a:r>
          </a:p>
          <a:p>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5</a:t>
            </a:r>
            <a:endParaRPr lang="en-US" dirty="0"/>
          </a:p>
        </p:txBody>
      </p:sp>
      <p:sp>
        <p:nvSpPr>
          <p:cNvPr id="3" name="Content Placeholder 2"/>
          <p:cNvSpPr>
            <a:spLocks noGrp="1"/>
          </p:cNvSpPr>
          <p:nvPr>
            <p:ph idx="1"/>
          </p:nvPr>
        </p:nvSpPr>
        <p:spPr/>
        <p:txBody>
          <a:bodyPr/>
          <a:lstStyle/>
          <a:p>
            <a:pPr>
              <a:buNone/>
            </a:pPr>
            <a:r>
              <a:rPr lang="en-US" dirty="0" smtClean="0"/>
              <a:t>	According to board rules, the pharmacist shall make a reasonable effort to obtain, record, and maintain the following information:     </a:t>
            </a:r>
          </a:p>
          <a:p>
            <a:pPr>
              <a:buNone/>
            </a:pPr>
            <a:r>
              <a:rPr lang="en-US" b="1" dirty="0" smtClean="0"/>
              <a:t>	</a:t>
            </a:r>
            <a:r>
              <a:rPr lang="en-US" b="1" dirty="0" err="1" smtClean="0"/>
              <a:t>i</a:t>
            </a:r>
            <a:r>
              <a:rPr lang="en-US" b="1" dirty="0" smtClean="0"/>
              <a:t>. Patient name and telephone number     </a:t>
            </a:r>
          </a:p>
          <a:p>
            <a:pPr>
              <a:buNone/>
            </a:pPr>
            <a:r>
              <a:rPr lang="en-US" b="1" dirty="0" smtClean="0"/>
              <a:t>	ii. Patient age     </a:t>
            </a:r>
          </a:p>
          <a:p>
            <a:pPr>
              <a:buNone/>
            </a:pPr>
            <a:r>
              <a:rPr lang="en-US" dirty="0" smtClean="0"/>
              <a:t>	iii. List of patient's prior and current medications</a:t>
            </a:r>
            <a:endParaRPr lang="en-US"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Chapt</a:t>
            </a:r>
            <a:r>
              <a:rPr lang="en-US" dirty="0" smtClean="0"/>
              <a:t> 5, 7, 9 Question 6</a:t>
            </a:r>
            <a:endParaRPr lang="en-US" dirty="0"/>
          </a:p>
        </p:txBody>
      </p:sp>
      <p:sp>
        <p:nvSpPr>
          <p:cNvPr id="3" name="Content Placeholder 2"/>
          <p:cNvSpPr>
            <a:spLocks noGrp="1"/>
          </p:cNvSpPr>
          <p:nvPr>
            <p:ph idx="1"/>
          </p:nvPr>
        </p:nvSpPr>
        <p:spPr/>
        <p:txBody>
          <a:bodyPr/>
          <a:lstStyle/>
          <a:p>
            <a:pPr>
              <a:buNone/>
            </a:pPr>
            <a:r>
              <a:rPr lang="en-US" dirty="0" smtClean="0"/>
              <a:t>	How many hours must a pharmacy intern obtain outside of his education to qualify for pharmacist licensure?</a:t>
            </a:r>
          </a:p>
          <a:p>
            <a:pPr>
              <a:buNone/>
            </a:pPr>
            <a:r>
              <a:rPr lang="en-US" dirty="0" smtClean="0"/>
              <a:t>	A. 500</a:t>
            </a:r>
          </a:p>
          <a:p>
            <a:pPr>
              <a:buNone/>
            </a:pPr>
            <a:r>
              <a:rPr lang="en-US" dirty="0" smtClean="0"/>
              <a:t>	B. 1000</a:t>
            </a:r>
          </a:p>
          <a:p>
            <a:pPr>
              <a:buNone/>
            </a:pPr>
            <a:r>
              <a:rPr lang="en-US" dirty="0" smtClean="0"/>
              <a:t>	C. 1250</a:t>
            </a:r>
          </a:p>
          <a:p>
            <a:pPr>
              <a:buNone/>
            </a:pPr>
            <a:r>
              <a:rPr lang="en-US" dirty="0" smtClean="0"/>
              <a:t>	D. 1500</a:t>
            </a:r>
          </a:p>
          <a:p>
            <a:pPr>
              <a:buNone/>
            </a:pPr>
            <a:r>
              <a:rPr lang="en-US" dirty="0" smtClean="0"/>
              <a:t>	E. 2000</a:t>
            </a:r>
            <a:endParaRPr lang="en-US"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5362" name="Chart" r:id="rId7" imgW="4572039" imgH="5143616" progId="MSGraph.Chart.8">
              <p:embed followColorScheme="full"/>
            </p:oleObj>
          </a:graphicData>
        </a:graphic>
      </p:graphicFrame>
      <p:sp>
        <p:nvSpPr>
          <p:cNvPr id="9" name="CorShape1"/>
          <p:cNvSpPr/>
          <p:nvPr>
            <p:custDataLst>
              <p:tags r:id="rId4"/>
            </p:custDataLst>
          </p:nvPr>
        </p:nvSpPr>
        <p:spPr>
          <a:xfrm>
            <a:off x="172720" y="1764453"/>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Chapt</a:t>
            </a:r>
            <a:r>
              <a:rPr lang="en-US" dirty="0" smtClean="0"/>
              <a:t> 5, 7, 9 Question 6</a:t>
            </a:r>
            <a:endParaRPr lang="en-US" dirty="0"/>
          </a:p>
        </p:txBody>
      </p:sp>
      <p:sp>
        <p:nvSpPr>
          <p:cNvPr id="3" name="Content Placeholder 2"/>
          <p:cNvSpPr>
            <a:spLocks noGrp="1"/>
          </p:cNvSpPr>
          <p:nvPr>
            <p:ph idx="1"/>
          </p:nvPr>
        </p:nvSpPr>
        <p:spPr/>
        <p:txBody>
          <a:bodyPr/>
          <a:lstStyle/>
          <a:p>
            <a:pPr>
              <a:buNone/>
            </a:pPr>
            <a:r>
              <a:rPr lang="en-US" dirty="0" smtClean="0"/>
              <a:t>	How many hours must a pharmacy intern obtain outside of his education to qualify for pharmacist licensure?</a:t>
            </a:r>
          </a:p>
          <a:p>
            <a:pPr>
              <a:buNone/>
            </a:pPr>
            <a:r>
              <a:rPr lang="en-US" dirty="0" smtClean="0"/>
              <a:t>	</a:t>
            </a:r>
            <a:r>
              <a:rPr lang="en-US" b="1" dirty="0" smtClean="0"/>
              <a:t>A. 500</a:t>
            </a:r>
          </a:p>
          <a:p>
            <a:pPr>
              <a:buNone/>
            </a:pPr>
            <a:r>
              <a:rPr lang="en-US" dirty="0" smtClean="0"/>
              <a:t>	B. 1000</a:t>
            </a:r>
          </a:p>
          <a:p>
            <a:pPr>
              <a:buNone/>
            </a:pPr>
            <a:r>
              <a:rPr lang="en-US" dirty="0" smtClean="0"/>
              <a:t>	C. 1250</a:t>
            </a:r>
          </a:p>
          <a:p>
            <a:pPr>
              <a:buNone/>
            </a:pPr>
            <a:r>
              <a:rPr lang="en-US" dirty="0" smtClean="0"/>
              <a:t>	D. 1500</a:t>
            </a:r>
          </a:p>
          <a:p>
            <a:pPr>
              <a:buNone/>
            </a:pPr>
            <a:r>
              <a:rPr lang="en-US" dirty="0" smtClean="0"/>
              <a:t>	E. 2000</a:t>
            </a:r>
            <a:endParaRPr lang="en-US"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7</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What is the minimum number of weeks that a pharmacy intern must work to obtain all of the required outside (not credit for a </a:t>
            </a:r>
            <a:r>
              <a:rPr lang="en-US" dirty="0" err="1" smtClean="0"/>
              <a:t>Pharm.D</a:t>
            </a:r>
            <a:r>
              <a:rPr lang="en-US" dirty="0" smtClean="0"/>
              <a:t>) hours?</a:t>
            </a:r>
          </a:p>
          <a:p>
            <a:pPr>
              <a:buNone/>
            </a:pPr>
            <a:r>
              <a:rPr lang="en-US" dirty="0" smtClean="0"/>
              <a:t>	A. 5</a:t>
            </a:r>
          </a:p>
          <a:p>
            <a:pPr>
              <a:buNone/>
            </a:pPr>
            <a:r>
              <a:rPr lang="en-US" dirty="0" smtClean="0"/>
              <a:t>	B. 10</a:t>
            </a:r>
          </a:p>
          <a:p>
            <a:pPr>
              <a:buNone/>
            </a:pPr>
            <a:r>
              <a:rPr lang="en-US" dirty="0" smtClean="0"/>
              <a:t>	C. 20</a:t>
            </a:r>
          </a:p>
          <a:p>
            <a:pPr>
              <a:buNone/>
            </a:pPr>
            <a:r>
              <a:rPr lang="en-US" dirty="0" smtClean="0"/>
              <a:t>	D. 50</a:t>
            </a:r>
          </a:p>
          <a:p>
            <a:pPr>
              <a:buNone/>
            </a:pPr>
            <a:r>
              <a:rPr lang="en-US" dirty="0" smtClean="0"/>
              <a:t>	E. 100</a:t>
            </a:r>
            <a:endParaRPr 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6386"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
        <p:nvSpPr>
          <p:cNvPr id="5" name="CorShape1"/>
          <p:cNvSpPr/>
          <p:nvPr>
            <p:custDataLst>
              <p:tags r:id="rId5"/>
            </p:custDataLst>
          </p:nvPr>
        </p:nvSpPr>
        <p:spPr>
          <a:xfrm>
            <a:off x="172720" y="2252133"/>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7</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What is the minimum number of weeks that a pharmacy intern must work to obtain all of the required outside (not credit for a </a:t>
            </a:r>
            <a:r>
              <a:rPr lang="en-US" dirty="0" err="1" smtClean="0"/>
              <a:t>Pharm.D</a:t>
            </a:r>
            <a:r>
              <a:rPr lang="en-US" dirty="0" smtClean="0"/>
              <a:t>) hours?</a:t>
            </a:r>
          </a:p>
          <a:p>
            <a:pPr>
              <a:buNone/>
            </a:pPr>
            <a:r>
              <a:rPr lang="en-US" dirty="0" smtClean="0"/>
              <a:t>	A. 5</a:t>
            </a:r>
          </a:p>
          <a:p>
            <a:pPr>
              <a:buNone/>
            </a:pPr>
            <a:r>
              <a:rPr lang="en-US" dirty="0" smtClean="0"/>
              <a:t>	</a:t>
            </a:r>
            <a:r>
              <a:rPr lang="en-US" b="1" dirty="0" smtClean="0"/>
              <a:t>B. 10</a:t>
            </a:r>
          </a:p>
          <a:p>
            <a:pPr>
              <a:buNone/>
            </a:pPr>
            <a:r>
              <a:rPr lang="en-US" dirty="0" smtClean="0"/>
              <a:t>	C. 20</a:t>
            </a:r>
          </a:p>
          <a:p>
            <a:pPr>
              <a:buNone/>
            </a:pPr>
            <a:r>
              <a:rPr lang="en-US" dirty="0" smtClean="0"/>
              <a:t>	D. 50</a:t>
            </a:r>
          </a:p>
          <a:p>
            <a:pPr>
              <a:buNone/>
            </a:pPr>
            <a:r>
              <a:rPr lang="en-US" dirty="0" smtClean="0"/>
              <a:t>	E. 100</a:t>
            </a:r>
            <a:endParaRPr lang="en-US" dirty="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8</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Which of the following pharmacists may provide a practical experience for a pharmacy intern (meaning the hours will count toward licensure)?</a:t>
            </a:r>
          </a:p>
          <a:p>
            <a:pPr>
              <a:buNone/>
            </a:pPr>
            <a:r>
              <a:rPr lang="en-US" dirty="0" smtClean="0"/>
              <a:t>	A. Kris the 2009 ULM College of Pharmacy graduate with his </a:t>
            </a:r>
            <a:r>
              <a:rPr lang="en-US" dirty="0" err="1" smtClean="0"/>
              <a:t>Pharm.D</a:t>
            </a:r>
            <a:r>
              <a:rPr lang="en-US" dirty="0" smtClean="0"/>
              <a:t>. (first degree.)</a:t>
            </a:r>
          </a:p>
          <a:p>
            <a:pPr>
              <a:buNone/>
            </a:pPr>
            <a:r>
              <a:rPr lang="en-US" dirty="0" smtClean="0"/>
              <a:t>	B. Wilbur who was placed on probation 5 months ago for a 1 year period</a:t>
            </a:r>
          </a:p>
          <a:p>
            <a:pPr>
              <a:buNone/>
            </a:pPr>
            <a:r>
              <a:rPr lang="en-US" dirty="0" smtClean="0"/>
              <a:t>	C. Jeff who works at a charitable pharmacy</a:t>
            </a:r>
          </a:p>
          <a:p>
            <a:pPr>
              <a:buNone/>
            </a:pPr>
            <a:r>
              <a:rPr lang="en-US" dirty="0" smtClean="0"/>
              <a:t>	D. Shelia who works at a pharmacy that is currently on probation due to a </a:t>
            </a:r>
            <a:r>
              <a:rPr lang="en-US" dirty="0" err="1" smtClean="0"/>
              <a:t>misfill</a:t>
            </a:r>
            <a:r>
              <a:rPr lang="en-US" dirty="0" smtClean="0"/>
              <a:t>.</a:t>
            </a:r>
          </a:p>
          <a:p>
            <a:pPr>
              <a:buNone/>
            </a:pPr>
            <a:r>
              <a:rPr lang="en-US" dirty="0" smtClean="0"/>
              <a:t>	E. Ronda a research pharmacist who only works in a lab</a:t>
            </a:r>
            <a:endParaRPr lang="en-US"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7410" name="Chart" r:id="rId7" imgW="4572039" imgH="5143616" progId="MSGraph.Chart.8">
              <p:embed followColorScheme="full"/>
            </p:oleObj>
          </a:graphicData>
        </a:graphic>
      </p:graphicFrame>
      <p:sp>
        <p:nvSpPr>
          <p:cNvPr id="6" name="CorShape1"/>
          <p:cNvSpPr/>
          <p:nvPr>
            <p:custDataLst>
              <p:tags r:id="rId4"/>
            </p:custDataLst>
          </p:nvPr>
        </p:nvSpPr>
        <p:spPr>
          <a:xfrm>
            <a:off x="172720" y="2837349"/>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8</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Which of the following pharmacists may provide a practical experience for a pharmacy intern (meaning the hours will count toward licensure)?</a:t>
            </a:r>
          </a:p>
          <a:p>
            <a:pPr>
              <a:buNone/>
            </a:pPr>
            <a:r>
              <a:rPr lang="en-US" dirty="0" smtClean="0"/>
              <a:t>	A. Kris the 2009 ULM College of Pharmacy graduate with his </a:t>
            </a:r>
            <a:r>
              <a:rPr lang="en-US" dirty="0" err="1" smtClean="0"/>
              <a:t>Pharm.D</a:t>
            </a:r>
            <a:r>
              <a:rPr lang="en-US" dirty="0" smtClean="0"/>
              <a:t>. (first degree.)</a:t>
            </a:r>
          </a:p>
          <a:p>
            <a:pPr>
              <a:buNone/>
            </a:pPr>
            <a:r>
              <a:rPr lang="en-US" dirty="0" smtClean="0"/>
              <a:t>	B. Wilbur who was placed on probation 5 months ago for a 1 year period</a:t>
            </a:r>
          </a:p>
          <a:p>
            <a:pPr>
              <a:buNone/>
            </a:pPr>
            <a:r>
              <a:rPr lang="en-US" b="1" dirty="0" smtClean="0"/>
              <a:t>	C. Jeff who works at a charitable pharmacy</a:t>
            </a:r>
          </a:p>
          <a:p>
            <a:pPr>
              <a:buNone/>
            </a:pPr>
            <a:r>
              <a:rPr lang="en-US" dirty="0" smtClean="0"/>
              <a:t>	D. Shelia who works at a pharmacy that is currently on probation due to a </a:t>
            </a:r>
            <a:r>
              <a:rPr lang="en-US" dirty="0" err="1" smtClean="0"/>
              <a:t>misfill</a:t>
            </a:r>
            <a:r>
              <a:rPr lang="en-US" dirty="0" smtClean="0"/>
              <a:t>.</a:t>
            </a:r>
          </a:p>
          <a:p>
            <a:pPr>
              <a:buNone/>
            </a:pPr>
            <a:r>
              <a:rPr lang="en-US" dirty="0" smtClean="0"/>
              <a:t>	E. Ronda a research pharmacist who only works in a lab</a:t>
            </a:r>
            <a:endParaRPr 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 Question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Which of the following is the official journal of the Board of Pharmacy?</a:t>
            </a:r>
          </a:p>
          <a:p>
            <a:endParaRPr lang="en-US" dirty="0" smtClean="0"/>
          </a:p>
          <a:p>
            <a:pPr>
              <a:buNone/>
            </a:pPr>
            <a:r>
              <a:rPr lang="en-US" dirty="0" smtClean="0"/>
              <a:t>A. National Association of Boards of Pharmacy Newsletter</a:t>
            </a:r>
          </a:p>
          <a:p>
            <a:pPr>
              <a:buNone/>
            </a:pPr>
            <a:r>
              <a:rPr lang="en-US" dirty="0" smtClean="0"/>
              <a:t>B. Louisiana Board of Pharmacy Newsletter</a:t>
            </a:r>
          </a:p>
          <a:p>
            <a:pPr>
              <a:buNone/>
            </a:pPr>
            <a:r>
              <a:rPr lang="en-US" dirty="0" smtClean="0"/>
              <a:t>C. The Board of Pharmacy website</a:t>
            </a:r>
          </a:p>
          <a:p>
            <a:pPr>
              <a:buNone/>
            </a:pPr>
            <a:r>
              <a:rPr lang="en-US" dirty="0" smtClean="0"/>
              <a:t>D. Any notification sent from the board of pharmacy counts as the official journal</a:t>
            </a:r>
          </a:p>
          <a:p>
            <a:pPr>
              <a:buNone/>
            </a:pPr>
            <a:r>
              <a:rPr lang="en-US" dirty="0" smtClean="0"/>
              <a:t>E. The board rules are the official journal of the Board of Pharmacy.</a:t>
            </a:r>
            <a:endParaRPr lang="en-US"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9</a:t>
            </a:r>
            <a:endParaRPr lang="en-US" dirty="0"/>
          </a:p>
        </p:txBody>
      </p:sp>
      <p:sp>
        <p:nvSpPr>
          <p:cNvPr id="3" name="Content Placeholder 2"/>
          <p:cNvSpPr>
            <a:spLocks noGrp="1"/>
          </p:cNvSpPr>
          <p:nvPr>
            <p:ph idx="1"/>
          </p:nvPr>
        </p:nvSpPr>
        <p:spPr/>
        <p:txBody>
          <a:bodyPr/>
          <a:lstStyle/>
          <a:p>
            <a:pPr>
              <a:buNone/>
            </a:pPr>
            <a:r>
              <a:rPr lang="en-US" dirty="0" smtClean="0"/>
              <a:t>	Credited intern hours expire </a:t>
            </a:r>
          </a:p>
          <a:p>
            <a:pPr>
              <a:buNone/>
            </a:pPr>
            <a:r>
              <a:rPr lang="en-US" dirty="0" smtClean="0"/>
              <a:t>	A. at graduation</a:t>
            </a:r>
          </a:p>
          <a:p>
            <a:pPr>
              <a:buNone/>
            </a:pPr>
            <a:r>
              <a:rPr lang="en-US" dirty="0" smtClean="0"/>
              <a:t>	B. prior to graduation</a:t>
            </a:r>
          </a:p>
          <a:p>
            <a:pPr>
              <a:buNone/>
            </a:pPr>
            <a:r>
              <a:rPr lang="en-US" dirty="0" smtClean="0"/>
              <a:t>	C. 1 month after graduation</a:t>
            </a:r>
          </a:p>
          <a:p>
            <a:pPr>
              <a:buNone/>
            </a:pPr>
            <a:r>
              <a:rPr lang="en-US" dirty="0" smtClean="0"/>
              <a:t>	D. 6 months after graduation</a:t>
            </a:r>
          </a:p>
          <a:p>
            <a:pPr>
              <a:buNone/>
            </a:pPr>
            <a:r>
              <a:rPr lang="en-US" dirty="0" smtClean="0"/>
              <a:t>	E. No later than one year after graduation</a:t>
            </a:r>
            <a:endParaRPr lang="en-US"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8434" name="Chart" r:id="rId7" imgW="4572039" imgH="5143616" progId="MSGraph.Chart.8">
              <p:embed followColorScheme="full"/>
            </p:oleObj>
          </a:graphicData>
        </a:graphic>
      </p:graphicFrame>
      <p:sp>
        <p:nvSpPr>
          <p:cNvPr id="6" name="CorShape1"/>
          <p:cNvSpPr/>
          <p:nvPr>
            <p:custDataLst>
              <p:tags r:id="rId4"/>
            </p:custDataLst>
          </p:nvPr>
        </p:nvSpPr>
        <p:spPr>
          <a:xfrm>
            <a:off x="172720" y="4007781"/>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9</a:t>
            </a:r>
            <a:endParaRPr lang="en-US" dirty="0"/>
          </a:p>
        </p:txBody>
      </p:sp>
      <p:sp>
        <p:nvSpPr>
          <p:cNvPr id="3" name="Content Placeholder 2"/>
          <p:cNvSpPr>
            <a:spLocks noGrp="1"/>
          </p:cNvSpPr>
          <p:nvPr>
            <p:ph idx="1"/>
          </p:nvPr>
        </p:nvSpPr>
        <p:spPr/>
        <p:txBody>
          <a:bodyPr/>
          <a:lstStyle/>
          <a:p>
            <a:pPr>
              <a:buNone/>
            </a:pPr>
            <a:r>
              <a:rPr lang="en-US" dirty="0" smtClean="0"/>
              <a:t>	Credited intern hours expire </a:t>
            </a:r>
          </a:p>
          <a:p>
            <a:pPr>
              <a:buNone/>
            </a:pPr>
            <a:r>
              <a:rPr lang="en-US" dirty="0" smtClean="0"/>
              <a:t>	A. at graduation</a:t>
            </a:r>
          </a:p>
          <a:p>
            <a:pPr>
              <a:buNone/>
            </a:pPr>
            <a:r>
              <a:rPr lang="en-US" dirty="0" smtClean="0"/>
              <a:t>	B. prior to graduation</a:t>
            </a:r>
          </a:p>
          <a:p>
            <a:pPr>
              <a:buNone/>
            </a:pPr>
            <a:r>
              <a:rPr lang="en-US" dirty="0" smtClean="0"/>
              <a:t>	C. 1 month after graduation</a:t>
            </a:r>
          </a:p>
          <a:p>
            <a:pPr>
              <a:buNone/>
            </a:pPr>
            <a:r>
              <a:rPr lang="en-US" dirty="0" smtClean="0"/>
              <a:t>	D. 6 months after graduation</a:t>
            </a:r>
          </a:p>
          <a:p>
            <a:pPr>
              <a:buNone/>
            </a:pPr>
            <a:r>
              <a:rPr lang="en-US" dirty="0" smtClean="0"/>
              <a:t>	</a:t>
            </a:r>
            <a:r>
              <a:rPr lang="en-US" b="1" dirty="0" smtClean="0"/>
              <a:t>E. No later than one year after graduation</a:t>
            </a:r>
            <a:endParaRPr lang="en-US" b="1"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 9 Question 10</a:t>
            </a:r>
            <a:endParaRPr lang="en-US" dirty="0"/>
          </a:p>
        </p:txBody>
      </p:sp>
      <p:sp>
        <p:nvSpPr>
          <p:cNvPr id="3" name="Content Placeholder 2"/>
          <p:cNvSpPr>
            <a:spLocks noGrp="1"/>
          </p:cNvSpPr>
          <p:nvPr>
            <p:ph idx="1"/>
          </p:nvPr>
        </p:nvSpPr>
        <p:spPr/>
        <p:txBody>
          <a:bodyPr/>
          <a:lstStyle/>
          <a:p>
            <a:pPr>
              <a:buNone/>
            </a:pPr>
            <a:r>
              <a:rPr lang="en-US" dirty="0" smtClean="0"/>
              <a:t>	A student who graduates from an ACPE accredited school receives  </a:t>
            </a:r>
            <a:r>
              <a:rPr lang="en-US" u="sng" dirty="0" smtClean="0"/>
              <a:t>           </a:t>
            </a:r>
            <a:r>
              <a:rPr lang="en-US" dirty="0" smtClean="0"/>
              <a:t>  intern hours for his degree.</a:t>
            </a:r>
          </a:p>
          <a:p>
            <a:pPr>
              <a:buNone/>
            </a:pPr>
            <a:r>
              <a:rPr lang="en-US" dirty="0" smtClean="0"/>
              <a:t>	A. 100</a:t>
            </a:r>
          </a:p>
          <a:p>
            <a:pPr>
              <a:buNone/>
            </a:pPr>
            <a:r>
              <a:rPr lang="en-US" dirty="0" smtClean="0"/>
              <a:t>	B. 250</a:t>
            </a:r>
          </a:p>
          <a:p>
            <a:pPr>
              <a:buNone/>
            </a:pPr>
            <a:r>
              <a:rPr lang="en-US" dirty="0" smtClean="0"/>
              <a:t>	C. 500</a:t>
            </a:r>
          </a:p>
          <a:p>
            <a:pPr>
              <a:buNone/>
            </a:pPr>
            <a:r>
              <a:rPr lang="en-US" dirty="0" smtClean="0"/>
              <a:t>	D. 1000</a:t>
            </a:r>
          </a:p>
          <a:p>
            <a:pPr>
              <a:buNone/>
            </a:pPr>
            <a:r>
              <a:rPr lang="en-US" dirty="0"/>
              <a:t>	</a:t>
            </a:r>
            <a:r>
              <a:rPr lang="en-US" dirty="0" smtClean="0"/>
              <a:t>E. 1500</a:t>
            </a:r>
            <a:endParaRPr lang="en-US"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19458" name="Chart" r:id="rId7" imgW="4572039" imgH="5143616" progId="MSGraph.Chart.8">
              <p:embed followColorScheme="full"/>
            </p:oleObj>
          </a:graphicData>
        </a:graphic>
      </p:graphicFrame>
      <p:sp>
        <p:nvSpPr>
          <p:cNvPr id="6" name="CorShape1"/>
          <p:cNvSpPr/>
          <p:nvPr>
            <p:custDataLst>
              <p:tags r:id="rId4"/>
            </p:custDataLst>
          </p:nvPr>
        </p:nvSpPr>
        <p:spPr>
          <a:xfrm>
            <a:off x="172720" y="3422565"/>
            <a:ext cx="355599" cy="355600"/>
          </a:xfrm>
          <a:prstGeom prst="rightArrow">
            <a:avLst>
              <a:gd name="adj1" fmla="val 49190"/>
              <a:gd name="adj2" fmla="val 28010"/>
            </a:avLst>
          </a:prstGeom>
          <a:gradFill flip="none" rotWithShape="1">
            <a:gsLst>
              <a:gs pos="0">
                <a:srgbClr val="008000"/>
              </a:gs>
              <a:gs pos="100000">
                <a:srgbClr val="FFFFFF"/>
              </a:gs>
            </a:gsLst>
            <a:lin ang="10800000" scaled="1"/>
            <a:tileRect/>
          </a:gra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100</a:t>
            </a:r>
          </a:p>
          <a:p>
            <a:pPr marL="514350" indent="-514350">
              <a:buFont typeface="Arial" pitchFamily="34" charset="0"/>
              <a:buAutoNum type="arabicPeriod"/>
            </a:pPr>
            <a:r>
              <a:rPr lang="en-US" dirty="0" smtClean="0"/>
              <a:t>250</a:t>
            </a:r>
          </a:p>
          <a:p>
            <a:pPr marL="514350" indent="-514350">
              <a:buFont typeface="Arial" pitchFamily="34" charset="0"/>
              <a:buAutoNum type="arabicPeriod"/>
            </a:pPr>
            <a:r>
              <a:rPr lang="en-US" dirty="0" smtClean="0"/>
              <a:t>500</a:t>
            </a:r>
          </a:p>
          <a:p>
            <a:pPr marL="514350" indent="-514350">
              <a:buFont typeface="Arial" pitchFamily="34" charset="0"/>
              <a:buAutoNum type="arabicPeriod"/>
            </a:pPr>
            <a:r>
              <a:rPr lang="en-US" dirty="0" smtClean="0"/>
              <a:t>1000</a:t>
            </a:r>
          </a:p>
          <a:p>
            <a:pPr marL="514350" indent="-514350">
              <a:buFont typeface="Arial" pitchFamily="34" charset="0"/>
              <a:buAutoNum type="arabicPeriod"/>
            </a:pPr>
            <a:r>
              <a:rPr lang="en-US" dirty="0" smtClean="0"/>
              <a:t>1500</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 9 Question 10</a:t>
            </a:r>
            <a:endParaRPr lang="en-US" dirty="0"/>
          </a:p>
        </p:txBody>
      </p:sp>
      <p:sp>
        <p:nvSpPr>
          <p:cNvPr id="3" name="Content Placeholder 2"/>
          <p:cNvSpPr>
            <a:spLocks noGrp="1"/>
          </p:cNvSpPr>
          <p:nvPr>
            <p:ph idx="1"/>
          </p:nvPr>
        </p:nvSpPr>
        <p:spPr/>
        <p:txBody>
          <a:bodyPr/>
          <a:lstStyle/>
          <a:p>
            <a:pPr>
              <a:buNone/>
            </a:pPr>
            <a:r>
              <a:rPr lang="en-US" dirty="0" smtClean="0"/>
              <a:t>	A student who graduates from an ACPE accredited school receives  </a:t>
            </a:r>
            <a:r>
              <a:rPr lang="en-US" u="sng" dirty="0" smtClean="0"/>
              <a:t>           </a:t>
            </a:r>
            <a:r>
              <a:rPr lang="en-US" dirty="0" smtClean="0"/>
              <a:t>  intern hours for his degree.</a:t>
            </a:r>
          </a:p>
          <a:p>
            <a:pPr>
              <a:buNone/>
            </a:pPr>
            <a:r>
              <a:rPr lang="en-US" dirty="0" smtClean="0"/>
              <a:t>	A. 100</a:t>
            </a:r>
          </a:p>
          <a:p>
            <a:pPr>
              <a:buNone/>
            </a:pPr>
            <a:r>
              <a:rPr lang="en-US" dirty="0" smtClean="0"/>
              <a:t>	B. 250</a:t>
            </a:r>
          </a:p>
          <a:p>
            <a:pPr>
              <a:buNone/>
            </a:pPr>
            <a:r>
              <a:rPr lang="en-US" dirty="0" smtClean="0"/>
              <a:t>	C. 500</a:t>
            </a:r>
          </a:p>
          <a:p>
            <a:pPr>
              <a:buNone/>
            </a:pPr>
            <a:r>
              <a:rPr lang="en-US" dirty="0" smtClean="0"/>
              <a:t>	</a:t>
            </a:r>
            <a:r>
              <a:rPr lang="en-US" b="1" dirty="0" smtClean="0"/>
              <a:t>D. 1000</a:t>
            </a:r>
          </a:p>
          <a:p>
            <a:pPr>
              <a:buNone/>
            </a:pPr>
            <a:r>
              <a:rPr lang="en-US" dirty="0"/>
              <a:t>	</a:t>
            </a:r>
            <a:r>
              <a:rPr lang="en-US" dirty="0" smtClean="0"/>
              <a:t>E. 1500</a:t>
            </a:r>
            <a:endParaRPr lang="en-US" dirty="0"/>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11</a:t>
            </a:r>
            <a:endParaRPr lang="en-US" dirty="0"/>
          </a:p>
        </p:txBody>
      </p:sp>
      <p:sp>
        <p:nvSpPr>
          <p:cNvPr id="3" name="Content Placeholder 2"/>
          <p:cNvSpPr>
            <a:spLocks noGrp="1"/>
          </p:cNvSpPr>
          <p:nvPr>
            <p:ph idx="1"/>
          </p:nvPr>
        </p:nvSpPr>
        <p:spPr/>
        <p:txBody>
          <a:bodyPr/>
          <a:lstStyle/>
          <a:p>
            <a:pPr>
              <a:buNone/>
            </a:pPr>
            <a:r>
              <a:rPr lang="en-US" dirty="0" smtClean="0"/>
              <a:t>	Which of the following are true statements regarding the qualifications for someone to be a pharmacy technician candidate?     </a:t>
            </a:r>
          </a:p>
          <a:p>
            <a:pPr>
              <a:buNone/>
            </a:pPr>
            <a:r>
              <a:rPr lang="en-US" dirty="0" smtClean="0"/>
              <a:t>	</a:t>
            </a:r>
            <a:r>
              <a:rPr lang="en-US" dirty="0" err="1" smtClean="0"/>
              <a:t>i</a:t>
            </a:r>
            <a:r>
              <a:rPr lang="en-US" dirty="0" smtClean="0"/>
              <a:t>   They must be at least 18 years old     </a:t>
            </a:r>
          </a:p>
          <a:p>
            <a:pPr>
              <a:buNone/>
            </a:pPr>
            <a:r>
              <a:rPr lang="en-US" dirty="0" smtClean="0"/>
              <a:t>	ii  They must be of good moral character     </a:t>
            </a:r>
          </a:p>
          <a:p>
            <a:pPr>
              <a:buNone/>
            </a:pPr>
            <a:r>
              <a:rPr lang="en-US" dirty="0"/>
              <a:t>	</a:t>
            </a:r>
            <a:r>
              <a:rPr lang="en-US" dirty="0" smtClean="0"/>
              <a:t>iii. They must have a high school diploma</a:t>
            </a:r>
            <a:endParaRPr lang="en-US" dirty="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0482"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2837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	</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t>
            </a:r>
            <a:r>
              <a:rPr lang="en-US" dirty="0" err="1" smtClean="0"/>
              <a:t>andn</a:t>
            </a:r>
            <a:r>
              <a:rPr lang="en-US" dirty="0" smtClean="0"/>
              <a:t>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11</a:t>
            </a:r>
            <a:endParaRPr lang="en-US" dirty="0"/>
          </a:p>
        </p:txBody>
      </p:sp>
      <p:sp>
        <p:nvSpPr>
          <p:cNvPr id="3" name="Content Placeholder 2"/>
          <p:cNvSpPr>
            <a:spLocks noGrp="1"/>
          </p:cNvSpPr>
          <p:nvPr>
            <p:ph idx="1"/>
          </p:nvPr>
        </p:nvSpPr>
        <p:spPr/>
        <p:txBody>
          <a:bodyPr/>
          <a:lstStyle/>
          <a:p>
            <a:pPr>
              <a:buNone/>
            </a:pPr>
            <a:r>
              <a:rPr lang="en-US" dirty="0" smtClean="0"/>
              <a:t>	Which of the following are true statements regarding the qualifications for someone to be a pharmacy technician candidate?     </a:t>
            </a:r>
          </a:p>
          <a:p>
            <a:pPr>
              <a:buNone/>
            </a:pPr>
            <a:r>
              <a:rPr lang="en-US" b="1" dirty="0" smtClean="0"/>
              <a:t>	</a:t>
            </a:r>
            <a:r>
              <a:rPr lang="en-US" b="1" dirty="0" err="1" smtClean="0"/>
              <a:t>i</a:t>
            </a:r>
            <a:r>
              <a:rPr lang="en-US" b="1" dirty="0" smtClean="0"/>
              <a:t>   They must be at least 18 years old     </a:t>
            </a:r>
          </a:p>
          <a:p>
            <a:pPr>
              <a:buNone/>
            </a:pPr>
            <a:r>
              <a:rPr lang="en-US" b="1" dirty="0" smtClean="0"/>
              <a:t>	ii  They must be of good moral character     </a:t>
            </a:r>
          </a:p>
          <a:p>
            <a:pPr>
              <a:buNone/>
            </a:pPr>
            <a:r>
              <a:rPr lang="en-US" dirty="0"/>
              <a:t>	</a:t>
            </a:r>
            <a:r>
              <a:rPr lang="en-US" dirty="0" smtClean="0"/>
              <a:t>iii. They must have a high school diploma</a:t>
            </a:r>
            <a:endParaRPr lang="en-US" dirty="0"/>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12</a:t>
            </a:r>
            <a:endParaRPr lang="en-US" dirty="0"/>
          </a:p>
        </p:txBody>
      </p:sp>
      <p:sp>
        <p:nvSpPr>
          <p:cNvPr id="3" name="Content Placeholder 2"/>
          <p:cNvSpPr>
            <a:spLocks noGrp="1"/>
          </p:cNvSpPr>
          <p:nvPr>
            <p:ph idx="1"/>
          </p:nvPr>
        </p:nvSpPr>
        <p:spPr/>
        <p:txBody>
          <a:bodyPr/>
          <a:lstStyle/>
          <a:p>
            <a:pPr>
              <a:buNone/>
            </a:pPr>
            <a:r>
              <a:rPr lang="en-US" dirty="0" smtClean="0"/>
              <a:t>	A pharmacy technician candidate license is valid for </a:t>
            </a:r>
          </a:p>
          <a:p>
            <a:pPr>
              <a:buNone/>
            </a:pPr>
            <a:r>
              <a:rPr lang="en-US" dirty="0" smtClean="0"/>
              <a:t>	A. 6 months</a:t>
            </a:r>
          </a:p>
          <a:p>
            <a:pPr>
              <a:buNone/>
            </a:pPr>
            <a:r>
              <a:rPr lang="en-US" dirty="0" smtClean="0"/>
              <a:t>	B. 12 months </a:t>
            </a:r>
          </a:p>
          <a:p>
            <a:pPr>
              <a:buNone/>
            </a:pPr>
            <a:r>
              <a:rPr lang="en-US" dirty="0" smtClean="0"/>
              <a:t>	C. 18 months </a:t>
            </a:r>
          </a:p>
          <a:p>
            <a:pPr>
              <a:buNone/>
            </a:pPr>
            <a:r>
              <a:rPr lang="en-US" dirty="0" smtClean="0"/>
              <a:t>	D. 24 months</a:t>
            </a:r>
          </a:p>
          <a:p>
            <a:pPr>
              <a:buNone/>
            </a:pPr>
            <a:r>
              <a:rPr lang="en-US" dirty="0" smtClean="0"/>
              <a:t>	E. 30 months</a:t>
            </a:r>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074"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1506" name="Chart" r:id="rId7" imgW="4572039" imgH="5143616" progId="MSGraph.Chart.8">
              <p:embed followColorScheme="full"/>
            </p:oleObj>
          </a:graphicData>
        </a:graphic>
      </p:graphicFrame>
      <p:sp>
        <p:nvSpPr>
          <p:cNvPr id="6" name="CorShape1"/>
          <p:cNvSpPr/>
          <p:nvPr>
            <p:custDataLst>
              <p:tags r:id="rId4"/>
            </p:custDataLst>
          </p:nvPr>
        </p:nvSpPr>
        <p:spPr>
          <a:xfrm>
            <a:off x="1037589" y="2718816"/>
            <a:ext cx="334963" cy="585216"/>
          </a:xfrm>
          <a:prstGeom prst="roundRect">
            <a:avLst/>
          </a:prstGeom>
          <a:noFill/>
          <a:ln w="254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10000" fill="hold" grpId="1" nodeType="after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P spid="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12</a:t>
            </a:r>
            <a:endParaRPr lang="en-US" dirty="0"/>
          </a:p>
        </p:txBody>
      </p:sp>
      <p:sp>
        <p:nvSpPr>
          <p:cNvPr id="3" name="Content Placeholder 2"/>
          <p:cNvSpPr>
            <a:spLocks noGrp="1"/>
          </p:cNvSpPr>
          <p:nvPr>
            <p:ph idx="1"/>
          </p:nvPr>
        </p:nvSpPr>
        <p:spPr/>
        <p:txBody>
          <a:bodyPr/>
          <a:lstStyle/>
          <a:p>
            <a:pPr>
              <a:buNone/>
            </a:pPr>
            <a:r>
              <a:rPr lang="en-US" dirty="0" smtClean="0"/>
              <a:t>	A pharmacy technician candidate license is valid for </a:t>
            </a:r>
          </a:p>
          <a:p>
            <a:pPr>
              <a:buNone/>
            </a:pPr>
            <a:r>
              <a:rPr lang="en-US" dirty="0" smtClean="0"/>
              <a:t>	A. 6 months</a:t>
            </a:r>
          </a:p>
          <a:p>
            <a:pPr>
              <a:buNone/>
            </a:pPr>
            <a:r>
              <a:rPr lang="en-US" dirty="0" smtClean="0"/>
              <a:t>	B. 12 months </a:t>
            </a:r>
          </a:p>
          <a:p>
            <a:pPr>
              <a:buNone/>
            </a:pPr>
            <a:r>
              <a:rPr lang="en-US" dirty="0" smtClean="0"/>
              <a:t>	</a:t>
            </a:r>
            <a:r>
              <a:rPr lang="en-US" b="1" dirty="0" smtClean="0"/>
              <a:t>C. 18 months </a:t>
            </a:r>
          </a:p>
          <a:p>
            <a:pPr>
              <a:buNone/>
            </a:pPr>
            <a:r>
              <a:rPr lang="en-US" dirty="0" smtClean="0"/>
              <a:t>	D. 24 months</a:t>
            </a:r>
          </a:p>
          <a:p>
            <a:pPr>
              <a:buNone/>
            </a:pPr>
            <a:r>
              <a:rPr lang="en-US" dirty="0" smtClean="0"/>
              <a:t>	E. 30 months</a:t>
            </a:r>
            <a:endParaRPr lang="en-US"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13</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Which of the following is true regarding the practical experience for a pharmacy technician candidate?</a:t>
            </a:r>
          </a:p>
          <a:p>
            <a:pPr>
              <a:buNone/>
            </a:pPr>
            <a:r>
              <a:rPr lang="en-US" dirty="0" smtClean="0"/>
              <a:t>	A. The candidate may claim prior work experience (not more than 3 months worth) on their application for candidate status</a:t>
            </a:r>
          </a:p>
          <a:p>
            <a:pPr>
              <a:buNone/>
            </a:pPr>
            <a:r>
              <a:rPr lang="en-US" dirty="0" smtClean="0"/>
              <a:t>	B. The candidate must carry a registration card, but is not required to display their license</a:t>
            </a:r>
          </a:p>
          <a:p>
            <a:pPr>
              <a:buNone/>
            </a:pPr>
            <a:r>
              <a:rPr lang="en-US" dirty="0" smtClean="0"/>
              <a:t>	C. A technician candidate may work for any licensed pharmacist or pharmacy in the State of Louisiana</a:t>
            </a:r>
          </a:p>
          <a:p>
            <a:pPr>
              <a:buNone/>
            </a:pPr>
            <a:r>
              <a:rPr lang="en-US" dirty="0" smtClean="0"/>
              <a:t>	D. The candidate's practical experience hours expire 18 months after registration</a:t>
            </a:r>
          </a:p>
          <a:p>
            <a:pPr>
              <a:buNone/>
            </a:pPr>
            <a:r>
              <a:rPr lang="en-US" dirty="0" smtClean="0"/>
              <a:t>	E. The candidate is required to obtain 600 hours of experience</a:t>
            </a:r>
            <a:endParaRPr lang="en-US" dirty="0"/>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2530" name="Chart" r:id="rId7" imgW="4572039" imgH="5143616" progId="MSGraph.Chart.8">
              <p:embed followColorScheme="full"/>
            </p:oleObj>
          </a:graphicData>
        </a:graphic>
      </p:graphicFrame>
      <p:sp>
        <p:nvSpPr>
          <p:cNvPr id="6" name="CorShape1"/>
          <p:cNvSpPr/>
          <p:nvPr>
            <p:custDataLst>
              <p:tags r:id="rId4"/>
            </p:custDataLst>
          </p:nvPr>
        </p:nvSpPr>
        <p:spPr>
          <a:xfrm>
            <a:off x="1037589" y="3889247"/>
            <a:ext cx="223838" cy="585217"/>
          </a:xfrm>
          <a:prstGeom prst="roundRect">
            <a:avLst/>
          </a:prstGeom>
          <a:noFill/>
          <a:ln w="25400">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13</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Which of the following is true regarding the practical experience for a pharmacy technician candidate?</a:t>
            </a:r>
          </a:p>
          <a:p>
            <a:pPr>
              <a:buNone/>
            </a:pPr>
            <a:r>
              <a:rPr lang="en-US" dirty="0" smtClean="0"/>
              <a:t>	A. The candidate may claim prior work experience (not more than 3 months worth) on their application for candidate status</a:t>
            </a:r>
          </a:p>
          <a:p>
            <a:pPr>
              <a:buNone/>
            </a:pPr>
            <a:r>
              <a:rPr lang="en-US" dirty="0" smtClean="0"/>
              <a:t>	B. The candidate must carry a registration card, but is not required to display their license</a:t>
            </a:r>
          </a:p>
          <a:p>
            <a:pPr>
              <a:buNone/>
            </a:pPr>
            <a:r>
              <a:rPr lang="en-US" dirty="0" smtClean="0"/>
              <a:t>	C. A technician candidate may work for any licensed pharmacist or pharmacy in the State of Louisiana</a:t>
            </a:r>
          </a:p>
          <a:p>
            <a:pPr>
              <a:buNone/>
            </a:pPr>
            <a:r>
              <a:rPr lang="en-US" dirty="0" smtClean="0"/>
              <a:t>	D. The candidate's practical experience hours expire 18 months after registration</a:t>
            </a:r>
          </a:p>
          <a:p>
            <a:pPr>
              <a:buNone/>
            </a:pPr>
            <a:r>
              <a:rPr lang="en-US" dirty="0" smtClean="0"/>
              <a:t>	</a:t>
            </a:r>
            <a:r>
              <a:rPr lang="en-US" b="1" dirty="0" smtClean="0"/>
              <a:t>E. The candidate is required to obtain 600 hours of experience</a:t>
            </a:r>
            <a:endParaRPr lang="en-US" b="1" dirty="0"/>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14</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Which of the following combinations is allowable under state law for ONE pharmacist on duty to supervise?</a:t>
            </a:r>
          </a:p>
          <a:p>
            <a:pPr>
              <a:buNone/>
            </a:pPr>
            <a:r>
              <a:rPr lang="en-US" dirty="0" smtClean="0"/>
              <a:t>	A. 1 technician candidate, 3 technicians, 1 clerk</a:t>
            </a:r>
          </a:p>
          <a:p>
            <a:pPr>
              <a:buNone/>
            </a:pPr>
            <a:r>
              <a:rPr lang="en-US" dirty="0" smtClean="0"/>
              <a:t>	B. 2 technician candidates, 1 technician, 1 intern</a:t>
            </a:r>
          </a:p>
          <a:p>
            <a:pPr>
              <a:buNone/>
            </a:pPr>
            <a:r>
              <a:rPr lang="en-US" dirty="0" smtClean="0"/>
              <a:t>	C. 4 pharmacy technicians</a:t>
            </a:r>
          </a:p>
          <a:p>
            <a:pPr>
              <a:buNone/>
            </a:pPr>
            <a:r>
              <a:rPr lang="en-US" dirty="0" smtClean="0"/>
              <a:t>	D. 2 technician candidates, 1 intern, 2 clerks</a:t>
            </a:r>
          </a:p>
          <a:p>
            <a:pPr>
              <a:buNone/>
            </a:pPr>
            <a:r>
              <a:rPr lang="en-US" dirty="0" smtClean="0"/>
              <a:t>	E. 1 technician candidate, 2 pharmacy technicians, 1 pharmacy intern, 2 clerks</a:t>
            </a:r>
            <a:endParaRPr lang="en-US" dirty="0"/>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3554"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40077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14</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Which of the following combinations is allowable under state law for ONE pharmacist on duty to supervise?</a:t>
            </a:r>
          </a:p>
          <a:p>
            <a:pPr>
              <a:buNone/>
            </a:pPr>
            <a:r>
              <a:rPr lang="en-US" dirty="0" smtClean="0"/>
              <a:t>	A. 1 technician candidate, 3 technicians, 1 clerk</a:t>
            </a:r>
          </a:p>
          <a:p>
            <a:pPr>
              <a:buNone/>
            </a:pPr>
            <a:r>
              <a:rPr lang="en-US" dirty="0" smtClean="0"/>
              <a:t>	B. 2 technician candidates, 1 technician, 1 intern</a:t>
            </a:r>
          </a:p>
          <a:p>
            <a:pPr>
              <a:buNone/>
            </a:pPr>
            <a:r>
              <a:rPr lang="en-US" dirty="0" smtClean="0"/>
              <a:t>	C. 4 pharmacy technicians</a:t>
            </a:r>
          </a:p>
          <a:p>
            <a:pPr>
              <a:buNone/>
            </a:pPr>
            <a:r>
              <a:rPr lang="en-US" dirty="0" smtClean="0"/>
              <a:t>	D. 2 technician candidates, 1 intern, 2 clerks</a:t>
            </a:r>
          </a:p>
          <a:p>
            <a:pPr>
              <a:buNone/>
            </a:pPr>
            <a:r>
              <a:rPr lang="en-US" dirty="0" smtClean="0"/>
              <a:t>	</a:t>
            </a:r>
            <a:r>
              <a:rPr lang="en-US" b="1" dirty="0" smtClean="0"/>
              <a:t>E. 1 technician candidate, 2 pharmacy technicians, 1 pharmacy intern, 2 clerks</a:t>
            </a:r>
            <a:endParaRPr lang="en-US" b="1" dirty="0"/>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579, Question 15</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Which of the following actions may a pharmacy technician legally do that a pharmacy technician can not?</a:t>
            </a:r>
          </a:p>
          <a:p>
            <a:pPr>
              <a:buNone/>
            </a:pPr>
            <a:r>
              <a:rPr lang="en-US" dirty="0" smtClean="0"/>
              <a:t>	A. Complete Continuing Education</a:t>
            </a:r>
          </a:p>
          <a:p>
            <a:pPr>
              <a:buNone/>
            </a:pPr>
            <a:r>
              <a:rPr lang="en-US" dirty="0" smtClean="0"/>
              <a:t>	B. interpret prescription orders</a:t>
            </a:r>
          </a:p>
          <a:p>
            <a:pPr>
              <a:buNone/>
            </a:pPr>
            <a:r>
              <a:rPr lang="en-US" dirty="0" smtClean="0"/>
              <a:t>	C. Compound high risk sterile preparations</a:t>
            </a:r>
          </a:p>
          <a:p>
            <a:pPr>
              <a:buNone/>
            </a:pPr>
            <a:r>
              <a:rPr lang="en-US" dirty="0" smtClean="0"/>
              <a:t>	D. Release a verbal prescription order for processing after it was reduced to written form</a:t>
            </a:r>
          </a:p>
          <a:p>
            <a:pPr>
              <a:buNone/>
            </a:pPr>
            <a:r>
              <a:rPr lang="en-US" dirty="0" smtClean="0"/>
              <a:t>	E. Make the offer to counsel a patient (the counseling would be completed by the pharmacist.)</a:t>
            </a:r>
            <a:endParaRPr lang="en-US" dirty="0"/>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4578" name="Chart" r:id="rId7" imgW="4572039" imgH="5143616" progId="MSGraph.Chart.8">
              <p:embed followColorScheme="full"/>
            </p:oleObj>
          </a:graphicData>
        </a:graphic>
      </p:graphicFrame>
      <p:sp>
        <p:nvSpPr>
          <p:cNvPr id="7" name="CorShape1"/>
          <p:cNvSpPr/>
          <p:nvPr>
            <p:custDataLst>
              <p:tags r:id="rId4"/>
            </p:custDataLst>
          </p:nvPr>
        </p:nvSpPr>
        <p:spPr>
          <a:xfrm rot="10800000">
            <a:off x="172720" y="3422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 Question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Which of the following is the official journal of the Board of Pharmacy?</a:t>
            </a:r>
          </a:p>
          <a:p>
            <a:endParaRPr lang="en-US" dirty="0" smtClean="0"/>
          </a:p>
          <a:p>
            <a:pPr>
              <a:buNone/>
            </a:pPr>
            <a:r>
              <a:rPr lang="en-US" dirty="0" smtClean="0"/>
              <a:t>A. National Association of Boards of Pharmacy Newsletter</a:t>
            </a:r>
          </a:p>
          <a:p>
            <a:pPr>
              <a:buNone/>
            </a:pPr>
            <a:r>
              <a:rPr lang="en-US" b="1" dirty="0" smtClean="0"/>
              <a:t>B. Louisiana Board of Pharmacy Newsletter</a:t>
            </a:r>
          </a:p>
          <a:p>
            <a:pPr>
              <a:buNone/>
            </a:pPr>
            <a:r>
              <a:rPr lang="en-US" dirty="0" smtClean="0"/>
              <a:t>C. The Board of Pharmacy website</a:t>
            </a:r>
          </a:p>
          <a:p>
            <a:pPr>
              <a:buNone/>
            </a:pPr>
            <a:r>
              <a:rPr lang="en-US" dirty="0" smtClean="0"/>
              <a:t>D. Any notification sent from the board of pharmacy counts as the official journal</a:t>
            </a:r>
          </a:p>
          <a:p>
            <a:pPr>
              <a:buNone/>
            </a:pPr>
            <a:r>
              <a:rPr lang="en-US" dirty="0" smtClean="0"/>
              <a:t>E. The board rules are the official journal of the Board of Pharmacy.</a:t>
            </a:r>
            <a:endParaRPr lang="en-US" dirty="0"/>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579, Question 15</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Which of the following actions may a pharmacy technician legally do that a pharmacy technician can not?</a:t>
            </a:r>
          </a:p>
          <a:p>
            <a:pPr>
              <a:buNone/>
            </a:pPr>
            <a:r>
              <a:rPr lang="en-US" dirty="0" smtClean="0"/>
              <a:t>	A. Complete Continuing Education</a:t>
            </a:r>
          </a:p>
          <a:p>
            <a:pPr>
              <a:buNone/>
            </a:pPr>
            <a:r>
              <a:rPr lang="en-US" dirty="0" smtClean="0"/>
              <a:t>	B. interpret prescription orders</a:t>
            </a:r>
          </a:p>
          <a:p>
            <a:pPr>
              <a:buNone/>
            </a:pPr>
            <a:r>
              <a:rPr lang="en-US" dirty="0" smtClean="0"/>
              <a:t>	C. Compound high risk sterile preparations</a:t>
            </a:r>
          </a:p>
          <a:p>
            <a:pPr>
              <a:buNone/>
            </a:pPr>
            <a:r>
              <a:rPr lang="en-US" dirty="0" smtClean="0"/>
              <a:t>	</a:t>
            </a:r>
            <a:r>
              <a:rPr lang="en-US" b="1" dirty="0" smtClean="0"/>
              <a:t>D. Release a verbal prescription order for processing after it was reduced to written form</a:t>
            </a:r>
          </a:p>
          <a:p>
            <a:pPr>
              <a:buNone/>
            </a:pPr>
            <a:r>
              <a:rPr lang="en-US" dirty="0" smtClean="0"/>
              <a:t>	E. Make the offer to counsel a patient (the counseling would be completed by the pharmacist.)</a:t>
            </a:r>
            <a:endParaRPr lang="en-US" dirty="0"/>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16</a:t>
            </a:r>
            <a:endParaRPr lang="en-US" dirty="0"/>
          </a:p>
        </p:txBody>
      </p:sp>
      <p:sp>
        <p:nvSpPr>
          <p:cNvPr id="3" name="Content Placeholder 2"/>
          <p:cNvSpPr>
            <a:spLocks noGrp="1"/>
          </p:cNvSpPr>
          <p:nvPr>
            <p:ph idx="1"/>
          </p:nvPr>
        </p:nvSpPr>
        <p:spPr/>
        <p:txBody>
          <a:bodyPr/>
          <a:lstStyle/>
          <a:p>
            <a:pPr>
              <a:buNone/>
            </a:pPr>
            <a:r>
              <a:rPr lang="en-US" dirty="0" smtClean="0"/>
              <a:t>	A pharmacy technician candidate must obtain            of CE per year</a:t>
            </a:r>
          </a:p>
          <a:p>
            <a:pPr>
              <a:buNone/>
            </a:pPr>
            <a:r>
              <a:rPr lang="en-US" dirty="0" smtClean="0"/>
              <a:t>	A. 0 hours</a:t>
            </a:r>
          </a:p>
          <a:p>
            <a:pPr>
              <a:buNone/>
            </a:pPr>
            <a:r>
              <a:rPr lang="en-US" dirty="0" smtClean="0"/>
              <a:t>	B. 5 hours</a:t>
            </a:r>
          </a:p>
          <a:p>
            <a:pPr>
              <a:buNone/>
            </a:pPr>
            <a:r>
              <a:rPr lang="en-US" dirty="0" smtClean="0"/>
              <a:t>	C. 10 hours</a:t>
            </a:r>
          </a:p>
          <a:p>
            <a:pPr>
              <a:buNone/>
            </a:pPr>
            <a:r>
              <a:rPr lang="en-US" dirty="0" smtClean="0"/>
              <a:t>	D. 15 hours</a:t>
            </a:r>
          </a:p>
          <a:p>
            <a:pPr>
              <a:buNone/>
            </a:pPr>
            <a:r>
              <a:rPr lang="en-US" dirty="0" smtClean="0"/>
              <a:t>	E. One per month of candidate status</a:t>
            </a:r>
            <a:endParaRPr lang="en-US" dirty="0"/>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5602"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16</a:t>
            </a:r>
            <a:endParaRPr lang="en-US" dirty="0"/>
          </a:p>
        </p:txBody>
      </p:sp>
      <p:sp>
        <p:nvSpPr>
          <p:cNvPr id="3" name="Content Placeholder 2"/>
          <p:cNvSpPr>
            <a:spLocks noGrp="1"/>
          </p:cNvSpPr>
          <p:nvPr>
            <p:ph idx="1"/>
          </p:nvPr>
        </p:nvSpPr>
        <p:spPr/>
        <p:txBody>
          <a:bodyPr/>
          <a:lstStyle/>
          <a:p>
            <a:pPr>
              <a:buNone/>
            </a:pPr>
            <a:r>
              <a:rPr lang="en-US" dirty="0" smtClean="0"/>
              <a:t>	A pharmacy technician candidate must obtain            of CE per year</a:t>
            </a:r>
          </a:p>
          <a:p>
            <a:pPr>
              <a:buNone/>
            </a:pPr>
            <a:r>
              <a:rPr lang="en-US" dirty="0" smtClean="0"/>
              <a:t>	</a:t>
            </a:r>
            <a:r>
              <a:rPr lang="en-US" b="1" dirty="0" smtClean="0"/>
              <a:t>A. 0 hours</a:t>
            </a:r>
          </a:p>
          <a:p>
            <a:pPr>
              <a:buNone/>
            </a:pPr>
            <a:r>
              <a:rPr lang="en-US" dirty="0" smtClean="0"/>
              <a:t>	B. 5 hours</a:t>
            </a:r>
          </a:p>
          <a:p>
            <a:pPr>
              <a:buNone/>
            </a:pPr>
            <a:r>
              <a:rPr lang="en-US" dirty="0" smtClean="0"/>
              <a:t>	C. 10 hours</a:t>
            </a:r>
          </a:p>
          <a:p>
            <a:pPr>
              <a:buNone/>
            </a:pPr>
            <a:r>
              <a:rPr lang="en-US" dirty="0" smtClean="0"/>
              <a:t>	D. 15 hours</a:t>
            </a:r>
          </a:p>
          <a:p>
            <a:pPr>
              <a:buNone/>
            </a:pPr>
            <a:r>
              <a:rPr lang="en-US" dirty="0" smtClean="0"/>
              <a:t>	E. One per month of candidate status</a:t>
            </a:r>
            <a:endParaRPr lang="en-US" dirty="0"/>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17</a:t>
            </a:r>
            <a:endParaRPr lang="en-US" dirty="0"/>
          </a:p>
        </p:txBody>
      </p:sp>
      <p:sp>
        <p:nvSpPr>
          <p:cNvPr id="3" name="Content Placeholder 2"/>
          <p:cNvSpPr>
            <a:spLocks noGrp="1"/>
          </p:cNvSpPr>
          <p:nvPr>
            <p:ph idx="1"/>
          </p:nvPr>
        </p:nvSpPr>
        <p:spPr/>
        <p:txBody>
          <a:bodyPr>
            <a:normAutofit/>
          </a:bodyPr>
          <a:lstStyle/>
          <a:p>
            <a:pPr>
              <a:buNone/>
            </a:pPr>
            <a:r>
              <a:rPr lang="en-US" dirty="0" smtClean="0"/>
              <a:t>A licensed (certified) pharmacy technician must obtain            of CE per year</a:t>
            </a:r>
          </a:p>
          <a:p>
            <a:pPr>
              <a:buNone/>
            </a:pPr>
            <a:r>
              <a:rPr lang="en-US" dirty="0" smtClean="0"/>
              <a:t>	A. 0 hours</a:t>
            </a:r>
          </a:p>
          <a:p>
            <a:pPr>
              <a:buNone/>
            </a:pPr>
            <a:r>
              <a:rPr lang="en-US" dirty="0" smtClean="0"/>
              <a:t>	B. 5 hours</a:t>
            </a:r>
          </a:p>
          <a:p>
            <a:pPr>
              <a:buNone/>
            </a:pPr>
            <a:r>
              <a:rPr lang="en-US" dirty="0" smtClean="0"/>
              <a:t>	C. 10 hours</a:t>
            </a:r>
          </a:p>
          <a:p>
            <a:pPr>
              <a:buNone/>
            </a:pPr>
            <a:r>
              <a:rPr lang="en-US" dirty="0" smtClean="0"/>
              <a:t>	D. 15 hours</a:t>
            </a:r>
          </a:p>
          <a:p>
            <a:pPr>
              <a:buNone/>
            </a:pPr>
            <a:r>
              <a:rPr lang="en-US" dirty="0" smtClean="0"/>
              <a:t>	E. 20 hours</a:t>
            </a:r>
            <a:endParaRPr lang="en-US" dirty="0"/>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6626" name="Chart" r:id="rId7" imgW="4572039" imgH="5143616" progId="MSGraph.Chart.8">
              <p:embed followColorScheme="full"/>
            </p:oleObj>
          </a:graphicData>
        </a:graphic>
      </p:graphicFrame>
      <p:sp>
        <p:nvSpPr>
          <p:cNvPr id="11" name="CorShape1"/>
          <p:cNvSpPr/>
          <p:nvPr>
            <p:custDataLst>
              <p:tags r:id="rId4"/>
            </p:custDataLst>
          </p:nvPr>
        </p:nvSpPr>
        <p:spPr>
          <a:xfrm rot="10800000">
            <a:off x="172720" y="2837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17</a:t>
            </a:r>
            <a:endParaRPr lang="en-US" dirty="0"/>
          </a:p>
        </p:txBody>
      </p:sp>
      <p:sp>
        <p:nvSpPr>
          <p:cNvPr id="3" name="Content Placeholder 2"/>
          <p:cNvSpPr>
            <a:spLocks noGrp="1"/>
          </p:cNvSpPr>
          <p:nvPr>
            <p:ph idx="1"/>
          </p:nvPr>
        </p:nvSpPr>
        <p:spPr/>
        <p:txBody>
          <a:bodyPr>
            <a:normAutofit/>
          </a:bodyPr>
          <a:lstStyle/>
          <a:p>
            <a:pPr>
              <a:buNone/>
            </a:pPr>
            <a:r>
              <a:rPr lang="en-US" dirty="0" smtClean="0"/>
              <a:t>A licensed (certified) pharmacy technician must obtain            of CE per year</a:t>
            </a:r>
          </a:p>
          <a:p>
            <a:pPr>
              <a:buNone/>
            </a:pPr>
            <a:r>
              <a:rPr lang="en-US" dirty="0" smtClean="0"/>
              <a:t>	A. 0 hours</a:t>
            </a:r>
          </a:p>
          <a:p>
            <a:pPr>
              <a:buNone/>
            </a:pPr>
            <a:r>
              <a:rPr lang="en-US" dirty="0" smtClean="0"/>
              <a:t>	B. 5 hours</a:t>
            </a:r>
          </a:p>
          <a:p>
            <a:pPr>
              <a:buNone/>
            </a:pPr>
            <a:r>
              <a:rPr lang="en-US" dirty="0" smtClean="0"/>
              <a:t>	</a:t>
            </a:r>
            <a:r>
              <a:rPr lang="en-US" b="1" dirty="0" smtClean="0"/>
              <a:t>C. 10 hours</a:t>
            </a:r>
          </a:p>
          <a:p>
            <a:pPr>
              <a:buNone/>
            </a:pPr>
            <a:r>
              <a:rPr lang="en-US" dirty="0" smtClean="0"/>
              <a:t>	D. 15 hours</a:t>
            </a:r>
          </a:p>
          <a:p>
            <a:pPr>
              <a:buNone/>
            </a:pPr>
            <a:r>
              <a:rPr lang="en-US" dirty="0" smtClean="0"/>
              <a:t>	E. 20 hours</a:t>
            </a:r>
            <a:endParaRPr lang="en-US" dirty="0"/>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18</a:t>
            </a:r>
            <a:endParaRPr lang="en-US" dirty="0"/>
          </a:p>
        </p:txBody>
      </p:sp>
      <p:sp>
        <p:nvSpPr>
          <p:cNvPr id="3" name="Content Placeholder 2"/>
          <p:cNvSpPr>
            <a:spLocks noGrp="1"/>
          </p:cNvSpPr>
          <p:nvPr>
            <p:ph idx="1"/>
          </p:nvPr>
        </p:nvSpPr>
        <p:spPr/>
        <p:txBody>
          <a:bodyPr/>
          <a:lstStyle/>
          <a:p>
            <a:pPr>
              <a:buNone/>
            </a:pPr>
            <a:r>
              <a:rPr lang="en-US" dirty="0" smtClean="0"/>
              <a:t>	A pharmacist is required to have a total of           hours of CE of which </a:t>
            </a:r>
            <a:r>
              <a:rPr lang="en-US" u="sng" dirty="0" smtClean="0"/>
              <a:t>         </a:t>
            </a:r>
            <a:r>
              <a:rPr lang="en-US" dirty="0" smtClean="0"/>
              <a:t> hours must be live per year.</a:t>
            </a:r>
          </a:p>
          <a:p>
            <a:pPr>
              <a:buNone/>
            </a:pPr>
            <a:r>
              <a:rPr lang="en-US" dirty="0" smtClean="0"/>
              <a:t>	A. 10, 3</a:t>
            </a:r>
          </a:p>
          <a:p>
            <a:pPr>
              <a:buNone/>
            </a:pPr>
            <a:r>
              <a:rPr lang="en-US" dirty="0" smtClean="0"/>
              <a:t>	B. 10,1</a:t>
            </a:r>
          </a:p>
          <a:p>
            <a:pPr>
              <a:buNone/>
            </a:pPr>
            <a:r>
              <a:rPr lang="en-US" dirty="0" smtClean="0"/>
              <a:t>	C. 15,1</a:t>
            </a:r>
          </a:p>
          <a:p>
            <a:pPr>
              <a:buNone/>
            </a:pPr>
            <a:r>
              <a:rPr lang="en-US" dirty="0" smtClean="0"/>
              <a:t>	D. 15, 3</a:t>
            </a:r>
            <a:br>
              <a:rPr lang="en-US" dirty="0" smtClean="0"/>
            </a:br>
            <a:r>
              <a:rPr lang="en-US" dirty="0" smtClean="0"/>
              <a:t>E. 20, 3</a:t>
            </a:r>
            <a:endParaRPr lang="en-US" dirty="0"/>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7650" name="Chart" r:id="rId7" imgW="4572039" imgH="5143616" progId="MSGraph.Chart.8">
              <p:embed followColorScheme="full"/>
            </p:oleObj>
          </a:graphicData>
        </a:graphic>
      </p:graphicFrame>
      <p:sp>
        <p:nvSpPr>
          <p:cNvPr id="6" name="CorShape1"/>
          <p:cNvSpPr/>
          <p:nvPr>
            <p:custDataLst>
              <p:tags r:id="rId4"/>
            </p:custDataLst>
          </p:nvPr>
        </p:nvSpPr>
        <p:spPr>
          <a:xfrm>
            <a:off x="1037589" y="3304032"/>
            <a:ext cx="368300" cy="585215"/>
          </a:xfrm>
          <a:prstGeom prst="roundRect">
            <a:avLst/>
          </a:prstGeom>
          <a:noFill/>
          <a:ln w="25400">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a:t>B</a:t>
            </a:r>
            <a:endParaRPr lang="en-US" dirty="0" smtClean="0"/>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18</a:t>
            </a:r>
            <a:endParaRPr lang="en-US" dirty="0"/>
          </a:p>
        </p:txBody>
      </p:sp>
      <p:sp>
        <p:nvSpPr>
          <p:cNvPr id="3" name="Content Placeholder 2"/>
          <p:cNvSpPr>
            <a:spLocks noGrp="1"/>
          </p:cNvSpPr>
          <p:nvPr>
            <p:ph idx="1"/>
          </p:nvPr>
        </p:nvSpPr>
        <p:spPr/>
        <p:txBody>
          <a:bodyPr/>
          <a:lstStyle/>
          <a:p>
            <a:pPr>
              <a:buNone/>
            </a:pPr>
            <a:r>
              <a:rPr lang="en-US" dirty="0" smtClean="0"/>
              <a:t>	A pharmacist is required to have a total of </a:t>
            </a:r>
            <a:r>
              <a:rPr lang="en-US" u="sng" dirty="0" smtClean="0"/>
              <a:t>		</a:t>
            </a:r>
            <a:r>
              <a:rPr lang="en-US" dirty="0" smtClean="0"/>
              <a:t> hours of CE of which </a:t>
            </a:r>
            <a:r>
              <a:rPr lang="en-US" u="sng" dirty="0" smtClean="0"/>
              <a:t>         </a:t>
            </a:r>
            <a:r>
              <a:rPr lang="en-US" dirty="0" smtClean="0"/>
              <a:t> hours must be live per year.</a:t>
            </a:r>
          </a:p>
          <a:p>
            <a:pPr>
              <a:buNone/>
            </a:pPr>
            <a:r>
              <a:rPr lang="en-US" dirty="0" smtClean="0"/>
              <a:t>	A. 10, 3</a:t>
            </a:r>
          </a:p>
          <a:p>
            <a:pPr>
              <a:buNone/>
            </a:pPr>
            <a:r>
              <a:rPr lang="en-US" dirty="0" smtClean="0"/>
              <a:t>	B. 10,1</a:t>
            </a:r>
          </a:p>
          <a:p>
            <a:pPr>
              <a:buNone/>
            </a:pPr>
            <a:r>
              <a:rPr lang="en-US" dirty="0" smtClean="0"/>
              <a:t>	C. 15,1</a:t>
            </a:r>
          </a:p>
          <a:p>
            <a:pPr>
              <a:buNone/>
            </a:pPr>
            <a:r>
              <a:rPr lang="en-US" dirty="0" smtClean="0"/>
              <a:t>	D. 15, 3</a:t>
            </a:r>
            <a:br>
              <a:rPr lang="en-US" dirty="0" smtClean="0"/>
            </a:br>
            <a:r>
              <a:rPr lang="en-US" dirty="0" smtClean="0"/>
              <a:t>E. 20, 3</a:t>
            </a:r>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 Question 1</a:t>
            </a:r>
            <a:endParaRPr lang="en-US" dirty="0"/>
          </a:p>
        </p:txBody>
      </p:sp>
      <p:sp>
        <p:nvSpPr>
          <p:cNvPr id="3" name="Content Placeholder 2"/>
          <p:cNvSpPr>
            <a:spLocks noGrp="1"/>
          </p:cNvSpPr>
          <p:nvPr>
            <p:ph idx="1"/>
          </p:nvPr>
        </p:nvSpPr>
        <p:spPr/>
        <p:txBody>
          <a:bodyPr/>
          <a:lstStyle/>
          <a:p>
            <a:r>
              <a:rPr lang="en-US" dirty="0" smtClean="0"/>
              <a:t>Which of the following IS NOT required in a notice summons prior to a hearing?</a:t>
            </a:r>
          </a:p>
          <a:p>
            <a:pPr>
              <a:buNone/>
            </a:pPr>
            <a:endParaRPr lang="en-US" dirty="0" smtClean="0"/>
          </a:p>
          <a:p>
            <a:pPr>
              <a:buNone/>
            </a:pPr>
            <a:r>
              <a:rPr lang="en-US" dirty="0" smtClean="0"/>
              <a:t>A. Designated time, date, and place of the hearing</a:t>
            </a:r>
          </a:p>
          <a:p>
            <a:pPr>
              <a:buNone/>
            </a:pPr>
            <a:r>
              <a:rPr lang="en-US" dirty="0" smtClean="0"/>
              <a:t>B. Respondent's name and address</a:t>
            </a:r>
          </a:p>
          <a:p>
            <a:pPr>
              <a:buNone/>
            </a:pPr>
            <a:r>
              <a:rPr lang="en-US" dirty="0" smtClean="0"/>
              <a:t>C. Allegation against respondent</a:t>
            </a:r>
          </a:p>
          <a:p>
            <a:pPr>
              <a:buNone/>
            </a:pPr>
            <a:r>
              <a:rPr lang="en-US" dirty="0" smtClean="0"/>
              <a:t>D. Total amount for hearing fees</a:t>
            </a:r>
            <a:endParaRPr lang="en-US" dirty="0"/>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20</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Which of the following is a required component of patient consoling according to the LA Board of Pharmacy?</a:t>
            </a:r>
          </a:p>
          <a:p>
            <a:pPr>
              <a:buNone/>
            </a:pPr>
            <a:r>
              <a:rPr lang="en-US" dirty="0" smtClean="0"/>
              <a:t>	A. How long the therapy will last</a:t>
            </a:r>
          </a:p>
          <a:p>
            <a:pPr>
              <a:buNone/>
            </a:pPr>
            <a:r>
              <a:rPr lang="en-US" dirty="0" smtClean="0"/>
              <a:t>	B. The name of the physician who prescribed the medication</a:t>
            </a:r>
          </a:p>
          <a:p>
            <a:pPr>
              <a:buNone/>
            </a:pPr>
            <a:r>
              <a:rPr lang="en-US" dirty="0" smtClean="0"/>
              <a:t>	C. Other alternative medications that may be available if this one fails</a:t>
            </a:r>
          </a:p>
          <a:p>
            <a:pPr>
              <a:buNone/>
            </a:pPr>
            <a:r>
              <a:rPr lang="en-US" dirty="0" smtClean="0"/>
              <a:t>	D. Whether the medication is a controlled substance or not</a:t>
            </a:r>
          </a:p>
          <a:p>
            <a:pPr>
              <a:buNone/>
            </a:pPr>
            <a:r>
              <a:rPr lang="en-US" dirty="0" smtClean="0"/>
              <a:t>	E. If the brand name medication is dispensed, the generic name must be provided to the patient</a:t>
            </a:r>
            <a:endParaRPr lang="en-US" dirty="0"/>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8674"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
        <p:nvSpPr>
          <p:cNvPr id="5" name="CorShape1"/>
          <p:cNvSpPr/>
          <p:nvPr>
            <p:custDataLst>
              <p:tags r:id="rId5"/>
            </p:custDataLst>
          </p:nvPr>
        </p:nvSpPr>
        <p:spPr>
          <a:xfrm rot="10800000">
            <a:off x="172720" y="17644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20</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Which of the following is a required component of patient consoling according to the LA Board of Pharmacy?</a:t>
            </a:r>
          </a:p>
          <a:p>
            <a:pPr>
              <a:buNone/>
            </a:pPr>
            <a:r>
              <a:rPr lang="en-US" dirty="0" smtClean="0"/>
              <a:t>	</a:t>
            </a:r>
            <a:r>
              <a:rPr lang="en-US" b="1" dirty="0" smtClean="0"/>
              <a:t>A. How long the therapy will last</a:t>
            </a:r>
          </a:p>
          <a:p>
            <a:pPr>
              <a:buNone/>
            </a:pPr>
            <a:r>
              <a:rPr lang="en-US" dirty="0" smtClean="0"/>
              <a:t>	B. The name of the physician who prescribed the medication</a:t>
            </a:r>
          </a:p>
          <a:p>
            <a:pPr>
              <a:buNone/>
            </a:pPr>
            <a:r>
              <a:rPr lang="en-US" dirty="0" smtClean="0"/>
              <a:t>	C. Other alternative medications that may be available if this one fails</a:t>
            </a:r>
          </a:p>
          <a:p>
            <a:pPr>
              <a:buNone/>
            </a:pPr>
            <a:r>
              <a:rPr lang="en-US" dirty="0" smtClean="0"/>
              <a:t>	D. Whether the medication is a controlled substance or not</a:t>
            </a:r>
          </a:p>
          <a:p>
            <a:pPr>
              <a:buNone/>
            </a:pPr>
            <a:r>
              <a:rPr lang="en-US" dirty="0" smtClean="0"/>
              <a:t>	E. If the brand name medication is dispensed, the generic name must be provided to the patient</a:t>
            </a:r>
            <a:endParaRPr lang="en-US" dirty="0"/>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21</a:t>
            </a:r>
            <a:endParaRPr lang="en-US" dirty="0"/>
          </a:p>
        </p:txBody>
      </p:sp>
      <p:sp>
        <p:nvSpPr>
          <p:cNvPr id="3" name="Content Placeholder 2"/>
          <p:cNvSpPr>
            <a:spLocks noGrp="1"/>
          </p:cNvSpPr>
          <p:nvPr>
            <p:ph idx="1"/>
          </p:nvPr>
        </p:nvSpPr>
        <p:spPr/>
        <p:txBody>
          <a:bodyPr/>
          <a:lstStyle/>
          <a:p>
            <a:pPr>
              <a:buNone/>
            </a:pPr>
            <a:r>
              <a:rPr lang="en-US" dirty="0" smtClean="0"/>
              <a:t>	A pharmacist working in an area deemed to be in a "State of Emergency" may dispense a               day supply of medication to a patient that does not have refills on that medication.    </a:t>
            </a:r>
          </a:p>
          <a:p>
            <a:pPr>
              <a:buNone/>
            </a:pPr>
            <a:r>
              <a:rPr lang="en-US" dirty="0" smtClean="0"/>
              <a:t>	</a:t>
            </a:r>
            <a:r>
              <a:rPr lang="en-US" dirty="0" err="1" smtClean="0"/>
              <a:t>i</a:t>
            </a:r>
            <a:r>
              <a:rPr lang="en-US" dirty="0" smtClean="0"/>
              <a:t>. 7     </a:t>
            </a:r>
          </a:p>
          <a:p>
            <a:pPr>
              <a:buNone/>
            </a:pPr>
            <a:r>
              <a:rPr lang="en-US" dirty="0" smtClean="0"/>
              <a:t>	ii. 14     </a:t>
            </a:r>
          </a:p>
          <a:p>
            <a:pPr>
              <a:buNone/>
            </a:pPr>
            <a:r>
              <a:rPr lang="en-US" dirty="0" smtClean="0"/>
              <a:t>	iii. 31</a:t>
            </a:r>
            <a:endParaRPr lang="en-US" dirty="0"/>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29698"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2837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21</a:t>
            </a:r>
            <a:endParaRPr lang="en-US" dirty="0"/>
          </a:p>
        </p:txBody>
      </p:sp>
      <p:sp>
        <p:nvSpPr>
          <p:cNvPr id="3" name="Content Placeholder 2"/>
          <p:cNvSpPr>
            <a:spLocks noGrp="1"/>
          </p:cNvSpPr>
          <p:nvPr>
            <p:ph idx="1"/>
          </p:nvPr>
        </p:nvSpPr>
        <p:spPr/>
        <p:txBody>
          <a:bodyPr/>
          <a:lstStyle/>
          <a:p>
            <a:pPr>
              <a:buNone/>
            </a:pPr>
            <a:r>
              <a:rPr lang="en-US" dirty="0" smtClean="0"/>
              <a:t>	A pharmacist working in an area deemed to be in a "State of Emergency" may dispense a               day supply of medication to a patient that does not have refills on that medication.    </a:t>
            </a:r>
          </a:p>
          <a:p>
            <a:pPr>
              <a:buNone/>
            </a:pPr>
            <a:r>
              <a:rPr lang="en-US" dirty="0" smtClean="0"/>
              <a:t>	</a:t>
            </a:r>
            <a:r>
              <a:rPr lang="en-US" b="1" dirty="0" err="1" smtClean="0"/>
              <a:t>i</a:t>
            </a:r>
            <a:r>
              <a:rPr lang="en-US" b="1" dirty="0" smtClean="0"/>
              <a:t>. 7     </a:t>
            </a:r>
          </a:p>
          <a:p>
            <a:pPr>
              <a:buNone/>
            </a:pPr>
            <a:r>
              <a:rPr lang="en-US" b="1" dirty="0" smtClean="0"/>
              <a:t>	ii. 14     </a:t>
            </a:r>
          </a:p>
          <a:p>
            <a:pPr>
              <a:buNone/>
            </a:pPr>
            <a:r>
              <a:rPr lang="en-US" dirty="0" smtClean="0"/>
              <a:t>	iii. 31</a:t>
            </a:r>
            <a:endParaRPr lang="en-US" dirty="0"/>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22</a:t>
            </a:r>
            <a:endParaRPr lang="en-US" dirty="0"/>
          </a:p>
        </p:txBody>
      </p:sp>
      <p:sp>
        <p:nvSpPr>
          <p:cNvPr id="3" name="Content Placeholder 2"/>
          <p:cNvSpPr>
            <a:spLocks noGrp="1"/>
          </p:cNvSpPr>
          <p:nvPr>
            <p:ph idx="1"/>
          </p:nvPr>
        </p:nvSpPr>
        <p:spPr/>
        <p:txBody>
          <a:bodyPr/>
          <a:lstStyle/>
          <a:p>
            <a:r>
              <a:rPr lang="en-US" dirty="0" smtClean="0"/>
              <a:t>A prescription acting as an authority to administer expires </a:t>
            </a:r>
            <a:r>
              <a:rPr lang="en-US" u="sng" dirty="0" smtClean="0"/>
              <a:t>           </a:t>
            </a:r>
            <a:r>
              <a:rPr lang="en-US" dirty="0" smtClean="0"/>
              <a:t> after being written</a:t>
            </a:r>
          </a:p>
          <a:p>
            <a:pPr>
              <a:buNone/>
            </a:pPr>
            <a:r>
              <a:rPr lang="en-US" dirty="0" smtClean="0"/>
              <a:t>	A. 7 days </a:t>
            </a:r>
          </a:p>
          <a:p>
            <a:pPr>
              <a:buNone/>
            </a:pPr>
            <a:r>
              <a:rPr lang="en-US" dirty="0" smtClean="0"/>
              <a:t>	B. 4 weeks</a:t>
            </a:r>
          </a:p>
          <a:p>
            <a:pPr>
              <a:buNone/>
            </a:pPr>
            <a:r>
              <a:rPr lang="en-US" dirty="0" smtClean="0"/>
              <a:t>	C. 1 month</a:t>
            </a:r>
          </a:p>
          <a:p>
            <a:pPr>
              <a:buNone/>
            </a:pPr>
            <a:r>
              <a:rPr lang="en-US" dirty="0" smtClean="0"/>
              <a:t>	D. 6 months </a:t>
            </a:r>
          </a:p>
          <a:p>
            <a:pPr>
              <a:buNone/>
            </a:pPr>
            <a:r>
              <a:rPr lang="en-US" dirty="0" smtClean="0"/>
              <a:t>	E. 12 months</a:t>
            </a:r>
            <a:endParaRPr lang="en-US" dirty="0"/>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0722"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
        <p:nvSpPr>
          <p:cNvPr id="5" name="CorShape1"/>
          <p:cNvSpPr/>
          <p:nvPr>
            <p:custDataLst>
              <p:tags r:id="rId5"/>
            </p:custDataLst>
          </p:nvPr>
        </p:nvSpPr>
        <p:spPr>
          <a:xfrm rot="10800000">
            <a:off x="172720" y="3422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22</a:t>
            </a:r>
            <a:endParaRPr lang="en-US" dirty="0"/>
          </a:p>
        </p:txBody>
      </p:sp>
      <p:sp>
        <p:nvSpPr>
          <p:cNvPr id="3" name="Content Placeholder 2"/>
          <p:cNvSpPr>
            <a:spLocks noGrp="1"/>
          </p:cNvSpPr>
          <p:nvPr>
            <p:ph idx="1"/>
          </p:nvPr>
        </p:nvSpPr>
        <p:spPr/>
        <p:txBody>
          <a:bodyPr/>
          <a:lstStyle/>
          <a:p>
            <a:r>
              <a:rPr lang="en-US" dirty="0" smtClean="0"/>
              <a:t>A prescription acting as an authority to administer expires </a:t>
            </a:r>
            <a:r>
              <a:rPr lang="en-US" u="sng" dirty="0" smtClean="0"/>
              <a:t>           </a:t>
            </a:r>
            <a:r>
              <a:rPr lang="en-US" dirty="0" smtClean="0"/>
              <a:t> after being written</a:t>
            </a:r>
          </a:p>
          <a:p>
            <a:pPr>
              <a:buNone/>
            </a:pPr>
            <a:r>
              <a:rPr lang="en-US" dirty="0" smtClean="0"/>
              <a:t>	A. 7 days </a:t>
            </a:r>
          </a:p>
          <a:p>
            <a:pPr>
              <a:buNone/>
            </a:pPr>
            <a:r>
              <a:rPr lang="en-US" dirty="0" smtClean="0"/>
              <a:t>	B. 4 weeks</a:t>
            </a:r>
          </a:p>
          <a:p>
            <a:pPr>
              <a:buNone/>
            </a:pPr>
            <a:r>
              <a:rPr lang="en-US" dirty="0" smtClean="0"/>
              <a:t>	C. 1 month</a:t>
            </a:r>
          </a:p>
          <a:p>
            <a:pPr>
              <a:buNone/>
            </a:pPr>
            <a:r>
              <a:rPr lang="en-US" dirty="0" smtClean="0"/>
              <a:t>	</a:t>
            </a:r>
            <a:r>
              <a:rPr lang="en-US" b="1" dirty="0" smtClean="0"/>
              <a:t>D. 6 months </a:t>
            </a:r>
          </a:p>
          <a:p>
            <a:pPr>
              <a:buNone/>
            </a:pPr>
            <a:r>
              <a:rPr lang="en-US" dirty="0" smtClean="0"/>
              <a:t>	E. 12 months</a:t>
            </a:r>
            <a:endParaRPr lang="en-US" dirty="0"/>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23</a:t>
            </a:r>
            <a:endParaRPr lang="en-US" dirty="0"/>
          </a:p>
        </p:txBody>
      </p:sp>
      <p:sp>
        <p:nvSpPr>
          <p:cNvPr id="3" name="Content Placeholder 2"/>
          <p:cNvSpPr>
            <a:spLocks noGrp="1"/>
          </p:cNvSpPr>
          <p:nvPr>
            <p:ph idx="1"/>
          </p:nvPr>
        </p:nvSpPr>
        <p:spPr/>
        <p:txBody>
          <a:bodyPr>
            <a:normAutofit fontScale="92500"/>
          </a:bodyPr>
          <a:lstStyle/>
          <a:p>
            <a:r>
              <a:rPr lang="en-US" sz="3000" dirty="0" smtClean="0"/>
              <a:t>A pharmacy intern who is trained to give immunizations and has been certified by the Board, may give immunizations in the presence of which of the following healthcare providers? (assume no other healthcare providers are in the area.)     </a:t>
            </a:r>
          </a:p>
          <a:p>
            <a:r>
              <a:rPr lang="en-US" dirty="0" err="1" smtClean="0"/>
              <a:t>i</a:t>
            </a:r>
            <a:r>
              <a:rPr lang="en-US" dirty="0" smtClean="0"/>
              <a:t>. Physician     </a:t>
            </a:r>
          </a:p>
          <a:p>
            <a:r>
              <a:rPr lang="en-US" dirty="0" smtClean="0"/>
              <a:t>ii. Nurse certified to give immunizations     </a:t>
            </a:r>
          </a:p>
          <a:p>
            <a:r>
              <a:rPr lang="en-US" dirty="0" smtClean="0"/>
              <a:t>iii. Pharmacist certified by the Board to administer immunizations</a:t>
            </a: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4098" name="Chart" r:id="rId6"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1746"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2252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err="1" smtClean="0"/>
              <a:t>i</a:t>
            </a:r>
            <a:r>
              <a:rPr lang="en-US" dirty="0" smtClean="0"/>
              <a:t> only	</a:t>
            </a:r>
          </a:p>
          <a:p>
            <a:pPr marL="514350" indent="-514350">
              <a:buFont typeface="Arial" pitchFamily="34" charset="0"/>
              <a:buAutoNum type="arabicPeriod"/>
            </a:pPr>
            <a:r>
              <a:rPr lang="en-US" dirty="0" smtClean="0"/>
              <a:t>iii only</a:t>
            </a:r>
          </a:p>
          <a:p>
            <a:pPr marL="514350" indent="-514350">
              <a:buFont typeface="Arial" pitchFamily="34" charset="0"/>
              <a:buAutoNum type="arabicPeriod"/>
            </a:pPr>
            <a:r>
              <a:rPr lang="en-US" dirty="0" err="1" smtClean="0"/>
              <a:t>i</a:t>
            </a:r>
            <a:r>
              <a:rPr lang="en-US" dirty="0" smtClean="0"/>
              <a:t> and ii only</a:t>
            </a:r>
          </a:p>
          <a:p>
            <a:pPr marL="514350" indent="-514350">
              <a:buFont typeface="Arial" pitchFamily="34" charset="0"/>
              <a:buAutoNum type="arabicPeriod"/>
            </a:pPr>
            <a:r>
              <a:rPr lang="en-US" dirty="0" smtClean="0"/>
              <a:t>ii and iii only</a:t>
            </a:r>
          </a:p>
          <a:p>
            <a:pPr marL="514350" indent="-514350">
              <a:buFont typeface="Arial" pitchFamily="34" charset="0"/>
              <a:buAutoNum type="arabicPeriod"/>
            </a:pPr>
            <a:r>
              <a:rPr lang="en-US" dirty="0" err="1" smtClean="0"/>
              <a:t>i</a:t>
            </a:r>
            <a:r>
              <a:rPr lang="en-US" dirty="0" smtClean="0"/>
              <a:t>, ii, and iii</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5, 7, 9 Question 23</a:t>
            </a:r>
            <a:endParaRPr lang="en-US" dirty="0"/>
          </a:p>
        </p:txBody>
      </p:sp>
      <p:sp>
        <p:nvSpPr>
          <p:cNvPr id="3" name="Content Placeholder 2"/>
          <p:cNvSpPr>
            <a:spLocks noGrp="1"/>
          </p:cNvSpPr>
          <p:nvPr>
            <p:ph idx="1"/>
          </p:nvPr>
        </p:nvSpPr>
        <p:spPr/>
        <p:txBody>
          <a:bodyPr>
            <a:normAutofit fontScale="92500"/>
          </a:bodyPr>
          <a:lstStyle/>
          <a:p>
            <a:r>
              <a:rPr lang="en-US" sz="3000" dirty="0" smtClean="0"/>
              <a:t>A pharmacy intern who is trained to give immunizations and has been certified by the Board, may give immunizations in the presence of which of the following healthcare providers? (assume no other healthcare providers are in the area.)     </a:t>
            </a:r>
          </a:p>
          <a:p>
            <a:pPr>
              <a:buNone/>
            </a:pPr>
            <a:r>
              <a:rPr lang="en-US" dirty="0" smtClean="0"/>
              <a:t>	</a:t>
            </a:r>
            <a:r>
              <a:rPr lang="en-US" dirty="0" err="1" smtClean="0"/>
              <a:t>i</a:t>
            </a:r>
            <a:r>
              <a:rPr lang="en-US" dirty="0" smtClean="0"/>
              <a:t>. Physician     </a:t>
            </a:r>
          </a:p>
          <a:p>
            <a:pPr>
              <a:buNone/>
            </a:pPr>
            <a:r>
              <a:rPr lang="en-US" dirty="0" smtClean="0"/>
              <a:t>	ii. Nurse certified to give immunizations     </a:t>
            </a:r>
          </a:p>
          <a:p>
            <a:pPr>
              <a:buNone/>
            </a:pPr>
            <a:r>
              <a:rPr lang="en-US" b="1" dirty="0" smtClean="0"/>
              <a:t>	iii. Pharmacist certified by the Board to administer immunizations</a:t>
            </a:r>
            <a:endParaRPr lang="en-US" b="1" dirty="0"/>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1</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A pharmacist in charge for a pharmacy must be named </a:t>
            </a:r>
          </a:p>
          <a:p>
            <a:pPr>
              <a:buNone/>
            </a:pPr>
            <a:r>
              <a:rPr lang="en-US" dirty="0" smtClean="0"/>
              <a:t>	</a:t>
            </a:r>
          </a:p>
          <a:p>
            <a:pPr>
              <a:buNone/>
            </a:pPr>
            <a:r>
              <a:rPr lang="en-US" dirty="0"/>
              <a:t>	</a:t>
            </a:r>
            <a:r>
              <a:rPr lang="en-US" dirty="0" smtClean="0"/>
              <a:t>A. in the initial application for the pharmacy permit</a:t>
            </a:r>
          </a:p>
          <a:p>
            <a:pPr>
              <a:buNone/>
            </a:pPr>
            <a:r>
              <a:rPr lang="en-US" dirty="0" smtClean="0"/>
              <a:t>	B. within 30 days of the pharmacy application being approved</a:t>
            </a:r>
          </a:p>
          <a:p>
            <a:pPr>
              <a:buNone/>
            </a:pPr>
            <a:r>
              <a:rPr lang="en-US" dirty="0" smtClean="0"/>
              <a:t>	C. after the application for a pharmacy is approved but before the initial inspection</a:t>
            </a:r>
          </a:p>
          <a:p>
            <a:pPr>
              <a:buNone/>
            </a:pPr>
            <a:r>
              <a:rPr lang="en-US" dirty="0" smtClean="0"/>
              <a:t>	D. prior to the initial inspection and no later than thirty days after the application is approved</a:t>
            </a:r>
          </a:p>
          <a:p>
            <a:pPr>
              <a:buNone/>
            </a:pPr>
            <a:r>
              <a:rPr lang="en-US" dirty="0" smtClean="0"/>
              <a:t>	E. prior to June 1st of the next year</a:t>
            </a:r>
            <a:endParaRPr lang="en-US" dirty="0"/>
          </a:p>
        </p:txBody>
      </p:sp>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2770" name="Chart" r:id="rId7" imgW="4572039" imgH="5143616" progId="MSGraph.Chart.8">
              <p:embed followColorScheme="full"/>
            </p:oleObj>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
        <p:nvSpPr>
          <p:cNvPr id="5" name="CorShape1"/>
          <p:cNvSpPr/>
          <p:nvPr>
            <p:custDataLst>
              <p:tags r:id="rId5"/>
            </p:custDataLst>
          </p:nvPr>
        </p:nvSpPr>
        <p:spPr>
          <a:xfrm rot="10800000">
            <a:off x="172720" y="17644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1</a:t>
            </a:r>
            <a:endParaRPr lang="en-US" dirty="0"/>
          </a:p>
        </p:txBody>
      </p:sp>
      <p:sp>
        <p:nvSpPr>
          <p:cNvPr id="3" name="Text Placeholder 2"/>
          <p:cNvSpPr>
            <a:spLocks noGrp="1"/>
          </p:cNvSpPr>
          <p:nvPr>
            <p:ph type="body" idx="1"/>
          </p:nvPr>
        </p:nvSpPr>
        <p:spPr/>
        <p:txBody>
          <a:bodyPr>
            <a:normAutofit fontScale="85000" lnSpcReduction="10000"/>
          </a:bodyPr>
          <a:lstStyle/>
          <a:p>
            <a:pPr>
              <a:buNone/>
            </a:pPr>
            <a:r>
              <a:rPr lang="en-US" dirty="0" smtClean="0"/>
              <a:t>	A pharmacist in charge for a pharmacy must be named </a:t>
            </a:r>
          </a:p>
          <a:p>
            <a:pPr>
              <a:buNone/>
            </a:pPr>
            <a:r>
              <a:rPr lang="en-US" dirty="0" smtClean="0"/>
              <a:t>	</a:t>
            </a:r>
          </a:p>
          <a:p>
            <a:pPr>
              <a:buNone/>
            </a:pPr>
            <a:r>
              <a:rPr lang="en-US" dirty="0" smtClean="0"/>
              <a:t>	</a:t>
            </a:r>
            <a:r>
              <a:rPr lang="en-US" b="1" dirty="0" smtClean="0"/>
              <a:t>A. in the initial application for the pharmacy permit</a:t>
            </a:r>
          </a:p>
          <a:p>
            <a:pPr>
              <a:buNone/>
            </a:pPr>
            <a:r>
              <a:rPr lang="en-US" dirty="0" smtClean="0"/>
              <a:t>	B. within 30 days of the pharmacy application being approved</a:t>
            </a:r>
          </a:p>
          <a:p>
            <a:pPr>
              <a:buNone/>
            </a:pPr>
            <a:r>
              <a:rPr lang="en-US" dirty="0" smtClean="0"/>
              <a:t>	C. after the application for a pharmacy is approved but before the initial inspection</a:t>
            </a:r>
          </a:p>
          <a:p>
            <a:pPr>
              <a:buNone/>
            </a:pPr>
            <a:r>
              <a:rPr lang="en-US" dirty="0" smtClean="0"/>
              <a:t>	D. prior to the initial inspection and no later than thirty days after the application is approved</a:t>
            </a:r>
          </a:p>
          <a:p>
            <a:pPr>
              <a:buNone/>
            </a:pPr>
            <a:r>
              <a:rPr lang="en-US" dirty="0" smtClean="0"/>
              <a:t>	E. prior to June 1st of the next year</a:t>
            </a:r>
          </a:p>
          <a:p>
            <a:endParaRPr lang="en-US" dirty="0"/>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2</a:t>
            </a:r>
            <a:endParaRPr lang="en-US" dirty="0"/>
          </a:p>
        </p:txBody>
      </p:sp>
      <p:sp>
        <p:nvSpPr>
          <p:cNvPr id="3" name="Text Placeholder 2"/>
          <p:cNvSpPr>
            <a:spLocks noGrp="1"/>
          </p:cNvSpPr>
          <p:nvPr>
            <p:ph type="body" idx="1"/>
          </p:nvPr>
        </p:nvSpPr>
        <p:spPr/>
        <p:txBody>
          <a:bodyPr/>
          <a:lstStyle/>
          <a:p>
            <a:pPr>
              <a:buNone/>
            </a:pPr>
            <a:r>
              <a:rPr lang="en-US" dirty="0" smtClean="0"/>
              <a:t>	A pharmacy permit must renewed by                  of </a:t>
            </a:r>
            <a:r>
              <a:rPr lang="en-US" u="sng" dirty="0" smtClean="0"/>
              <a:t>            </a:t>
            </a:r>
            <a:r>
              <a:rPr lang="en-US" dirty="0" smtClean="0"/>
              <a:t>  or it shall be null and void</a:t>
            </a:r>
          </a:p>
          <a:p>
            <a:pPr>
              <a:buNone/>
            </a:pPr>
            <a:r>
              <a:rPr lang="en-US" dirty="0" smtClean="0"/>
              <a:t>	A. December 31st, every even year</a:t>
            </a:r>
          </a:p>
          <a:p>
            <a:pPr>
              <a:buNone/>
            </a:pPr>
            <a:r>
              <a:rPr lang="en-US" dirty="0" smtClean="0"/>
              <a:t>	B. December 31st, every odd year</a:t>
            </a:r>
          </a:p>
          <a:p>
            <a:pPr>
              <a:buNone/>
            </a:pPr>
            <a:r>
              <a:rPr lang="en-US" dirty="0" smtClean="0"/>
              <a:t>	C. June 30th, every even year</a:t>
            </a:r>
          </a:p>
          <a:p>
            <a:pPr>
              <a:buNone/>
            </a:pPr>
            <a:r>
              <a:rPr lang="en-US" dirty="0" smtClean="0"/>
              <a:t>	D. June 30th, every year</a:t>
            </a:r>
          </a:p>
          <a:p>
            <a:pPr>
              <a:buNone/>
            </a:pPr>
            <a:r>
              <a:rPr lang="en-US" dirty="0" smtClean="0"/>
              <a:t>	E. December 31st, every year</a:t>
            </a:r>
            <a:endParaRPr lang="en-US" dirty="0"/>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3794" name="Chart" r:id="rId7" imgW="4572039" imgH="5143616" progId="MSGraph.Chart.8">
              <p:embed followColorScheme="full"/>
            </p:oleObj>
          </a:graphicData>
        </a:graphic>
      </p:graphicFrame>
      <p:sp>
        <p:nvSpPr>
          <p:cNvPr id="6" name="CorShape1"/>
          <p:cNvSpPr/>
          <p:nvPr>
            <p:custDataLst>
              <p:tags r:id="rId4"/>
            </p:custDataLst>
          </p:nvPr>
        </p:nvSpPr>
        <p:spPr>
          <a:xfrm rot="10800000">
            <a:off x="172720" y="40077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2</a:t>
            </a:r>
            <a:endParaRPr lang="en-US" dirty="0"/>
          </a:p>
        </p:txBody>
      </p:sp>
      <p:sp>
        <p:nvSpPr>
          <p:cNvPr id="3" name="Text Placeholder 2"/>
          <p:cNvSpPr>
            <a:spLocks noGrp="1"/>
          </p:cNvSpPr>
          <p:nvPr>
            <p:ph type="body" idx="1"/>
          </p:nvPr>
        </p:nvSpPr>
        <p:spPr/>
        <p:txBody>
          <a:bodyPr/>
          <a:lstStyle/>
          <a:p>
            <a:pPr>
              <a:buNone/>
            </a:pPr>
            <a:r>
              <a:rPr lang="en-US" dirty="0" smtClean="0"/>
              <a:t>	A pharmacy permit must renewed by                  of </a:t>
            </a:r>
            <a:r>
              <a:rPr lang="en-US" u="sng" dirty="0" smtClean="0"/>
              <a:t>            </a:t>
            </a:r>
            <a:r>
              <a:rPr lang="en-US" dirty="0" smtClean="0"/>
              <a:t>  or it shall be null and void</a:t>
            </a:r>
          </a:p>
          <a:p>
            <a:pPr>
              <a:buNone/>
            </a:pPr>
            <a:r>
              <a:rPr lang="en-US" dirty="0" smtClean="0"/>
              <a:t>	A. December 31st, every even year</a:t>
            </a:r>
          </a:p>
          <a:p>
            <a:pPr>
              <a:buNone/>
            </a:pPr>
            <a:r>
              <a:rPr lang="en-US" dirty="0" smtClean="0"/>
              <a:t>	B. December 31st, every odd year</a:t>
            </a:r>
          </a:p>
          <a:p>
            <a:pPr>
              <a:buNone/>
            </a:pPr>
            <a:r>
              <a:rPr lang="en-US" dirty="0" smtClean="0"/>
              <a:t>	C. June 30th, every even year</a:t>
            </a:r>
          </a:p>
          <a:p>
            <a:pPr>
              <a:buNone/>
            </a:pPr>
            <a:r>
              <a:rPr lang="en-US" dirty="0" smtClean="0"/>
              <a:t>	D. June 30th, every year</a:t>
            </a:r>
          </a:p>
          <a:p>
            <a:pPr>
              <a:buNone/>
            </a:pPr>
            <a:r>
              <a:rPr lang="en-US" dirty="0" smtClean="0"/>
              <a:t>	</a:t>
            </a:r>
            <a:r>
              <a:rPr lang="en-US" b="1" dirty="0" smtClean="0"/>
              <a:t>E. December 31st, every year</a:t>
            </a:r>
            <a:endParaRPr lang="en-US" b="1" dirty="0"/>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11 Question 3</a:t>
            </a:r>
            <a:endParaRPr lang="en-US" b="1" dirty="0"/>
          </a:p>
        </p:txBody>
      </p:sp>
      <p:sp>
        <p:nvSpPr>
          <p:cNvPr id="3" name="Text Placeholder 2"/>
          <p:cNvSpPr>
            <a:spLocks noGrp="1"/>
          </p:cNvSpPr>
          <p:nvPr>
            <p:ph type="body" idx="1"/>
          </p:nvPr>
        </p:nvSpPr>
        <p:spPr/>
        <p:txBody>
          <a:bodyPr/>
          <a:lstStyle/>
          <a:p>
            <a:pPr>
              <a:buNone/>
            </a:pPr>
            <a:r>
              <a:rPr lang="en-US" dirty="0" smtClean="0"/>
              <a:t>	A new prescription department must contain at least </a:t>
            </a:r>
            <a:r>
              <a:rPr lang="en-US" u="sng" dirty="0" smtClean="0"/>
              <a:t>             </a:t>
            </a:r>
            <a:r>
              <a:rPr lang="en-US" dirty="0" smtClean="0"/>
              <a:t> square feet of space </a:t>
            </a:r>
          </a:p>
          <a:p>
            <a:pPr>
              <a:buNone/>
            </a:pPr>
            <a:r>
              <a:rPr lang="en-US" dirty="0" smtClean="0"/>
              <a:t>	A. 150</a:t>
            </a:r>
          </a:p>
          <a:p>
            <a:pPr>
              <a:buNone/>
            </a:pPr>
            <a:r>
              <a:rPr lang="en-US" dirty="0" smtClean="0"/>
              <a:t>	B. 200</a:t>
            </a:r>
          </a:p>
          <a:p>
            <a:pPr>
              <a:buNone/>
            </a:pPr>
            <a:r>
              <a:rPr lang="en-US" dirty="0" smtClean="0"/>
              <a:t>	C. 300</a:t>
            </a:r>
          </a:p>
          <a:p>
            <a:pPr>
              <a:buNone/>
            </a:pPr>
            <a:r>
              <a:rPr lang="en-US" dirty="0" smtClean="0"/>
              <a:t>	D. 250</a:t>
            </a:r>
          </a:p>
          <a:p>
            <a:pPr>
              <a:buNone/>
            </a:pPr>
            <a:r>
              <a:rPr lang="en-US" dirty="0" smtClean="0"/>
              <a:t>	E. 500</a:t>
            </a:r>
            <a:endParaRPr lang="en-US" dirty="0"/>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Please make your selection...</a:t>
            </a:r>
            <a:endParaRPr lang="en-US"/>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p:oleObj spid="_x0000_s34818" name="Chart" r:id="rId7" imgW="4572039" imgH="5143616" progId="MSGraph.Chart.8">
              <p:embed followColorScheme="full"/>
            </p:oleObj>
          </a:graphicData>
        </a:graphic>
      </p:graphicFrame>
      <p:sp>
        <p:nvSpPr>
          <p:cNvPr id="6" name="CorShape1"/>
          <p:cNvSpPr/>
          <p:nvPr>
            <p:custDataLst>
              <p:tags r:id="rId4"/>
            </p:custDataLst>
          </p:nvPr>
        </p:nvSpPr>
        <p:spPr>
          <a:xfrm>
            <a:off x="172720" y="2837349"/>
            <a:ext cx="355599"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smtClean="0"/>
              <a:t>E</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Lst>
</file>

<file path=ppt/tags/tag10.xml><?xml version="1.0" encoding="utf-8"?>
<p:tagLst xmlns:a="http://schemas.openxmlformats.org/drawingml/2006/main" xmlns:r="http://schemas.openxmlformats.org/officeDocument/2006/relationships" xmlns:p="http://schemas.openxmlformats.org/presentationml/2006/main">
  <p:tag name="SLIDEGUID" val="8439FB94FF634C1298C9F17F07E5CFF9"/>
  <p:tag name="SLIDEID" val="8439FB94FF634C1298C9F17F07E5CFF9"/>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Correct|smicln|Incorrect|smicln|Incorrect|smicln|Incorrect"/>
  <p:tag name="RESPONSESGATHERED" val="False"/>
</p:tagLst>
</file>

<file path=ppt/tags/tag100.xml><?xml version="1.0" encoding="utf-8"?>
<p:tagLst xmlns:a="http://schemas.openxmlformats.org/drawingml/2006/main" xmlns:r="http://schemas.openxmlformats.org/officeDocument/2006/relationships" xmlns:p="http://schemas.openxmlformats.org/presentationml/2006/main">
  <p:tag name="CHARTTYPE" val="0"/>
</p:tagLst>
</file>

<file path=ppt/tags/tag101.xml><?xml version="1.0" encoding="utf-8"?>
<p:tagLst xmlns:a="http://schemas.openxmlformats.org/drawingml/2006/main" xmlns:r="http://schemas.openxmlformats.org/officeDocument/2006/relationships" xmlns:p="http://schemas.openxmlformats.org/presentationml/2006/main">
  <p:tag name="CORSHAPE" val="True"/>
  <p:tag name="SHAPETYPE" val="5"/>
</p:tagLst>
</file>

<file path=ppt/tags/tag10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1"/>
  <p:tag name="FONTSIZE" val="32"/>
  <p:tag name="BULLETTYPE" val="ppBulletArabicPeriod"/>
  <p:tag name="ANSWERTEXT" val="100&#10;250&#10;500&#10;1000&#10;1500"/>
</p:tagLst>
</file>

<file path=ppt/tags/tag103.xml><?xml version="1.0" encoding="utf-8"?>
<p:tagLst xmlns:a="http://schemas.openxmlformats.org/drawingml/2006/main" xmlns:r="http://schemas.openxmlformats.org/officeDocument/2006/relationships" xmlns:p="http://schemas.openxmlformats.org/presentationml/2006/main">
  <p:tag name="DELIMITERS" val="3.1"/>
</p:tagLst>
</file>

<file path=ppt/tags/tag104.xml><?xml version="1.0" encoding="utf-8"?>
<p:tagLst xmlns:a="http://schemas.openxmlformats.org/drawingml/2006/main" xmlns:r="http://schemas.openxmlformats.org/officeDocument/2006/relationships" xmlns:p="http://schemas.openxmlformats.org/presentationml/2006/main">
  <p:tag name="DELIMITERS" val="3.1"/>
</p:tagLst>
</file>

<file path=ppt/tags/tag105.xml><?xml version="1.0" encoding="utf-8"?>
<p:tagLst xmlns:a="http://schemas.openxmlformats.org/drawingml/2006/main" xmlns:r="http://schemas.openxmlformats.org/officeDocument/2006/relationships" xmlns:p="http://schemas.openxmlformats.org/presentationml/2006/main">
  <p:tag name="SLIDEGUID" val="24FAE11BA21B491084D130507EB81F58"/>
  <p:tag name="SLIDEID" val="24FAE11BA21B491084D130507EB81F58"/>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 |smicln|iii only|smicln|i and ii only|smicln|ii and iii only|smicln|i, ii, andn iii"/>
  <p:tag name="VALUES" val="Incorrect|smicln|Incorrect|smicln|Correct|smicln|Incorrect|smicln|Incorrect"/>
</p:tagLst>
</file>

<file path=ppt/tags/tag106.xml><?xml version="1.0" encoding="utf-8"?>
<p:tagLst xmlns:a="http://schemas.openxmlformats.org/drawingml/2006/main" xmlns:r="http://schemas.openxmlformats.org/officeDocument/2006/relationships" xmlns:p="http://schemas.openxmlformats.org/presentationml/2006/main">
  <p:tag name="CHARTTYPE" val="0"/>
</p:tagLst>
</file>

<file path=ppt/tags/tag10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2"/>
  <p:tag name="FONTSIZE" val="32"/>
  <p:tag name="BULLETTYPE" val="ppBulletArabicPeriod"/>
  <p:tag name="ANSWERTEXT" val="i only &#10;iii only&#10;i and ii only&#10;ii and iii only&#10;i, ii, andn iii"/>
</p:tagLst>
</file>

<file path=ppt/tags/tag109.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CHARTTYPE" val="0"/>
</p:tagLst>
</file>

<file path=ppt/tags/tag110.xml><?xml version="1.0" encoding="utf-8"?>
<p:tagLst xmlns:a="http://schemas.openxmlformats.org/drawingml/2006/main" xmlns:r="http://schemas.openxmlformats.org/officeDocument/2006/relationships" xmlns:p="http://schemas.openxmlformats.org/presentationml/2006/main">
  <p:tag name="DELIMITERS" val="3.1"/>
</p:tagLst>
</file>

<file path=ppt/tags/tag111.xml><?xml version="1.0" encoding="utf-8"?>
<p:tagLst xmlns:a="http://schemas.openxmlformats.org/drawingml/2006/main" xmlns:r="http://schemas.openxmlformats.org/officeDocument/2006/relationships" xmlns:p="http://schemas.openxmlformats.org/presentationml/2006/main">
  <p:tag name="SLIDEGUID" val="1CF544C5E033459CB8177CF8F4E22BD4"/>
  <p:tag name="SLIDEID" val="1CF544C5E033459CB8177CF8F4E22BD4"/>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TOTALRESPONSES" val="0"/>
  <p:tag name="VALUES" val="Incorrect|smicln|Incorrect|smicln|Correct|smicln|Incorrect|smicln|Incorrect"/>
</p:tagLst>
</file>

<file path=ppt/tags/tag112.xml><?xml version="1.0" encoding="utf-8"?>
<p:tagLst xmlns:a="http://schemas.openxmlformats.org/drawingml/2006/main" xmlns:r="http://schemas.openxmlformats.org/officeDocument/2006/relationships" xmlns:p="http://schemas.openxmlformats.org/presentationml/2006/main">
  <p:tag name="CHARTTYPE" val="0"/>
</p:tagLst>
</file>

<file path=ppt/tags/tag113.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11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15.xml><?xml version="1.0" encoding="utf-8"?>
<p:tagLst xmlns:a="http://schemas.openxmlformats.org/drawingml/2006/main" xmlns:r="http://schemas.openxmlformats.org/officeDocument/2006/relationships" xmlns:p="http://schemas.openxmlformats.org/presentationml/2006/main">
  <p:tag name="DELIMITERS" val="3.1"/>
</p:tagLst>
</file>

<file path=ppt/tags/tag116.xml><?xml version="1.0" encoding="utf-8"?>
<p:tagLst xmlns:a="http://schemas.openxmlformats.org/drawingml/2006/main" xmlns:r="http://schemas.openxmlformats.org/officeDocument/2006/relationships" xmlns:p="http://schemas.openxmlformats.org/presentationml/2006/main">
  <p:tag name="DELIMITERS" val="3.1"/>
</p:tagLst>
</file>

<file path=ppt/tags/tag117.xml><?xml version="1.0" encoding="utf-8"?>
<p:tagLst xmlns:a="http://schemas.openxmlformats.org/drawingml/2006/main" xmlns:r="http://schemas.openxmlformats.org/officeDocument/2006/relationships" xmlns:p="http://schemas.openxmlformats.org/presentationml/2006/main">
  <p:tag name="SLIDEGUID" val="C436760AB325422DAA739E0DB811A48F"/>
  <p:tag name="SLIDEID" val="C436760AB325422DAA739E0DB811A48F"/>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118.xml><?xml version="1.0" encoding="utf-8"?>
<p:tagLst xmlns:a="http://schemas.openxmlformats.org/drawingml/2006/main" xmlns:r="http://schemas.openxmlformats.org/officeDocument/2006/relationships" xmlns:p="http://schemas.openxmlformats.org/presentationml/2006/main">
  <p:tag name="CHARTTYPE" val="0"/>
</p:tagLst>
</file>

<file path=ppt/tags/tag119.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2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21.xml><?xml version="1.0" encoding="utf-8"?>
<p:tagLst xmlns:a="http://schemas.openxmlformats.org/drawingml/2006/main" xmlns:r="http://schemas.openxmlformats.org/officeDocument/2006/relationships" xmlns:p="http://schemas.openxmlformats.org/presentationml/2006/main">
  <p:tag name="DELIMITERS" val="3.1"/>
</p:tagLst>
</file>

<file path=ppt/tags/tag122.xml><?xml version="1.0" encoding="utf-8"?>
<p:tagLst xmlns:a="http://schemas.openxmlformats.org/drawingml/2006/main" xmlns:r="http://schemas.openxmlformats.org/officeDocument/2006/relationships" xmlns:p="http://schemas.openxmlformats.org/presentationml/2006/main">
  <p:tag name="DELIMITERS" val="3.1"/>
</p:tagLst>
</file>

<file path=ppt/tags/tag123.xml><?xml version="1.0" encoding="utf-8"?>
<p:tagLst xmlns:a="http://schemas.openxmlformats.org/drawingml/2006/main" xmlns:r="http://schemas.openxmlformats.org/officeDocument/2006/relationships" xmlns:p="http://schemas.openxmlformats.org/presentationml/2006/main">
  <p:tag name="SLIDEGUID" val="766F1079877F4124BCEBD52722EF683D"/>
  <p:tag name="SLIDEID" val="766F1079877F4124BCEBD52722EF683D"/>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124.xml><?xml version="1.0" encoding="utf-8"?>
<p:tagLst xmlns:a="http://schemas.openxmlformats.org/drawingml/2006/main" xmlns:r="http://schemas.openxmlformats.org/officeDocument/2006/relationships" xmlns:p="http://schemas.openxmlformats.org/presentationml/2006/main">
  <p:tag name="CHARTTYPE" val="0"/>
</p:tagLst>
</file>

<file path=ppt/tags/tag12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27.xml><?xml version="1.0" encoding="utf-8"?>
<p:tagLst xmlns:a="http://schemas.openxmlformats.org/drawingml/2006/main" xmlns:r="http://schemas.openxmlformats.org/officeDocument/2006/relationships" xmlns:p="http://schemas.openxmlformats.org/presentationml/2006/main">
  <p:tag name="DELIMITERS" val="3.1"/>
</p:tagLst>
</file>

<file path=ppt/tags/tag128.xml><?xml version="1.0" encoding="utf-8"?>
<p:tagLst xmlns:a="http://schemas.openxmlformats.org/drawingml/2006/main" xmlns:r="http://schemas.openxmlformats.org/officeDocument/2006/relationships" xmlns:p="http://schemas.openxmlformats.org/presentationml/2006/main">
  <p:tag name="DELIMITERS" val="3.1"/>
</p:tagLst>
</file>

<file path=ppt/tags/tag129.xml><?xml version="1.0" encoding="utf-8"?>
<p:tagLst xmlns:a="http://schemas.openxmlformats.org/drawingml/2006/main" xmlns:r="http://schemas.openxmlformats.org/officeDocument/2006/relationships" xmlns:p="http://schemas.openxmlformats.org/presentationml/2006/main">
  <p:tag name="SLIDEGUID" val="D53ED491DD4B4F3AA26DDB68ED1069D2"/>
  <p:tag name="SLIDEID" val="D53ED491DD4B4F3AA26DDB68ED1069D2"/>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30.xml><?xml version="1.0" encoding="utf-8"?>
<p:tagLst xmlns:a="http://schemas.openxmlformats.org/drawingml/2006/main" xmlns:r="http://schemas.openxmlformats.org/officeDocument/2006/relationships" xmlns:p="http://schemas.openxmlformats.org/presentationml/2006/main">
  <p:tag name="CHARTTYPE" val="0"/>
</p:tagLst>
</file>

<file path=ppt/tags/tag13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33.xml><?xml version="1.0" encoding="utf-8"?>
<p:tagLst xmlns:a="http://schemas.openxmlformats.org/drawingml/2006/main" xmlns:r="http://schemas.openxmlformats.org/officeDocument/2006/relationships" xmlns:p="http://schemas.openxmlformats.org/presentationml/2006/main">
  <p:tag name="DELIMITERS" val="3.1"/>
</p:tagLst>
</file>

<file path=ppt/tags/tag134.xml><?xml version="1.0" encoding="utf-8"?>
<p:tagLst xmlns:a="http://schemas.openxmlformats.org/drawingml/2006/main" xmlns:r="http://schemas.openxmlformats.org/officeDocument/2006/relationships" xmlns:p="http://schemas.openxmlformats.org/presentationml/2006/main">
  <p:tag name="DELIMITERS" val="3.1"/>
</p:tagLst>
</file>

<file path=ppt/tags/tag135.xml><?xml version="1.0" encoding="utf-8"?>
<p:tagLst xmlns:a="http://schemas.openxmlformats.org/drawingml/2006/main" xmlns:r="http://schemas.openxmlformats.org/officeDocument/2006/relationships" xmlns:p="http://schemas.openxmlformats.org/presentationml/2006/main">
  <p:tag name="SLIDEGUID" val="FA54DC155F2B4CBE8D1ACC815C53CA8F"/>
  <p:tag name="SLIDEID" val="FA54DC155F2B4CBE8D1ACC815C53CA8F"/>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Correct|smicln|Incorrect|smicln|Incorrect|smicln|Incorrect|smicln|Incorrect"/>
</p:tagLst>
</file>

<file path=ppt/tags/tag136.xml><?xml version="1.0" encoding="utf-8"?>
<p:tagLst xmlns:a="http://schemas.openxmlformats.org/drawingml/2006/main" xmlns:r="http://schemas.openxmlformats.org/officeDocument/2006/relationships" xmlns:p="http://schemas.openxmlformats.org/presentationml/2006/main">
  <p:tag name="CHARTTYPE" val="0"/>
</p:tagLst>
</file>

<file path=ppt/tags/tag13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38.xml><?xml version="1.0" encoding="utf-8"?>
<p:tagLst xmlns:a="http://schemas.openxmlformats.org/drawingml/2006/main" xmlns:r="http://schemas.openxmlformats.org/officeDocument/2006/relationships" xmlns:p="http://schemas.openxmlformats.org/presentationml/2006/main">
  <p:tag name="DELIMITERS" val="3.1"/>
</p:tagLst>
</file>

<file path=ppt/tags/tag139.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40.xml><?xml version="1.0" encoding="utf-8"?>
<p:tagLst xmlns:a="http://schemas.openxmlformats.org/drawingml/2006/main" xmlns:r="http://schemas.openxmlformats.org/officeDocument/2006/relationships" xmlns:p="http://schemas.openxmlformats.org/presentationml/2006/main">
  <p:tag name="SLIDEGUID" val="F944ED7A11ED4B68B80385E2C6C1F1E5"/>
  <p:tag name="SLIDEID" val="F944ED7A11ED4B68B80385E2C6C1F1E5"/>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Correct|smicln|Incorrect|smicln|Incorrect"/>
</p:tagLst>
</file>

<file path=ppt/tags/tag141.xml><?xml version="1.0" encoding="utf-8"?>
<p:tagLst xmlns:a="http://schemas.openxmlformats.org/drawingml/2006/main" xmlns:r="http://schemas.openxmlformats.org/officeDocument/2006/relationships" xmlns:p="http://schemas.openxmlformats.org/presentationml/2006/main">
  <p:tag name="CHARTTYPE" val="0"/>
</p:tagLst>
</file>

<file path=ppt/tags/tag1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44.xml><?xml version="1.0" encoding="utf-8"?>
<p:tagLst xmlns:a="http://schemas.openxmlformats.org/drawingml/2006/main" xmlns:r="http://schemas.openxmlformats.org/officeDocument/2006/relationships" xmlns:p="http://schemas.openxmlformats.org/presentationml/2006/main">
  <p:tag name="DELIMITERS" val="3.1"/>
</p:tagLst>
</file>

<file path=ppt/tags/tag145.xml><?xml version="1.0" encoding="utf-8"?>
<p:tagLst xmlns:a="http://schemas.openxmlformats.org/drawingml/2006/main" xmlns:r="http://schemas.openxmlformats.org/officeDocument/2006/relationships" xmlns:p="http://schemas.openxmlformats.org/presentationml/2006/main">
  <p:tag name="DELIMITERS" val="3.1"/>
</p:tagLst>
</file>

<file path=ppt/tags/tag146.xml><?xml version="1.0" encoding="utf-8"?>
<p:tagLst xmlns:a="http://schemas.openxmlformats.org/drawingml/2006/main" xmlns:r="http://schemas.openxmlformats.org/officeDocument/2006/relationships" xmlns:p="http://schemas.openxmlformats.org/presentationml/2006/main">
  <p:tag name="SLIDEGUID" val="0C524DA71073469EA2EC2B8B866E5A8F"/>
  <p:tag name="SLIDEID" val="0C524DA71073469EA2EC2B8B866E5A8F"/>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147.xml><?xml version="1.0" encoding="utf-8"?>
<p:tagLst xmlns:a="http://schemas.openxmlformats.org/drawingml/2006/main" xmlns:r="http://schemas.openxmlformats.org/officeDocument/2006/relationships" xmlns:p="http://schemas.openxmlformats.org/presentationml/2006/main">
  <p:tag name="CHARTTYPE" val="0"/>
</p:tagLst>
</file>

<file path=ppt/tags/tag148.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14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5.xml><?xml version="1.0" encoding="utf-8"?>
<p:tagLst xmlns:a="http://schemas.openxmlformats.org/drawingml/2006/main" xmlns:r="http://schemas.openxmlformats.org/officeDocument/2006/relationships" xmlns:p="http://schemas.openxmlformats.org/presentationml/2006/main">
  <p:tag name="SLIDEGUID" val="C8E513FB2D3C4DC1A00EE82252DDED5D"/>
  <p:tag name="SLIDEID" val="C8E513FB2D3C4DC1A00EE82252DDED5D"/>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
  <p:tag name="VALUES" val="Incorrect|smicln|Incorrect|smicln|Incorrect|smicln|Correct"/>
  <p:tag name="RESPONSESGATHERED" val="False"/>
</p:tagLst>
</file>

<file path=ppt/tags/tag150.xml><?xml version="1.0" encoding="utf-8"?>
<p:tagLst xmlns:a="http://schemas.openxmlformats.org/drawingml/2006/main" xmlns:r="http://schemas.openxmlformats.org/officeDocument/2006/relationships" xmlns:p="http://schemas.openxmlformats.org/presentationml/2006/main">
  <p:tag name="DELIMITERS" val="3.1"/>
</p:tagLst>
</file>

<file path=ppt/tags/tag151.xml><?xml version="1.0" encoding="utf-8"?>
<p:tagLst xmlns:a="http://schemas.openxmlformats.org/drawingml/2006/main" xmlns:r="http://schemas.openxmlformats.org/officeDocument/2006/relationships" xmlns:p="http://schemas.openxmlformats.org/presentationml/2006/main">
  <p:tag name="DELIMITERS" val="3.1"/>
</p:tagLst>
</file>

<file path=ppt/tags/tag152.xml><?xml version="1.0" encoding="utf-8"?>
<p:tagLst xmlns:a="http://schemas.openxmlformats.org/drawingml/2006/main" xmlns:r="http://schemas.openxmlformats.org/officeDocument/2006/relationships" xmlns:p="http://schemas.openxmlformats.org/presentationml/2006/main">
  <p:tag name="SLIDEGUID" val="0E109F973B89492087086226DE257DA0"/>
  <p:tag name="SLIDEID" val="0E109F973B89492087086226DE257DA0"/>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Correct|smicln|Incorrect|smicln|Incorrect|smicln|Incorrect|smicln|Incorrect"/>
</p:tagLst>
</file>

<file path=ppt/tags/tag153.xml><?xml version="1.0" encoding="utf-8"?>
<p:tagLst xmlns:a="http://schemas.openxmlformats.org/drawingml/2006/main" xmlns:r="http://schemas.openxmlformats.org/officeDocument/2006/relationships" xmlns:p="http://schemas.openxmlformats.org/presentationml/2006/main">
  <p:tag name="CHARTTYPE" val="0"/>
</p:tagLst>
</file>

<file path=ppt/tags/tag15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5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6.xml><?xml version="1.0" encoding="utf-8"?>
<p:tagLst xmlns:a="http://schemas.openxmlformats.org/drawingml/2006/main" xmlns:r="http://schemas.openxmlformats.org/officeDocument/2006/relationships" xmlns:p="http://schemas.openxmlformats.org/presentationml/2006/main">
  <p:tag name="DELIMITERS" val="3.1"/>
</p:tagLst>
</file>

<file path=ppt/tags/tag157.xml><?xml version="1.0" encoding="utf-8"?>
<p:tagLst xmlns:a="http://schemas.openxmlformats.org/drawingml/2006/main" xmlns:r="http://schemas.openxmlformats.org/officeDocument/2006/relationships" xmlns:p="http://schemas.openxmlformats.org/presentationml/2006/main">
  <p:tag name="DELIMITERS" val="3.1"/>
</p:tagLst>
</file>

<file path=ppt/tags/tag158.xml><?xml version="1.0" encoding="utf-8"?>
<p:tagLst xmlns:a="http://schemas.openxmlformats.org/drawingml/2006/main" xmlns:r="http://schemas.openxmlformats.org/officeDocument/2006/relationships" xmlns:p="http://schemas.openxmlformats.org/presentationml/2006/main">
  <p:tag name="SLIDEGUID" val="6B3074B07BD242BD8103564C9E098893"/>
  <p:tag name="SLIDEID" val="6B3074B07BD242BD8103564C9E098893"/>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p:tag name="VALUES" val="Incorrect|smicln|Incorrect|smicln|Correct|smicln|Incorrect|smicln|Incorrect"/>
</p:tagLst>
</file>

<file path=ppt/tags/tag159.xml><?xml version="1.0" encoding="utf-8"?>
<p:tagLst xmlns:a="http://schemas.openxmlformats.org/drawingml/2006/main" xmlns:r="http://schemas.openxmlformats.org/officeDocument/2006/relationships" xmlns:p="http://schemas.openxmlformats.org/presentationml/2006/main">
  <p:tag name="CHARTTYPE" val="0"/>
</p:tagLst>
</file>

<file path=ppt/tags/tag16.xml><?xml version="1.0" encoding="utf-8"?>
<p:tagLst xmlns:a="http://schemas.openxmlformats.org/drawingml/2006/main" xmlns:r="http://schemas.openxmlformats.org/officeDocument/2006/relationships" xmlns:p="http://schemas.openxmlformats.org/presentationml/2006/main">
  <p:tag name="CHARTTYPE" val="0"/>
</p:tagLst>
</file>

<file path=ppt/tags/tag16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
  <p:tag name="FONTSIZE" val="32"/>
  <p:tag name="BULLETTYPE" val="ppBulletArabicPeriod"/>
  <p:tag name="ANSWERTEXT" val="i only&#10;iii only&#10;i and ii only&#10;ii and iii only&#10;i, ii, and iii"/>
</p:tagLst>
</file>

<file path=ppt/tags/tag162.xml><?xml version="1.0" encoding="utf-8"?>
<p:tagLst xmlns:a="http://schemas.openxmlformats.org/drawingml/2006/main" xmlns:r="http://schemas.openxmlformats.org/officeDocument/2006/relationships" xmlns:p="http://schemas.openxmlformats.org/presentationml/2006/main">
  <p:tag name="DELIMITERS" val="3.1"/>
</p:tagLst>
</file>

<file path=ppt/tags/tag163.xml><?xml version="1.0" encoding="utf-8"?>
<p:tagLst xmlns:a="http://schemas.openxmlformats.org/drawingml/2006/main" xmlns:r="http://schemas.openxmlformats.org/officeDocument/2006/relationships" xmlns:p="http://schemas.openxmlformats.org/presentationml/2006/main">
  <p:tag name="DELIMITERS" val="3.1"/>
</p:tagLst>
</file>

<file path=ppt/tags/tag164.xml><?xml version="1.0" encoding="utf-8"?>
<p:tagLst xmlns:a="http://schemas.openxmlformats.org/drawingml/2006/main" xmlns:r="http://schemas.openxmlformats.org/officeDocument/2006/relationships" xmlns:p="http://schemas.openxmlformats.org/presentationml/2006/main">
  <p:tag name="SLIDEGUID" val="C2F7071946CE4E11A4A8B84A166F14BB"/>
  <p:tag name="SLIDEID" val="C2F7071946CE4E11A4A8B84A166F14BB"/>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165.xml><?xml version="1.0" encoding="utf-8"?>
<p:tagLst xmlns:a="http://schemas.openxmlformats.org/drawingml/2006/main" xmlns:r="http://schemas.openxmlformats.org/officeDocument/2006/relationships" xmlns:p="http://schemas.openxmlformats.org/presentationml/2006/main">
  <p:tag name="CHARTTYPE" val="0"/>
</p:tagLst>
</file>

<file path=ppt/tags/tag16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6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8.xml><?xml version="1.0" encoding="utf-8"?>
<p:tagLst xmlns:a="http://schemas.openxmlformats.org/drawingml/2006/main" xmlns:r="http://schemas.openxmlformats.org/officeDocument/2006/relationships" xmlns:p="http://schemas.openxmlformats.org/presentationml/2006/main">
  <p:tag name="DELIMITERS" val="3.1"/>
</p:tagLst>
</file>

<file path=ppt/tags/tag169.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A&#10;B&#10;C&#10;D"/>
</p:tagLst>
</file>

<file path=ppt/tags/tag170.xml><?xml version="1.0" encoding="utf-8"?>
<p:tagLst xmlns:a="http://schemas.openxmlformats.org/drawingml/2006/main" xmlns:r="http://schemas.openxmlformats.org/officeDocument/2006/relationships" xmlns:p="http://schemas.openxmlformats.org/presentationml/2006/main">
  <p:tag name="SLIDEGUID" val="5D0DDABA12DB478D8803A5122459CCFA"/>
  <p:tag name="SLIDEID" val="5D0DDABA12DB478D8803A5122459CCFA"/>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 |smicln|iii only|smicln|i and ii only|smicln|ii and iii only|smicln|i, ii, and iii"/>
  <p:tag name="VALUES" val="Incorrect|smicln|Correct|smicln|Incorrect|smicln|Incorrect|smicln|Incorrect"/>
</p:tagLst>
</file>

<file path=ppt/tags/tag171.xml><?xml version="1.0" encoding="utf-8"?>
<p:tagLst xmlns:a="http://schemas.openxmlformats.org/drawingml/2006/main" xmlns:r="http://schemas.openxmlformats.org/officeDocument/2006/relationships" xmlns:p="http://schemas.openxmlformats.org/presentationml/2006/main">
  <p:tag name="CHARTTYPE" val="0"/>
</p:tagLst>
</file>

<file path=ppt/tags/tag1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1"/>
  <p:tag name="FONTSIZE" val="32"/>
  <p:tag name="BULLETTYPE" val="ppBulletArabicPeriod"/>
  <p:tag name="ANSWERTEXT" val="i only &#10;iii only&#10;i and ii only&#10;ii and iii only&#10;i, ii, and iii"/>
</p:tagLst>
</file>

<file path=ppt/tags/tag174.xml><?xml version="1.0" encoding="utf-8"?>
<p:tagLst xmlns:a="http://schemas.openxmlformats.org/drawingml/2006/main" xmlns:r="http://schemas.openxmlformats.org/officeDocument/2006/relationships" xmlns:p="http://schemas.openxmlformats.org/presentationml/2006/main">
  <p:tag name="DELIMITERS" val="3.1"/>
</p:tagLst>
</file>

<file path=ppt/tags/tag175.xml><?xml version="1.0" encoding="utf-8"?>
<p:tagLst xmlns:a="http://schemas.openxmlformats.org/drawingml/2006/main" xmlns:r="http://schemas.openxmlformats.org/officeDocument/2006/relationships" xmlns:p="http://schemas.openxmlformats.org/presentationml/2006/main">
  <p:tag name="DELIMITERS" val="3.1"/>
</p:tagLst>
</file>

<file path=ppt/tags/tag176.xml><?xml version="1.0" encoding="utf-8"?>
<p:tagLst xmlns:a="http://schemas.openxmlformats.org/drawingml/2006/main" xmlns:r="http://schemas.openxmlformats.org/officeDocument/2006/relationships" xmlns:p="http://schemas.openxmlformats.org/presentationml/2006/main">
  <p:tag name="SLIDEGUID" val="2F1B139D41554188BC089FB15FDED5B4"/>
  <p:tag name="SLIDEID" val="2F1B139D41554188BC089FB15FDED5B4"/>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Correct|smicln|Incorrect|smicln|Incorrect|smicln|Incorrect|smicln|Incorrect"/>
</p:tagLst>
</file>

<file path=ppt/tags/tag177.xml><?xml version="1.0" encoding="utf-8"?>
<p:tagLst xmlns:a="http://schemas.openxmlformats.org/drawingml/2006/main" xmlns:r="http://schemas.openxmlformats.org/officeDocument/2006/relationships" xmlns:p="http://schemas.openxmlformats.org/presentationml/2006/main">
  <p:tag name="CHARTTYPE" val="0"/>
</p:tagLst>
</file>

<file path=ppt/tags/tag17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80.xml><?xml version="1.0" encoding="utf-8"?>
<p:tagLst xmlns:a="http://schemas.openxmlformats.org/drawingml/2006/main" xmlns:r="http://schemas.openxmlformats.org/officeDocument/2006/relationships" xmlns:p="http://schemas.openxmlformats.org/presentationml/2006/main">
  <p:tag name="DELIMITERS" val="3.1"/>
</p:tagLst>
</file>

<file path=ppt/tags/tag181.xml><?xml version="1.0" encoding="utf-8"?>
<p:tagLst xmlns:a="http://schemas.openxmlformats.org/drawingml/2006/main" xmlns:r="http://schemas.openxmlformats.org/officeDocument/2006/relationships" xmlns:p="http://schemas.openxmlformats.org/presentationml/2006/main">
  <p:tag name="DELIMITERS" val="3.1"/>
</p:tagLst>
</file>

<file path=ppt/tags/tag182.xml><?xml version="1.0" encoding="utf-8"?>
<p:tagLst xmlns:a="http://schemas.openxmlformats.org/drawingml/2006/main" xmlns:r="http://schemas.openxmlformats.org/officeDocument/2006/relationships" xmlns:p="http://schemas.openxmlformats.org/presentationml/2006/main">
  <p:tag name="SLIDEGUID" val="2C5F263D6CEA440D875082B4198E8231"/>
  <p:tag name="SLIDEID" val="2C5F263D6CEA440D875082B4198E8231"/>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183.xml><?xml version="1.0" encoding="utf-8"?>
<p:tagLst xmlns:a="http://schemas.openxmlformats.org/drawingml/2006/main" xmlns:r="http://schemas.openxmlformats.org/officeDocument/2006/relationships" xmlns:p="http://schemas.openxmlformats.org/presentationml/2006/main">
  <p:tag name="CHARTTYPE" val="0"/>
</p:tagLst>
</file>

<file path=ppt/tags/tag18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5.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86.xml><?xml version="1.0" encoding="utf-8"?>
<p:tagLst xmlns:a="http://schemas.openxmlformats.org/drawingml/2006/main" xmlns:r="http://schemas.openxmlformats.org/officeDocument/2006/relationships" xmlns:p="http://schemas.openxmlformats.org/presentationml/2006/main">
  <p:tag name="DELIMITERS" val="3.1"/>
</p:tagLst>
</file>

<file path=ppt/tags/tag187.xml><?xml version="1.0" encoding="utf-8"?>
<p:tagLst xmlns:a="http://schemas.openxmlformats.org/drawingml/2006/main" xmlns:r="http://schemas.openxmlformats.org/officeDocument/2006/relationships" xmlns:p="http://schemas.openxmlformats.org/presentationml/2006/main">
  <p:tag name="DELIMITERS" val="3.1"/>
</p:tagLst>
</file>

<file path=ppt/tags/tag188.xml><?xml version="1.0" encoding="utf-8"?>
<p:tagLst xmlns:a="http://schemas.openxmlformats.org/drawingml/2006/main" xmlns:r="http://schemas.openxmlformats.org/officeDocument/2006/relationships" xmlns:p="http://schemas.openxmlformats.org/presentationml/2006/main">
  <p:tag name="SLIDEGUID" val="8F0DDC4188EE4F7EA877737F4F98448F"/>
  <p:tag name="SLIDEID" val="8F0DDC4188EE4F7EA877737F4F98448F"/>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Correct|smicln|Incorrect|smicln|Incorrect"/>
</p:tagLst>
</file>

<file path=ppt/tags/tag189.xml><?xml version="1.0" encoding="utf-8"?>
<p:tagLst xmlns:a="http://schemas.openxmlformats.org/drawingml/2006/main" xmlns:r="http://schemas.openxmlformats.org/officeDocument/2006/relationships" xmlns:p="http://schemas.openxmlformats.org/presentationml/2006/main">
  <p:tag name="CHARTTYPE" val="0"/>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190.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19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92.xml><?xml version="1.0" encoding="utf-8"?>
<p:tagLst xmlns:a="http://schemas.openxmlformats.org/drawingml/2006/main" xmlns:r="http://schemas.openxmlformats.org/officeDocument/2006/relationships" xmlns:p="http://schemas.openxmlformats.org/presentationml/2006/main">
  <p:tag name="DELIMITERS" val="3.1"/>
</p:tagLst>
</file>

<file path=ppt/tags/tag193.xml><?xml version="1.0" encoding="utf-8"?>
<p:tagLst xmlns:a="http://schemas.openxmlformats.org/drawingml/2006/main" xmlns:r="http://schemas.openxmlformats.org/officeDocument/2006/relationships" xmlns:p="http://schemas.openxmlformats.org/presentationml/2006/main">
  <p:tag name="DELIMITERS" val="3.1"/>
</p:tagLst>
</file>

<file path=ppt/tags/tag194.xml><?xml version="1.0" encoding="utf-8"?>
<p:tagLst xmlns:a="http://schemas.openxmlformats.org/drawingml/2006/main" xmlns:r="http://schemas.openxmlformats.org/officeDocument/2006/relationships" xmlns:p="http://schemas.openxmlformats.org/presentationml/2006/main">
  <p:tag name="SLIDEGUID" val="B5575B332B054E3CA196C42BE7F0373E"/>
  <p:tag name="SLIDEID" val="B5575B332B054E3CA196C42BE7F0373E"/>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Correct|smicln|Incorrect|smicln|Incorrect"/>
</p:tagLst>
</file>

<file path=ppt/tags/tag195.xml><?xml version="1.0" encoding="utf-8"?>
<p:tagLst xmlns:a="http://schemas.openxmlformats.org/drawingml/2006/main" xmlns:r="http://schemas.openxmlformats.org/officeDocument/2006/relationships" xmlns:p="http://schemas.openxmlformats.org/presentationml/2006/main">
  <p:tag name="CHARTTYPE" val="0"/>
</p:tagLst>
</file>

<file path=ppt/tags/tag19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197.xml><?xml version="1.0" encoding="utf-8"?>
<p:tagLst xmlns:a="http://schemas.openxmlformats.org/drawingml/2006/main" xmlns:r="http://schemas.openxmlformats.org/officeDocument/2006/relationships" xmlns:p="http://schemas.openxmlformats.org/presentationml/2006/main">
  <p:tag name="DELIMITERS" val="3.1"/>
</p:tagLst>
</file>

<file path=ppt/tags/tag198.xml><?xml version="1.0" encoding="utf-8"?>
<p:tagLst xmlns:a="http://schemas.openxmlformats.org/drawingml/2006/main" xmlns:r="http://schemas.openxmlformats.org/officeDocument/2006/relationships" xmlns:p="http://schemas.openxmlformats.org/presentationml/2006/main">
  <p:tag name="DELIMITERS" val="3.1"/>
</p:tagLst>
</file>

<file path=ppt/tags/tag199.xml><?xml version="1.0" encoding="utf-8"?>
<p:tagLst xmlns:a="http://schemas.openxmlformats.org/drawingml/2006/main" xmlns:r="http://schemas.openxmlformats.org/officeDocument/2006/relationships" xmlns:p="http://schemas.openxmlformats.org/presentationml/2006/main">
  <p:tag name="SLIDEGUID" val="CF96C360C50E4ECC85193D041280AA1B"/>
  <p:tag name="SLIDEID" val="CF96C360C50E4ECC85193D041280AA1B"/>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p:tag name="VALUES" val="Incorrect|smicln|Incorrect|smicln|Incorrect|smicln|Correct|smicln|Incorrect"/>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GUID" val="8275BACBFAC34100BDD199E517512D8A"/>
  <p:tag name="SLIDEID" val="8275BACBFAC34100BDD199E517512D8A"/>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 name="RESPONSESGATHERED" val="False"/>
</p:tagLst>
</file>

<file path=ppt/tags/tag200.xml><?xml version="1.0" encoding="utf-8"?>
<p:tagLst xmlns:a="http://schemas.openxmlformats.org/drawingml/2006/main" xmlns:r="http://schemas.openxmlformats.org/officeDocument/2006/relationships" xmlns:p="http://schemas.openxmlformats.org/presentationml/2006/main">
  <p:tag name="CHARTTYPE" val="0"/>
</p:tagLst>
</file>

<file path=ppt/tags/tag201.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0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
  <p:tag name="FONTSIZE" val="32"/>
  <p:tag name="BULLETTYPE" val="ppBulletArabicPeriod"/>
  <p:tag name="ANSWERTEXT" val="i only&#10;iii only&#10;i and ii only&#10;ii and iii only&#10;i, ii, and iii"/>
</p:tagLst>
</file>

<file path=ppt/tags/tag203.xml><?xml version="1.0" encoding="utf-8"?>
<p:tagLst xmlns:a="http://schemas.openxmlformats.org/drawingml/2006/main" xmlns:r="http://schemas.openxmlformats.org/officeDocument/2006/relationships" xmlns:p="http://schemas.openxmlformats.org/presentationml/2006/main">
  <p:tag name="DELIMITERS" val="3.1"/>
</p:tagLst>
</file>

<file path=ppt/tags/tag204.xml><?xml version="1.0" encoding="utf-8"?>
<p:tagLst xmlns:a="http://schemas.openxmlformats.org/drawingml/2006/main" xmlns:r="http://schemas.openxmlformats.org/officeDocument/2006/relationships" xmlns:p="http://schemas.openxmlformats.org/presentationml/2006/main">
  <p:tag name="DELIMITERS" val="3.1"/>
</p:tagLst>
</file>

<file path=ppt/tags/tag205.xml><?xml version="1.0" encoding="utf-8"?>
<p:tagLst xmlns:a="http://schemas.openxmlformats.org/drawingml/2006/main" xmlns:r="http://schemas.openxmlformats.org/officeDocument/2006/relationships" xmlns:p="http://schemas.openxmlformats.org/presentationml/2006/main">
  <p:tag name="SLIDEGUID" val="39726217327A4A9AA684BDD79FE7F3D6"/>
  <p:tag name="SLIDEID" val="39726217327A4A9AA684BDD79FE7F3D6"/>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Correct|smicln|Incorrect|smicln|Incorrect|smicln|Incorrect|smicln|Incorrect"/>
</p:tagLst>
</file>

<file path=ppt/tags/tag206.xml><?xml version="1.0" encoding="utf-8"?>
<p:tagLst xmlns:a="http://schemas.openxmlformats.org/drawingml/2006/main" xmlns:r="http://schemas.openxmlformats.org/officeDocument/2006/relationships" xmlns:p="http://schemas.openxmlformats.org/presentationml/2006/main">
  <p:tag name="CHARTTYPE" val="0"/>
</p:tagLst>
</file>

<file path=ppt/tags/tag20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09.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CHARTTYPE" val="0"/>
</p:tagLst>
</file>

<file path=ppt/tags/tag210.xml><?xml version="1.0" encoding="utf-8"?>
<p:tagLst xmlns:a="http://schemas.openxmlformats.org/drawingml/2006/main" xmlns:r="http://schemas.openxmlformats.org/officeDocument/2006/relationships" xmlns:p="http://schemas.openxmlformats.org/presentationml/2006/main">
  <p:tag name="DELIMITERS" val="3.1"/>
</p:tagLst>
</file>

<file path=ppt/tags/tag211.xml><?xml version="1.0" encoding="utf-8"?>
<p:tagLst xmlns:a="http://schemas.openxmlformats.org/drawingml/2006/main" xmlns:r="http://schemas.openxmlformats.org/officeDocument/2006/relationships" xmlns:p="http://schemas.openxmlformats.org/presentationml/2006/main">
  <p:tag name="SLIDEGUID" val="62EBF9CE91594EC68970783C2CA216DF"/>
  <p:tag name="SLIDEID" val="62EBF9CE91594EC68970783C2CA216DF"/>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212.xml><?xml version="1.0" encoding="utf-8"?>
<p:tagLst xmlns:a="http://schemas.openxmlformats.org/drawingml/2006/main" xmlns:r="http://schemas.openxmlformats.org/officeDocument/2006/relationships" xmlns:p="http://schemas.openxmlformats.org/presentationml/2006/main">
  <p:tag name="CHARTTYPE" val="0"/>
</p:tagLst>
</file>

<file path=ppt/tags/tag21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15.xml><?xml version="1.0" encoding="utf-8"?>
<p:tagLst xmlns:a="http://schemas.openxmlformats.org/drawingml/2006/main" xmlns:r="http://schemas.openxmlformats.org/officeDocument/2006/relationships" xmlns:p="http://schemas.openxmlformats.org/presentationml/2006/main">
  <p:tag name="DELIMITERS" val="3.1"/>
</p:tagLst>
</file>

<file path=ppt/tags/tag216.xml><?xml version="1.0" encoding="utf-8"?>
<p:tagLst xmlns:a="http://schemas.openxmlformats.org/drawingml/2006/main" xmlns:r="http://schemas.openxmlformats.org/officeDocument/2006/relationships" xmlns:p="http://schemas.openxmlformats.org/presentationml/2006/main">
  <p:tag name="DELIMITERS" val="3.1"/>
</p:tagLst>
</file>

<file path=ppt/tags/tag217.xml><?xml version="1.0" encoding="utf-8"?>
<p:tagLst xmlns:a="http://schemas.openxmlformats.org/drawingml/2006/main" xmlns:r="http://schemas.openxmlformats.org/officeDocument/2006/relationships" xmlns:p="http://schemas.openxmlformats.org/presentationml/2006/main">
  <p:tag name="SLIDEGUID" val="8090599241ED4789BC5DA99177BE0F5F"/>
  <p:tag name="SLIDEID" val="8090599241ED4789BC5DA99177BE0F5F"/>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218.xml><?xml version="1.0" encoding="utf-8"?>
<p:tagLst xmlns:a="http://schemas.openxmlformats.org/drawingml/2006/main" xmlns:r="http://schemas.openxmlformats.org/officeDocument/2006/relationships" xmlns:p="http://schemas.openxmlformats.org/presentationml/2006/main">
  <p:tag name="CHARTTYPE" val="0"/>
</p:tagLst>
</file>

<file path=ppt/tags/tag219.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2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21.xml><?xml version="1.0" encoding="utf-8"?>
<p:tagLst xmlns:a="http://schemas.openxmlformats.org/drawingml/2006/main" xmlns:r="http://schemas.openxmlformats.org/officeDocument/2006/relationships" xmlns:p="http://schemas.openxmlformats.org/presentationml/2006/main">
  <p:tag name="DELIMITERS" val="3.1"/>
</p:tagLst>
</file>

<file path=ppt/tags/tag222.xml><?xml version="1.0" encoding="utf-8"?>
<p:tagLst xmlns:a="http://schemas.openxmlformats.org/drawingml/2006/main" xmlns:r="http://schemas.openxmlformats.org/officeDocument/2006/relationships" xmlns:p="http://schemas.openxmlformats.org/presentationml/2006/main">
  <p:tag name="DELIMITERS" val="3.1"/>
</p:tagLst>
</file>

<file path=ppt/tags/tag223.xml><?xml version="1.0" encoding="utf-8"?>
<p:tagLst xmlns:a="http://schemas.openxmlformats.org/drawingml/2006/main" xmlns:r="http://schemas.openxmlformats.org/officeDocument/2006/relationships" xmlns:p="http://schemas.openxmlformats.org/presentationml/2006/main">
  <p:tag name="SLIDEGUID" val="038EE550A3E24AF4B0195D11B1BE7D4C"/>
  <p:tag name="SLIDEID" val="038EE550A3E24AF4B0195D11B1BE7D4C"/>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Correct|smicln|Incorrect|smicln|Incorrect"/>
</p:tagLst>
</file>

<file path=ppt/tags/tag224.xml><?xml version="1.0" encoding="utf-8"?>
<p:tagLst xmlns:a="http://schemas.openxmlformats.org/drawingml/2006/main" xmlns:r="http://schemas.openxmlformats.org/officeDocument/2006/relationships" xmlns:p="http://schemas.openxmlformats.org/presentationml/2006/main">
  <p:tag name="CHARTTYPE" val="0"/>
</p:tagLst>
</file>

<file path=ppt/tags/tag225.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2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27.xml><?xml version="1.0" encoding="utf-8"?>
<p:tagLst xmlns:a="http://schemas.openxmlformats.org/drawingml/2006/main" xmlns:r="http://schemas.openxmlformats.org/officeDocument/2006/relationships" xmlns:p="http://schemas.openxmlformats.org/presentationml/2006/main">
  <p:tag name="DELIMITERS" val="3.1"/>
</p:tagLst>
</file>

<file path=ppt/tags/tag228.xml><?xml version="1.0" encoding="utf-8"?>
<p:tagLst xmlns:a="http://schemas.openxmlformats.org/drawingml/2006/main" xmlns:r="http://schemas.openxmlformats.org/officeDocument/2006/relationships" xmlns:p="http://schemas.openxmlformats.org/presentationml/2006/main">
  <p:tag name="DELIMITERS" val="3.1"/>
</p:tagLst>
</file>

<file path=ppt/tags/tag229.xml><?xml version="1.0" encoding="utf-8"?>
<p:tagLst xmlns:a="http://schemas.openxmlformats.org/drawingml/2006/main" xmlns:r="http://schemas.openxmlformats.org/officeDocument/2006/relationships" xmlns:p="http://schemas.openxmlformats.org/presentationml/2006/main">
  <p:tag name="SLIDEGUID" val="6075A81FFDB84225ACBC470B2F077E60"/>
  <p:tag name="SLIDEID" val="6075A81FFDB84225ACBC470B2F077E60"/>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30.xml><?xml version="1.0" encoding="utf-8"?>
<p:tagLst xmlns:a="http://schemas.openxmlformats.org/drawingml/2006/main" xmlns:r="http://schemas.openxmlformats.org/officeDocument/2006/relationships" xmlns:p="http://schemas.openxmlformats.org/presentationml/2006/main">
  <p:tag name="CHARTTYPE" val="0"/>
</p:tagLst>
</file>

<file path=ppt/tags/tag23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33.xml><?xml version="1.0" encoding="utf-8"?>
<p:tagLst xmlns:a="http://schemas.openxmlformats.org/drawingml/2006/main" xmlns:r="http://schemas.openxmlformats.org/officeDocument/2006/relationships" xmlns:p="http://schemas.openxmlformats.org/presentationml/2006/main">
  <p:tag name="DELIMITERS" val="3.1"/>
</p:tagLst>
</file>

<file path=ppt/tags/tag234.xml><?xml version="1.0" encoding="utf-8"?>
<p:tagLst xmlns:a="http://schemas.openxmlformats.org/drawingml/2006/main" xmlns:r="http://schemas.openxmlformats.org/officeDocument/2006/relationships" xmlns:p="http://schemas.openxmlformats.org/presentationml/2006/main">
  <p:tag name="DELIMITERS" val="3.1"/>
</p:tagLst>
</file>

<file path=ppt/tags/tag235.xml><?xml version="1.0" encoding="utf-8"?>
<p:tagLst xmlns:a="http://schemas.openxmlformats.org/drawingml/2006/main" xmlns:r="http://schemas.openxmlformats.org/officeDocument/2006/relationships" xmlns:p="http://schemas.openxmlformats.org/presentationml/2006/main">
  <p:tag name="SLIDEGUID" val="292FC807CAAD4D7D90AD007FF4DC2283"/>
  <p:tag name="SLIDEID" val="292FC807CAAD4D7D90AD007FF4DC2283"/>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Correct|smicln|Incorrect|smicln|Incorrect|smicln|Incorrect|smicln|Incorrect"/>
</p:tagLst>
</file>

<file path=ppt/tags/tag236.xml><?xml version="1.0" encoding="utf-8"?>
<p:tagLst xmlns:a="http://schemas.openxmlformats.org/drawingml/2006/main" xmlns:r="http://schemas.openxmlformats.org/officeDocument/2006/relationships" xmlns:p="http://schemas.openxmlformats.org/presentationml/2006/main">
  <p:tag name="CHARTTYPE" val="0"/>
</p:tagLst>
</file>

<file path=ppt/tags/tag237.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3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39.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40.xml><?xml version="1.0" encoding="utf-8"?>
<p:tagLst xmlns:a="http://schemas.openxmlformats.org/drawingml/2006/main" xmlns:r="http://schemas.openxmlformats.org/officeDocument/2006/relationships" xmlns:p="http://schemas.openxmlformats.org/presentationml/2006/main">
  <p:tag name="DELIMITERS" val="3.1"/>
</p:tagLst>
</file>

<file path=ppt/tags/tag241.xml><?xml version="1.0" encoding="utf-8"?>
<p:tagLst xmlns:a="http://schemas.openxmlformats.org/drawingml/2006/main" xmlns:r="http://schemas.openxmlformats.org/officeDocument/2006/relationships" xmlns:p="http://schemas.openxmlformats.org/presentationml/2006/main">
  <p:tag name="SLIDEGUID" val="DD6D8152B544477BBF99F1963D67B8B3"/>
  <p:tag name="SLIDEID" val="DD6D8152B544477BBF99F1963D67B8B3"/>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Correct|smicln|Incorrect|smicln|Incorrect|smicln|Incorrect"/>
</p:tagLst>
</file>

<file path=ppt/tags/tag242.xml><?xml version="1.0" encoding="utf-8"?>
<p:tagLst xmlns:a="http://schemas.openxmlformats.org/drawingml/2006/main" xmlns:r="http://schemas.openxmlformats.org/officeDocument/2006/relationships" xmlns:p="http://schemas.openxmlformats.org/presentationml/2006/main">
  <p:tag name="CHARTTYPE" val="0"/>
</p:tagLst>
</file>

<file path=ppt/tags/tag243.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4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45.xml><?xml version="1.0" encoding="utf-8"?>
<p:tagLst xmlns:a="http://schemas.openxmlformats.org/drawingml/2006/main" xmlns:r="http://schemas.openxmlformats.org/officeDocument/2006/relationships" xmlns:p="http://schemas.openxmlformats.org/presentationml/2006/main">
  <p:tag name="DELIMITERS" val="3.1"/>
</p:tagLst>
</file>

<file path=ppt/tags/tag246.xml><?xml version="1.0" encoding="utf-8"?>
<p:tagLst xmlns:a="http://schemas.openxmlformats.org/drawingml/2006/main" xmlns:r="http://schemas.openxmlformats.org/officeDocument/2006/relationships" xmlns:p="http://schemas.openxmlformats.org/presentationml/2006/main">
  <p:tag name="DELIMITERS" val="3.1"/>
</p:tagLst>
</file>

<file path=ppt/tags/tag247.xml><?xml version="1.0" encoding="utf-8"?>
<p:tagLst xmlns:a="http://schemas.openxmlformats.org/drawingml/2006/main" xmlns:r="http://schemas.openxmlformats.org/officeDocument/2006/relationships" xmlns:p="http://schemas.openxmlformats.org/presentationml/2006/main">
  <p:tag name="SLIDEGUID" val="14CDD4A1A6014272B657CB39AB39A367"/>
  <p:tag name="SLIDEID" val="14CDD4A1A6014272B657CB39AB39A367"/>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Correct|smicln|Incorrect|smicln|Incorrect|smicln|Incorrect|smicln|Incorrect"/>
</p:tagLst>
</file>

<file path=ppt/tags/tag248.xml><?xml version="1.0" encoding="utf-8"?>
<p:tagLst xmlns:a="http://schemas.openxmlformats.org/drawingml/2006/main" xmlns:r="http://schemas.openxmlformats.org/officeDocument/2006/relationships" xmlns:p="http://schemas.openxmlformats.org/presentationml/2006/main">
  <p:tag name="CHARTTYPE" val="0"/>
</p:tagLst>
</file>

<file path=ppt/tags/tag24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5.xml><?xml version="1.0" encoding="utf-8"?>
<p:tagLst xmlns:a="http://schemas.openxmlformats.org/drawingml/2006/main" xmlns:r="http://schemas.openxmlformats.org/officeDocument/2006/relationships" xmlns:p="http://schemas.openxmlformats.org/presentationml/2006/main">
  <p:tag name="SLIDEGUID" val="C3DD7CB850F74A029C7C8FBE940AFE58"/>
  <p:tag name="SLIDEID" val="C3DD7CB850F74A029C7C8FBE940AFE58"/>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p:tag name="VALUES" val="No Value|smicln|No Value|smicln|No Value|smicln|No Value|smicln|Incorrect"/>
  <p:tag name="RESPONSESGATHERED" val="False"/>
</p:tagLst>
</file>

<file path=ppt/tags/tag25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51.xml><?xml version="1.0" encoding="utf-8"?>
<p:tagLst xmlns:a="http://schemas.openxmlformats.org/drawingml/2006/main" xmlns:r="http://schemas.openxmlformats.org/officeDocument/2006/relationships" xmlns:p="http://schemas.openxmlformats.org/presentationml/2006/main">
  <p:tag name="DELIMITERS" val="3.1"/>
</p:tagLst>
</file>

<file path=ppt/tags/tag252.xml><?xml version="1.0" encoding="utf-8"?>
<p:tagLst xmlns:a="http://schemas.openxmlformats.org/drawingml/2006/main" xmlns:r="http://schemas.openxmlformats.org/officeDocument/2006/relationships" xmlns:p="http://schemas.openxmlformats.org/presentationml/2006/main">
  <p:tag name="DELIMITERS" val="3.1"/>
</p:tagLst>
</file>

<file path=ppt/tags/tag253.xml><?xml version="1.0" encoding="utf-8"?>
<p:tagLst xmlns:a="http://schemas.openxmlformats.org/drawingml/2006/main" xmlns:r="http://schemas.openxmlformats.org/officeDocument/2006/relationships" xmlns:p="http://schemas.openxmlformats.org/presentationml/2006/main">
  <p:tag name="SLIDEGUID" val="48B1D051283D4067B102051E1EB00DB3"/>
  <p:tag name="SLIDEID" val="48B1D051283D4067B102051E1EB00DB3"/>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TOTALRESPONSES" val="0"/>
  <p:tag name="VALUES" val="Incorrect|smicln|Incorrect|smicln|Correct|smicln|Incorrect|smicln|Incorrect"/>
</p:tagLst>
</file>

<file path=ppt/tags/tag254.xml><?xml version="1.0" encoding="utf-8"?>
<p:tagLst xmlns:a="http://schemas.openxmlformats.org/drawingml/2006/main" xmlns:r="http://schemas.openxmlformats.org/officeDocument/2006/relationships" xmlns:p="http://schemas.openxmlformats.org/presentationml/2006/main">
  <p:tag name="CHARTTYPE" val="0"/>
</p:tagLst>
</file>

<file path=ppt/tags/tag255.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25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57.xml><?xml version="1.0" encoding="utf-8"?>
<p:tagLst xmlns:a="http://schemas.openxmlformats.org/drawingml/2006/main" xmlns:r="http://schemas.openxmlformats.org/officeDocument/2006/relationships" xmlns:p="http://schemas.openxmlformats.org/presentationml/2006/main">
  <p:tag name="DELIMITERS" val="3.1"/>
</p:tagLst>
</file>

<file path=ppt/tags/tag258.xml><?xml version="1.0" encoding="utf-8"?>
<p:tagLst xmlns:a="http://schemas.openxmlformats.org/drawingml/2006/main" xmlns:r="http://schemas.openxmlformats.org/officeDocument/2006/relationships" xmlns:p="http://schemas.openxmlformats.org/presentationml/2006/main">
  <p:tag name="DELIMITERS" val="3.1"/>
</p:tagLst>
</file>

<file path=ppt/tags/tag259.xml><?xml version="1.0" encoding="utf-8"?>
<p:tagLst xmlns:a="http://schemas.openxmlformats.org/drawingml/2006/main" xmlns:r="http://schemas.openxmlformats.org/officeDocument/2006/relationships" xmlns:p="http://schemas.openxmlformats.org/presentationml/2006/main">
  <p:tag name="SLIDEGUID" val="747BB4EF288348AFBDEC9450E06E229C"/>
  <p:tag name="SLIDEID" val="747BB4EF288348AFBDEC9450E06E229C"/>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
  <p:tag name="VALUES" val="Incorrect|smicln|Incorrect|smicln|Incorrect|smicln|Incorrect|smicln|Correct"/>
</p:tagLst>
</file>

<file path=ppt/tags/tag26.xml><?xml version="1.0" encoding="utf-8"?>
<p:tagLst xmlns:a="http://schemas.openxmlformats.org/drawingml/2006/main" xmlns:r="http://schemas.openxmlformats.org/officeDocument/2006/relationships" xmlns:p="http://schemas.openxmlformats.org/presentationml/2006/main">
  <p:tag name="CHARTTYPE" val="0"/>
</p:tagLst>
</file>

<file path=ppt/tags/tag260.xml><?xml version="1.0" encoding="utf-8"?>
<p:tagLst xmlns:a="http://schemas.openxmlformats.org/drawingml/2006/main" xmlns:r="http://schemas.openxmlformats.org/officeDocument/2006/relationships" xmlns:p="http://schemas.openxmlformats.org/presentationml/2006/main">
  <p:tag name="CHARTTYPE" val="0"/>
</p:tagLst>
</file>

<file path=ppt/tags/tag26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0"/>
  <p:tag name="FONTSIZE" val="32"/>
  <p:tag name="BULLETTYPE" val="ppBulletArabicPeriod"/>
  <p:tag name="ANSWERTEXT" val="A&#10;B&#10;C&#10;D&#10;E "/>
</p:tagLst>
</file>

<file path=ppt/tags/tag262.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263.xml><?xml version="1.0" encoding="utf-8"?>
<p:tagLst xmlns:a="http://schemas.openxmlformats.org/drawingml/2006/main" xmlns:r="http://schemas.openxmlformats.org/officeDocument/2006/relationships" xmlns:p="http://schemas.openxmlformats.org/presentationml/2006/main">
  <p:tag name="DELIMITERS" val="3.1"/>
</p:tagLst>
</file>

<file path=ppt/tags/tag264.xml><?xml version="1.0" encoding="utf-8"?>
<p:tagLst xmlns:a="http://schemas.openxmlformats.org/drawingml/2006/main" xmlns:r="http://schemas.openxmlformats.org/officeDocument/2006/relationships" xmlns:p="http://schemas.openxmlformats.org/presentationml/2006/main">
  <p:tag name="DELIMITERS" val="3.1"/>
</p:tagLst>
</file>

<file path=ppt/tags/tag265.xml><?xml version="1.0" encoding="utf-8"?>
<p:tagLst xmlns:a="http://schemas.openxmlformats.org/drawingml/2006/main" xmlns:r="http://schemas.openxmlformats.org/officeDocument/2006/relationships" xmlns:p="http://schemas.openxmlformats.org/presentationml/2006/main">
  <p:tag name="SLIDEGUID" val="859602656E78478FA925583C2F479C86"/>
  <p:tag name="SLIDEID" val="859602656E78478FA925583C2F479C86"/>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p:tag name="VALUES" val="Incorrect|smicln|Correct|smicln|Incorrect|smicln|Incorrect|smicln|Incorrect"/>
</p:tagLst>
</file>

<file path=ppt/tags/tag266.xml><?xml version="1.0" encoding="utf-8"?>
<p:tagLst xmlns:a="http://schemas.openxmlformats.org/drawingml/2006/main" xmlns:r="http://schemas.openxmlformats.org/officeDocument/2006/relationships" xmlns:p="http://schemas.openxmlformats.org/presentationml/2006/main">
  <p:tag name="CHARTTYPE" val="0"/>
</p:tagLst>
</file>

<file path=ppt/tags/tag267.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6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
  <p:tag name="FONTSIZE" val="32"/>
  <p:tag name="BULLETTYPE" val="ppBulletArabicPeriod"/>
  <p:tag name="ANSWERTEXT" val="i only&#10;iii only&#10;i and ii only&#10;ii and iii only&#10;i, ii, and iii"/>
</p:tagLst>
</file>

<file path=ppt/tags/tag269.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
  <p:tag name="FONTSIZE" val="32"/>
  <p:tag name="BULLETTYPE" val="ppBulletArabicPeriod"/>
  <p:tag name="ANSWERTEXT" val="i only&#10;iii only&#10;i and ii only&#10;ii and iii only&#10;i, ii, and iii"/>
</p:tagLst>
</file>

<file path=ppt/tags/tag270.xml><?xml version="1.0" encoding="utf-8"?>
<p:tagLst xmlns:a="http://schemas.openxmlformats.org/drawingml/2006/main" xmlns:r="http://schemas.openxmlformats.org/officeDocument/2006/relationships" xmlns:p="http://schemas.openxmlformats.org/presentationml/2006/main">
  <p:tag name="DELIMITERS" val="3.1"/>
</p:tagLst>
</file>

<file path=ppt/tags/tag271.xml><?xml version="1.0" encoding="utf-8"?>
<p:tagLst xmlns:a="http://schemas.openxmlformats.org/drawingml/2006/main" xmlns:r="http://schemas.openxmlformats.org/officeDocument/2006/relationships" xmlns:p="http://schemas.openxmlformats.org/presentationml/2006/main">
  <p:tag name="SLIDEGUID" val="78AC45E0706F4D1594D6CD46653436C4"/>
  <p:tag name="SLIDEID" val="78AC45E0706F4D1594D6CD46653436C4"/>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272.xml><?xml version="1.0" encoding="utf-8"?>
<p:tagLst xmlns:a="http://schemas.openxmlformats.org/drawingml/2006/main" xmlns:r="http://schemas.openxmlformats.org/officeDocument/2006/relationships" xmlns:p="http://schemas.openxmlformats.org/presentationml/2006/main">
  <p:tag name="CHARTTYPE" val="0"/>
</p:tagLst>
</file>

<file path=ppt/tags/tag273.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7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75.xml><?xml version="1.0" encoding="utf-8"?>
<p:tagLst xmlns:a="http://schemas.openxmlformats.org/drawingml/2006/main" xmlns:r="http://schemas.openxmlformats.org/officeDocument/2006/relationships" xmlns:p="http://schemas.openxmlformats.org/presentationml/2006/main">
  <p:tag name="DELIMITERS" val="3.1"/>
</p:tagLst>
</file>

<file path=ppt/tags/tag276.xml><?xml version="1.0" encoding="utf-8"?>
<p:tagLst xmlns:a="http://schemas.openxmlformats.org/drawingml/2006/main" xmlns:r="http://schemas.openxmlformats.org/officeDocument/2006/relationships" xmlns:p="http://schemas.openxmlformats.org/presentationml/2006/main">
  <p:tag name="DELIMITERS" val="3.1"/>
</p:tagLst>
</file>

<file path=ppt/tags/tag277.xml><?xml version="1.0" encoding="utf-8"?>
<p:tagLst xmlns:a="http://schemas.openxmlformats.org/drawingml/2006/main" xmlns:r="http://schemas.openxmlformats.org/officeDocument/2006/relationships" xmlns:p="http://schemas.openxmlformats.org/presentationml/2006/main">
  <p:tag name="SLIDEGUID" val="E8BA0C2B63CF497298083073AC827128"/>
  <p:tag name="SLIDEID" val="E8BA0C2B63CF497298083073AC827128"/>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278.xml><?xml version="1.0" encoding="utf-8"?>
<p:tagLst xmlns:a="http://schemas.openxmlformats.org/drawingml/2006/main" xmlns:r="http://schemas.openxmlformats.org/officeDocument/2006/relationships" xmlns:p="http://schemas.openxmlformats.org/presentationml/2006/main">
  <p:tag name="CHARTTYPE" val="0"/>
</p:tagLst>
</file>

<file path=ppt/tags/tag2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8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81.xml><?xml version="1.0" encoding="utf-8"?>
<p:tagLst xmlns:a="http://schemas.openxmlformats.org/drawingml/2006/main" xmlns:r="http://schemas.openxmlformats.org/officeDocument/2006/relationships" xmlns:p="http://schemas.openxmlformats.org/presentationml/2006/main">
  <p:tag name="DELIMITERS" val="3.1"/>
</p:tagLst>
</file>

<file path=ppt/tags/tag282.xml><?xml version="1.0" encoding="utf-8"?>
<p:tagLst xmlns:a="http://schemas.openxmlformats.org/drawingml/2006/main" xmlns:r="http://schemas.openxmlformats.org/officeDocument/2006/relationships" xmlns:p="http://schemas.openxmlformats.org/presentationml/2006/main">
  <p:tag name="DELIMITERS" val="3.1"/>
</p:tagLst>
</file>

<file path=ppt/tags/tag283.xml><?xml version="1.0" encoding="utf-8"?>
<p:tagLst xmlns:a="http://schemas.openxmlformats.org/drawingml/2006/main" xmlns:r="http://schemas.openxmlformats.org/officeDocument/2006/relationships" xmlns:p="http://schemas.openxmlformats.org/presentationml/2006/main">
  <p:tag name="SLIDEGUID" val="FE4100A89D4844F0B2CA341F470F0C6C"/>
  <p:tag name="SLIDEID" val="FE4100A89D4844F0B2CA341F470F0C6C"/>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284.xml><?xml version="1.0" encoding="utf-8"?>
<p:tagLst xmlns:a="http://schemas.openxmlformats.org/drawingml/2006/main" xmlns:r="http://schemas.openxmlformats.org/officeDocument/2006/relationships" xmlns:p="http://schemas.openxmlformats.org/presentationml/2006/main">
  <p:tag name="CHARTTYPE" val="0"/>
</p:tagLst>
</file>

<file path=ppt/tags/tag285.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8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87.xml><?xml version="1.0" encoding="utf-8"?>
<p:tagLst xmlns:a="http://schemas.openxmlformats.org/drawingml/2006/main" xmlns:r="http://schemas.openxmlformats.org/officeDocument/2006/relationships" xmlns:p="http://schemas.openxmlformats.org/presentationml/2006/main">
  <p:tag name="DELIMITERS" val="3.1"/>
</p:tagLst>
</file>

<file path=ppt/tags/tag288.xml><?xml version="1.0" encoding="utf-8"?>
<p:tagLst xmlns:a="http://schemas.openxmlformats.org/drawingml/2006/main" xmlns:r="http://schemas.openxmlformats.org/officeDocument/2006/relationships" xmlns:p="http://schemas.openxmlformats.org/presentationml/2006/main">
  <p:tag name="DELIMITERS" val="3.1"/>
</p:tagLst>
</file>

<file path=ppt/tags/tag289.xml><?xml version="1.0" encoding="utf-8"?>
<p:tagLst xmlns:a="http://schemas.openxmlformats.org/drawingml/2006/main" xmlns:r="http://schemas.openxmlformats.org/officeDocument/2006/relationships" xmlns:p="http://schemas.openxmlformats.org/presentationml/2006/main">
  <p:tag name="SLIDEGUID" val="623CA9ABA0294B99AE87BD78605702C6"/>
  <p:tag name="SLIDEID" val="623CA9ABA0294B99AE87BD78605702C6"/>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Correct|smicln|I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290.xml><?xml version="1.0" encoding="utf-8"?>
<p:tagLst xmlns:a="http://schemas.openxmlformats.org/drawingml/2006/main" xmlns:r="http://schemas.openxmlformats.org/officeDocument/2006/relationships" xmlns:p="http://schemas.openxmlformats.org/presentationml/2006/main">
  <p:tag name="CHARTTYPE" val="0"/>
</p:tagLst>
</file>

<file path=ppt/tags/tag29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9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293.xml><?xml version="1.0" encoding="utf-8"?>
<p:tagLst xmlns:a="http://schemas.openxmlformats.org/drawingml/2006/main" xmlns:r="http://schemas.openxmlformats.org/officeDocument/2006/relationships" xmlns:p="http://schemas.openxmlformats.org/presentationml/2006/main">
  <p:tag name="DELIMITERS" val="3.1"/>
</p:tagLst>
</file>

<file path=ppt/tags/tag294.xml><?xml version="1.0" encoding="utf-8"?>
<p:tagLst xmlns:a="http://schemas.openxmlformats.org/drawingml/2006/main" xmlns:r="http://schemas.openxmlformats.org/officeDocument/2006/relationships" xmlns:p="http://schemas.openxmlformats.org/presentationml/2006/main">
  <p:tag name="DELIMITERS" val="3.1"/>
</p:tagLst>
</file>

<file path=ppt/tags/tag295.xml><?xml version="1.0" encoding="utf-8"?>
<p:tagLst xmlns:a="http://schemas.openxmlformats.org/drawingml/2006/main" xmlns:r="http://schemas.openxmlformats.org/officeDocument/2006/relationships" xmlns:p="http://schemas.openxmlformats.org/presentationml/2006/main">
  <p:tag name="SLIDEGUID" val="FCD435E4941849268750DF0D4755F541"/>
  <p:tag name="SLIDEID" val="FCD435E4941849268750DF0D4755F541"/>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p:tag name="VALUES" val="Correct|smicln|Incorrect|smicln|Incorrect|smicln|Incorrect|smicln|Incorrect"/>
</p:tagLst>
</file>

<file path=ppt/tags/tag296.xml><?xml version="1.0" encoding="utf-8"?>
<p:tagLst xmlns:a="http://schemas.openxmlformats.org/drawingml/2006/main" xmlns:r="http://schemas.openxmlformats.org/officeDocument/2006/relationships" xmlns:p="http://schemas.openxmlformats.org/presentationml/2006/main">
  <p:tag name="CHARTTYPE" val="0"/>
</p:tagLst>
</file>

<file path=ppt/tags/tag29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9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
  <p:tag name="FONTSIZE" val="32"/>
  <p:tag name="BULLETTYPE" val="ppBulletArabicPeriod"/>
  <p:tag name="ANSWERTEXT" val="i only&#10;iii only&#10;i and ii only&#10;ii and iii only&#10;i, ii, and iii"/>
</p:tagLst>
</file>

<file path=ppt/tags/tag29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SLIDEGUID" val="808FD781C41A47C094CCAE5532639887"/>
  <p:tag name="SLIDEID" val="808FD781C41A47C094CCAE5532639887"/>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 name="RESPONSESGATHERED" val="False"/>
</p:tagLst>
</file>

<file path=ppt/tags/tag300.xml><?xml version="1.0" encoding="utf-8"?>
<p:tagLst xmlns:a="http://schemas.openxmlformats.org/drawingml/2006/main" xmlns:r="http://schemas.openxmlformats.org/officeDocument/2006/relationships" xmlns:p="http://schemas.openxmlformats.org/presentationml/2006/main">
  <p:tag name="DELIMITERS" val="3.1"/>
</p:tagLst>
</file>

<file path=ppt/tags/tag301.xml><?xml version="1.0" encoding="utf-8"?>
<p:tagLst xmlns:a="http://schemas.openxmlformats.org/drawingml/2006/main" xmlns:r="http://schemas.openxmlformats.org/officeDocument/2006/relationships" xmlns:p="http://schemas.openxmlformats.org/presentationml/2006/main">
  <p:tag name="SLIDEGUID" val="86A4EF8F3F664A2B8208FB50CE410E7F"/>
  <p:tag name="SLIDEID" val="86A4EF8F3F664A2B8208FB50CE410E7F"/>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p:tag name="VALUES" val="Incorrect|smicln|Incorrect|smicln|Incorrect|smicln|Incorrect|smicln|Correct"/>
</p:tagLst>
</file>

<file path=ppt/tags/tag302.xml><?xml version="1.0" encoding="utf-8"?>
<p:tagLst xmlns:a="http://schemas.openxmlformats.org/drawingml/2006/main" xmlns:r="http://schemas.openxmlformats.org/officeDocument/2006/relationships" xmlns:p="http://schemas.openxmlformats.org/presentationml/2006/main">
  <p:tag name="CHARTTYPE" val="0"/>
</p:tagLst>
</file>

<file path=ppt/tags/tag303.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0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
  <p:tag name="FONTSIZE" val="32"/>
  <p:tag name="BULLETTYPE" val="ppBulletArabicPeriod"/>
  <p:tag name="ANSWERTEXT" val="i only&#10;iii only&#10;i and ii only&#10;ii and iii only&#10;i, ii, and iii"/>
</p:tagLst>
</file>

<file path=ppt/tags/tag305.xml><?xml version="1.0" encoding="utf-8"?>
<p:tagLst xmlns:a="http://schemas.openxmlformats.org/drawingml/2006/main" xmlns:r="http://schemas.openxmlformats.org/officeDocument/2006/relationships" xmlns:p="http://schemas.openxmlformats.org/presentationml/2006/main">
  <p:tag name="DELIMITERS" val="3.1"/>
</p:tagLst>
</file>

<file path=ppt/tags/tag306.xml><?xml version="1.0" encoding="utf-8"?>
<p:tagLst xmlns:a="http://schemas.openxmlformats.org/drawingml/2006/main" xmlns:r="http://schemas.openxmlformats.org/officeDocument/2006/relationships" xmlns:p="http://schemas.openxmlformats.org/presentationml/2006/main">
  <p:tag name="DELIMITERS" val="3.1"/>
</p:tagLst>
</file>

<file path=ppt/tags/tag307.xml><?xml version="1.0" encoding="utf-8"?>
<p:tagLst xmlns:a="http://schemas.openxmlformats.org/drawingml/2006/main" xmlns:r="http://schemas.openxmlformats.org/officeDocument/2006/relationships" xmlns:p="http://schemas.openxmlformats.org/presentationml/2006/main">
  <p:tag name="SLIDEGUID" val="95E5971BAA7A4284BA8143E1FDE8E97A"/>
  <p:tag name="SLIDEID" val="95E5971BAA7A4284BA8143E1FDE8E97A"/>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308.xml><?xml version="1.0" encoding="utf-8"?>
<p:tagLst xmlns:a="http://schemas.openxmlformats.org/drawingml/2006/main" xmlns:r="http://schemas.openxmlformats.org/officeDocument/2006/relationships" xmlns:p="http://schemas.openxmlformats.org/presentationml/2006/main">
  <p:tag name="CHARTTYPE" val="0"/>
</p:tagLst>
</file>

<file path=ppt/tags/tag309.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1.xml><?xml version="1.0" encoding="utf-8"?>
<p:tagLst xmlns:a="http://schemas.openxmlformats.org/drawingml/2006/main" xmlns:r="http://schemas.openxmlformats.org/officeDocument/2006/relationships" xmlns:p="http://schemas.openxmlformats.org/presentationml/2006/main">
  <p:tag name="CHARTTYPE" val="0"/>
</p:tagLst>
</file>

<file path=ppt/tags/tag31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11.xml><?xml version="1.0" encoding="utf-8"?>
<p:tagLst xmlns:a="http://schemas.openxmlformats.org/drawingml/2006/main" xmlns:r="http://schemas.openxmlformats.org/officeDocument/2006/relationships" xmlns:p="http://schemas.openxmlformats.org/presentationml/2006/main">
  <p:tag name="DELIMITERS" val="3.1"/>
</p:tagLst>
</file>

<file path=ppt/tags/tag312.xml><?xml version="1.0" encoding="utf-8"?>
<p:tagLst xmlns:a="http://schemas.openxmlformats.org/drawingml/2006/main" xmlns:r="http://schemas.openxmlformats.org/officeDocument/2006/relationships" xmlns:p="http://schemas.openxmlformats.org/presentationml/2006/main">
  <p:tag name="DELIMITERS" val="3.1"/>
</p:tagLst>
</file>

<file path=ppt/tags/tag313.xml><?xml version="1.0" encoding="utf-8"?>
<p:tagLst xmlns:a="http://schemas.openxmlformats.org/drawingml/2006/main" xmlns:r="http://schemas.openxmlformats.org/officeDocument/2006/relationships" xmlns:p="http://schemas.openxmlformats.org/presentationml/2006/main">
  <p:tag name="SLIDEGUID" val="9409746A5A7C423FB9DCCB55645C4709"/>
  <p:tag name="SLIDEID" val="9409746A5A7C423FB9DCCB55645C4709"/>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p:tag name="VALUES" val="Incorrect|smicln|Incorrect|smicln|Correct|smicln|Incorrect|smicln|Incorrect"/>
</p:tagLst>
</file>

<file path=ppt/tags/tag314.xml><?xml version="1.0" encoding="utf-8"?>
<p:tagLst xmlns:a="http://schemas.openxmlformats.org/drawingml/2006/main" xmlns:r="http://schemas.openxmlformats.org/officeDocument/2006/relationships" xmlns:p="http://schemas.openxmlformats.org/presentationml/2006/main">
  <p:tag name="CHARTTYPE" val="0"/>
</p:tagLst>
</file>

<file path=ppt/tags/tag315.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1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
  <p:tag name="FONTSIZE" val="32"/>
  <p:tag name="BULLETTYPE" val="ppBulletArabicPeriod"/>
  <p:tag name="ANSWERTEXT" val="i only&#10;iii only&#10;i and ii only&#10;ii and iii only&#10;i, ii, and iii"/>
</p:tagLst>
</file>

<file path=ppt/tags/tag317.xml><?xml version="1.0" encoding="utf-8"?>
<p:tagLst xmlns:a="http://schemas.openxmlformats.org/drawingml/2006/main" xmlns:r="http://schemas.openxmlformats.org/officeDocument/2006/relationships" xmlns:p="http://schemas.openxmlformats.org/presentationml/2006/main">
  <p:tag name="DELIMITERS" val="3.1"/>
</p:tagLst>
</file>

<file path=ppt/tags/tag318.xml><?xml version="1.0" encoding="utf-8"?>
<p:tagLst xmlns:a="http://schemas.openxmlformats.org/drawingml/2006/main" xmlns:r="http://schemas.openxmlformats.org/officeDocument/2006/relationships" xmlns:p="http://schemas.openxmlformats.org/presentationml/2006/main">
  <p:tag name="DELIMITERS" val="3.1"/>
</p:tagLst>
</file>

<file path=ppt/tags/tag319.xml><?xml version="1.0" encoding="utf-8"?>
<p:tagLst xmlns:a="http://schemas.openxmlformats.org/drawingml/2006/main" xmlns:r="http://schemas.openxmlformats.org/officeDocument/2006/relationships" xmlns:p="http://schemas.openxmlformats.org/presentationml/2006/main">
  <p:tag name="SLIDEGUID" val="4CABD55A581A44A1930E2AD76F9C8FD0"/>
  <p:tag name="SLIDEID" val="4CABD55A581A44A1930E2AD76F9C8FD0"/>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20.xml><?xml version="1.0" encoding="utf-8"?>
<p:tagLst xmlns:a="http://schemas.openxmlformats.org/drawingml/2006/main" xmlns:r="http://schemas.openxmlformats.org/officeDocument/2006/relationships" xmlns:p="http://schemas.openxmlformats.org/presentationml/2006/main">
  <p:tag name="CHARTTYPE" val="0"/>
</p:tagLst>
</file>

<file path=ppt/tags/tag321.xml><?xml version="1.0" encoding="utf-8"?>
<p:tagLst xmlns:a="http://schemas.openxmlformats.org/drawingml/2006/main" xmlns:r="http://schemas.openxmlformats.org/officeDocument/2006/relationships" xmlns:p="http://schemas.openxmlformats.org/presentationml/2006/main">
  <p:tag name="CORSHAPE" val="True"/>
  <p:tag name="SHAPETYPE" val="4"/>
</p:tagLst>
</file>

<file path=ppt/tags/tag32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23.xml><?xml version="1.0" encoding="utf-8"?>
<p:tagLst xmlns:a="http://schemas.openxmlformats.org/drawingml/2006/main" xmlns:r="http://schemas.openxmlformats.org/officeDocument/2006/relationships" xmlns:p="http://schemas.openxmlformats.org/presentationml/2006/main">
  <p:tag name="DELIMITERS" val="3.1"/>
</p:tagLst>
</file>

<file path=ppt/tags/tag324.xml><?xml version="1.0" encoding="utf-8"?>
<p:tagLst xmlns:a="http://schemas.openxmlformats.org/drawingml/2006/main" xmlns:r="http://schemas.openxmlformats.org/officeDocument/2006/relationships" xmlns:p="http://schemas.openxmlformats.org/presentationml/2006/main">
  <p:tag name="DELIMITERS" val="3.1"/>
</p:tagLst>
</file>

<file path=ppt/tags/tag325.xml><?xml version="1.0" encoding="utf-8"?>
<p:tagLst xmlns:a="http://schemas.openxmlformats.org/drawingml/2006/main" xmlns:r="http://schemas.openxmlformats.org/officeDocument/2006/relationships" xmlns:p="http://schemas.openxmlformats.org/presentationml/2006/main">
  <p:tag name="SLIDEGUID" val="3EA0FAC413D54363A3D51736D0F10F65"/>
  <p:tag name="SLIDEID" val="3EA0FAC413D54363A3D51736D0F10F65"/>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326.xml><?xml version="1.0" encoding="utf-8"?>
<p:tagLst xmlns:a="http://schemas.openxmlformats.org/drawingml/2006/main" xmlns:r="http://schemas.openxmlformats.org/officeDocument/2006/relationships" xmlns:p="http://schemas.openxmlformats.org/presentationml/2006/main">
  <p:tag name="CHARTTYPE" val="0"/>
</p:tagLst>
</file>

<file path=ppt/tags/tag327.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2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29.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30.xml><?xml version="1.0" encoding="utf-8"?>
<p:tagLst xmlns:a="http://schemas.openxmlformats.org/drawingml/2006/main" xmlns:r="http://schemas.openxmlformats.org/officeDocument/2006/relationships" xmlns:p="http://schemas.openxmlformats.org/presentationml/2006/main">
  <p:tag name="DELIMITERS" val="3.1"/>
</p:tagLst>
</file>

<file path=ppt/tags/tag331.xml><?xml version="1.0" encoding="utf-8"?>
<p:tagLst xmlns:a="http://schemas.openxmlformats.org/drawingml/2006/main" xmlns:r="http://schemas.openxmlformats.org/officeDocument/2006/relationships" xmlns:p="http://schemas.openxmlformats.org/presentationml/2006/main">
  <p:tag name="SLIDEGUID" val="70F28BB3D7F94FDCB0F3D36ACC09D8F6"/>
  <p:tag name="SLIDEID" val="70F28BB3D7F94FDCB0F3D36ACC09D8F6"/>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332.xml><?xml version="1.0" encoding="utf-8"?>
<p:tagLst xmlns:a="http://schemas.openxmlformats.org/drawingml/2006/main" xmlns:r="http://schemas.openxmlformats.org/officeDocument/2006/relationships" xmlns:p="http://schemas.openxmlformats.org/presentationml/2006/main">
  <p:tag name="CHARTTYPE" val="0"/>
</p:tagLst>
</file>

<file path=ppt/tags/tag33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3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35.xml><?xml version="1.0" encoding="utf-8"?>
<p:tagLst xmlns:a="http://schemas.openxmlformats.org/drawingml/2006/main" xmlns:r="http://schemas.openxmlformats.org/officeDocument/2006/relationships" xmlns:p="http://schemas.openxmlformats.org/presentationml/2006/main">
  <p:tag name="DELIMITERS" val="3.1"/>
</p:tagLst>
</file>

<file path=ppt/tags/tag336.xml><?xml version="1.0" encoding="utf-8"?>
<p:tagLst xmlns:a="http://schemas.openxmlformats.org/drawingml/2006/main" xmlns:r="http://schemas.openxmlformats.org/officeDocument/2006/relationships" xmlns:p="http://schemas.openxmlformats.org/presentationml/2006/main">
  <p:tag name="DELIMITERS" val="3.1"/>
</p:tagLst>
</file>

<file path=ppt/tags/tag337.xml><?xml version="1.0" encoding="utf-8"?>
<p:tagLst xmlns:a="http://schemas.openxmlformats.org/drawingml/2006/main" xmlns:r="http://schemas.openxmlformats.org/officeDocument/2006/relationships" xmlns:p="http://schemas.openxmlformats.org/presentationml/2006/main">
  <p:tag name="SLIDEGUID" val="87327A89E33C4569BB995332F1AEE343"/>
  <p:tag name="SLIDEID" val="87327A89E33C4569BB995332F1AEE343"/>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
  <p:tag name="VALUES" val="Incorrect|smicln|Incorrect|smicln|Incorrect|smicln|Incorrect|smicln|Correct"/>
</p:tagLst>
</file>

<file path=ppt/tags/tag338.xml><?xml version="1.0" encoding="utf-8"?>
<p:tagLst xmlns:a="http://schemas.openxmlformats.org/drawingml/2006/main" xmlns:r="http://schemas.openxmlformats.org/officeDocument/2006/relationships" xmlns:p="http://schemas.openxmlformats.org/presentationml/2006/main">
  <p:tag name="CHARTTYPE" val="0"/>
</p:tagLst>
</file>

<file path=ppt/tags/tag339.xml><?xml version="1.0" encoding="utf-8"?>
<p:tagLst xmlns:a="http://schemas.openxmlformats.org/drawingml/2006/main" xmlns:r="http://schemas.openxmlformats.org/officeDocument/2006/relationships" xmlns:p="http://schemas.openxmlformats.org/presentationml/2006/main">
  <p:tag name="CORSHAPE" val="True"/>
  <p:tag name="SHAPETYPE" val="4"/>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4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1"/>
  <p:tag name="FONTSIZE" val="32"/>
  <p:tag name="BULLETTYPE" val="ppBulletArabicPeriod"/>
  <p:tag name="ANSWERTEXT" val="i only&#10;iii only&#10;i and ii only&#10;ii and iii only&#10;i, ii, and iii "/>
</p:tagLst>
</file>

<file path=ppt/tags/tag341.xml><?xml version="1.0" encoding="utf-8"?>
<p:tagLst xmlns:a="http://schemas.openxmlformats.org/drawingml/2006/main" xmlns:r="http://schemas.openxmlformats.org/officeDocument/2006/relationships" xmlns:p="http://schemas.openxmlformats.org/presentationml/2006/main">
  <p:tag name="DELIMITERS" val="3.1"/>
</p:tagLst>
</file>

<file path=ppt/tags/tag342.xml><?xml version="1.0" encoding="utf-8"?>
<p:tagLst xmlns:a="http://schemas.openxmlformats.org/drawingml/2006/main" xmlns:r="http://schemas.openxmlformats.org/officeDocument/2006/relationships" xmlns:p="http://schemas.openxmlformats.org/presentationml/2006/main">
  <p:tag name="DELIMITERS" val="3.1"/>
</p:tagLst>
</file>

<file path=ppt/tags/tag343.xml><?xml version="1.0" encoding="utf-8"?>
<p:tagLst xmlns:a="http://schemas.openxmlformats.org/drawingml/2006/main" xmlns:r="http://schemas.openxmlformats.org/officeDocument/2006/relationships" xmlns:p="http://schemas.openxmlformats.org/presentationml/2006/main">
  <p:tag name="SLIDEGUID" val="18B6C0C0D7C44DD6AABBFB973685F85C"/>
  <p:tag name="SLIDEID" val="18B6C0C0D7C44DD6AABBFB973685F85C"/>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344.xml><?xml version="1.0" encoding="utf-8"?>
<p:tagLst xmlns:a="http://schemas.openxmlformats.org/drawingml/2006/main" xmlns:r="http://schemas.openxmlformats.org/officeDocument/2006/relationships" xmlns:p="http://schemas.openxmlformats.org/presentationml/2006/main">
  <p:tag name="CHARTTYPE" val="0"/>
</p:tagLst>
</file>

<file path=ppt/tags/tag34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4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47.xml><?xml version="1.0" encoding="utf-8"?>
<p:tagLst xmlns:a="http://schemas.openxmlformats.org/drawingml/2006/main" xmlns:r="http://schemas.openxmlformats.org/officeDocument/2006/relationships" xmlns:p="http://schemas.openxmlformats.org/presentationml/2006/main">
  <p:tag name="DELIMITERS" val="3.1"/>
</p:tagLst>
</file>

<file path=ppt/tags/tag348.xml><?xml version="1.0" encoding="utf-8"?>
<p:tagLst xmlns:a="http://schemas.openxmlformats.org/drawingml/2006/main" xmlns:r="http://schemas.openxmlformats.org/officeDocument/2006/relationships" xmlns:p="http://schemas.openxmlformats.org/presentationml/2006/main">
  <p:tag name="DELIMITERS" val="3.1"/>
</p:tagLst>
</file>

<file path=ppt/tags/tag349.xml><?xml version="1.0" encoding="utf-8"?>
<p:tagLst xmlns:a="http://schemas.openxmlformats.org/drawingml/2006/main" xmlns:r="http://schemas.openxmlformats.org/officeDocument/2006/relationships" xmlns:p="http://schemas.openxmlformats.org/presentationml/2006/main">
  <p:tag name="SLIDEGUID" val="F56E1A9506894D18B6B32BCCDC892236"/>
  <p:tag name="SLIDEID" val="F56E1A9506894D18B6B32BCCDC892236"/>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35.xml><?xml version="1.0" encoding="utf-8"?>
<p:tagLst xmlns:a="http://schemas.openxmlformats.org/drawingml/2006/main" xmlns:r="http://schemas.openxmlformats.org/officeDocument/2006/relationships" xmlns:p="http://schemas.openxmlformats.org/presentationml/2006/main">
  <p:tag name="SLIDEGUID" val="CD576300EC784D3AAF3636E8B210C636"/>
  <p:tag name="SLIDEID" val="CD576300EC784D3AAF3636E8B210C636"/>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Correct|smicln|Incorrect|smicln|Incorrect|smicln|Incorrect"/>
  <p:tag name="RESPONSESGATHERED" val="False"/>
</p:tagLst>
</file>

<file path=ppt/tags/tag350.xml><?xml version="1.0" encoding="utf-8"?>
<p:tagLst xmlns:a="http://schemas.openxmlformats.org/drawingml/2006/main" xmlns:r="http://schemas.openxmlformats.org/officeDocument/2006/relationships" xmlns:p="http://schemas.openxmlformats.org/presentationml/2006/main">
  <p:tag name="CHARTTYPE" val="0"/>
</p:tagLst>
</file>

<file path=ppt/tags/tag3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53.xml><?xml version="1.0" encoding="utf-8"?>
<p:tagLst xmlns:a="http://schemas.openxmlformats.org/drawingml/2006/main" xmlns:r="http://schemas.openxmlformats.org/officeDocument/2006/relationships" xmlns:p="http://schemas.openxmlformats.org/presentationml/2006/main">
  <p:tag name="DELIMITERS" val="3.1"/>
</p:tagLst>
</file>

<file path=ppt/tags/tag354.xml><?xml version="1.0" encoding="utf-8"?>
<p:tagLst xmlns:a="http://schemas.openxmlformats.org/drawingml/2006/main" xmlns:r="http://schemas.openxmlformats.org/officeDocument/2006/relationships" xmlns:p="http://schemas.openxmlformats.org/presentationml/2006/main">
  <p:tag name="DELIMITERS" val="3.1"/>
</p:tagLst>
</file>

<file path=ppt/tags/tag355.xml><?xml version="1.0" encoding="utf-8"?>
<p:tagLst xmlns:a="http://schemas.openxmlformats.org/drawingml/2006/main" xmlns:r="http://schemas.openxmlformats.org/officeDocument/2006/relationships" xmlns:p="http://schemas.openxmlformats.org/presentationml/2006/main">
  <p:tag name="SLIDEGUID" val="FB384A18438141F9B69903C7D8CC35CD"/>
  <p:tag name="SLIDEID" val="FB384A18438141F9B69903C7D8CC35CD"/>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Lst>
</file>

<file path=ppt/tags/tag356.xml><?xml version="1.0" encoding="utf-8"?>
<p:tagLst xmlns:a="http://schemas.openxmlformats.org/drawingml/2006/main" xmlns:r="http://schemas.openxmlformats.org/officeDocument/2006/relationships" xmlns:p="http://schemas.openxmlformats.org/presentationml/2006/main">
  <p:tag name="CHARTTYPE" val="0"/>
</p:tagLst>
</file>

<file path=ppt/tags/tag357.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5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59.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CHARTTYPE" val="0"/>
</p:tagLst>
</file>

<file path=ppt/tags/tag360.xml><?xml version="1.0" encoding="utf-8"?>
<p:tagLst xmlns:a="http://schemas.openxmlformats.org/drawingml/2006/main" xmlns:r="http://schemas.openxmlformats.org/officeDocument/2006/relationships" xmlns:p="http://schemas.openxmlformats.org/presentationml/2006/main">
  <p:tag name="DELIMITERS" val="3.1"/>
</p:tagLst>
</file>

<file path=ppt/tags/tag361.xml><?xml version="1.0" encoding="utf-8"?>
<p:tagLst xmlns:a="http://schemas.openxmlformats.org/drawingml/2006/main" xmlns:r="http://schemas.openxmlformats.org/officeDocument/2006/relationships" xmlns:p="http://schemas.openxmlformats.org/presentationml/2006/main">
  <p:tag name="SLIDEGUID" val="0F90761C7BE044D680E8661DDDD33979"/>
  <p:tag name="SLIDEID" val="0F90761C7BE044D680E8661DDDD33979"/>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362.xml><?xml version="1.0" encoding="utf-8"?>
<p:tagLst xmlns:a="http://schemas.openxmlformats.org/drawingml/2006/main" xmlns:r="http://schemas.openxmlformats.org/officeDocument/2006/relationships" xmlns:p="http://schemas.openxmlformats.org/presentationml/2006/main">
  <p:tag name="CHARTTYPE" val="0"/>
</p:tagLst>
</file>

<file path=ppt/tags/tag363.xml><?xml version="1.0" encoding="utf-8"?>
<p:tagLst xmlns:a="http://schemas.openxmlformats.org/drawingml/2006/main" xmlns:r="http://schemas.openxmlformats.org/officeDocument/2006/relationships" xmlns:p="http://schemas.openxmlformats.org/presentationml/2006/main">
  <p:tag name="CORSHAPE" val="True"/>
  <p:tag name="SHAPETYPE" val="4"/>
</p:tagLst>
</file>

<file path=ppt/tags/tag36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65.xml><?xml version="1.0" encoding="utf-8"?>
<p:tagLst xmlns:a="http://schemas.openxmlformats.org/drawingml/2006/main" xmlns:r="http://schemas.openxmlformats.org/officeDocument/2006/relationships" xmlns:p="http://schemas.openxmlformats.org/presentationml/2006/main">
  <p:tag name="DELIMITERS" val="3.1"/>
</p:tagLst>
</file>

<file path=ppt/tags/tag366.xml><?xml version="1.0" encoding="utf-8"?>
<p:tagLst xmlns:a="http://schemas.openxmlformats.org/drawingml/2006/main" xmlns:r="http://schemas.openxmlformats.org/officeDocument/2006/relationships" xmlns:p="http://schemas.openxmlformats.org/presentationml/2006/main">
  <p:tag name="DELIMITERS" val="3.1"/>
</p:tagLst>
</file>

<file path=ppt/tags/tag367.xml><?xml version="1.0" encoding="utf-8"?>
<p:tagLst xmlns:a="http://schemas.openxmlformats.org/drawingml/2006/main" xmlns:r="http://schemas.openxmlformats.org/officeDocument/2006/relationships" xmlns:p="http://schemas.openxmlformats.org/presentationml/2006/main">
  <p:tag name="SLIDEGUID" val="CCF1EA042E4A48F8A14DAEE5C4667085"/>
  <p:tag name="SLIDEID" val="CCF1EA042E4A48F8A14DAEE5C4667085"/>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Correct|smicln|Incorrect|smicln|Incorrect"/>
</p:tagLst>
</file>

<file path=ppt/tags/tag368.xml><?xml version="1.0" encoding="utf-8"?>
<p:tagLst xmlns:a="http://schemas.openxmlformats.org/drawingml/2006/main" xmlns:r="http://schemas.openxmlformats.org/officeDocument/2006/relationships" xmlns:p="http://schemas.openxmlformats.org/presentationml/2006/main">
  <p:tag name="CHARTTYPE" val="0"/>
</p:tagLst>
</file>

<file path=ppt/tags/tag369.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7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71.xml><?xml version="1.0" encoding="utf-8"?>
<p:tagLst xmlns:a="http://schemas.openxmlformats.org/drawingml/2006/main" xmlns:r="http://schemas.openxmlformats.org/officeDocument/2006/relationships" xmlns:p="http://schemas.openxmlformats.org/presentationml/2006/main">
  <p:tag name="DELIMITERS" val="3.1"/>
</p:tagLst>
</file>

<file path=ppt/tags/tag372.xml><?xml version="1.0" encoding="utf-8"?>
<p:tagLst xmlns:a="http://schemas.openxmlformats.org/drawingml/2006/main" xmlns:r="http://schemas.openxmlformats.org/officeDocument/2006/relationships" xmlns:p="http://schemas.openxmlformats.org/presentationml/2006/main">
  <p:tag name="DELIMITERS" val="3.1"/>
</p:tagLst>
</file>

<file path=ppt/tags/tag373.xml><?xml version="1.0" encoding="utf-8"?>
<p:tagLst xmlns:a="http://schemas.openxmlformats.org/drawingml/2006/main" xmlns:r="http://schemas.openxmlformats.org/officeDocument/2006/relationships" xmlns:p="http://schemas.openxmlformats.org/presentationml/2006/main">
  <p:tag name="SLIDEGUID" val="1B1785498B0F41F485482BE9A9233051"/>
  <p:tag name="SLIDEID" val="1B1785498B0F41F485482BE9A9233051"/>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374.xml><?xml version="1.0" encoding="utf-8"?>
<p:tagLst xmlns:a="http://schemas.openxmlformats.org/drawingml/2006/main" xmlns:r="http://schemas.openxmlformats.org/officeDocument/2006/relationships" xmlns:p="http://schemas.openxmlformats.org/presentationml/2006/main">
  <p:tag name="CHARTTYPE" val="0"/>
</p:tagLst>
</file>

<file path=ppt/tags/tag375.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7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37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SLIDEGUID" val="E8530A08ED2944B68483144C76D17F8F"/>
  <p:tag name="SLIDEID" val="E8530A08ED2944B68483144C76D17F8F"/>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smicln|iii only|smicln|i and ii only|smicln|ii and iii only|smicln|i, ii, and iii"/>
  <p:tag name="TOTALRESPONSES" val="0"/>
  <p:tag name="VALUES" val="Incorrect|smicln|Incorrect|smicln|Correct|smicln|Incorrect|smicln|Incorrect"/>
  <p:tag name="RESPONSESGATHERED" val="False"/>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SLIDEGUID" val="BFF6B5CB367C4F97A5C62E229A439D9B"/>
  <p:tag name="SLIDEID" val="BFF6B5CB367C4F97A5C62E229A439D9B"/>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Correct|smicln|Incorrect|smicln|Incorrect"/>
  <p:tag name="RESPONSESGATHERED" val="False"/>
</p:tagLst>
</file>

<file path=ppt/tags/tag42.xml><?xml version="1.0" encoding="utf-8"?>
<p:tagLst xmlns:a="http://schemas.openxmlformats.org/drawingml/2006/main" xmlns:r="http://schemas.openxmlformats.org/officeDocument/2006/relationships" xmlns:p="http://schemas.openxmlformats.org/presentationml/2006/main">
  <p:tag name="CHARTTYPE" val="0"/>
</p:tagLst>
</file>

<file path=ppt/tags/tag4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SLIDEGUID" val="6F02B7257C084652A89925A2042AA172"/>
  <p:tag name="SLIDEID" val="6F02B7257C084652A89925A2042AA172"/>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 |smicln|iii only|smicln|i and ii only|smicln|ii and iii only|smicln|i, ii, iii "/>
  <p:tag name="VALUES" val="Incorrect|smicln|Incorrect|smicln|Incorrect|smicln|Correct|smicln|Incorrect"/>
  <p:tag name="RESPONSESGATHERED" val="False"/>
</p:tagLst>
</file>

<file path=ppt/tags/tag48.xml><?xml version="1.0" encoding="utf-8"?>
<p:tagLst xmlns:a="http://schemas.openxmlformats.org/drawingml/2006/main" xmlns:r="http://schemas.openxmlformats.org/officeDocument/2006/relationships" xmlns:p="http://schemas.openxmlformats.org/presentationml/2006/main">
  <p:tag name="CHARTTYPE" val="0"/>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58"/>
  <p:tag name="FONTSIZE" val="32"/>
  <p:tag name="BULLETTYPE" val="ppBulletArabicPeriod"/>
  <p:tag name="ANSWERTEXT" val="i only &#10;iii only&#10;i and ii only&#10;ii and iii only&#10;i, ii, iii "/>
</p:tagLst>
</file>

<file path=ppt/tags/tag5.xml><?xml version="1.0" encoding="utf-8"?>
<p:tagLst xmlns:a="http://schemas.openxmlformats.org/drawingml/2006/main" xmlns:r="http://schemas.openxmlformats.org/officeDocument/2006/relationships" xmlns:p="http://schemas.openxmlformats.org/presentationml/2006/main">
  <p:tag name="CHARTTYPE" val="0"/>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SLIDEGUID" val="B4414CBB01544DE8B63D8B5259400382"/>
  <p:tag name="SLIDEID" val="B4414CBB01544DE8B63D8B5259400382"/>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Correct|smicln|Incorrect"/>
  <p:tag name="RESPONSESGATHERED" val="False"/>
</p:tagLst>
</file>

<file path=ppt/tags/tag53.xml><?xml version="1.0" encoding="utf-8"?>
<p:tagLst xmlns:a="http://schemas.openxmlformats.org/drawingml/2006/main" xmlns:r="http://schemas.openxmlformats.org/officeDocument/2006/relationships" xmlns:p="http://schemas.openxmlformats.org/presentationml/2006/main">
  <p:tag name="CHARTTYPE" val="0"/>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SLIDEGUID" val="7A04F657A7924DC58C69EBF6283B8FB7"/>
  <p:tag name="SLIDEID" val="7A04F657A7924DC58C69EBF6283B8FB7"/>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Correct|smicln|Incorrect|smicln|Incorrect|smicln|Incorrect"/>
  <p:tag name="TOTALRESPONSES" val="0"/>
  <p:tag name="RESPONSESGATHERED" val="False"/>
</p:tagLst>
</file>

<file path=ppt/tags/tag58.xml><?xml version="1.0" encoding="utf-8"?>
<p:tagLst xmlns:a="http://schemas.openxmlformats.org/drawingml/2006/main" xmlns:r="http://schemas.openxmlformats.org/officeDocument/2006/relationships" xmlns:p="http://schemas.openxmlformats.org/presentationml/2006/main">
  <p:tag name="CHARTTYPE" val="0"/>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
  <p:tag name="FONTSIZE" val="32"/>
  <p:tag name="BULLETTYPE" val="ppBulletArabicPeriod"/>
  <p:tag name="ANSWERTEXT" val="I only&#10;iii only&#10;i and ii only&#10;ii and iii only&#10;i, ii, and iii"/>
</p:tagLst>
</file>

<file path=ppt/tags/tag60.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SLIDEGUID" val="3BC159B6FEE14300B32FE9A9FC428C34"/>
  <p:tag name="SLIDEID" val="3BC159B6FEE14300B32FE9A9FC428C34"/>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 |smicln|iii only|smicln|i and ii only|smicln|ii and iii only|smicln|i, ii, and iii"/>
  <p:tag name="TOTALRESPONSES" val="1"/>
  <p:tag name="RESPONSECOUNT" val="1"/>
  <p:tag name="SLICED" val="False"/>
  <p:tag name="RESPONSES" val="2;"/>
  <p:tag name="CHARTSTRINGSTD" val="0 1 0 0 0"/>
  <p:tag name="CHARTSTRINGREV" val="0 0 0 1 0"/>
  <p:tag name="CHARTSTRINGSTDPER" val="0 1 0 0 0"/>
  <p:tag name="CHARTSTRINGREVPER" val="0 0 0 1 0"/>
  <p:tag name="RESPONSESGATHERED" val="False"/>
  <p:tag name="VALUES" val="Incorrect|smicln|Incorrect|smicln|Correct|smicln|Incorrect|smicln|Incorrect"/>
</p:tagLst>
</file>

<file path=ppt/tags/tag64.xml><?xml version="1.0" encoding="utf-8"?>
<p:tagLst xmlns:a="http://schemas.openxmlformats.org/drawingml/2006/main" xmlns:r="http://schemas.openxmlformats.org/officeDocument/2006/relationships" xmlns:p="http://schemas.openxmlformats.org/presentationml/2006/main">
  <p:tag name="CHARTTYPE" val="0"/>
</p:tagLst>
</file>

<file path=ppt/tags/tag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1"/>
  <p:tag name="FONTSIZE" val="32"/>
  <p:tag name="BULLETTYPE" val="ppBulletArabicPeriod"/>
  <p:tag name="ANSWERTEXT" val="i only &#10;iii only&#10;i and ii only&#10;ii and iii only&#10;i, ii, and iii"/>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SLIDEGUID" val="53AE789EE5BB441F835067F4327B06FB"/>
  <p:tag name="SLIDEID" val="53AE789EE5BB441F835067F4327B06FB"/>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i only |smicln|iii only|smicln|i and ii only|smicln|ii and iii only|smicln|i, ii, and iii"/>
  <p:tag name="RESPONSESGATHERED" val="False"/>
  <p:tag name="VALUES" val="Incorrect|smicln|Incorrect|smicln|Correct|smicln|Incorrect|smicln|Incorrect"/>
</p:tagLst>
</file>

<file path=ppt/tags/tag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0.xml><?xml version="1.0" encoding="utf-8"?>
<p:tagLst xmlns:a="http://schemas.openxmlformats.org/drawingml/2006/main" xmlns:r="http://schemas.openxmlformats.org/officeDocument/2006/relationships" xmlns:p="http://schemas.openxmlformats.org/presentationml/2006/main">
  <p:tag name="CHARTTYPE" val="0"/>
</p:tagLst>
</file>

<file path=ppt/tags/tag71.xml><?xml version="1.0" encoding="utf-8"?>
<p:tagLst xmlns:a="http://schemas.openxmlformats.org/drawingml/2006/main" xmlns:r="http://schemas.openxmlformats.org/officeDocument/2006/relationships" xmlns:p="http://schemas.openxmlformats.org/presentationml/2006/main">
  <p:tag name="CORSHAPE" val="True"/>
  <p:tag name="SHAPETYPE" val="4"/>
</p:tagLst>
</file>

<file path=ppt/tags/tag7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1"/>
  <p:tag name="FONTSIZE" val="32"/>
  <p:tag name="BULLETTYPE" val="ppBulletArabicPeriod"/>
  <p:tag name="ANSWERTEXT" val="i only &#10;iii only&#10;i and ii only&#10;ii and iii only&#10;i, ii, and iii"/>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SLIDEGUID" val="F6CB74D505D443A79AA75DC33599550D"/>
  <p:tag name="SLIDEID" val="F6CB74D505D443A79AA75DC33599550D"/>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Correct|smicln|Incorrect|smicln|Incorrect|smicln|Incorrect|smicln|Incorrect"/>
</p:tagLst>
</file>

<file path=ppt/tags/tag76.xml><?xml version="1.0" encoding="utf-8"?>
<p:tagLst xmlns:a="http://schemas.openxmlformats.org/drawingml/2006/main" xmlns:r="http://schemas.openxmlformats.org/officeDocument/2006/relationships" xmlns:p="http://schemas.openxmlformats.org/presentationml/2006/main">
  <p:tag name="CHARTTYPE" val="0"/>
</p:tagLst>
</file>

<file path=ppt/tags/tag77.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SLIDEGUID" val="7A4E6B788A0444B0BB7662F9FB356E14"/>
  <p:tag name="SLIDEID" val="7A4E6B788A0444B0BB7662F9FB356E14"/>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Correct|smicln|Incorrect|smicln|Incorrect|smicln|Incorrect"/>
</p:tagLst>
</file>

<file path=ppt/tags/tag82.xml><?xml version="1.0" encoding="utf-8"?>
<p:tagLst xmlns:a="http://schemas.openxmlformats.org/drawingml/2006/main" xmlns:r="http://schemas.openxmlformats.org/officeDocument/2006/relationships" xmlns:p="http://schemas.openxmlformats.org/presentationml/2006/main">
  <p:tag name="CHARTTYPE" val="0"/>
</p:tagLst>
</file>

<file path=ppt/tags/tag8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84.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SLIDEGUID" val="4486FAA6FBFB43BFA94FA6CEE3809563"/>
  <p:tag name="SLIDEID" val="4486FAA6FBFB43BFA94FA6CEE3809563"/>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Correct|smicln|Incorrect|smicln|Incorrect"/>
</p:tagLst>
</file>

<file path=ppt/tags/tag88.xml><?xml version="1.0" encoding="utf-8"?>
<p:tagLst xmlns:a="http://schemas.openxmlformats.org/drawingml/2006/main" xmlns:r="http://schemas.openxmlformats.org/officeDocument/2006/relationships" xmlns:p="http://schemas.openxmlformats.org/presentationml/2006/main">
  <p:tag name="CHARTTYPE" val="0"/>
</p:tagLst>
</file>

<file path=ppt/tags/tag89.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SLIDEGUID" val="569F99AAE22F40798A57295582AF4F5A"/>
  <p:tag name="SLIDEID" val="569F99AAE22F40798A57295582AF4F5A"/>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A|smicln|B|smicln|C|smicln|D|smicln|E"/>
  <p:tag name="VALUES" val="Incorrect|smicln|Incorrect|smicln|Incorrect|smicln|Incorrect|smicln|Correct"/>
</p:tagLst>
</file>

<file path=ppt/tags/tag94.xml><?xml version="1.0" encoding="utf-8"?>
<p:tagLst xmlns:a="http://schemas.openxmlformats.org/drawingml/2006/main" xmlns:r="http://schemas.openxmlformats.org/officeDocument/2006/relationships" xmlns:p="http://schemas.openxmlformats.org/presentationml/2006/main">
  <p:tag name="CHARTTYPE" val="0"/>
</p:tagLst>
</file>

<file path=ppt/tags/tag95.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9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A&#10;B&#10;C&#10;D&#10;E"/>
</p:tagLst>
</file>

<file path=ppt/tags/tag97.xml><?xml version="1.0" encoding="utf-8"?>
<p:tagLst xmlns:a="http://schemas.openxmlformats.org/drawingml/2006/main" xmlns:r="http://schemas.openxmlformats.org/officeDocument/2006/relationships" xmlns:p="http://schemas.openxmlformats.org/presentationml/2006/main">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SLIDEGUID" val="2783F0E1F8D44325AEB5AD640A711214"/>
  <p:tag name="SLIDEID" val="2783F0E1F8D44325AEB5AD640A711214"/>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Please make your selection..."/>
  <p:tag name="DELIMITERS" val="3.1"/>
  <p:tag name="VALUEFORMAT" val="0%"/>
  <p:tag name="ANSWERSALIAS" val="100|smicln|250|smicln|500|smicln|1000|smicln|1500"/>
  <p:tag name="VALUES" val="Incorrect|smicln|Incorrect|smicln|Incorrect|smicln|Correct|smicln|Incorrec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2215</Words>
  <Application>Microsoft Office PowerPoint</Application>
  <PresentationFormat>On-screen Show (4:3)</PresentationFormat>
  <Paragraphs>1248</Paragraphs>
  <Slides>193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193</vt:i4>
      </vt:variant>
    </vt:vector>
  </HeadingPairs>
  <TitlesOfParts>
    <vt:vector size="195" baseType="lpstr">
      <vt:lpstr>Office Theme</vt:lpstr>
      <vt:lpstr>Microsoft Graph Chart</vt:lpstr>
      <vt:lpstr>Review questions</vt:lpstr>
      <vt:lpstr>Chapter 1</vt:lpstr>
      <vt:lpstr>Please make your selection...</vt:lpstr>
      <vt:lpstr>Chapter 1</vt:lpstr>
      <vt:lpstr>Chapter 1 – Question 2</vt:lpstr>
      <vt:lpstr>Please make your selection...</vt:lpstr>
      <vt:lpstr>Chapter 1 – Question 2</vt:lpstr>
      <vt:lpstr>Chapter 3 – Question 1</vt:lpstr>
      <vt:lpstr>Please make your selection...</vt:lpstr>
      <vt:lpstr>Chapter 3 – Question 1</vt:lpstr>
      <vt:lpstr>Chapter 3 Question 2</vt:lpstr>
      <vt:lpstr>Please make your selection...</vt:lpstr>
      <vt:lpstr>Chapter 3 Question 2</vt:lpstr>
      <vt:lpstr>Chapter 3 Question 3</vt:lpstr>
      <vt:lpstr>Please make your selection...</vt:lpstr>
      <vt:lpstr>Chapter 3 Question 3</vt:lpstr>
      <vt:lpstr>Chapter 3 Question 4</vt:lpstr>
      <vt:lpstr>Please make your selection...</vt:lpstr>
      <vt:lpstr>Chapter 3 Question 4</vt:lpstr>
      <vt:lpstr>Chapter 3 Question 5</vt:lpstr>
      <vt:lpstr>Please make your selection...</vt:lpstr>
      <vt:lpstr>Chapter 3 Question 5</vt:lpstr>
      <vt:lpstr>Chapter 3 Question 6</vt:lpstr>
      <vt:lpstr>Please make your selection...</vt:lpstr>
      <vt:lpstr>Chapter 3 Question 6</vt:lpstr>
      <vt:lpstr>Chap 5, 7, 9 Question 1</vt:lpstr>
      <vt:lpstr>Please make your selection...</vt:lpstr>
      <vt:lpstr>Chap 5, 7, 9 Question 1</vt:lpstr>
      <vt:lpstr>Chap 5, 7, 9 Question 2</vt:lpstr>
      <vt:lpstr>Please make your selection...</vt:lpstr>
      <vt:lpstr>Chap 5, 7, 9 Question 2</vt:lpstr>
      <vt:lpstr>Chap 5, 7, 9 Question 3</vt:lpstr>
      <vt:lpstr>Please make your selection...</vt:lpstr>
      <vt:lpstr>Chap 5, 7, 9 Question 3</vt:lpstr>
      <vt:lpstr>Chap 5, 7, 9 Question 4</vt:lpstr>
      <vt:lpstr>Please make your selection...</vt:lpstr>
      <vt:lpstr>Chap 5, 7, 9 Question 4</vt:lpstr>
      <vt:lpstr>Chap 5, 7, 9 Question 5</vt:lpstr>
      <vt:lpstr>Please make your selection...</vt:lpstr>
      <vt:lpstr>Chap 5, 7, 9 Question 5</vt:lpstr>
      <vt:lpstr>Chapt 5, 7, 9 Question 6</vt:lpstr>
      <vt:lpstr>Please make your selection...</vt:lpstr>
      <vt:lpstr>Chapt 5, 7, 9 Question 6</vt:lpstr>
      <vt:lpstr>Chap 5, 7, 9 Question 7</vt:lpstr>
      <vt:lpstr>Please make your selection...</vt:lpstr>
      <vt:lpstr>Chap 5, 7, 9 Question 7</vt:lpstr>
      <vt:lpstr>Chap 5, 7, 9 Question 8</vt:lpstr>
      <vt:lpstr>Please make your selection...</vt:lpstr>
      <vt:lpstr>Chap 5, 7, 9 Question 8</vt:lpstr>
      <vt:lpstr>Chap 5, 7, 9 Question 9</vt:lpstr>
      <vt:lpstr>Please make your selection...</vt:lpstr>
      <vt:lpstr>Chap 5, 7, 9 Question 9</vt:lpstr>
      <vt:lpstr>Chap 5, 7 , 9 Question 10</vt:lpstr>
      <vt:lpstr>Please make your selection...</vt:lpstr>
      <vt:lpstr>Chap 5, 7 , 9 Question 10</vt:lpstr>
      <vt:lpstr>Chap 5, 7, 9 Question 11</vt:lpstr>
      <vt:lpstr>Please make your selection...</vt:lpstr>
      <vt:lpstr>Chap 5, 7, 9 Question 11</vt:lpstr>
      <vt:lpstr>Chap 5, 7, 9 Question 12</vt:lpstr>
      <vt:lpstr>Please make your selection...</vt:lpstr>
      <vt:lpstr>Chap 5, 7, 9 Question 12</vt:lpstr>
      <vt:lpstr>Chap 5, 7, 9 Question 13</vt:lpstr>
      <vt:lpstr>Please make your selection...</vt:lpstr>
      <vt:lpstr>Chap 5, 7, 9 Question 13</vt:lpstr>
      <vt:lpstr>Chap 5, 7, 9 Question 14</vt:lpstr>
      <vt:lpstr>Please make your selection...</vt:lpstr>
      <vt:lpstr>Chap 5, 7, 9 Question 14</vt:lpstr>
      <vt:lpstr>Chap 579, Question 15</vt:lpstr>
      <vt:lpstr>Please make your selection...</vt:lpstr>
      <vt:lpstr>Chap 579, Question 15</vt:lpstr>
      <vt:lpstr>Chap 5, 7, 9 Question 16</vt:lpstr>
      <vt:lpstr>Please make your selection...</vt:lpstr>
      <vt:lpstr>Chap 5, 7, 9 Question 16</vt:lpstr>
      <vt:lpstr>Chap 5, 7, 9 Question 17</vt:lpstr>
      <vt:lpstr>Please make your selection...</vt:lpstr>
      <vt:lpstr>Chap 5, 7, 9 Question 17</vt:lpstr>
      <vt:lpstr>Chap 5, 7, 9 Question 18</vt:lpstr>
      <vt:lpstr>Please make your selection...</vt:lpstr>
      <vt:lpstr>Chap 5, 7, 9 Question 18</vt:lpstr>
      <vt:lpstr>Chap 5, 7, 9 Question 20</vt:lpstr>
      <vt:lpstr>Please make your selection...</vt:lpstr>
      <vt:lpstr>Chap 5, 7, 9 Question 20</vt:lpstr>
      <vt:lpstr>Chap 5, 7, 9 Question 21</vt:lpstr>
      <vt:lpstr>Please make your selection...</vt:lpstr>
      <vt:lpstr>Chap 5, 7, 9 Question 21</vt:lpstr>
      <vt:lpstr>Chap 5, 7, 9 Question 22</vt:lpstr>
      <vt:lpstr>Please make your selection...</vt:lpstr>
      <vt:lpstr>Chap 5, 7, 9 Question 22</vt:lpstr>
      <vt:lpstr>Chap 5, 7, 9 Question 23</vt:lpstr>
      <vt:lpstr>Please make your selection...</vt:lpstr>
      <vt:lpstr>Chap 5, 7, 9 Question 23</vt:lpstr>
      <vt:lpstr>Chap 11 Question 1</vt:lpstr>
      <vt:lpstr>Please make your selection...</vt:lpstr>
      <vt:lpstr>Chap 11 Question 1</vt:lpstr>
      <vt:lpstr>Chap 11 Question 2</vt:lpstr>
      <vt:lpstr>Please make your selection...</vt:lpstr>
      <vt:lpstr>Chap 11 Question 2</vt:lpstr>
      <vt:lpstr>Chap 11 Question 3</vt:lpstr>
      <vt:lpstr>Please make your selection...</vt:lpstr>
      <vt:lpstr>Chap 11 Question 3</vt:lpstr>
      <vt:lpstr>Chap 11 Question 4</vt:lpstr>
      <vt:lpstr>Please make your selection...</vt:lpstr>
      <vt:lpstr>Chap 11 Question 4</vt:lpstr>
      <vt:lpstr>Chap 11 Question 5</vt:lpstr>
      <vt:lpstr>Please make your selection...</vt:lpstr>
      <vt:lpstr>Chap 11 Question 5</vt:lpstr>
      <vt:lpstr>Chap 11 Question 6</vt:lpstr>
      <vt:lpstr>Please make your selection...</vt:lpstr>
      <vt:lpstr>Chap 11 Question 6</vt:lpstr>
      <vt:lpstr>Chap 11 Question 7</vt:lpstr>
      <vt:lpstr>Please make your selection...</vt:lpstr>
      <vt:lpstr>Chap 11 Question 7</vt:lpstr>
      <vt:lpstr>Chap 11 Question 8</vt:lpstr>
      <vt:lpstr>Please make your selection...</vt:lpstr>
      <vt:lpstr>Chap 11 Question 8</vt:lpstr>
      <vt:lpstr>Chap 11 Question 9</vt:lpstr>
      <vt:lpstr>Please make your selection...</vt:lpstr>
      <vt:lpstr>Chap 11 Question 9</vt:lpstr>
      <vt:lpstr>Chap 11 Question 10</vt:lpstr>
      <vt:lpstr>Please make your selection...</vt:lpstr>
      <vt:lpstr>Chap 11 Question 10</vt:lpstr>
      <vt:lpstr>Chap 11 Question 11</vt:lpstr>
      <vt:lpstr>Please make your selection...</vt:lpstr>
      <vt:lpstr>Chap 11 Question 11</vt:lpstr>
      <vt:lpstr>Chap 11 Question 12</vt:lpstr>
      <vt:lpstr>Please make your selection...</vt:lpstr>
      <vt:lpstr>Chap 11 Question 12</vt:lpstr>
      <vt:lpstr>Chapter 15, Question 1</vt:lpstr>
      <vt:lpstr>Please make your selection...</vt:lpstr>
      <vt:lpstr>Chapter 15, Question 1</vt:lpstr>
      <vt:lpstr>Chapter 15, Question 2</vt:lpstr>
      <vt:lpstr>Please make your selection...</vt:lpstr>
      <vt:lpstr>Chapter 15, Question 2</vt:lpstr>
      <vt:lpstr>Chap 15 Question 3</vt:lpstr>
      <vt:lpstr>Please make your selection...</vt:lpstr>
      <vt:lpstr>Chap 15 Question 3</vt:lpstr>
      <vt:lpstr>Chap 25 Question 1</vt:lpstr>
      <vt:lpstr>Please make your selection...</vt:lpstr>
      <vt:lpstr>Chap 25 Question 1</vt:lpstr>
      <vt:lpstr>Chap 25 Question 2</vt:lpstr>
      <vt:lpstr>Please make your selection...</vt:lpstr>
      <vt:lpstr>Chap 25 Question 2</vt:lpstr>
      <vt:lpstr>Chap 25 Question 3</vt:lpstr>
      <vt:lpstr>Please make your selection...</vt:lpstr>
      <vt:lpstr>Chap 25 Question 3</vt:lpstr>
      <vt:lpstr>Chap 25 Question 4</vt:lpstr>
      <vt:lpstr>Please make your selection...</vt:lpstr>
      <vt:lpstr>Chap 25 Question 4</vt:lpstr>
      <vt:lpstr>Chap 25 Question 4</vt:lpstr>
      <vt:lpstr>Please make your selection...</vt:lpstr>
      <vt:lpstr>Chap 25 Question 4</vt:lpstr>
      <vt:lpstr>Chap 25 Question 5</vt:lpstr>
      <vt:lpstr>Please make your selection...</vt:lpstr>
      <vt:lpstr>Chap 25 Question 5</vt:lpstr>
      <vt:lpstr>Chap 25 Question 6</vt:lpstr>
      <vt:lpstr>Please make your selection...</vt:lpstr>
      <vt:lpstr>Chap 25 Question 6</vt:lpstr>
      <vt:lpstr>Chap 25 Question 7</vt:lpstr>
      <vt:lpstr>Please make your selection...</vt:lpstr>
      <vt:lpstr>Chap 25 Question 7</vt:lpstr>
      <vt:lpstr>Chap 25 Question 7</vt:lpstr>
      <vt:lpstr>Please make your selection...</vt:lpstr>
      <vt:lpstr>Chap 25 Question 7</vt:lpstr>
      <vt:lpstr>Chap 27 Question 1</vt:lpstr>
      <vt:lpstr>Please make your selection...</vt:lpstr>
      <vt:lpstr>Chap 27 Question 1</vt:lpstr>
      <vt:lpstr>Chap 27 Question 2</vt:lpstr>
      <vt:lpstr>Please make your selection...</vt:lpstr>
      <vt:lpstr>Chap 27 Question 2</vt:lpstr>
      <vt:lpstr>Chap 27 Question 3</vt:lpstr>
      <vt:lpstr>Please make your selection...</vt:lpstr>
      <vt:lpstr>Chap 27 Question 3</vt:lpstr>
      <vt:lpstr>Chap 27 Question 4</vt:lpstr>
      <vt:lpstr>Please make your selection...</vt:lpstr>
      <vt:lpstr>Chap 27 Question 4</vt:lpstr>
      <vt:lpstr>Chap 27 Question 5</vt:lpstr>
      <vt:lpstr>Please make your selection...</vt:lpstr>
      <vt:lpstr>Chap 27 Question 5</vt:lpstr>
      <vt:lpstr>Chap 27 Question 6</vt:lpstr>
      <vt:lpstr>Please make your selection...</vt:lpstr>
      <vt:lpstr>Chap 27 Question 6</vt:lpstr>
      <vt:lpstr>Chap 27 Question 7</vt:lpstr>
      <vt:lpstr>Please make your selection...</vt:lpstr>
      <vt:lpstr>Chap 27 Question 7</vt:lpstr>
      <vt:lpstr>Chap 27 Question 8</vt:lpstr>
      <vt:lpstr>Please make your selection...</vt:lpstr>
      <vt:lpstr>Chap 27 Question 8</vt:lpstr>
      <vt:lpstr>Chap 27 Question 9</vt:lpstr>
      <vt:lpstr>Please make your selection...</vt:lpstr>
      <vt:lpstr>Chap 27 Question 9</vt:lpstr>
      <vt:lpstr>Chap 27 Question 10</vt:lpstr>
      <vt:lpstr>Please make your selection...</vt:lpstr>
      <vt:lpstr>Chap 27 Question 10</vt:lpstr>
    </vt:vector>
  </TitlesOfParts>
  <Company>University of Louisiana at Monroe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questions</dc:title>
  <dc:creator>ULM Computer</dc:creator>
  <cp:lastModifiedBy>ULM Computer</cp:lastModifiedBy>
  <cp:revision>14</cp:revision>
  <dcterms:created xsi:type="dcterms:W3CDTF">2010-05-09T04:04:20Z</dcterms:created>
  <dcterms:modified xsi:type="dcterms:W3CDTF">2010-05-09T06:15:20Z</dcterms:modified>
</cp:coreProperties>
</file>